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72" autoAdjust="0"/>
    <p:restoredTop sz="94660"/>
  </p:normalViewPr>
  <p:slideViewPr>
    <p:cSldViewPr snapToGrid="0">
      <p:cViewPr varScale="1">
        <p:scale>
          <a:sx n="97" d="100"/>
          <a:sy n="97" d="100"/>
        </p:scale>
        <p:origin x="12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FD80BB-4691-471A-88D8-5DEC8172DEED}"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D0084BC3-C6EC-4C8C-B9AE-D485943DA980}">
      <dgm:prSet/>
      <dgm:spPr/>
      <dgm:t>
        <a:bodyPr/>
        <a:lstStyle/>
        <a:p>
          <a:pPr>
            <a:lnSpc>
              <a:spcPct val="100000"/>
            </a:lnSpc>
          </a:pPr>
          <a:r>
            <a:rPr lang="en-US" dirty="0"/>
            <a:t>Opening Statement:</a:t>
          </a:r>
        </a:p>
        <a:p>
          <a:pPr>
            <a:lnSpc>
              <a:spcPct val="100000"/>
            </a:lnSpc>
          </a:pPr>
          <a:r>
            <a:rPr lang="en-US" dirty="0"/>
            <a:t>Introduce the topic</a:t>
          </a:r>
        </a:p>
      </dgm:t>
    </dgm:pt>
    <dgm:pt modelId="{B6725895-9F43-4C3B-A2FD-8B552EB40B0C}" type="parTrans" cxnId="{1C406623-66B9-4A75-87F7-9BD636AB2A51}">
      <dgm:prSet/>
      <dgm:spPr/>
      <dgm:t>
        <a:bodyPr/>
        <a:lstStyle/>
        <a:p>
          <a:endParaRPr lang="en-US"/>
        </a:p>
      </dgm:t>
    </dgm:pt>
    <dgm:pt modelId="{A1DFA139-3803-4F06-AD72-70F43A446DDE}" type="sibTrans" cxnId="{1C406623-66B9-4A75-87F7-9BD636AB2A51}">
      <dgm:prSet phldrT="1" phldr="0"/>
      <dgm:spPr/>
      <dgm:t>
        <a:bodyPr/>
        <a:lstStyle/>
        <a:p>
          <a:endParaRPr lang="en-US"/>
        </a:p>
      </dgm:t>
    </dgm:pt>
    <dgm:pt modelId="{E3A7B494-373B-4EA5-907E-35766544DC19}">
      <dgm:prSet/>
      <dgm:spPr/>
      <dgm:t>
        <a:bodyPr/>
        <a:lstStyle/>
        <a:p>
          <a:pPr>
            <a:lnSpc>
              <a:spcPct val="100000"/>
            </a:lnSpc>
          </a:pPr>
          <a:r>
            <a:rPr lang="en-US" dirty="0"/>
            <a:t>Series of Events:</a:t>
          </a:r>
        </a:p>
        <a:p>
          <a:pPr>
            <a:lnSpc>
              <a:spcPct val="100000"/>
            </a:lnSpc>
          </a:pPr>
          <a:r>
            <a:rPr lang="en-US" dirty="0"/>
            <a:t>Explain the steps or events in order </a:t>
          </a:r>
        </a:p>
      </dgm:t>
    </dgm:pt>
    <dgm:pt modelId="{2FC5D224-4064-4EB0-AD7A-2C6909DF872E}" type="parTrans" cxnId="{9F0B76AB-E672-42EC-B28F-11EA6009A1A8}">
      <dgm:prSet/>
      <dgm:spPr/>
      <dgm:t>
        <a:bodyPr/>
        <a:lstStyle/>
        <a:p>
          <a:endParaRPr lang="en-US"/>
        </a:p>
      </dgm:t>
    </dgm:pt>
    <dgm:pt modelId="{47460411-1452-4A58-ADCB-7077558935A9}" type="sibTrans" cxnId="{9F0B76AB-E672-42EC-B28F-11EA6009A1A8}">
      <dgm:prSet phldrT="2" phldr="0"/>
      <dgm:spPr/>
      <dgm:t>
        <a:bodyPr/>
        <a:lstStyle/>
        <a:p>
          <a:endParaRPr lang="en-US"/>
        </a:p>
      </dgm:t>
    </dgm:pt>
    <dgm:pt modelId="{21AB5B66-F270-4E06-8AF7-AA5CD6C09435}">
      <dgm:prSet/>
      <dgm:spPr/>
      <dgm:t>
        <a:bodyPr/>
        <a:lstStyle/>
        <a:p>
          <a:pPr>
            <a:lnSpc>
              <a:spcPct val="100000"/>
            </a:lnSpc>
          </a:pPr>
          <a:r>
            <a:rPr lang="en-US" dirty="0"/>
            <a:t>Conclusion: </a:t>
          </a:r>
        </a:p>
        <a:p>
          <a:pPr>
            <a:lnSpc>
              <a:spcPct val="100000"/>
            </a:lnSpc>
          </a:pPr>
          <a:r>
            <a:rPr lang="en-US" dirty="0"/>
            <a:t>finish by summing up your explanation </a:t>
          </a:r>
        </a:p>
      </dgm:t>
    </dgm:pt>
    <dgm:pt modelId="{68C908C9-807C-4205-B5C4-955E4DFEC8DE}" type="parTrans" cxnId="{4EA8FC46-BECB-4FAF-B20B-CACE958146D1}">
      <dgm:prSet/>
      <dgm:spPr/>
      <dgm:t>
        <a:bodyPr/>
        <a:lstStyle/>
        <a:p>
          <a:endParaRPr lang="en-US"/>
        </a:p>
      </dgm:t>
    </dgm:pt>
    <dgm:pt modelId="{418FF6F3-09D2-4329-8E39-D2394263F256}" type="sibTrans" cxnId="{4EA8FC46-BECB-4FAF-B20B-CACE958146D1}">
      <dgm:prSet phldrT="3" phldr="0"/>
      <dgm:spPr/>
      <dgm:t>
        <a:bodyPr/>
        <a:lstStyle/>
        <a:p>
          <a:endParaRPr lang="en-US"/>
        </a:p>
      </dgm:t>
    </dgm:pt>
    <dgm:pt modelId="{18AA0E60-592D-4883-900D-A24596551EAE}" type="pres">
      <dgm:prSet presAssocID="{52FD80BB-4691-471A-88D8-5DEC8172DEED}" presName="root" presStyleCnt="0">
        <dgm:presLayoutVars>
          <dgm:dir/>
          <dgm:resizeHandles val="exact"/>
        </dgm:presLayoutVars>
      </dgm:prSet>
      <dgm:spPr/>
    </dgm:pt>
    <dgm:pt modelId="{289B64EC-AE88-4F8F-B1AC-AEDE1C27A2D0}" type="pres">
      <dgm:prSet presAssocID="{D0084BC3-C6EC-4C8C-B9AE-D485943DA980}" presName="compNode" presStyleCnt="0"/>
      <dgm:spPr/>
    </dgm:pt>
    <dgm:pt modelId="{94504A6D-A447-4139-B1C1-D4C9CF228D49}" type="pres">
      <dgm:prSet presAssocID="{D0084BC3-C6EC-4C8C-B9AE-D485943DA98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osed Quotation Mark"/>
        </a:ext>
      </dgm:extLst>
    </dgm:pt>
    <dgm:pt modelId="{F7CE6590-1089-433B-941F-7B96045FBAFD}" type="pres">
      <dgm:prSet presAssocID="{D0084BC3-C6EC-4C8C-B9AE-D485943DA980}" presName="spaceRect" presStyleCnt="0"/>
      <dgm:spPr/>
    </dgm:pt>
    <dgm:pt modelId="{4639D55A-2FE3-4462-9458-BD0E4DCB180A}" type="pres">
      <dgm:prSet presAssocID="{D0084BC3-C6EC-4C8C-B9AE-D485943DA980}" presName="textRect" presStyleLbl="revTx" presStyleIdx="0" presStyleCnt="3">
        <dgm:presLayoutVars>
          <dgm:chMax val="1"/>
          <dgm:chPref val="1"/>
        </dgm:presLayoutVars>
      </dgm:prSet>
      <dgm:spPr/>
    </dgm:pt>
    <dgm:pt modelId="{B38FB6DC-2FF1-45DD-81F1-2929003CF67D}" type="pres">
      <dgm:prSet presAssocID="{A1DFA139-3803-4F06-AD72-70F43A446DDE}" presName="sibTrans" presStyleCnt="0"/>
      <dgm:spPr/>
    </dgm:pt>
    <dgm:pt modelId="{2D4A4432-5408-49FB-8199-61E10993B630}" type="pres">
      <dgm:prSet presAssocID="{E3A7B494-373B-4EA5-907E-35766544DC19}" presName="compNode" presStyleCnt="0"/>
      <dgm:spPr/>
    </dgm:pt>
    <dgm:pt modelId="{3CB0A22F-8883-4760-BEDB-F9C71EAFA337}" type="pres">
      <dgm:prSet presAssocID="{E3A7B494-373B-4EA5-907E-35766544DC1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4070DE96-E9C6-424A-BE8A-2AA20E95E290}" type="pres">
      <dgm:prSet presAssocID="{E3A7B494-373B-4EA5-907E-35766544DC19}" presName="spaceRect" presStyleCnt="0"/>
      <dgm:spPr/>
    </dgm:pt>
    <dgm:pt modelId="{3149D2F4-9EB5-4E64-A07C-0DAB82B58789}" type="pres">
      <dgm:prSet presAssocID="{E3A7B494-373B-4EA5-907E-35766544DC19}" presName="textRect" presStyleLbl="revTx" presStyleIdx="1" presStyleCnt="3">
        <dgm:presLayoutVars>
          <dgm:chMax val="1"/>
          <dgm:chPref val="1"/>
        </dgm:presLayoutVars>
      </dgm:prSet>
      <dgm:spPr/>
    </dgm:pt>
    <dgm:pt modelId="{0BB97A04-9FC8-40E0-B16A-3954D001E485}" type="pres">
      <dgm:prSet presAssocID="{47460411-1452-4A58-ADCB-7077558935A9}" presName="sibTrans" presStyleCnt="0"/>
      <dgm:spPr/>
    </dgm:pt>
    <dgm:pt modelId="{441C656D-5000-480E-A935-5451A57FBA42}" type="pres">
      <dgm:prSet presAssocID="{21AB5B66-F270-4E06-8AF7-AA5CD6C09435}" presName="compNode" presStyleCnt="0"/>
      <dgm:spPr/>
    </dgm:pt>
    <dgm:pt modelId="{1C53D4E9-41A9-48BC-8A98-554C032C31DB}" type="pres">
      <dgm:prSet presAssocID="{21AB5B66-F270-4E06-8AF7-AA5CD6C0943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ncil"/>
        </a:ext>
      </dgm:extLst>
    </dgm:pt>
    <dgm:pt modelId="{26CD0A94-8BF2-4E8E-8DEB-3C632AE793BB}" type="pres">
      <dgm:prSet presAssocID="{21AB5B66-F270-4E06-8AF7-AA5CD6C09435}" presName="spaceRect" presStyleCnt="0"/>
      <dgm:spPr/>
    </dgm:pt>
    <dgm:pt modelId="{721C6B54-3CCE-4352-B849-EDE3C026C686}" type="pres">
      <dgm:prSet presAssocID="{21AB5B66-F270-4E06-8AF7-AA5CD6C09435}" presName="textRect" presStyleLbl="revTx" presStyleIdx="2" presStyleCnt="3">
        <dgm:presLayoutVars>
          <dgm:chMax val="1"/>
          <dgm:chPref val="1"/>
        </dgm:presLayoutVars>
      </dgm:prSet>
      <dgm:spPr/>
    </dgm:pt>
  </dgm:ptLst>
  <dgm:cxnLst>
    <dgm:cxn modelId="{E3601717-0E03-4135-B935-20541EC41962}" type="presOf" srcId="{21AB5B66-F270-4E06-8AF7-AA5CD6C09435}" destId="{721C6B54-3CCE-4352-B849-EDE3C026C686}" srcOrd="0" destOrd="0" presId="urn:microsoft.com/office/officeart/2018/2/layout/IconLabelList"/>
    <dgm:cxn modelId="{1C406623-66B9-4A75-87F7-9BD636AB2A51}" srcId="{52FD80BB-4691-471A-88D8-5DEC8172DEED}" destId="{D0084BC3-C6EC-4C8C-B9AE-D485943DA980}" srcOrd="0" destOrd="0" parTransId="{B6725895-9F43-4C3B-A2FD-8B552EB40B0C}" sibTransId="{A1DFA139-3803-4F06-AD72-70F43A446DDE}"/>
    <dgm:cxn modelId="{E296F133-47DD-49E4-AC82-7881136EDD14}" type="presOf" srcId="{E3A7B494-373B-4EA5-907E-35766544DC19}" destId="{3149D2F4-9EB5-4E64-A07C-0DAB82B58789}" srcOrd="0" destOrd="0" presId="urn:microsoft.com/office/officeart/2018/2/layout/IconLabelList"/>
    <dgm:cxn modelId="{4EA8FC46-BECB-4FAF-B20B-CACE958146D1}" srcId="{52FD80BB-4691-471A-88D8-5DEC8172DEED}" destId="{21AB5B66-F270-4E06-8AF7-AA5CD6C09435}" srcOrd="2" destOrd="0" parTransId="{68C908C9-807C-4205-B5C4-955E4DFEC8DE}" sibTransId="{418FF6F3-09D2-4329-8E39-D2394263F256}"/>
    <dgm:cxn modelId="{9324E24A-F779-4FD1-B4AF-8F36D1E2D984}" type="presOf" srcId="{D0084BC3-C6EC-4C8C-B9AE-D485943DA980}" destId="{4639D55A-2FE3-4462-9458-BD0E4DCB180A}" srcOrd="0" destOrd="0" presId="urn:microsoft.com/office/officeart/2018/2/layout/IconLabelList"/>
    <dgm:cxn modelId="{FDC6FD93-AD68-4029-9AD8-7B08ECDAC961}" type="presOf" srcId="{52FD80BB-4691-471A-88D8-5DEC8172DEED}" destId="{18AA0E60-592D-4883-900D-A24596551EAE}" srcOrd="0" destOrd="0" presId="urn:microsoft.com/office/officeart/2018/2/layout/IconLabelList"/>
    <dgm:cxn modelId="{9F0B76AB-E672-42EC-B28F-11EA6009A1A8}" srcId="{52FD80BB-4691-471A-88D8-5DEC8172DEED}" destId="{E3A7B494-373B-4EA5-907E-35766544DC19}" srcOrd="1" destOrd="0" parTransId="{2FC5D224-4064-4EB0-AD7A-2C6909DF872E}" sibTransId="{47460411-1452-4A58-ADCB-7077558935A9}"/>
    <dgm:cxn modelId="{B25ACACA-CD54-4B50-8227-68437CD707C5}" type="presParOf" srcId="{18AA0E60-592D-4883-900D-A24596551EAE}" destId="{289B64EC-AE88-4F8F-B1AC-AEDE1C27A2D0}" srcOrd="0" destOrd="0" presId="urn:microsoft.com/office/officeart/2018/2/layout/IconLabelList"/>
    <dgm:cxn modelId="{22D43AB8-D00A-4709-94F0-890FF09FBE42}" type="presParOf" srcId="{289B64EC-AE88-4F8F-B1AC-AEDE1C27A2D0}" destId="{94504A6D-A447-4139-B1C1-D4C9CF228D49}" srcOrd="0" destOrd="0" presId="urn:microsoft.com/office/officeart/2018/2/layout/IconLabelList"/>
    <dgm:cxn modelId="{F5FBF2C8-4FFC-4A2F-95DA-FFDE2DDC80DD}" type="presParOf" srcId="{289B64EC-AE88-4F8F-B1AC-AEDE1C27A2D0}" destId="{F7CE6590-1089-433B-941F-7B96045FBAFD}" srcOrd="1" destOrd="0" presId="urn:microsoft.com/office/officeart/2018/2/layout/IconLabelList"/>
    <dgm:cxn modelId="{C08FA898-9AB7-44E5-801D-5AA6A2ABA17D}" type="presParOf" srcId="{289B64EC-AE88-4F8F-B1AC-AEDE1C27A2D0}" destId="{4639D55A-2FE3-4462-9458-BD0E4DCB180A}" srcOrd="2" destOrd="0" presId="urn:microsoft.com/office/officeart/2018/2/layout/IconLabelList"/>
    <dgm:cxn modelId="{01D71DCA-BD55-42E5-ACAD-B046E82D62D7}" type="presParOf" srcId="{18AA0E60-592D-4883-900D-A24596551EAE}" destId="{B38FB6DC-2FF1-45DD-81F1-2929003CF67D}" srcOrd="1" destOrd="0" presId="urn:microsoft.com/office/officeart/2018/2/layout/IconLabelList"/>
    <dgm:cxn modelId="{DA5EDA0E-2F1D-4EF9-9EE0-CC34F5F1CB67}" type="presParOf" srcId="{18AA0E60-592D-4883-900D-A24596551EAE}" destId="{2D4A4432-5408-49FB-8199-61E10993B630}" srcOrd="2" destOrd="0" presId="urn:microsoft.com/office/officeart/2018/2/layout/IconLabelList"/>
    <dgm:cxn modelId="{E8C8F528-0595-4F40-A9CB-8AB2D1AB7E93}" type="presParOf" srcId="{2D4A4432-5408-49FB-8199-61E10993B630}" destId="{3CB0A22F-8883-4760-BEDB-F9C71EAFA337}" srcOrd="0" destOrd="0" presId="urn:microsoft.com/office/officeart/2018/2/layout/IconLabelList"/>
    <dgm:cxn modelId="{3C56F7E3-F332-45B9-AB39-459934B9CA66}" type="presParOf" srcId="{2D4A4432-5408-49FB-8199-61E10993B630}" destId="{4070DE96-E9C6-424A-BE8A-2AA20E95E290}" srcOrd="1" destOrd="0" presId="urn:microsoft.com/office/officeart/2018/2/layout/IconLabelList"/>
    <dgm:cxn modelId="{FC63DC92-67E9-42D9-94CD-F915A5CE851A}" type="presParOf" srcId="{2D4A4432-5408-49FB-8199-61E10993B630}" destId="{3149D2F4-9EB5-4E64-A07C-0DAB82B58789}" srcOrd="2" destOrd="0" presId="urn:microsoft.com/office/officeart/2018/2/layout/IconLabelList"/>
    <dgm:cxn modelId="{9F220352-486F-4B7B-9CD4-30F72A75B974}" type="presParOf" srcId="{18AA0E60-592D-4883-900D-A24596551EAE}" destId="{0BB97A04-9FC8-40E0-B16A-3954D001E485}" srcOrd="3" destOrd="0" presId="urn:microsoft.com/office/officeart/2018/2/layout/IconLabelList"/>
    <dgm:cxn modelId="{9280449A-2CAD-454A-8C3A-CC214DB543D8}" type="presParOf" srcId="{18AA0E60-592D-4883-900D-A24596551EAE}" destId="{441C656D-5000-480E-A935-5451A57FBA42}" srcOrd="4" destOrd="0" presId="urn:microsoft.com/office/officeart/2018/2/layout/IconLabelList"/>
    <dgm:cxn modelId="{9908E6FA-8E5A-474F-BC4B-F9D928601A97}" type="presParOf" srcId="{441C656D-5000-480E-A935-5451A57FBA42}" destId="{1C53D4E9-41A9-48BC-8A98-554C032C31DB}" srcOrd="0" destOrd="0" presId="urn:microsoft.com/office/officeart/2018/2/layout/IconLabelList"/>
    <dgm:cxn modelId="{29CEC34A-7BBB-47D4-8D7A-F4D7D45D2845}" type="presParOf" srcId="{441C656D-5000-480E-A935-5451A57FBA42}" destId="{26CD0A94-8BF2-4E8E-8DEB-3C632AE793BB}" srcOrd="1" destOrd="0" presId="urn:microsoft.com/office/officeart/2018/2/layout/IconLabelList"/>
    <dgm:cxn modelId="{6EFFF9C2-F055-4CC1-9AA6-D1C6CFC21BF0}" type="presParOf" srcId="{441C656D-5000-480E-A935-5451A57FBA42}" destId="{721C6B54-3CCE-4352-B849-EDE3C026C686}" srcOrd="2" destOrd="0" presId="urn:microsoft.com/office/officeart/2018/2/layout/IconLabelList"/>
  </dgm:cxnLst>
  <dgm:bg/>
  <dgm:whole>
    <a:ln>
      <a:solidFill>
        <a:srgbClr val="FFFF0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04A6D-A447-4139-B1C1-D4C9CF228D49}">
      <dsp:nvSpPr>
        <dsp:cNvPr id="0" name=""/>
        <dsp:cNvSpPr/>
      </dsp:nvSpPr>
      <dsp:spPr>
        <a:xfrm>
          <a:off x="383710" y="832817"/>
          <a:ext cx="626484" cy="6264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39D55A-2FE3-4462-9458-BD0E4DCB180A}">
      <dsp:nvSpPr>
        <dsp:cNvPr id="0" name=""/>
        <dsp:cNvSpPr/>
      </dsp:nvSpPr>
      <dsp:spPr>
        <a:xfrm>
          <a:off x="858" y="1668218"/>
          <a:ext cx="1392187" cy="55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Opening Statement:</a:t>
          </a:r>
        </a:p>
        <a:p>
          <a:pPr marL="0" lvl="0" indent="0" algn="ctr" defTabSz="488950">
            <a:lnSpc>
              <a:spcPct val="100000"/>
            </a:lnSpc>
            <a:spcBef>
              <a:spcPct val="0"/>
            </a:spcBef>
            <a:spcAft>
              <a:spcPct val="35000"/>
            </a:spcAft>
            <a:buNone/>
          </a:pPr>
          <a:r>
            <a:rPr lang="en-US" sz="1100" kern="1200" dirty="0"/>
            <a:t>Introduce the topic</a:t>
          </a:r>
        </a:p>
      </dsp:txBody>
      <dsp:txXfrm>
        <a:off x="858" y="1668218"/>
        <a:ext cx="1392187" cy="556875"/>
      </dsp:txXfrm>
    </dsp:sp>
    <dsp:sp modelId="{3CB0A22F-8883-4760-BEDB-F9C71EAFA337}">
      <dsp:nvSpPr>
        <dsp:cNvPr id="0" name=""/>
        <dsp:cNvSpPr/>
      </dsp:nvSpPr>
      <dsp:spPr>
        <a:xfrm>
          <a:off x="2019530" y="832817"/>
          <a:ext cx="626484" cy="6264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49D2F4-9EB5-4E64-A07C-0DAB82B58789}">
      <dsp:nvSpPr>
        <dsp:cNvPr id="0" name=""/>
        <dsp:cNvSpPr/>
      </dsp:nvSpPr>
      <dsp:spPr>
        <a:xfrm>
          <a:off x="1636679" y="1668218"/>
          <a:ext cx="1392187" cy="55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Series of Events:</a:t>
          </a:r>
        </a:p>
        <a:p>
          <a:pPr marL="0" lvl="0" indent="0" algn="ctr" defTabSz="488950">
            <a:lnSpc>
              <a:spcPct val="100000"/>
            </a:lnSpc>
            <a:spcBef>
              <a:spcPct val="0"/>
            </a:spcBef>
            <a:spcAft>
              <a:spcPct val="35000"/>
            </a:spcAft>
            <a:buNone/>
          </a:pPr>
          <a:r>
            <a:rPr lang="en-US" sz="1100" kern="1200" dirty="0"/>
            <a:t>Explain the steps or events in order </a:t>
          </a:r>
        </a:p>
      </dsp:txBody>
      <dsp:txXfrm>
        <a:off x="1636679" y="1668218"/>
        <a:ext cx="1392187" cy="556875"/>
      </dsp:txXfrm>
    </dsp:sp>
    <dsp:sp modelId="{1C53D4E9-41A9-48BC-8A98-554C032C31DB}">
      <dsp:nvSpPr>
        <dsp:cNvPr id="0" name=""/>
        <dsp:cNvSpPr/>
      </dsp:nvSpPr>
      <dsp:spPr>
        <a:xfrm>
          <a:off x="3655351" y="832817"/>
          <a:ext cx="626484" cy="6264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1C6B54-3CCE-4352-B849-EDE3C026C686}">
      <dsp:nvSpPr>
        <dsp:cNvPr id="0" name=""/>
        <dsp:cNvSpPr/>
      </dsp:nvSpPr>
      <dsp:spPr>
        <a:xfrm>
          <a:off x="3272499" y="1668218"/>
          <a:ext cx="1392187" cy="556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Conclusion: </a:t>
          </a:r>
        </a:p>
        <a:p>
          <a:pPr marL="0" lvl="0" indent="0" algn="ctr" defTabSz="488950">
            <a:lnSpc>
              <a:spcPct val="100000"/>
            </a:lnSpc>
            <a:spcBef>
              <a:spcPct val="0"/>
            </a:spcBef>
            <a:spcAft>
              <a:spcPct val="35000"/>
            </a:spcAft>
            <a:buNone/>
          </a:pPr>
          <a:r>
            <a:rPr lang="en-US" sz="1100" kern="1200" dirty="0"/>
            <a:t>finish by summing up your explanation </a:t>
          </a:r>
        </a:p>
      </dsp:txBody>
      <dsp:txXfrm>
        <a:off x="3272499" y="1668218"/>
        <a:ext cx="1392187" cy="55687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6/1/2026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42057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6/1/2026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1811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6/1/2026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665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6/1/2026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1879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6/1/2026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24963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6/1/2026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82771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6/1/2026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74656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6/1/2026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8729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6/1/2026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81873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6/1/2026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009122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6/1/2026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21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6/1/2026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326507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xQpolPycux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Flying Bee">
            <a:extLst>
              <a:ext uri="{FF2B5EF4-FFF2-40B4-BE49-F238E27FC236}">
                <a16:creationId xmlns:a16="http://schemas.microsoft.com/office/drawing/2014/main" id="{83363502-70B1-AE32-5FF5-C4B624411684}"/>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rcRect r="1" b="287"/>
          <a:stretch>
            <a:fillRect/>
          </a:stretch>
        </p:blipFill>
        <p:spPr>
          <a:xfrm>
            <a:off x="1" y="152"/>
            <a:ext cx="12192000" cy="6857848"/>
          </a:xfrm>
          <a:prstGeom prst="rect">
            <a:avLst/>
          </a:prstGeom>
        </p:spPr>
      </p:pic>
      <p:sp>
        <p:nvSpPr>
          <p:cNvPr id="11" name="Rectangle 10">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8A2DF1-05AD-A205-877C-48BB115D211C}"/>
              </a:ext>
            </a:extLst>
          </p:cNvPr>
          <p:cNvSpPr>
            <a:spLocks noGrp="1"/>
          </p:cNvSpPr>
          <p:nvPr>
            <p:ph type="ctrTitle"/>
          </p:nvPr>
        </p:nvSpPr>
        <p:spPr>
          <a:xfrm>
            <a:off x="6614531" y="1371600"/>
            <a:ext cx="4916477" cy="2933952"/>
          </a:xfrm>
          <a:ln>
            <a:solidFill>
              <a:srgbClr val="FFFF00"/>
            </a:solidFill>
          </a:ln>
        </p:spPr>
        <p:txBody>
          <a:bodyPr anchor="t">
            <a:normAutofit/>
          </a:bodyPr>
          <a:lstStyle/>
          <a:p>
            <a:pPr algn="r"/>
            <a:r>
              <a:rPr lang="en-US" dirty="0">
                <a:solidFill>
                  <a:srgbClr val="FFFFFF"/>
                </a:solidFill>
              </a:rPr>
              <a:t>The Life Cycle of a Bee</a:t>
            </a:r>
            <a:endParaRPr lang="en-AU" dirty="0">
              <a:solidFill>
                <a:srgbClr val="FFFFFF"/>
              </a:solidFill>
            </a:endParaRPr>
          </a:p>
        </p:txBody>
      </p:sp>
      <p:sp>
        <p:nvSpPr>
          <p:cNvPr id="3" name="Subtitle 2">
            <a:extLst>
              <a:ext uri="{FF2B5EF4-FFF2-40B4-BE49-F238E27FC236}">
                <a16:creationId xmlns:a16="http://schemas.microsoft.com/office/drawing/2014/main" id="{218070B9-AB16-2305-AF46-0D3A1436C35E}"/>
              </a:ext>
            </a:extLst>
          </p:cNvPr>
          <p:cNvSpPr>
            <a:spLocks noGrp="1"/>
          </p:cNvSpPr>
          <p:nvPr>
            <p:ph type="subTitle" idx="1"/>
          </p:nvPr>
        </p:nvSpPr>
        <p:spPr>
          <a:xfrm>
            <a:off x="6614532" y="4584879"/>
            <a:ext cx="4916477" cy="1287887"/>
          </a:xfrm>
          <a:ln>
            <a:solidFill>
              <a:srgbClr val="FFFF00"/>
            </a:solidFill>
          </a:ln>
        </p:spPr>
        <p:txBody>
          <a:bodyPr anchor="b">
            <a:normAutofit/>
          </a:bodyPr>
          <a:lstStyle/>
          <a:p>
            <a:pPr algn="r"/>
            <a:r>
              <a:rPr lang="en-US" dirty="0">
                <a:solidFill>
                  <a:srgbClr val="FFFFFF"/>
                </a:solidFill>
              </a:rPr>
              <a:t>Getting Writing Right: </a:t>
            </a:r>
          </a:p>
          <a:p>
            <a:pPr algn="r"/>
            <a:r>
              <a:rPr lang="en-US" dirty="0">
                <a:solidFill>
                  <a:srgbClr val="FFFFFF"/>
                </a:solidFill>
              </a:rPr>
              <a:t>Explanation</a:t>
            </a:r>
            <a:endParaRPr lang="en-AU" dirty="0">
              <a:solidFill>
                <a:srgbClr val="FFFFFF"/>
              </a:solidFill>
            </a:endParaRPr>
          </a:p>
        </p:txBody>
      </p:sp>
      <p:cxnSp>
        <p:nvCxnSpPr>
          <p:cNvPr id="13" name="Straight Connector 12">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577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5402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CFD1D2CD-954D-4C4D-B505-05EAD159B2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14B6BE6-298B-1CC9-E1BA-55B9D3CCF9DD}"/>
              </a:ext>
            </a:extLst>
          </p:cNvPr>
          <p:cNvSpPr>
            <a:spLocks noGrp="1"/>
          </p:cNvSpPr>
          <p:nvPr>
            <p:ph type="title"/>
          </p:nvPr>
        </p:nvSpPr>
        <p:spPr>
          <a:xfrm>
            <a:off x="514117" y="952500"/>
            <a:ext cx="4124557" cy="3524250"/>
          </a:xfrm>
          <a:ln>
            <a:solidFill>
              <a:srgbClr val="FFFF00"/>
            </a:solidFill>
          </a:ln>
        </p:spPr>
        <p:txBody>
          <a:bodyPr vert="horz" lIns="91440" tIns="45720" rIns="91440" bIns="45720" rtlCol="0" anchor="t">
            <a:normAutofit/>
          </a:bodyPr>
          <a:lstStyle/>
          <a:p>
            <a:r>
              <a:rPr lang="en-US" sz="5800" b="1" kern="1200" dirty="0">
                <a:solidFill>
                  <a:schemeClr val="tx1"/>
                </a:solidFill>
                <a:latin typeface="+mj-lt"/>
                <a:ea typeface="+mj-ea"/>
                <a:cs typeface="+mj-cs"/>
              </a:rPr>
              <a:t>Video</a:t>
            </a:r>
            <a:br>
              <a:rPr lang="en-US" sz="5800" b="1" kern="1200" dirty="0">
                <a:solidFill>
                  <a:schemeClr val="tx1"/>
                </a:solidFill>
                <a:latin typeface="+mj-lt"/>
                <a:ea typeface="+mj-ea"/>
                <a:cs typeface="+mj-cs"/>
              </a:rPr>
            </a:br>
            <a:br>
              <a:rPr lang="en-US" sz="5800" dirty="0"/>
            </a:br>
            <a:r>
              <a:rPr lang="en-US" sz="2200" dirty="0">
                <a:hlinkClick r:id="rId2"/>
              </a:rPr>
              <a:t>https://www.youtube.com/watch?v=xQpolPycuxQ</a:t>
            </a:r>
            <a:r>
              <a:rPr lang="en-US" sz="2200" dirty="0"/>
              <a:t> </a:t>
            </a:r>
            <a:endParaRPr lang="en-US" sz="2200" b="1" kern="1200" dirty="0">
              <a:solidFill>
                <a:schemeClr val="tx1"/>
              </a:solidFill>
              <a:latin typeface="+mj-lt"/>
              <a:ea typeface="+mj-ea"/>
              <a:cs typeface="+mj-cs"/>
            </a:endParaRPr>
          </a:p>
        </p:txBody>
      </p:sp>
      <p:cxnSp>
        <p:nvCxnSpPr>
          <p:cNvPr id="24" name="Straight Connector 23">
            <a:extLst>
              <a:ext uri="{FF2B5EF4-FFF2-40B4-BE49-F238E27FC236}">
                <a16:creationId xmlns:a16="http://schemas.microsoft.com/office/drawing/2014/main" id="{A2D508B3-A66C-833E-D929-8DC211635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2088" y="4882722"/>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 name="Picture 4" descr="Bee depositing into a honeycomb">
            <a:extLst>
              <a:ext uri="{FF2B5EF4-FFF2-40B4-BE49-F238E27FC236}">
                <a16:creationId xmlns:a16="http://schemas.microsoft.com/office/drawing/2014/main" id="{869845C3-2D24-D82E-4D14-30C06B334A47}"/>
              </a:ext>
            </a:extLst>
          </p:cNvPr>
          <p:cNvPicPr>
            <a:picLocks noChangeAspect="1"/>
          </p:cNvPicPr>
          <p:nvPr/>
        </p:nvPicPr>
        <p:blipFill>
          <a:blip r:embed="rId3"/>
          <a:srcRect l="11387" r="21161" b="-1"/>
          <a:stretch>
            <a:fillRect/>
          </a:stretch>
        </p:blipFill>
        <p:spPr>
          <a:xfrm>
            <a:off x="5261956" y="10"/>
            <a:ext cx="6930043" cy="6857990"/>
          </a:xfrm>
          <a:prstGeom prst="rect">
            <a:avLst/>
          </a:prstGeom>
        </p:spPr>
      </p:pic>
    </p:spTree>
    <p:extLst>
      <p:ext uri="{BB962C8B-B14F-4D97-AF65-F5344CB8AC3E}">
        <p14:creationId xmlns:p14="http://schemas.microsoft.com/office/powerpoint/2010/main" val="1553775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Bee on yellow flowers">
            <a:extLst>
              <a:ext uri="{FF2B5EF4-FFF2-40B4-BE49-F238E27FC236}">
                <a16:creationId xmlns:a16="http://schemas.microsoft.com/office/drawing/2014/main" id="{E77E9BF7-DC49-F5E4-BA32-F9552047455F}"/>
              </a:ext>
            </a:extLst>
          </p:cNvPr>
          <p:cNvPicPr>
            <a:picLocks noChangeAspect="1"/>
          </p:cNvPicPr>
          <p:nvPr/>
        </p:nvPicPr>
        <p:blipFill>
          <a:blip r:embed="rId2">
            <a:extLst>
              <a:ext uri="{28A0092B-C50C-407E-A947-70E740481C1C}">
                <a14:useLocalDpi xmlns:a14="http://schemas.microsoft.com/office/drawing/2010/main" val="0"/>
              </a:ext>
            </a:extLst>
          </a:blip>
          <a:srcRect t="344" b="15386"/>
          <a:stretch>
            <a:fillRect/>
          </a:stretch>
        </p:blipFill>
        <p:spPr>
          <a:xfrm>
            <a:off x="20" y="10"/>
            <a:ext cx="12191980" cy="6857990"/>
          </a:xfrm>
          <a:prstGeom prst="rect">
            <a:avLst/>
          </a:prstGeom>
        </p:spPr>
      </p:pic>
      <p:sp useBgFill="1">
        <p:nvSpPr>
          <p:cNvPr id="18" name="Rectangle 17">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A2E3E4-2789-93B3-3CCF-18924B87CEB7}"/>
              </a:ext>
            </a:extLst>
          </p:cNvPr>
          <p:cNvSpPr>
            <a:spLocks noGrp="1"/>
          </p:cNvSpPr>
          <p:nvPr>
            <p:ph type="title"/>
          </p:nvPr>
        </p:nvSpPr>
        <p:spPr>
          <a:xfrm>
            <a:off x="1049451" y="1352492"/>
            <a:ext cx="4665540" cy="1143000"/>
          </a:xfrm>
        </p:spPr>
        <p:txBody>
          <a:bodyPr anchor="t">
            <a:normAutofit/>
          </a:bodyPr>
          <a:lstStyle/>
          <a:p>
            <a:r>
              <a:rPr lang="en-US" dirty="0"/>
              <a:t>Structure</a:t>
            </a:r>
            <a:endParaRPr lang="en-AU" dirty="0"/>
          </a:p>
        </p:txBody>
      </p:sp>
      <p:cxnSp>
        <p:nvCxnSpPr>
          <p:cNvPr id="20" name="Straight Connector 19">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F9440CC-E531-E78B-598C-154B12F42A48}"/>
              </a:ext>
            </a:extLst>
          </p:cNvPr>
          <p:cNvGraphicFramePr>
            <a:graphicFrameLocks noGrp="1"/>
          </p:cNvGraphicFramePr>
          <p:nvPr>
            <p:ph idx="1"/>
            <p:extLst>
              <p:ext uri="{D42A27DB-BD31-4B8C-83A1-F6EECF244321}">
                <p14:modId xmlns:p14="http://schemas.microsoft.com/office/powerpoint/2010/main" val="3525636440"/>
              </p:ext>
            </p:extLst>
          </p:nvPr>
        </p:nvGraphicFramePr>
        <p:xfrm>
          <a:off x="1049454" y="2662356"/>
          <a:ext cx="4665546" cy="3057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406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466806-7EA5-13B8-6733-C82F9887F3D5}"/>
              </a:ext>
            </a:extLst>
          </p:cNvPr>
          <p:cNvSpPr>
            <a:spLocks noGrp="1"/>
          </p:cNvSpPr>
          <p:nvPr>
            <p:ph type="title"/>
          </p:nvPr>
        </p:nvSpPr>
        <p:spPr>
          <a:xfrm>
            <a:off x="640080" y="1371600"/>
            <a:ext cx="5852160" cy="1097280"/>
          </a:xfrm>
        </p:spPr>
        <p:txBody>
          <a:bodyPr anchor="t">
            <a:normAutofit/>
          </a:bodyPr>
          <a:lstStyle/>
          <a:p>
            <a:r>
              <a:rPr lang="en-AU" dirty="0"/>
              <a:t>Opening Statement</a:t>
            </a:r>
          </a:p>
        </p:txBody>
      </p:sp>
      <p:cxnSp>
        <p:nvCxnSpPr>
          <p:cNvPr id="11" name="Straight Connector 10">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7AE154E-D288-654F-CC09-9107A44CB840}"/>
              </a:ext>
            </a:extLst>
          </p:cNvPr>
          <p:cNvSpPr>
            <a:spLocks noGrp="1"/>
          </p:cNvSpPr>
          <p:nvPr>
            <p:ph idx="1"/>
          </p:nvPr>
        </p:nvSpPr>
        <p:spPr>
          <a:xfrm>
            <a:off x="640080" y="2633236"/>
            <a:ext cx="5852160" cy="3664685"/>
          </a:xfrm>
          <a:ln>
            <a:solidFill>
              <a:srgbClr val="FFFF00"/>
            </a:solidFill>
          </a:ln>
        </p:spPr>
        <p:txBody>
          <a:bodyPr>
            <a:normAutofit/>
          </a:bodyPr>
          <a:lstStyle/>
          <a:p>
            <a:pPr>
              <a:lnSpc>
                <a:spcPct val="110000"/>
              </a:lnSpc>
            </a:pPr>
            <a:r>
              <a:rPr lang="en-AU" sz="1300" b="1" dirty="0"/>
              <a:t>Introduce the topic</a:t>
            </a:r>
            <a:endParaRPr lang="en-AU" sz="1300" dirty="0"/>
          </a:p>
          <a:p>
            <a:pPr>
              <a:lnSpc>
                <a:spcPct val="110000"/>
              </a:lnSpc>
            </a:pPr>
            <a:r>
              <a:rPr lang="en-AU" sz="1300" dirty="0"/>
              <a:t>Bees go through a life cycle. </a:t>
            </a:r>
          </a:p>
          <a:p>
            <a:pPr>
              <a:lnSpc>
                <a:spcPct val="110000"/>
              </a:lnSpc>
            </a:pPr>
            <a:r>
              <a:rPr lang="en-AU" sz="1300" dirty="0"/>
              <a:t>A life cycle means the stages a living thing goes through as it grows. </a:t>
            </a:r>
          </a:p>
          <a:p>
            <a:pPr>
              <a:lnSpc>
                <a:spcPct val="110000"/>
              </a:lnSpc>
            </a:pPr>
            <a:r>
              <a:rPr lang="en-AU" sz="1300" dirty="0"/>
              <a:t>A bee begins as an egg. </a:t>
            </a:r>
          </a:p>
          <a:p>
            <a:pPr>
              <a:lnSpc>
                <a:spcPct val="110000"/>
              </a:lnSpc>
            </a:pPr>
            <a:r>
              <a:rPr lang="en-AU" sz="1300" dirty="0"/>
              <a:t>It slowly changes into an adult bee. </a:t>
            </a:r>
          </a:p>
          <a:p>
            <a:pPr>
              <a:lnSpc>
                <a:spcPct val="110000"/>
              </a:lnSpc>
            </a:pPr>
            <a:r>
              <a:rPr lang="en-AU" sz="1300" dirty="0"/>
              <a:t>Bees live in a hive. </a:t>
            </a:r>
          </a:p>
          <a:p>
            <a:pPr>
              <a:lnSpc>
                <a:spcPct val="110000"/>
              </a:lnSpc>
            </a:pPr>
            <a:r>
              <a:rPr lang="en-AU" sz="1300" dirty="0"/>
              <a:t>In a hive, there are three types of bees: </a:t>
            </a:r>
          </a:p>
          <a:p>
            <a:pPr lvl="1">
              <a:lnSpc>
                <a:spcPct val="110000"/>
              </a:lnSpc>
            </a:pPr>
            <a:r>
              <a:rPr lang="en-AU" sz="1300" dirty="0"/>
              <a:t>queen bee </a:t>
            </a:r>
          </a:p>
          <a:p>
            <a:pPr lvl="1">
              <a:lnSpc>
                <a:spcPct val="110000"/>
              </a:lnSpc>
            </a:pPr>
            <a:r>
              <a:rPr lang="en-AU" sz="1300" dirty="0"/>
              <a:t>worker bee </a:t>
            </a:r>
          </a:p>
          <a:p>
            <a:pPr lvl="1">
              <a:lnSpc>
                <a:spcPct val="110000"/>
              </a:lnSpc>
            </a:pPr>
            <a:r>
              <a:rPr lang="en-AU" sz="1300" dirty="0"/>
              <a:t>drone bee</a:t>
            </a:r>
          </a:p>
        </p:txBody>
      </p:sp>
      <p:pic>
        <p:nvPicPr>
          <p:cNvPr id="6" name="Picture 5" descr="Bees working on a honeycomb">
            <a:extLst>
              <a:ext uri="{FF2B5EF4-FFF2-40B4-BE49-F238E27FC236}">
                <a16:creationId xmlns:a16="http://schemas.microsoft.com/office/drawing/2014/main" id="{55E70A60-24F9-6DF6-02E1-9706346ED03C}"/>
              </a:ext>
            </a:extLst>
          </p:cNvPr>
          <p:cNvPicPr>
            <a:picLocks noChangeAspect="1"/>
          </p:cNvPicPr>
          <p:nvPr/>
        </p:nvPicPr>
        <p:blipFill>
          <a:blip r:embed="rId2"/>
          <a:srcRect l="27107" r="21483"/>
          <a:stretch>
            <a:fillRect/>
          </a:stretch>
        </p:blipFill>
        <p:spPr>
          <a:xfrm>
            <a:off x="7345680" y="10"/>
            <a:ext cx="4846320" cy="6857990"/>
          </a:xfrm>
          <a:prstGeom prst="rect">
            <a:avLst/>
          </a:prstGeom>
        </p:spPr>
      </p:pic>
    </p:spTree>
    <p:extLst>
      <p:ext uri="{BB962C8B-B14F-4D97-AF65-F5344CB8AC3E}">
        <p14:creationId xmlns:p14="http://schemas.microsoft.com/office/powerpoint/2010/main" val="24460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ees entering wooden hive">
            <a:extLst>
              <a:ext uri="{FF2B5EF4-FFF2-40B4-BE49-F238E27FC236}">
                <a16:creationId xmlns:a16="http://schemas.microsoft.com/office/drawing/2014/main" id="{7CA37D0D-39B4-B313-A194-53EE17CDAC6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266824"/>
            <a:ext cx="12192000" cy="8124824"/>
          </a:xfrm>
          <a:prstGeom prst="rect">
            <a:avLst/>
          </a:prstGeom>
        </p:spPr>
      </p:pic>
      <p:sp>
        <p:nvSpPr>
          <p:cNvPr id="2" name="Title 1">
            <a:extLst>
              <a:ext uri="{FF2B5EF4-FFF2-40B4-BE49-F238E27FC236}">
                <a16:creationId xmlns:a16="http://schemas.microsoft.com/office/drawing/2014/main" id="{AA702462-D178-2F39-2693-C8483374DA5D}"/>
              </a:ext>
            </a:extLst>
          </p:cNvPr>
          <p:cNvSpPr>
            <a:spLocks noGrp="1"/>
          </p:cNvSpPr>
          <p:nvPr>
            <p:ph type="title"/>
          </p:nvPr>
        </p:nvSpPr>
        <p:spPr/>
        <p:txBody>
          <a:bodyPr>
            <a:normAutofit/>
          </a:bodyPr>
          <a:lstStyle/>
          <a:p>
            <a:r>
              <a:rPr lang="en-AU" dirty="0"/>
              <a:t>Series of Events</a:t>
            </a:r>
          </a:p>
        </p:txBody>
      </p:sp>
      <p:sp>
        <p:nvSpPr>
          <p:cNvPr id="3" name="Content Placeholder 2">
            <a:extLst>
              <a:ext uri="{FF2B5EF4-FFF2-40B4-BE49-F238E27FC236}">
                <a16:creationId xmlns:a16="http://schemas.microsoft.com/office/drawing/2014/main" id="{BB83242C-D011-5261-F656-37610B187DA0}"/>
              </a:ext>
            </a:extLst>
          </p:cNvPr>
          <p:cNvSpPr>
            <a:spLocks noGrp="1"/>
          </p:cNvSpPr>
          <p:nvPr>
            <p:ph idx="1"/>
          </p:nvPr>
        </p:nvSpPr>
        <p:spPr>
          <a:xfrm>
            <a:off x="640080" y="2633472"/>
            <a:ext cx="5295207" cy="3566160"/>
          </a:xfrm>
          <a:ln>
            <a:solidFill>
              <a:srgbClr val="FFFF00"/>
            </a:solidFill>
          </a:ln>
        </p:spPr>
        <p:txBody>
          <a:bodyPr>
            <a:normAutofit fontScale="85000" lnSpcReduction="20000"/>
          </a:bodyPr>
          <a:lstStyle/>
          <a:p>
            <a:pPr marL="0" indent="0">
              <a:buNone/>
            </a:pPr>
            <a:r>
              <a:rPr lang="en-AU" b="1" dirty="0"/>
              <a:t>Explain the steps or events in order</a:t>
            </a:r>
            <a:endParaRPr lang="en-AU" dirty="0"/>
          </a:p>
          <a:p>
            <a:pPr marL="0" indent="0">
              <a:buNone/>
            </a:pPr>
            <a:r>
              <a:rPr lang="en-AU" b="1" dirty="0"/>
              <a:t>1. First step or event: The Egg</a:t>
            </a:r>
          </a:p>
          <a:p>
            <a:r>
              <a:rPr lang="en-AU" dirty="0"/>
              <a:t>First, the queen bee lays one egg. </a:t>
            </a:r>
          </a:p>
          <a:p>
            <a:r>
              <a:rPr lang="en-AU" dirty="0"/>
              <a:t>The egg is laid inside a cell in the honeycomb. </a:t>
            </a:r>
          </a:p>
          <a:p>
            <a:r>
              <a:rPr lang="en-AU" dirty="0"/>
              <a:t>A cell is a small hole in the honeycomb. </a:t>
            </a:r>
          </a:p>
          <a:p>
            <a:r>
              <a:rPr lang="en-AU" dirty="0"/>
              <a:t>The honeycomb is made by worker bees. </a:t>
            </a:r>
          </a:p>
          <a:p>
            <a:r>
              <a:rPr lang="en-AU" dirty="0"/>
              <a:t>The egg is: </a:t>
            </a:r>
          </a:p>
          <a:p>
            <a:pPr lvl="1"/>
            <a:r>
              <a:rPr lang="en-AU" dirty="0"/>
              <a:t>long </a:t>
            </a:r>
          </a:p>
          <a:p>
            <a:pPr lvl="1"/>
            <a:r>
              <a:rPr lang="en-AU" dirty="0"/>
              <a:t>thin </a:t>
            </a:r>
          </a:p>
          <a:p>
            <a:pPr lvl="1"/>
            <a:r>
              <a:rPr lang="en-AU" dirty="0"/>
              <a:t>white </a:t>
            </a:r>
          </a:p>
          <a:p>
            <a:endParaRPr lang="en-AU" dirty="0"/>
          </a:p>
        </p:txBody>
      </p:sp>
      <p:sp>
        <p:nvSpPr>
          <p:cNvPr id="4" name="Content Placeholder 2">
            <a:extLst>
              <a:ext uri="{FF2B5EF4-FFF2-40B4-BE49-F238E27FC236}">
                <a16:creationId xmlns:a16="http://schemas.microsoft.com/office/drawing/2014/main" id="{74CE92E2-AA57-D4BB-9504-6340C0963DBC}"/>
              </a:ext>
            </a:extLst>
          </p:cNvPr>
          <p:cNvSpPr txBox="1">
            <a:spLocks/>
          </p:cNvSpPr>
          <p:nvPr/>
        </p:nvSpPr>
        <p:spPr>
          <a:xfrm>
            <a:off x="6096000" y="2633472"/>
            <a:ext cx="5295207" cy="3566160"/>
          </a:xfrm>
          <a:prstGeom prst="rect">
            <a:avLst/>
          </a:prstGeom>
          <a:ln>
            <a:solidFill>
              <a:srgbClr val="FFFF00"/>
            </a:solidFill>
          </a:ln>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This is the first stage of the bee’s life cycle. </a:t>
            </a:r>
          </a:p>
          <a:p>
            <a:r>
              <a:rPr lang="en-AU" b="1" dirty="0"/>
              <a:t>Useful words to use:</a:t>
            </a:r>
            <a:endParaRPr lang="en-AU" dirty="0"/>
          </a:p>
          <a:p>
            <a:r>
              <a:rPr lang="en-AU" dirty="0"/>
              <a:t>first </a:t>
            </a:r>
          </a:p>
          <a:p>
            <a:r>
              <a:rPr lang="en-AU" dirty="0"/>
              <a:t>queen bee </a:t>
            </a:r>
          </a:p>
          <a:p>
            <a:r>
              <a:rPr lang="en-AU" dirty="0"/>
              <a:t>lays </a:t>
            </a:r>
          </a:p>
          <a:p>
            <a:r>
              <a:rPr lang="en-AU" dirty="0"/>
              <a:t>egg </a:t>
            </a:r>
          </a:p>
          <a:p>
            <a:r>
              <a:rPr lang="en-AU" dirty="0"/>
              <a:t>honeycomb </a:t>
            </a:r>
          </a:p>
          <a:p>
            <a:r>
              <a:rPr lang="en-AU" dirty="0"/>
              <a:t>cell</a:t>
            </a:r>
          </a:p>
          <a:p>
            <a:endParaRPr lang="en-AU" dirty="0"/>
          </a:p>
        </p:txBody>
      </p:sp>
    </p:spTree>
    <p:extLst>
      <p:ext uri="{BB962C8B-B14F-4D97-AF65-F5344CB8AC3E}">
        <p14:creationId xmlns:p14="http://schemas.microsoft.com/office/powerpoint/2010/main" val="1520920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78B22-A664-E8F2-DF9A-4DCD5CEF4143}"/>
            </a:ext>
          </a:extLst>
        </p:cNvPr>
        <p:cNvGrpSpPr/>
        <p:nvPr/>
      </p:nvGrpSpPr>
      <p:grpSpPr>
        <a:xfrm>
          <a:off x="0" y="0"/>
          <a:ext cx="0" cy="0"/>
          <a:chOff x="0" y="0"/>
          <a:chExt cx="0" cy="0"/>
        </a:xfrm>
      </p:grpSpPr>
      <p:pic>
        <p:nvPicPr>
          <p:cNvPr id="6" name="Picture 5" descr="Honeybee about to the take-off from a flower">
            <a:extLst>
              <a:ext uri="{FF2B5EF4-FFF2-40B4-BE49-F238E27FC236}">
                <a16:creationId xmlns:a16="http://schemas.microsoft.com/office/drawing/2014/main" id="{AC6E9E7C-8D01-AEC1-2334-BA6BD22544F7}"/>
              </a:ext>
            </a:extLst>
          </p:cNvPr>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65433" y="-668594"/>
            <a:ext cx="12257433" cy="8151672"/>
          </a:xfrm>
          <a:prstGeom prst="rect">
            <a:avLst/>
          </a:prstGeom>
        </p:spPr>
      </p:pic>
      <p:sp>
        <p:nvSpPr>
          <p:cNvPr id="2" name="Title 1">
            <a:extLst>
              <a:ext uri="{FF2B5EF4-FFF2-40B4-BE49-F238E27FC236}">
                <a16:creationId xmlns:a16="http://schemas.microsoft.com/office/drawing/2014/main" id="{C2801DEA-A39E-723E-223F-05CD9DA2F798}"/>
              </a:ext>
            </a:extLst>
          </p:cNvPr>
          <p:cNvSpPr>
            <a:spLocks noGrp="1"/>
          </p:cNvSpPr>
          <p:nvPr>
            <p:ph type="title"/>
          </p:nvPr>
        </p:nvSpPr>
        <p:spPr/>
        <p:txBody>
          <a:bodyPr/>
          <a:lstStyle/>
          <a:p>
            <a:r>
              <a:rPr lang="en-AU" dirty="0"/>
              <a:t>Series of Events</a:t>
            </a:r>
          </a:p>
        </p:txBody>
      </p:sp>
      <p:sp>
        <p:nvSpPr>
          <p:cNvPr id="3" name="Content Placeholder 2">
            <a:extLst>
              <a:ext uri="{FF2B5EF4-FFF2-40B4-BE49-F238E27FC236}">
                <a16:creationId xmlns:a16="http://schemas.microsoft.com/office/drawing/2014/main" id="{F024A773-5DA9-F400-7055-99DF05721792}"/>
              </a:ext>
            </a:extLst>
          </p:cNvPr>
          <p:cNvSpPr>
            <a:spLocks noGrp="1"/>
          </p:cNvSpPr>
          <p:nvPr>
            <p:ph idx="1"/>
          </p:nvPr>
        </p:nvSpPr>
        <p:spPr>
          <a:xfrm>
            <a:off x="640080" y="2633472"/>
            <a:ext cx="5455920" cy="3566160"/>
          </a:xfrm>
          <a:ln>
            <a:solidFill>
              <a:srgbClr val="FFFF00"/>
            </a:solidFill>
          </a:ln>
        </p:spPr>
        <p:txBody>
          <a:bodyPr>
            <a:normAutofit fontScale="55000" lnSpcReduction="20000"/>
          </a:bodyPr>
          <a:lstStyle/>
          <a:p>
            <a:pPr marL="0" indent="0">
              <a:buNone/>
            </a:pPr>
            <a:r>
              <a:rPr lang="en-AU" b="1" dirty="0"/>
              <a:t>2. Next step or event: The Larva</a:t>
            </a:r>
          </a:p>
          <a:p>
            <a:r>
              <a:rPr lang="en-AU" dirty="0"/>
              <a:t>Next, after about three days, the egg hatches. </a:t>
            </a:r>
          </a:p>
          <a:p>
            <a:r>
              <a:rPr lang="en-AU" dirty="0"/>
              <a:t>It hatches into a larva. </a:t>
            </a:r>
          </a:p>
          <a:p>
            <a:r>
              <a:rPr lang="en-AU" dirty="0"/>
              <a:t>A larva looks like a small white worm. </a:t>
            </a:r>
          </a:p>
          <a:p>
            <a:r>
              <a:rPr lang="en-AU" dirty="0"/>
              <a:t>Worker bees feed the larva. </a:t>
            </a:r>
          </a:p>
          <a:p>
            <a:r>
              <a:rPr lang="en-AU" dirty="0"/>
              <a:t>At first, the larva is fed royal jelly. </a:t>
            </a:r>
          </a:p>
          <a:p>
            <a:r>
              <a:rPr lang="en-AU" dirty="0"/>
              <a:t>Royal jelly is a white liquid made by worker bees. </a:t>
            </a:r>
          </a:p>
          <a:p>
            <a:r>
              <a:rPr lang="en-AU" dirty="0"/>
              <a:t>Then, the larva is fed bee bread. </a:t>
            </a:r>
          </a:p>
          <a:p>
            <a:r>
              <a:rPr lang="en-AU" dirty="0"/>
              <a:t>Bee bread is made from: </a:t>
            </a:r>
          </a:p>
          <a:p>
            <a:pPr lvl="1"/>
            <a:r>
              <a:rPr lang="en-AU" dirty="0"/>
              <a:t>honey </a:t>
            </a:r>
          </a:p>
          <a:p>
            <a:pPr lvl="1"/>
            <a:r>
              <a:rPr lang="en-AU" dirty="0"/>
              <a:t>pollen </a:t>
            </a:r>
          </a:p>
          <a:p>
            <a:r>
              <a:rPr lang="en-AU" dirty="0"/>
              <a:t>The larva keeps growing. </a:t>
            </a:r>
          </a:p>
        </p:txBody>
      </p:sp>
      <p:sp>
        <p:nvSpPr>
          <p:cNvPr id="4" name="Content Placeholder 2">
            <a:extLst>
              <a:ext uri="{FF2B5EF4-FFF2-40B4-BE49-F238E27FC236}">
                <a16:creationId xmlns:a16="http://schemas.microsoft.com/office/drawing/2014/main" id="{461F9E3B-B473-1525-3C49-B4023D5529B1}"/>
              </a:ext>
            </a:extLst>
          </p:cNvPr>
          <p:cNvSpPr txBox="1">
            <a:spLocks/>
          </p:cNvSpPr>
          <p:nvPr/>
        </p:nvSpPr>
        <p:spPr>
          <a:xfrm>
            <a:off x="6111735" y="2633472"/>
            <a:ext cx="5455920" cy="3566160"/>
          </a:xfrm>
          <a:prstGeom prst="rect">
            <a:avLst/>
          </a:prstGeom>
          <a:ln>
            <a:solidFill>
              <a:srgbClr val="FFFF00"/>
            </a:solidFill>
          </a:ln>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Useful words to use:</a:t>
            </a:r>
            <a:endParaRPr lang="en-AU" dirty="0"/>
          </a:p>
          <a:p>
            <a:r>
              <a:rPr lang="en-AU" dirty="0"/>
              <a:t>next </a:t>
            </a:r>
          </a:p>
          <a:p>
            <a:r>
              <a:rPr lang="en-AU" dirty="0"/>
              <a:t>after three days </a:t>
            </a:r>
          </a:p>
          <a:p>
            <a:r>
              <a:rPr lang="en-AU" dirty="0"/>
              <a:t>hatches </a:t>
            </a:r>
          </a:p>
          <a:p>
            <a:r>
              <a:rPr lang="en-AU" dirty="0"/>
              <a:t>larva </a:t>
            </a:r>
          </a:p>
          <a:p>
            <a:r>
              <a:rPr lang="en-AU" dirty="0"/>
              <a:t>white worm </a:t>
            </a:r>
          </a:p>
          <a:p>
            <a:r>
              <a:rPr lang="en-AU" dirty="0"/>
              <a:t>royal jelly </a:t>
            </a:r>
          </a:p>
          <a:p>
            <a:r>
              <a:rPr lang="en-AU" dirty="0"/>
              <a:t>bee bread </a:t>
            </a:r>
          </a:p>
          <a:p>
            <a:r>
              <a:rPr lang="en-AU" dirty="0"/>
              <a:t>honey </a:t>
            </a:r>
          </a:p>
          <a:p>
            <a:r>
              <a:rPr lang="en-AU" dirty="0"/>
              <a:t>pollen</a:t>
            </a:r>
          </a:p>
          <a:p>
            <a:endParaRPr lang="en-AU" dirty="0"/>
          </a:p>
        </p:txBody>
      </p:sp>
    </p:spTree>
    <p:extLst>
      <p:ext uri="{BB962C8B-B14F-4D97-AF65-F5344CB8AC3E}">
        <p14:creationId xmlns:p14="http://schemas.microsoft.com/office/powerpoint/2010/main" val="73245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916C-B4F2-2857-1E94-0895324D4BC0}"/>
            </a:ext>
          </a:extLst>
        </p:cNvPr>
        <p:cNvGrpSpPr/>
        <p:nvPr/>
      </p:nvGrpSpPr>
      <p:grpSpPr>
        <a:xfrm>
          <a:off x="0" y="0"/>
          <a:ext cx="0" cy="0"/>
          <a:chOff x="0" y="0"/>
          <a:chExt cx="0" cy="0"/>
        </a:xfrm>
      </p:grpSpPr>
      <p:pic>
        <p:nvPicPr>
          <p:cNvPr id="6" name="Picture 5" descr="Bee on purple flower">
            <a:extLst>
              <a:ext uri="{FF2B5EF4-FFF2-40B4-BE49-F238E27FC236}">
                <a16:creationId xmlns:a16="http://schemas.microsoft.com/office/drawing/2014/main" id="{E4F55E26-1EBE-8F19-82B6-C5BE710059A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 y="-776749"/>
            <a:ext cx="12208230" cy="8400327"/>
          </a:xfrm>
          <a:prstGeom prst="rect">
            <a:avLst/>
          </a:prstGeom>
        </p:spPr>
      </p:pic>
      <p:sp>
        <p:nvSpPr>
          <p:cNvPr id="2" name="Title 1">
            <a:extLst>
              <a:ext uri="{FF2B5EF4-FFF2-40B4-BE49-F238E27FC236}">
                <a16:creationId xmlns:a16="http://schemas.microsoft.com/office/drawing/2014/main" id="{F4FE52F0-B38D-6797-7F02-3AFC09C8FAF3}"/>
              </a:ext>
            </a:extLst>
          </p:cNvPr>
          <p:cNvSpPr>
            <a:spLocks noGrp="1"/>
          </p:cNvSpPr>
          <p:nvPr>
            <p:ph type="title"/>
          </p:nvPr>
        </p:nvSpPr>
        <p:spPr/>
        <p:txBody>
          <a:bodyPr/>
          <a:lstStyle/>
          <a:p>
            <a:r>
              <a:rPr lang="en-AU" dirty="0"/>
              <a:t>Series of Events</a:t>
            </a:r>
          </a:p>
        </p:txBody>
      </p:sp>
      <p:sp>
        <p:nvSpPr>
          <p:cNvPr id="3" name="Content Placeholder 2">
            <a:extLst>
              <a:ext uri="{FF2B5EF4-FFF2-40B4-BE49-F238E27FC236}">
                <a16:creationId xmlns:a16="http://schemas.microsoft.com/office/drawing/2014/main" id="{17A9648B-06B4-00F3-67D7-18A4683E26C7}"/>
              </a:ext>
            </a:extLst>
          </p:cNvPr>
          <p:cNvSpPr>
            <a:spLocks noGrp="1"/>
          </p:cNvSpPr>
          <p:nvPr>
            <p:ph idx="1"/>
          </p:nvPr>
        </p:nvSpPr>
        <p:spPr>
          <a:xfrm>
            <a:off x="640080" y="2633472"/>
            <a:ext cx="5455920" cy="3566160"/>
          </a:xfrm>
          <a:ln>
            <a:solidFill>
              <a:srgbClr val="FFFF00"/>
            </a:solidFill>
          </a:ln>
        </p:spPr>
        <p:txBody>
          <a:bodyPr>
            <a:normAutofit fontScale="55000" lnSpcReduction="20000"/>
          </a:bodyPr>
          <a:lstStyle/>
          <a:p>
            <a:pPr marL="0" indent="0">
              <a:buNone/>
            </a:pPr>
            <a:r>
              <a:rPr lang="en-AU" b="1" dirty="0"/>
              <a:t>3. Next step or event: The Pupa</a:t>
            </a:r>
          </a:p>
          <a:p>
            <a:r>
              <a:rPr lang="en-AU" dirty="0"/>
              <a:t>Then, worker bees seal the cell. </a:t>
            </a:r>
          </a:p>
          <a:p>
            <a:r>
              <a:rPr lang="en-AU" dirty="0"/>
              <a:t>They use a lid of wax to close the cell. </a:t>
            </a:r>
          </a:p>
          <a:p>
            <a:r>
              <a:rPr lang="en-AU" dirty="0"/>
              <a:t>This is called the pupa stage. </a:t>
            </a:r>
          </a:p>
          <a:p>
            <a:r>
              <a:rPr lang="en-AU" dirty="0"/>
              <a:t>The pupa is no longer fed. </a:t>
            </a:r>
          </a:p>
          <a:p>
            <a:r>
              <a:rPr lang="en-AU" dirty="0"/>
              <a:t>The pupa spins a cocoon. </a:t>
            </a:r>
          </a:p>
          <a:p>
            <a:r>
              <a:rPr lang="en-AU" dirty="0"/>
              <a:t>Inside the cocoon, the bee begins to change. </a:t>
            </a:r>
          </a:p>
          <a:p>
            <a:r>
              <a:rPr lang="en-AU" dirty="0"/>
              <a:t>The bee starts growing its: </a:t>
            </a:r>
          </a:p>
          <a:p>
            <a:pPr lvl="1"/>
            <a:r>
              <a:rPr lang="en-AU" dirty="0"/>
              <a:t>legs </a:t>
            </a:r>
          </a:p>
          <a:p>
            <a:pPr lvl="1"/>
            <a:r>
              <a:rPr lang="en-AU" dirty="0"/>
              <a:t>eyes </a:t>
            </a:r>
          </a:p>
          <a:p>
            <a:pPr lvl="1"/>
            <a:r>
              <a:rPr lang="en-AU" dirty="0"/>
              <a:t>wings </a:t>
            </a:r>
          </a:p>
          <a:p>
            <a:r>
              <a:rPr lang="en-AU" dirty="0"/>
              <a:t>This stage helps the bee turn into an adult. </a:t>
            </a:r>
          </a:p>
        </p:txBody>
      </p:sp>
      <p:sp>
        <p:nvSpPr>
          <p:cNvPr id="4" name="Content Placeholder 2">
            <a:extLst>
              <a:ext uri="{FF2B5EF4-FFF2-40B4-BE49-F238E27FC236}">
                <a16:creationId xmlns:a16="http://schemas.microsoft.com/office/drawing/2014/main" id="{9F6A068E-569C-400A-F591-CE46A8C3D9E6}"/>
              </a:ext>
            </a:extLst>
          </p:cNvPr>
          <p:cNvSpPr txBox="1">
            <a:spLocks/>
          </p:cNvSpPr>
          <p:nvPr/>
        </p:nvSpPr>
        <p:spPr>
          <a:xfrm>
            <a:off x="6104116" y="2633472"/>
            <a:ext cx="5455920" cy="3566160"/>
          </a:xfrm>
          <a:prstGeom prst="rect">
            <a:avLst/>
          </a:prstGeom>
          <a:ln>
            <a:solidFill>
              <a:srgbClr val="FFFF00"/>
            </a:solidFill>
          </a:ln>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Useful words to use:</a:t>
            </a:r>
            <a:endParaRPr lang="en-AU" dirty="0"/>
          </a:p>
          <a:p>
            <a:r>
              <a:rPr lang="en-AU" dirty="0"/>
              <a:t>then </a:t>
            </a:r>
          </a:p>
          <a:p>
            <a:r>
              <a:rPr lang="en-AU" dirty="0"/>
              <a:t>worker bees </a:t>
            </a:r>
          </a:p>
          <a:p>
            <a:r>
              <a:rPr lang="en-AU" dirty="0"/>
              <a:t>seal </a:t>
            </a:r>
          </a:p>
          <a:p>
            <a:r>
              <a:rPr lang="en-AU" dirty="0"/>
              <a:t>wax lid </a:t>
            </a:r>
          </a:p>
          <a:p>
            <a:r>
              <a:rPr lang="en-AU" dirty="0"/>
              <a:t>pupa </a:t>
            </a:r>
          </a:p>
          <a:p>
            <a:r>
              <a:rPr lang="en-AU" dirty="0"/>
              <a:t>cocoon </a:t>
            </a:r>
          </a:p>
          <a:p>
            <a:r>
              <a:rPr lang="en-AU" dirty="0"/>
              <a:t>change </a:t>
            </a:r>
          </a:p>
          <a:p>
            <a:r>
              <a:rPr lang="en-AU" dirty="0"/>
              <a:t>legs </a:t>
            </a:r>
          </a:p>
          <a:p>
            <a:r>
              <a:rPr lang="en-AU" dirty="0"/>
              <a:t>eyes </a:t>
            </a:r>
          </a:p>
          <a:p>
            <a:r>
              <a:rPr lang="en-AU" dirty="0"/>
              <a:t>wings</a:t>
            </a:r>
          </a:p>
          <a:p>
            <a:endParaRPr lang="en-AU" dirty="0"/>
          </a:p>
        </p:txBody>
      </p:sp>
    </p:spTree>
    <p:extLst>
      <p:ext uri="{BB962C8B-B14F-4D97-AF65-F5344CB8AC3E}">
        <p14:creationId xmlns:p14="http://schemas.microsoft.com/office/powerpoint/2010/main" val="546963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E28CC-F674-5D3E-234C-A1FCD0BE07F5}"/>
            </a:ext>
          </a:extLst>
        </p:cNvPr>
        <p:cNvGrpSpPr/>
        <p:nvPr/>
      </p:nvGrpSpPr>
      <p:grpSpPr>
        <a:xfrm>
          <a:off x="0" y="0"/>
          <a:ext cx="0" cy="0"/>
          <a:chOff x="0" y="0"/>
          <a:chExt cx="0" cy="0"/>
        </a:xfrm>
      </p:grpSpPr>
      <p:pic>
        <p:nvPicPr>
          <p:cNvPr id="6" name="Picture 5" descr="Bee collecting pollen">
            <a:extLst>
              <a:ext uri="{FF2B5EF4-FFF2-40B4-BE49-F238E27FC236}">
                <a16:creationId xmlns:a16="http://schemas.microsoft.com/office/drawing/2014/main" id="{C6263D3F-589A-0A3C-BDD8-322E6A374E27}"/>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8531" y="-639097"/>
            <a:ext cx="12231191" cy="8150942"/>
          </a:xfrm>
          <a:prstGeom prst="rect">
            <a:avLst/>
          </a:prstGeom>
        </p:spPr>
      </p:pic>
      <p:sp>
        <p:nvSpPr>
          <p:cNvPr id="2" name="Title 1">
            <a:extLst>
              <a:ext uri="{FF2B5EF4-FFF2-40B4-BE49-F238E27FC236}">
                <a16:creationId xmlns:a16="http://schemas.microsoft.com/office/drawing/2014/main" id="{DBA16E46-4019-4E79-BB8A-7A6548DFD82E}"/>
              </a:ext>
            </a:extLst>
          </p:cNvPr>
          <p:cNvSpPr>
            <a:spLocks noGrp="1"/>
          </p:cNvSpPr>
          <p:nvPr>
            <p:ph type="title"/>
          </p:nvPr>
        </p:nvSpPr>
        <p:spPr/>
        <p:txBody>
          <a:bodyPr/>
          <a:lstStyle/>
          <a:p>
            <a:r>
              <a:rPr lang="en-AU" dirty="0"/>
              <a:t>Series of Events</a:t>
            </a:r>
          </a:p>
        </p:txBody>
      </p:sp>
      <p:sp>
        <p:nvSpPr>
          <p:cNvPr id="3" name="Content Placeholder 2">
            <a:extLst>
              <a:ext uri="{FF2B5EF4-FFF2-40B4-BE49-F238E27FC236}">
                <a16:creationId xmlns:a16="http://schemas.microsoft.com/office/drawing/2014/main" id="{B7ED37BA-56AF-2A83-A53A-D3879F4BB998}"/>
              </a:ext>
            </a:extLst>
          </p:cNvPr>
          <p:cNvSpPr>
            <a:spLocks noGrp="1"/>
          </p:cNvSpPr>
          <p:nvPr>
            <p:ph idx="1"/>
          </p:nvPr>
        </p:nvSpPr>
        <p:spPr>
          <a:xfrm>
            <a:off x="640080" y="2633472"/>
            <a:ext cx="5455920" cy="3566160"/>
          </a:xfrm>
          <a:ln>
            <a:solidFill>
              <a:srgbClr val="FFFF00"/>
            </a:solidFill>
          </a:ln>
        </p:spPr>
        <p:txBody>
          <a:bodyPr>
            <a:normAutofit fontScale="62500" lnSpcReduction="20000"/>
          </a:bodyPr>
          <a:lstStyle/>
          <a:p>
            <a:pPr marL="0" indent="0">
              <a:buNone/>
            </a:pPr>
            <a:r>
              <a:rPr lang="en-AU" b="1" dirty="0"/>
              <a:t>4. Last step or event: The Adult Bee</a:t>
            </a:r>
          </a:p>
          <a:p>
            <a:r>
              <a:rPr lang="en-AU" dirty="0"/>
              <a:t>Finally, after 21 days from being an egg, the bee becomes an adult. </a:t>
            </a:r>
          </a:p>
          <a:p>
            <a:r>
              <a:rPr lang="en-AU" dirty="0"/>
              <a:t>The adult bee bites the wax lid off the cell. </a:t>
            </a:r>
          </a:p>
          <a:p>
            <a:r>
              <a:rPr lang="en-AU" dirty="0"/>
              <a:t>The bee climbs out of the honeycomb cell. </a:t>
            </a:r>
          </a:p>
          <a:p>
            <a:r>
              <a:rPr lang="en-AU" dirty="0"/>
              <a:t>At first, the adult bee is a light grey colour. </a:t>
            </a:r>
          </a:p>
          <a:p>
            <a:r>
              <a:rPr lang="en-AU" dirty="0"/>
              <a:t>The bee stays in the hive for 21 days. </a:t>
            </a:r>
          </a:p>
          <a:p>
            <a:r>
              <a:rPr lang="en-AU" dirty="0"/>
              <a:t>At 22 days old, the bee becomes a forager bee. </a:t>
            </a:r>
          </a:p>
          <a:p>
            <a:r>
              <a:rPr lang="en-AU" dirty="0"/>
              <a:t>A forager bee flies to flowers. </a:t>
            </a:r>
          </a:p>
          <a:p>
            <a:r>
              <a:rPr lang="en-AU" dirty="0"/>
              <a:t>It looks for pollen. </a:t>
            </a:r>
          </a:p>
          <a:p>
            <a:r>
              <a:rPr lang="en-AU" dirty="0"/>
              <a:t>An adult bee can live for up to six weeks in summer. </a:t>
            </a:r>
          </a:p>
        </p:txBody>
      </p:sp>
      <p:sp>
        <p:nvSpPr>
          <p:cNvPr id="4" name="Content Placeholder 2">
            <a:extLst>
              <a:ext uri="{FF2B5EF4-FFF2-40B4-BE49-F238E27FC236}">
                <a16:creationId xmlns:a16="http://schemas.microsoft.com/office/drawing/2014/main" id="{6B2527A9-2DBD-5CDA-3A52-38ADDFB5343A}"/>
              </a:ext>
            </a:extLst>
          </p:cNvPr>
          <p:cNvSpPr txBox="1">
            <a:spLocks/>
          </p:cNvSpPr>
          <p:nvPr/>
        </p:nvSpPr>
        <p:spPr>
          <a:xfrm>
            <a:off x="6096000" y="2633964"/>
            <a:ext cx="5455920" cy="3566160"/>
          </a:xfrm>
          <a:prstGeom prst="rect">
            <a:avLst/>
          </a:prstGeom>
          <a:ln>
            <a:solidFill>
              <a:srgbClr val="FFFF00"/>
            </a:solidFill>
          </a:ln>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Useful words to use:</a:t>
            </a:r>
            <a:endParaRPr lang="en-AU" dirty="0"/>
          </a:p>
          <a:p>
            <a:r>
              <a:rPr lang="en-AU" dirty="0"/>
              <a:t>finally </a:t>
            </a:r>
          </a:p>
          <a:p>
            <a:r>
              <a:rPr lang="en-AU" dirty="0"/>
              <a:t>after 21 days </a:t>
            </a:r>
          </a:p>
          <a:p>
            <a:r>
              <a:rPr lang="en-AU" dirty="0"/>
              <a:t>adult bee </a:t>
            </a:r>
          </a:p>
          <a:p>
            <a:r>
              <a:rPr lang="en-AU" dirty="0"/>
              <a:t>bites </a:t>
            </a:r>
          </a:p>
          <a:p>
            <a:r>
              <a:rPr lang="en-AU" dirty="0"/>
              <a:t>climbs out </a:t>
            </a:r>
          </a:p>
          <a:p>
            <a:r>
              <a:rPr lang="en-AU" dirty="0"/>
              <a:t>hive </a:t>
            </a:r>
          </a:p>
          <a:p>
            <a:r>
              <a:rPr lang="en-AU" dirty="0"/>
              <a:t>forager bee </a:t>
            </a:r>
          </a:p>
          <a:p>
            <a:r>
              <a:rPr lang="en-AU" dirty="0"/>
              <a:t>flowers </a:t>
            </a:r>
          </a:p>
          <a:p>
            <a:r>
              <a:rPr lang="en-AU" dirty="0"/>
              <a:t>pollen </a:t>
            </a:r>
          </a:p>
          <a:p>
            <a:r>
              <a:rPr lang="en-AU" dirty="0"/>
              <a:t>six weeks</a:t>
            </a:r>
          </a:p>
          <a:p>
            <a:endParaRPr lang="en-AU" dirty="0"/>
          </a:p>
        </p:txBody>
      </p:sp>
    </p:spTree>
    <p:extLst>
      <p:ext uri="{BB962C8B-B14F-4D97-AF65-F5344CB8AC3E}">
        <p14:creationId xmlns:p14="http://schemas.microsoft.com/office/powerpoint/2010/main" val="1141995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eekeeper at work">
            <a:extLst>
              <a:ext uri="{FF2B5EF4-FFF2-40B4-BE49-F238E27FC236}">
                <a16:creationId xmlns:a16="http://schemas.microsoft.com/office/drawing/2014/main" id="{47D441EB-F7F1-8B76-69BA-DD260941624D}"/>
              </a:ext>
            </a:extLst>
          </p:cNvPr>
          <p:cNvPicPr>
            <a:picLocks noChangeAspect="1"/>
          </p:cNvPicPr>
          <p:nvPr/>
        </p:nvPicPr>
        <p:blipFill>
          <a:blip r:embed="rId2">
            <a:alphaModFix amt="30000"/>
            <a:extLst>
              <a:ext uri="{28A0092B-C50C-407E-A947-70E740481C1C}">
                <a14:useLocalDpi xmlns:a14="http://schemas.microsoft.com/office/drawing/2010/main" val="0"/>
              </a:ext>
            </a:extLst>
          </a:blip>
          <a:stretch>
            <a:fillRect/>
          </a:stretch>
        </p:blipFill>
        <p:spPr>
          <a:xfrm>
            <a:off x="0" y="-628059"/>
            <a:ext cx="12192000" cy="8114115"/>
          </a:xfrm>
          <a:prstGeom prst="rect">
            <a:avLst/>
          </a:prstGeom>
        </p:spPr>
      </p:pic>
      <p:sp>
        <p:nvSpPr>
          <p:cNvPr id="2" name="Title 1">
            <a:extLst>
              <a:ext uri="{FF2B5EF4-FFF2-40B4-BE49-F238E27FC236}">
                <a16:creationId xmlns:a16="http://schemas.microsoft.com/office/drawing/2014/main" id="{D0B244CF-A9C7-7EC6-ED27-F49C66B27CF1}"/>
              </a:ext>
            </a:extLst>
          </p:cNvPr>
          <p:cNvSpPr>
            <a:spLocks noGrp="1"/>
          </p:cNvSpPr>
          <p:nvPr>
            <p:ph type="title"/>
          </p:nvPr>
        </p:nvSpPr>
        <p:spPr/>
        <p:txBody>
          <a:bodyPr/>
          <a:lstStyle/>
          <a:p>
            <a:r>
              <a:rPr lang="en-US" dirty="0"/>
              <a:t>Conclusion</a:t>
            </a:r>
            <a:endParaRPr lang="en-AU" dirty="0"/>
          </a:p>
        </p:txBody>
      </p:sp>
      <p:sp>
        <p:nvSpPr>
          <p:cNvPr id="3" name="Content Placeholder 2">
            <a:extLst>
              <a:ext uri="{FF2B5EF4-FFF2-40B4-BE49-F238E27FC236}">
                <a16:creationId xmlns:a16="http://schemas.microsoft.com/office/drawing/2014/main" id="{7B3A43EF-1E69-3255-3B63-6171CE13EAF9}"/>
              </a:ext>
            </a:extLst>
          </p:cNvPr>
          <p:cNvSpPr>
            <a:spLocks noGrp="1"/>
          </p:cNvSpPr>
          <p:nvPr>
            <p:ph idx="1"/>
          </p:nvPr>
        </p:nvSpPr>
        <p:spPr>
          <a:ln>
            <a:solidFill>
              <a:srgbClr val="FFFF00"/>
            </a:solidFill>
          </a:ln>
        </p:spPr>
        <p:txBody>
          <a:bodyPr>
            <a:normAutofit fontScale="85000" lnSpcReduction="20000"/>
          </a:bodyPr>
          <a:lstStyle/>
          <a:p>
            <a:pPr marL="0" indent="0">
              <a:buNone/>
            </a:pPr>
            <a:r>
              <a:rPr lang="en-AU" b="1" dirty="0"/>
              <a:t>Finish by summing up your explanation</a:t>
            </a:r>
            <a:endParaRPr lang="en-AU" dirty="0"/>
          </a:p>
          <a:p>
            <a:r>
              <a:rPr lang="en-AU" dirty="0"/>
              <a:t>The bee life cycle has four main stages. </a:t>
            </a:r>
          </a:p>
          <a:p>
            <a:r>
              <a:rPr lang="en-AU" dirty="0"/>
              <a:t>These stages are: </a:t>
            </a:r>
          </a:p>
          <a:p>
            <a:pPr lvl="1"/>
            <a:r>
              <a:rPr lang="en-AU" dirty="0"/>
              <a:t>egg </a:t>
            </a:r>
          </a:p>
          <a:p>
            <a:pPr lvl="1"/>
            <a:r>
              <a:rPr lang="en-AU" dirty="0"/>
              <a:t>larva </a:t>
            </a:r>
          </a:p>
          <a:p>
            <a:pPr lvl="1"/>
            <a:r>
              <a:rPr lang="en-AU" dirty="0"/>
              <a:t>pupa </a:t>
            </a:r>
          </a:p>
          <a:p>
            <a:pPr lvl="1"/>
            <a:r>
              <a:rPr lang="en-AU" dirty="0"/>
              <a:t>adult bee </a:t>
            </a:r>
          </a:p>
          <a:p>
            <a:r>
              <a:rPr lang="en-AU" dirty="0"/>
              <a:t>Each stage helps the bee grow and change. </a:t>
            </a:r>
          </a:p>
          <a:p>
            <a:r>
              <a:rPr lang="en-AU" dirty="0"/>
              <a:t>The life cycle shows how a tiny egg becomes an adult bee. </a:t>
            </a:r>
          </a:p>
          <a:p>
            <a:r>
              <a:rPr lang="en-AU" dirty="0"/>
              <a:t>Adult bees can help the hive by collecting pollen.</a:t>
            </a:r>
          </a:p>
          <a:p>
            <a:endParaRPr lang="en-AU" dirty="0"/>
          </a:p>
        </p:txBody>
      </p:sp>
    </p:spTree>
    <p:extLst>
      <p:ext uri="{BB962C8B-B14F-4D97-AF65-F5344CB8AC3E}">
        <p14:creationId xmlns:p14="http://schemas.microsoft.com/office/powerpoint/2010/main" val="2407931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59A9681A-2486-4655-A876-E26402CA2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Flying Bee">
            <a:extLst>
              <a:ext uri="{FF2B5EF4-FFF2-40B4-BE49-F238E27FC236}">
                <a16:creationId xmlns:a16="http://schemas.microsoft.com/office/drawing/2014/main" id="{5BE04253-FE8F-E8C5-2FA4-3D157838E5DA}"/>
              </a:ext>
            </a:extLst>
          </p:cNvPr>
          <p:cNvPicPr>
            <a:picLocks noChangeAspect="1"/>
          </p:cNvPicPr>
          <p:nvPr>
            <a:videoFile r:link="rId2"/>
            <p:extLst>
              <p:ext uri="{DAA4B4D4-6D71-4841-9C94-3DE7FCFB9230}">
                <p14:media xmlns:p14="http://schemas.microsoft.com/office/powerpoint/2010/main" r:embed="rId1"/>
              </p:ext>
            </p:extLst>
          </p:nvPr>
        </p:nvPicPr>
        <p:blipFill>
          <a:blip r:embed="rId4">
            <a:alphaModFix/>
          </a:blip>
          <a:srcRect r="1" b="287"/>
          <a:stretch>
            <a:fillRect/>
          </a:stretch>
        </p:blipFill>
        <p:spPr>
          <a:xfrm>
            <a:off x="2" y="152"/>
            <a:ext cx="12191998" cy="6857848"/>
          </a:xfrm>
          <a:prstGeom prst="rect">
            <a:avLst/>
          </a:prstGeom>
        </p:spPr>
      </p:pic>
      <p:sp>
        <p:nvSpPr>
          <p:cNvPr id="12" name="Rectangle 11">
            <a:extLst>
              <a:ext uri="{FF2B5EF4-FFF2-40B4-BE49-F238E27FC236}">
                <a16:creationId xmlns:a16="http://schemas.microsoft.com/office/drawing/2014/main" id="{C9BB6818-31C2-4340-98F8-64FF7F46A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C0D2FA-ACED-332C-A498-B7DE9350809D}"/>
              </a:ext>
            </a:extLst>
          </p:cNvPr>
          <p:cNvSpPr>
            <a:spLocks noGrp="1"/>
          </p:cNvSpPr>
          <p:nvPr>
            <p:ph type="title"/>
          </p:nvPr>
        </p:nvSpPr>
        <p:spPr>
          <a:xfrm>
            <a:off x="640080" y="1371600"/>
            <a:ext cx="5758629" cy="2696866"/>
          </a:xfrm>
        </p:spPr>
        <p:txBody>
          <a:bodyPr vert="horz" lIns="91440" tIns="45720" rIns="91440" bIns="45720" rtlCol="0" anchor="t">
            <a:normAutofit/>
          </a:bodyPr>
          <a:lstStyle/>
          <a:p>
            <a:r>
              <a:rPr lang="en-US" sz="5400" b="1" kern="1200" dirty="0">
                <a:solidFill>
                  <a:srgbClr val="FFFFFF"/>
                </a:solidFill>
                <a:latin typeface="+mj-lt"/>
                <a:ea typeface="+mj-ea"/>
                <a:cs typeface="+mj-cs"/>
              </a:rPr>
              <a:t>Modelled Example</a:t>
            </a:r>
          </a:p>
        </p:txBody>
      </p:sp>
      <p:cxnSp>
        <p:nvCxnSpPr>
          <p:cNvPr id="14" name="Straight Connector 13">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805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8811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120E00-516C-0FED-4E1A-DB751BECF69F}"/>
              </a:ext>
            </a:extLst>
          </p:cNvPr>
          <p:cNvSpPr>
            <a:spLocks noGrp="1"/>
          </p:cNvSpPr>
          <p:nvPr>
            <p:ph type="title"/>
          </p:nvPr>
        </p:nvSpPr>
        <p:spPr>
          <a:xfrm>
            <a:off x="5496821" y="1371600"/>
            <a:ext cx="6034187" cy="1097280"/>
          </a:xfrm>
        </p:spPr>
        <p:txBody>
          <a:bodyPr>
            <a:normAutofit/>
          </a:bodyPr>
          <a:lstStyle/>
          <a:p>
            <a:r>
              <a:rPr lang="en-US" dirty="0"/>
              <a:t>Title:</a:t>
            </a:r>
            <a:endParaRPr lang="en-AU" dirty="0"/>
          </a:p>
        </p:txBody>
      </p:sp>
      <p:pic>
        <p:nvPicPr>
          <p:cNvPr id="5" name="Picture 4" descr="Honeybee gathering nectar">
            <a:extLst>
              <a:ext uri="{FF2B5EF4-FFF2-40B4-BE49-F238E27FC236}">
                <a16:creationId xmlns:a16="http://schemas.microsoft.com/office/drawing/2014/main" id="{DF665D09-6805-526B-2F7F-8350B5E15EBA}"/>
              </a:ext>
            </a:extLst>
          </p:cNvPr>
          <p:cNvPicPr>
            <a:picLocks noChangeAspect="1"/>
          </p:cNvPicPr>
          <p:nvPr/>
        </p:nvPicPr>
        <p:blipFill>
          <a:blip r:embed="rId2"/>
          <a:srcRect l="50932" r="7274" b="-1"/>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F97E4F1-91EC-3070-F577-A2844ECA79BF}"/>
              </a:ext>
            </a:extLst>
          </p:cNvPr>
          <p:cNvSpPr>
            <a:spLocks noGrp="1"/>
          </p:cNvSpPr>
          <p:nvPr>
            <p:ph idx="1"/>
          </p:nvPr>
        </p:nvSpPr>
        <p:spPr>
          <a:xfrm>
            <a:off x="5496821" y="2633236"/>
            <a:ext cx="6034187" cy="3664687"/>
          </a:xfrm>
        </p:spPr>
        <p:txBody>
          <a:bodyPr>
            <a:normAutofit/>
          </a:bodyPr>
          <a:lstStyle/>
          <a:p>
            <a:pPr marL="0" indent="0">
              <a:buNone/>
            </a:pPr>
            <a:r>
              <a:rPr lang="en-AU" dirty="0"/>
              <a:t>The Life Cycle of a Bee</a:t>
            </a:r>
          </a:p>
        </p:txBody>
      </p:sp>
    </p:spTree>
    <p:extLst>
      <p:ext uri="{BB962C8B-B14F-4D97-AF65-F5344CB8AC3E}">
        <p14:creationId xmlns:p14="http://schemas.microsoft.com/office/powerpoint/2010/main" val="2238849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FAC908-8339-C9C4-0D2B-EC77EA7871EF}"/>
              </a:ext>
            </a:extLst>
          </p:cNvPr>
          <p:cNvSpPr>
            <a:spLocks noGrp="1"/>
          </p:cNvSpPr>
          <p:nvPr>
            <p:ph type="title"/>
          </p:nvPr>
        </p:nvSpPr>
        <p:spPr>
          <a:xfrm>
            <a:off x="7269904" y="914400"/>
            <a:ext cx="4261104" cy="1097280"/>
          </a:xfrm>
        </p:spPr>
        <p:txBody>
          <a:bodyPr anchor="t">
            <a:normAutofit/>
          </a:bodyPr>
          <a:lstStyle/>
          <a:p>
            <a:r>
              <a:rPr lang="en-US" sz="3600"/>
              <a:t>Opening Statement</a:t>
            </a:r>
            <a:endParaRPr lang="en-AU" sz="3600"/>
          </a:p>
        </p:txBody>
      </p:sp>
      <p:pic>
        <p:nvPicPr>
          <p:cNvPr id="5" name="Picture 4" descr="Bee depositing into a honeycomb">
            <a:extLst>
              <a:ext uri="{FF2B5EF4-FFF2-40B4-BE49-F238E27FC236}">
                <a16:creationId xmlns:a16="http://schemas.microsoft.com/office/drawing/2014/main" id="{F82BD671-C16F-7F3B-F104-829827AEE0BA}"/>
              </a:ext>
            </a:extLst>
          </p:cNvPr>
          <p:cNvPicPr>
            <a:picLocks noChangeAspect="1"/>
          </p:cNvPicPr>
          <p:nvPr/>
        </p:nvPicPr>
        <p:blipFill>
          <a:blip r:embed="rId2"/>
          <a:srcRect l="4141" r="12855" b="2"/>
          <a:stretch>
            <a:fillRect/>
          </a:stretch>
        </p:blipFill>
        <p:spPr>
          <a:xfrm>
            <a:off x="-1" y="914399"/>
            <a:ext cx="6657255" cy="5353523"/>
          </a:xfrm>
          <a:prstGeom prst="rect">
            <a:avLst/>
          </a:prstGeom>
        </p:spPr>
      </p:pic>
      <p:cxnSp>
        <p:nvCxnSpPr>
          <p:cNvPr id="11" name="Straight Connector 10">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74479D-43DC-2BCA-3E58-074D367CC782}"/>
              </a:ext>
            </a:extLst>
          </p:cNvPr>
          <p:cNvSpPr>
            <a:spLocks noGrp="1"/>
          </p:cNvSpPr>
          <p:nvPr>
            <p:ph idx="1"/>
          </p:nvPr>
        </p:nvSpPr>
        <p:spPr>
          <a:xfrm>
            <a:off x="7269905" y="2176036"/>
            <a:ext cx="4261104" cy="4121887"/>
          </a:xfrm>
        </p:spPr>
        <p:txBody>
          <a:bodyPr>
            <a:normAutofit/>
          </a:bodyPr>
          <a:lstStyle/>
          <a:p>
            <a:pPr marL="0" indent="0">
              <a:buNone/>
            </a:pPr>
            <a:r>
              <a:rPr lang="en-AU" dirty="0"/>
              <a:t>Bees go through a life cycle as they grow and change. A life cycle means the stages a living thing goes through during its life. A bee begins as a tiny egg and slowly changes into an adult bee. Bees live together in a hive. In a hive, there are queen bees, worker bees and drone bees. Each bee has a special job to help the hive.</a:t>
            </a:r>
          </a:p>
        </p:txBody>
      </p:sp>
    </p:spTree>
    <p:extLst>
      <p:ext uri="{BB962C8B-B14F-4D97-AF65-F5344CB8AC3E}">
        <p14:creationId xmlns:p14="http://schemas.microsoft.com/office/powerpoint/2010/main" val="390707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3AA3B5-4C31-BBDC-1DC7-E0373E7EBC0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C05B7F-2800-4F4F-E764-9DCC1E37DF13}"/>
              </a:ext>
            </a:extLst>
          </p:cNvPr>
          <p:cNvSpPr>
            <a:spLocks noGrp="1"/>
          </p:cNvSpPr>
          <p:nvPr>
            <p:ph type="title"/>
          </p:nvPr>
        </p:nvSpPr>
        <p:spPr>
          <a:xfrm>
            <a:off x="7269904" y="914400"/>
            <a:ext cx="4261104" cy="1097280"/>
          </a:xfrm>
        </p:spPr>
        <p:txBody>
          <a:bodyPr anchor="t">
            <a:normAutofit/>
          </a:bodyPr>
          <a:lstStyle/>
          <a:p>
            <a:r>
              <a:rPr lang="en-US" sz="3600"/>
              <a:t>First</a:t>
            </a:r>
            <a:endParaRPr lang="en-AU" sz="3600"/>
          </a:p>
        </p:txBody>
      </p:sp>
      <p:pic>
        <p:nvPicPr>
          <p:cNvPr id="5" name="Picture 4" descr="Bees working on a honeycomb">
            <a:extLst>
              <a:ext uri="{FF2B5EF4-FFF2-40B4-BE49-F238E27FC236}">
                <a16:creationId xmlns:a16="http://schemas.microsoft.com/office/drawing/2014/main" id="{871AF3B3-DFEE-9715-DB80-C843A7BB0EC9}"/>
              </a:ext>
            </a:extLst>
          </p:cNvPr>
          <p:cNvPicPr>
            <a:picLocks noChangeAspect="1"/>
          </p:cNvPicPr>
          <p:nvPr/>
        </p:nvPicPr>
        <p:blipFill>
          <a:blip r:embed="rId2"/>
          <a:srcRect l="7579" r="1954"/>
          <a:stretch>
            <a:fillRect/>
          </a:stretch>
        </p:blipFill>
        <p:spPr>
          <a:xfrm>
            <a:off x="-1" y="914399"/>
            <a:ext cx="6657255" cy="5353523"/>
          </a:xfrm>
          <a:prstGeom prst="rect">
            <a:avLst/>
          </a:prstGeom>
        </p:spPr>
      </p:pic>
      <p:cxnSp>
        <p:nvCxnSpPr>
          <p:cNvPr id="11" name="Straight Connector 10">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EEC2F1-15A1-9222-6D4E-A43E9136D8C8}"/>
              </a:ext>
            </a:extLst>
          </p:cNvPr>
          <p:cNvSpPr>
            <a:spLocks noGrp="1"/>
          </p:cNvSpPr>
          <p:nvPr>
            <p:ph idx="1"/>
          </p:nvPr>
        </p:nvSpPr>
        <p:spPr>
          <a:xfrm>
            <a:off x="7269905" y="2176036"/>
            <a:ext cx="4261104" cy="4121887"/>
          </a:xfrm>
        </p:spPr>
        <p:txBody>
          <a:bodyPr>
            <a:normAutofit/>
          </a:bodyPr>
          <a:lstStyle/>
          <a:p>
            <a:pPr marL="0" indent="0">
              <a:buNone/>
            </a:pPr>
            <a:r>
              <a:rPr lang="en-AU" dirty="0"/>
              <a:t>First, the queen bee lays one egg in a cell of the honeycomb. A cell is a small hole in the honeycomb where the egg can stay safe. The honeycomb is made by the worker bees. The egg is long, thin and white. This is the first stage of the bee’s life cycle because every bee begins as an egg.</a:t>
            </a:r>
          </a:p>
        </p:txBody>
      </p:sp>
    </p:spTree>
    <p:extLst>
      <p:ext uri="{BB962C8B-B14F-4D97-AF65-F5344CB8AC3E}">
        <p14:creationId xmlns:p14="http://schemas.microsoft.com/office/powerpoint/2010/main" val="3882167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5263D6-8FCC-3848-DEED-4706A8FD50A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1AA4D8-3F58-CCB4-9807-D3D4CD980175}"/>
              </a:ext>
            </a:extLst>
          </p:cNvPr>
          <p:cNvSpPr>
            <a:spLocks noGrp="1"/>
          </p:cNvSpPr>
          <p:nvPr>
            <p:ph type="title"/>
          </p:nvPr>
        </p:nvSpPr>
        <p:spPr>
          <a:xfrm>
            <a:off x="5029200" y="914400"/>
            <a:ext cx="6501810" cy="1097280"/>
          </a:xfrm>
        </p:spPr>
        <p:txBody>
          <a:bodyPr anchor="t">
            <a:normAutofit/>
          </a:bodyPr>
          <a:lstStyle/>
          <a:p>
            <a:r>
              <a:rPr lang="en-US" dirty="0"/>
              <a:t>Next</a:t>
            </a:r>
            <a:endParaRPr lang="en-AU" dirty="0"/>
          </a:p>
        </p:txBody>
      </p:sp>
      <p:pic>
        <p:nvPicPr>
          <p:cNvPr id="5" name="Picture 4" descr="Bee on a flat surface during day time">
            <a:extLst>
              <a:ext uri="{FF2B5EF4-FFF2-40B4-BE49-F238E27FC236}">
                <a16:creationId xmlns:a16="http://schemas.microsoft.com/office/drawing/2014/main" id="{826F4F4B-9826-A29B-F0B0-46CE367D4ABD}"/>
              </a:ext>
            </a:extLst>
          </p:cNvPr>
          <p:cNvPicPr>
            <a:picLocks noChangeAspect="1"/>
          </p:cNvPicPr>
          <p:nvPr/>
        </p:nvPicPr>
        <p:blipFill>
          <a:blip r:embed="rId2"/>
          <a:srcRect l="19147" r="25786" b="2"/>
          <a:stretch>
            <a:fillRect/>
          </a:stretch>
        </p:blipFill>
        <p:spPr>
          <a:xfrm>
            <a:off x="20" y="914399"/>
            <a:ext cx="4416532" cy="5353523"/>
          </a:xfrm>
          <a:prstGeom prst="rect">
            <a:avLst/>
          </a:prstGeom>
        </p:spPr>
      </p:pic>
      <p:cxnSp>
        <p:nvCxnSpPr>
          <p:cNvPr id="11" name="Straight Connector 10">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4631EAC-8A05-E534-4315-EDE1DC1ADD08}"/>
              </a:ext>
            </a:extLst>
          </p:cNvPr>
          <p:cNvSpPr>
            <a:spLocks noGrp="1"/>
          </p:cNvSpPr>
          <p:nvPr>
            <p:ph idx="1"/>
          </p:nvPr>
        </p:nvSpPr>
        <p:spPr>
          <a:xfrm>
            <a:off x="5029200" y="2176036"/>
            <a:ext cx="6501810" cy="4121885"/>
          </a:xfrm>
        </p:spPr>
        <p:txBody>
          <a:bodyPr>
            <a:normAutofit/>
          </a:bodyPr>
          <a:lstStyle/>
          <a:p>
            <a:pPr marL="0" indent="0">
              <a:buNone/>
            </a:pPr>
            <a:r>
              <a:rPr lang="en-AU" dirty="0"/>
              <a:t>Next, after about three days, the egg hatches into a larva. A larva looks like a small white worm. It cannot fly yet because it does not have wings. The worker bees look after the larva and feed it. First, they feed it royal jelly, which is a white liquid made by worker bees. Then, they feed it bee bread. Bee bread is made from honey and pollen. This food helps the larva grow bigger and stronger.</a:t>
            </a:r>
          </a:p>
        </p:txBody>
      </p:sp>
    </p:spTree>
    <p:extLst>
      <p:ext uri="{BB962C8B-B14F-4D97-AF65-F5344CB8AC3E}">
        <p14:creationId xmlns:p14="http://schemas.microsoft.com/office/powerpoint/2010/main" val="2173796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FDB408-8457-2579-C10F-E7CAA092AEF2}"/>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06BD704-01C2-4341-B99A-116CC7EC5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ees working on a honeycomb">
            <a:extLst>
              <a:ext uri="{FF2B5EF4-FFF2-40B4-BE49-F238E27FC236}">
                <a16:creationId xmlns:a16="http://schemas.microsoft.com/office/drawing/2014/main" id="{5FB0F1ED-090D-3DB7-31C0-5CC47E4047A1}"/>
              </a:ext>
            </a:extLst>
          </p:cNvPr>
          <p:cNvPicPr>
            <a:picLocks noChangeAspect="1"/>
          </p:cNvPicPr>
          <p:nvPr/>
        </p:nvPicPr>
        <p:blipFill>
          <a:blip r:embed="rId2"/>
          <a:srcRect t="9023" b="13658"/>
          <a:stretch>
            <a:fillRect/>
          </a:stretch>
        </p:blipFill>
        <p:spPr>
          <a:xfrm>
            <a:off x="20" y="10"/>
            <a:ext cx="12191980" cy="6857990"/>
          </a:xfrm>
          <a:prstGeom prst="rect">
            <a:avLst/>
          </a:prstGeom>
        </p:spPr>
      </p:pic>
      <p:sp useBgFill="1">
        <p:nvSpPr>
          <p:cNvPr id="18" name="Rectangle 17">
            <a:extLst>
              <a:ext uri="{FF2B5EF4-FFF2-40B4-BE49-F238E27FC236}">
                <a16:creationId xmlns:a16="http://schemas.microsoft.com/office/drawing/2014/main" id="{0225C01B-A296-4FAA-AA46-794F27DF6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894" y="979075"/>
            <a:ext cx="5777024" cy="5074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94E78-E7EC-7F54-3F2B-3D349B001655}"/>
              </a:ext>
            </a:extLst>
          </p:cNvPr>
          <p:cNvSpPr>
            <a:spLocks noGrp="1"/>
          </p:cNvSpPr>
          <p:nvPr>
            <p:ph type="title"/>
          </p:nvPr>
        </p:nvSpPr>
        <p:spPr>
          <a:xfrm>
            <a:off x="1049451" y="1352492"/>
            <a:ext cx="4665540" cy="1143000"/>
          </a:xfrm>
        </p:spPr>
        <p:txBody>
          <a:bodyPr anchor="t">
            <a:normAutofit/>
          </a:bodyPr>
          <a:lstStyle/>
          <a:p>
            <a:r>
              <a:rPr lang="en-US" dirty="0"/>
              <a:t>Then</a:t>
            </a:r>
            <a:endParaRPr lang="en-AU" dirty="0"/>
          </a:p>
        </p:txBody>
      </p:sp>
      <p:cxnSp>
        <p:nvCxnSpPr>
          <p:cNvPr id="20" name="Straight Connector 19">
            <a:extLst>
              <a:ext uri="{FF2B5EF4-FFF2-40B4-BE49-F238E27FC236}">
                <a16:creationId xmlns:a16="http://schemas.microsoft.com/office/drawing/2014/main" id="{62713E66-598D-4B8A-9D2A-67C7AF46EF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5673" y="979075"/>
            <a:ext cx="0" cy="507492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3DF1F3-5961-E89B-BEC6-966C6F28E7EE}"/>
              </a:ext>
            </a:extLst>
          </p:cNvPr>
          <p:cNvSpPr>
            <a:spLocks noGrp="1"/>
          </p:cNvSpPr>
          <p:nvPr>
            <p:ph idx="1"/>
          </p:nvPr>
        </p:nvSpPr>
        <p:spPr>
          <a:xfrm>
            <a:off x="1049454" y="2662356"/>
            <a:ext cx="4665546" cy="3057911"/>
          </a:xfrm>
        </p:spPr>
        <p:txBody>
          <a:bodyPr>
            <a:normAutofit/>
          </a:bodyPr>
          <a:lstStyle/>
          <a:p>
            <a:pPr marL="0" indent="0">
              <a:lnSpc>
                <a:spcPct val="110000"/>
              </a:lnSpc>
              <a:buNone/>
            </a:pPr>
            <a:r>
              <a:rPr lang="en-AU" sz="1700"/>
              <a:t>Then, after a few days, the worker bees seal the cell with a lid of wax. This means they close the cell so the bee can keep growing safely inside. This is called the pupa stage. The pupa is no longer fed by the worker bees. Inside the cell, the pupa spins a cocoon and begins to change. Its legs, eyes and wings start to grow. This is an important stage because the bee is changing from a larva into an adult bee.</a:t>
            </a:r>
          </a:p>
        </p:txBody>
      </p:sp>
    </p:spTree>
    <p:extLst>
      <p:ext uri="{BB962C8B-B14F-4D97-AF65-F5344CB8AC3E}">
        <p14:creationId xmlns:p14="http://schemas.microsoft.com/office/powerpoint/2010/main" val="1921656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9D3878B-B5FD-EDD1-F572-2B0F31759DD5}"/>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ED78EE-3C8A-7F45-E885-CFA322B8BD37}"/>
              </a:ext>
            </a:extLst>
          </p:cNvPr>
          <p:cNvSpPr>
            <a:spLocks noGrp="1"/>
          </p:cNvSpPr>
          <p:nvPr>
            <p:ph type="title"/>
          </p:nvPr>
        </p:nvSpPr>
        <p:spPr>
          <a:xfrm>
            <a:off x="640079" y="914400"/>
            <a:ext cx="4261104" cy="1097280"/>
          </a:xfrm>
        </p:spPr>
        <p:txBody>
          <a:bodyPr anchor="t">
            <a:normAutofit/>
          </a:bodyPr>
          <a:lstStyle/>
          <a:p>
            <a:r>
              <a:rPr lang="en-US" sz="3600"/>
              <a:t>Finally</a:t>
            </a:r>
            <a:endParaRPr lang="en-AU" sz="3600"/>
          </a:p>
        </p:txBody>
      </p:sp>
      <p:sp>
        <p:nvSpPr>
          <p:cNvPr id="3" name="Content Placeholder 2">
            <a:extLst>
              <a:ext uri="{FF2B5EF4-FFF2-40B4-BE49-F238E27FC236}">
                <a16:creationId xmlns:a16="http://schemas.microsoft.com/office/drawing/2014/main" id="{9E656C62-DED5-0865-3C93-47228A1CB243}"/>
              </a:ext>
            </a:extLst>
          </p:cNvPr>
          <p:cNvSpPr>
            <a:spLocks noGrp="1"/>
          </p:cNvSpPr>
          <p:nvPr>
            <p:ph idx="1"/>
          </p:nvPr>
        </p:nvSpPr>
        <p:spPr>
          <a:xfrm>
            <a:off x="640079" y="2176036"/>
            <a:ext cx="4261104" cy="4121887"/>
          </a:xfrm>
        </p:spPr>
        <p:txBody>
          <a:bodyPr>
            <a:normAutofit/>
          </a:bodyPr>
          <a:lstStyle/>
          <a:p>
            <a:pPr marL="0" indent="0">
              <a:buNone/>
            </a:pPr>
            <a:r>
              <a:rPr lang="en-AU" dirty="0"/>
              <a:t>Finally, after 21 days from being a new egg, the pupa has become an adult bee. The fully grown bee bites the wax lid off the cell and climbs out. At first, the adult bee is a light grey colour. It stays inside the hive for 21 days. When it is 22 days old, it becomes a forager bee. This means it flies to flowers and looks for pollen. An adult bee can live for up to six weeks in summer.</a:t>
            </a:r>
          </a:p>
        </p:txBody>
      </p:sp>
      <p:pic>
        <p:nvPicPr>
          <p:cNvPr id="5" name="Picture 4" descr="Bee depositing into a honeycomb">
            <a:extLst>
              <a:ext uri="{FF2B5EF4-FFF2-40B4-BE49-F238E27FC236}">
                <a16:creationId xmlns:a16="http://schemas.microsoft.com/office/drawing/2014/main" id="{E400CB1B-2782-855C-AC25-D9B23FD04F21}"/>
              </a:ext>
            </a:extLst>
          </p:cNvPr>
          <p:cNvPicPr>
            <a:picLocks noChangeAspect="1"/>
          </p:cNvPicPr>
          <p:nvPr/>
        </p:nvPicPr>
        <p:blipFill>
          <a:blip r:embed="rId2"/>
          <a:srcRect l="4460" r="14236" b="2"/>
          <a:stretch>
            <a:fillRect/>
          </a:stretch>
        </p:blipFill>
        <p:spPr>
          <a:xfrm>
            <a:off x="5671128" y="914399"/>
            <a:ext cx="6520872" cy="5353521"/>
          </a:xfrm>
          <a:prstGeom prst="rect">
            <a:avLst/>
          </a:prstGeom>
        </p:spPr>
      </p:pic>
      <p:cxnSp>
        <p:nvCxnSpPr>
          <p:cNvPr id="18" name="Straight Connector 17">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155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3AEE39-A351-9299-B13E-DA6010F02F2B}"/>
              </a:ext>
            </a:extLst>
          </p:cNvPr>
          <p:cNvSpPr>
            <a:spLocks noGrp="1"/>
          </p:cNvSpPr>
          <p:nvPr>
            <p:ph type="title"/>
          </p:nvPr>
        </p:nvSpPr>
        <p:spPr>
          <a:xfrm>
            <a:off x="5496821" y="1371600"/>
            <a:ext cx="6034187" cy="1097280"/>
          </a:xfrm>
        </p:spPr>
        <p:txBody>
          <a:bodyPr>
            <a:normAutofit/>
          </a:bodyPr>
          <a:lstStyle/>
          <a:p>
            <a:r>
              <a:rPr lang="en-US" dirty="0"/>
              <a:t>Conclusion</a:t>
            </a:r>
            <a:endParaRPr lang="en-AU" dirty="0"/>
          </a:p>
        </p:txBody>
      </p:sp>
      <p:pic>
        <p:nvPicPr>
          <p:cNvPr id="5" name="Picture 4" descr="Bee on a flower">
            <a:extLst>
              <a:ext uri="{FF2B5EF4-FFF2-40B4-BE49-F238E27FC236}">
                <a16:creationId xmlns:a16="http://schemas.microsoft.com/office/drawing/2014/main" id="{9B487D0B-F3AE-AB3A-6DB7-D2C586836D51}"/>
              </a:ext>
            </a:extLst>
          </p:cNvPr>
          <p:cNvPicPr>
            <a:picLocks noChangeAspect="1"/>
          </p:cNvPicPr>
          <p:nvPr/>
        </p:nvPicPr>
        <p:blipFill>
          <a:blip r:embed="rId2"/>
          <a:srcRect l="37842" r="14875" b="-1"/>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EEBCC83-9844-8DA7-7C31-5FA442161E62}"/>
              </a:ext>
            </a:extLst>
          </p:cNvPr>
          <p:cNvSpPr>
            <a:spLocks noGrp="1"/>
          </p:cNvSpPr>
          <p:nvPr>
            <p:ph idx="1"/>
          </p:nvPr>
        </p:nvSpPr>
        <p:spPr>
          <a:xfrm>
            <a:off x="5496821" y="2633236"/>
            <a:ext cx="6034187" cy="3664687"/>
          </a:xfrm>
        </p:spPr>
        <p:txBody>
          <a:bodyPr>
            <a:normAutofit/>
          </a:bodyPr>
          <a:lstStyle/>
          <a:p>
            <a:pPr marL="0" indent="0">
              <a:buNone/>
            </a:pPr>
            <a:r>
              <a:rPr lang="en-AU" dirty="0"/>
              <a:t>The life cycle of a bee has four main stages. These stages are egg, larva, pupa and adult bee. Each stage helps the bee grow and change. The life cycle shows how a tiny egg can become an adult bee that flies to flowers and helps the hive.</a:t>
            </a:r>
          </a:p>
        </p:txBody>
      </p:sp>
    </p:spTree>
    <p:extLst>
      <p:ext uri="{BB962C8B-B14F-4D97-AF65-F5344CB8AC3E}">
        <p14:creationId xmlns:p14="http://schemas.microsoft.com/office/powerpoint/2010/main" val="2880088129"/>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27</TotalTime>
  <Words>1083</Words>
  <Application>Microsoft Office PowerPoint</Application>
  <PresentationFormat>Widescreen</PresentationFormat>
  <Paragraphs>136</Paragraphs>
  <Slides>17</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Grandview Display</vt:lpstr>
      <vt:lpstr>DashVTI</vt:lpstr>
      <vt:lpstr>The Life Cycle of a Bee</vt:lpstr>
      <vt:lpstr>Video  https://www.youtube.com/watch?v=xQpolPycuxQ </vt:lpstr>
      <vt:lpstr>Structure</vt:lpstr>
      <vt:lpstr>Opening Statement</vt:lpstr>
      <vt:lpstr>Series of Events</vt:lpstr>
      <vt:lpstr>Series of Events</vt:lpstr>
      <vt:lpstr>Series of Events</vt:lpstr>
      <vt:lpstr>Series of Events</vt:lpstr>
      <vt:lpstr>Conclusion</vt:lpstr>
      <vt:lpstr>Modelled Example</vt:lpstr>
      <vt:lpstr>Title:</vt:lpstr>
      <vt:lpstr>Opening Statement</vt:lpstr>
      <vt:lpstr>First</vt:lpstr>
      <vt:lpstr>Next</vt:lpstr>
      <vt:lpstr>Then</vt:lpstr>
      <vt:lpstr>Finally</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 Ali Sowaid</dc:creator>
  <cp:lastModifiedBy>Mr Ali Sowaid</cp:lastModifiedBy>
  <cp:revision>1</cp:revision>
  <dcterms:created xsi:type="dcterms:W3CDTF">2026-06-01T03:12:08Z</dcterms:created>
  <dcterms:modified xsi:type="dcterms:W3CDTF">2026-06-01T03:39:48Z</dcterms:modified>
</cp:coreProperties>
</file>