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AA836-A250-4E34-AF85-4B636CBCDC5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5AD29A-484E-4926-B79C-C7E72C65EC1D}">
      <dgm:prSet/>
      <dgm:spPr/>
      <dgm:t>
        <a:bodyPr/>
        <a:lstStyle/>
        <a:p>
          <a:r>
            <a:rPr lang="en-US" b="1" dirty="0">
              <a:latin typeface="Garamond" panose="02020404030301010803" pitchFamily="18" charset="0"/>
            </a:rPr>
            <a:t>During reading time, make a clear decision about how you will address the question in each QTE.</a:t>
          </a:r>
          <a:endParaRPr lang="en-US" dirty="0">
            <a:latin typeface="Garamond" panose="02020404030301010803" pitchFamily="18" charset="0"/>
          </a:endParaRPr>
        </a:p>
      </dgm:t>
    </dgm:pt>
    <dgm:pt modelId="{69FEB49D-484B-48EF-8B22-FC09BFD0AD2B}" type="parTrans" cxnId="{BA0EF331-015B-4BE9-AED7-F2E0A0645C32}">
      <dgm:prSet/>
      <dgm:spPr/>
      <dgm:t>
        <a:bodyPr/>
        <a:lstStyle/>
        <a:p>
          <a:endParaRPr lang="en-US"/>
        </a:p>
      </dgm:t>
    </dgm:pt>
    <dgm:pt modelId="{2B5D6552-41C0-45B8-A368-18FF07199DD4}" type="sibTrans" cxnId="{BA0EF331-015B-4BE9-AED7-F2E0A0645C32}">
      <dgm:prSet/>
      <dgm:spPr/>
      <dgm:t>
        <a:bodyPr/>
        <a:lstStyle/>
        <a:p>
          <a:endParaRPr lang="en-US"/>
        </a:p>
      </dgm:t>
    </dgm:pt>
    <dgm:pt modelId="{06E62A79-FB5D-46E1-A406-E732B42D1905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Plan which parts of the question will be addressed </a:t>
          </a:r>
          <a:r>
            <a:rPr lang="en-US" b="1" dirty="0">
              <a:latin typeface="Garamond" panose="02020404030301010803" pitchFamily="18" charset="0"/>
            </a:rPr>
            <a:t>in depth in each QTE</a:t>
          </a:r>
          <a:r>
            <a:rPr lang="en-US" dirty="0">
              <a:latin typeface="Garamond" panose="02020404030301010803" pitchFamily="18" charset="0"/>
            </a:rPr>
            <a:t>, and which parts will be addressed </a:t>
          </a:r>
          <a:r>
            <a:rPr lang="en-US" b="1" dirty="0">
              <a:latin typeface="Garamond" panose="02020404030301010803" pitchFamily="18" charset="0"/>
            </a:rPr>
            <a:t>at least once within each body paragraph</a:t>
          </a:r>
          <a:r>
            <a:rPr lang="en-US" dirty="0">
              <a:latin typeface="Garamond" panose="02020404030301010803" pitchFamily="18" charset="0"/>
            </a:rPr>
            <a:t>.</a:t>
          </a:r>
        </a:p>
      </dgm:t>
    </dgm:pt>
    <dgm:pt modelId="{39528157-0A0C-4776-AEFF-0DA2BF6113EF}" type="parTrans" cxnId="{F1FD8E68-BF58-4E62-8A37-616AE971CF77}">
      <dgm:prSet/>
      <dgm:spPr/>
      <dgm:t>
        <a:bodyPr/>
        <a:lstStyle/>
        <a:p>
          <a:endParaRPr lang="en-US"/>
        </a:p>
      </dgm:t>
    </dgm:pt>
    <dgm:pt modelId="{165896D0-1CCD-484C-8C9D-182CC2A69BD4}" type="sibTrans" cxnId="{F1FD8E68-BF58-4E62-8A37-616AE971CF77}">
      <dgm:prSet/>
      <dgm:spPr/>
      <dgm:t>
        <a:bodyPr/>
        <a:lstStyle/>
        <a:p>
          <a:endParaRPr lang="en-US"/>
        </a:p>
      </dgm:t>
    </dgm:pt>
    <dgm:pt modelId="{184E7685-0049-4C46-B1C3-75DB02300B7E}" type="pres">
      <dgm:prSet presAssocID="{DACAA836-A250-4E34-AF85-4B636CBCDC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EF64A8-5D72-48FD-B0BE-DEB1F1477AF0}" type="pres">
      <dgm:prSet presAssocID="{B25AD29A-484E-4926-B79C-C7E72C65EC1D}" presName="hierRoot1" presStyleCnt="0"/>
      <dgm:spPr/>
    </dgm:pt>
    <dgm:pt modelId="{227756A8-721E-4840-98B6-3D3F793B015C}" type="pres">
      <dgm:prSet presAssocID="{B25AD29A-484E-4926-B79C-C7E72C65EC1D}" presName="composite" presStyleCnt="0"/>
      <dgm:spPr/>
    </dgm:pt>
    <dgm:pt modelId="{9FA7C9A4-C3F9-4794-B6AC-4387C0168100}" type="pres">
      <dgm:prSet presAssocID="{B25AD29A-484E-4926-B79C-C7E72C65EC1D}" presName="background" presStyleLbl="node0" presStyleIdx="0" presStyleCnt="2"/>
      <dgm:spPr/>
    </dgm:pt>
    <dgm:pt modelId="{EF22B5B6-7E4E-4427-843A-926E3EECC198}" type="pres">
      <dgm:prSet presAssocID="{B25AD29A-484E-4926-B79C-C7E72C65EC1D}" presName="text" presStyleLbl="fgAcc0" presStyleIdx="0" presStyleCnt="2">
        <dgm:presLayoutVars>
          <dgm:chPref val="3"/>
        </dgm:presLayoutVars>
      </dgm:prSet>
      <dgm:spPr/>
    </dgm:pt>
    <dgm:pt modelId="{B4249ED4-8532-452F-8DCF-0F4FCCE1F8EF}" type="pres">
      <dgm:prSet presAssocID="{B25AD29A-484E-4926-B79C-C7E72C65EC1D}" presName="hierChild2" presStyleCnt="0"/>
      <dgm:spPr/>
    </dgm:pt>
    <dgm:pt modelId="{FACB90D3-867F-4DD7-93CD-AB9F3FFFBCC0}" type="pres">
      <dgm:prSet presAssocID="{06E62A79-FB5D-46E1-A406-E732B42D1905}" presName="hierRoot1" presStyleCnt="0"/>
      <dgm:spPr/>
    </dgm:pt>
    <dgm:pt modelId="{D3C4B4ED-FF5E-4A45-8CE3-2C07E90BCF6D}" type="pres">
      <dgm:prSet presAssocID="{06E62A79-FB5D-46E1-A406-E732B42D1905}" presName="composite" presStyleCnt="0"/>
      <dgm:spPr/>
    </dgm:pt>
    <dgm:pt modelId="{62D78F33-6E8E-4ADE-9DCB-E88535E2DED0}" type="pres">
      <dgm:prSet presAssocID="{06E62A79-FB5D-46E1-A406-E732B42D1905}" presName="background" presStyleLbl="node0" presStyleIdx="1" presStyleCnt="2"/>
      <dgm:spPr/>
    </dgm:pt>
    <dgm:pt modelId="{C2C0C94D-3062-4719-A03E-46CD3E840983}" type="pres">
      <dgm:prSet presAssocID="{06E62A79-FB5D-46E1-A406-E732B42D1905}" presName="text" presStyleLbl="fgAcc0" presStyleIdx="1" presStyleCnt="2">
        <dgm:presLayoutVars>
          <dgm:chPref val="3"/>
        </dgm:presLayoutVars>
      </dgm:prSet>
      <dgm:spPr/>
    </dgm:pt>
    <dgm:pt modelId="{444DAC8D-58B8-4948-8D90-C47C604D2F1A}" type="pres">
      <dgm:prSet presAssocID="{06E62A79-FB5D-46E1-A406-E732B42D1905}" presName="hierChild2" presStyleCnt="0"/>
      <dgm:spPr/>
    </dgm:pt>
  </dgm:ptLst>
  <dgm:cxnLst>
    <dgm:cxn modelId="{94989D01-F49B-420B-9D7E-70C7EE53AC7B}" type="presOf" srcId="{B25AD29A-484E-4926-B79C-C7E72C65EC1D}" destId="{EF22B5B6-7E4E-4427-843A-926E3EECC198}" srcOrd="0" destOrd="0" presId="urn:microsoft.com/office/officeart/2005/8/layout/hierarchy1"/>
    <dgm:cxn modelId="{E97D9226-23E1-45B0-BB99-E49EF2C2B97F}" type="presOf" srcId="{DACAA836-A250-4E34-AF85-4B636CBCDC50}" destId="{184E7685-0049-4C46-B1C3-75DB02300B7E}" srcOrd="0" destOrd="0" presId="urn:microsoft.com/office/officeart/2005/8/layout/hierarchy1"/>
    <dgm:cxn modelId="{BA0EF331-015B-4BE9-AED7-F2E0A0645C32}" srcId="{DACAA836-A250-4E34-AF85-4B636CBCDC50}" destId="{B25AD29A-484E-4926-B79C-C7E72C65EC1D}" srcOrd="0" destOrd="0" parTransId="{69FEB49D-484B-48EF-8B22-FC09BFD0AD2B}" sibTransId="{2B5D6552-41C0-45B8-A368-18FF07199DD4}"/>
    <dgm:cxn modelId="{F1FD8E68-BF58-4E62-8A37-616AE971CF77}" srcId="{DACAA836-A250-4E34-AF85-4B636CBCDC50}" destId="{06E62A79-FB5D-46E1-A406-E732B42D1905}" srcOrd="1" destOrd="0" parTransId="{39528157-0A0C-4776-AEFF-0DA2BF6113EF}" sibTransId="{165896D0-1CCD-484C-8C9D-182CC2A69BD4}"/>
    <dgm:cxn modelId="{4E1E8F9C-7F61-405E-9D84-E7502BC9754F}" type="presOf" srcId="{06E62A79-FB5D-46E1-A406-E732B42D1905}" destId="{C2C0C94D-3062-4719-A03E-46CD3E840983}" srcOrd="0" destOrd="0" presId="urn:microsoft.com/office/officeart/2005/8/layout/hierarchy1"/>
    <dgm:cxn modelId="{AD49563F-9F24-40FA-8B0B-4435123A749E}" type="presParOf" srcId="{184E7685-0049-4C46-B1C3-75DB02300B7E}" destId="{C3EF64A8-5D72-48FD-B0BE-DEB1F1477AF0}" srcOrd="0" destOrd="0" presId="urn:microsoft.com/office/officeart/2005/8/layout/hierarchy1"/>
    <dgm:cxn modelId="{82A6BB03-A21F-4743-8629-64DF8E4819F9}" type="presParOf" srcId="{C3EF64A8-5D72-48FD-B0BE-DEB1F1477AF0}" destId="{227756A8-721E-4840-98B6-3D3F793B015C}" srcOrd="0" destOrd="0" presId="urn:microsoft.com/office/officeart/2005/8/layout/hierarchy1"/>
    <dgm:cxn modelId="{BDF06BEC-55E5-4EEA-9988-D7EBD521ED6F}" type="presParOf" srcId="{227756A8-721E-4840-98B6-3D3F793B015C}" destId="{9FA7C9A4-C3F9-4794-B6AC-4387C0168100}" srcOrd="0" destOrd="0" presId="urn:microsoft.com/office/officeart/2005/8/layout/hierarchy1"/>
    <dgm:cxn modelId="{51C549D7-6D13-4966-9EFA-D4DD56083558}" type="presParOf" srcId="{227756A8-721E-4840-98B6-3D3F793B015C}" destId="{EF22B5B6-7E4E-4427-843A-926E3EECC198}" srcOrd="1" destOrd="0" presId="urn:microsoft.com/office/officeart/2005/8/layout/hierarchy1"/>
    <dgm:cxn modelId="{AF55E85B-91E9-4F0A-99D9-471E7BC48FD0}" type="presParOf" srcId="{C3EF64A8-5D72-48FD-B0BE-DEB1F1477AF0}" destId="{B4249ED4-8532-452F-8DCF-0F4FCCE1F8EF}" srcOrd="1" destOrd="0" presId="urn:microsoft.com/office/officeart/2005/8/layout/hierarchy1"/>
    <dgm:cxn modelId="{15AFE7C5-A850-4E36-9082-50A1173E76F9}" type="presParOf" srcId="{184E7685-0049-4C46-B1C3-75DB02300B7E}" destId="{FACB90D3-867F-4DD7-93CD-AB9F3FFFBCC0}" srcOrd="1" destOrd="0" presId="urn:microsoft.com/office/officeart/2005/8/layout/hierarchy1"/>
    <dgm:cxn modelId="{96F0538D-0788-414E-8269-EEC5D09F7EF0}" type="presParOf" srcId="{FACB90D3-867F-4DD7-93CD-AB9F3FFFBCC0}" destId="{D3C4B4ED-FF5E-4A45-8CE3-2C07E90BCF6D}" srcOrd="0" destOrd="0" presId="urn:microsoft.com/office/officeart/2005/8/layout/hierarchy1"/>
    <dgm:cxn modelId="{2D737C2A-CCF9-4918-B7F1-55F0BC215258}" type="presParOf" srcId="{D3C4B4ED-FF5E-4A45-8CE3-2C07E90BCF6D}" destId="{62D78F33-6E8E-4ADE-9DCB-E88535E2DED0}" srcOrd="0" destOrd="0" presId="urn:microsoft.com/office/officeart/2005/8/layout/hierarchy1"/>
    <dgm:cxn modelId="{512F2D08-FEA3-4E6F-8810-9422A2AAF117}" type="presParOf" srcId="{D3C4B4ED-FF5E-4A45-8CE3-2C07E90BCF6D}" destId="{C2C0C94D-3062-4719-A03E-46CD3E840983}" srcOrd="1" destOrd="0" presId="urn:microsoft.com/office/officeart/2005/8/layout/hierarchy1"/>
    <dgm:cxn modelId="{EF9D20EE-AA7D-494B-BF8E-416777988E96}" type="presParOf" srcId="{FACB90D3-867F-4DD7-93CD-AB9F3FFFBCC0}" destId="{444DAC8D-58B8-4948-8D90-C47C604D2F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7C9A4-C3F9-4794-B6AC-4387C0168100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2B5B6-7E4E-4427-843A-926E3EECC198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Garamond" panose="02020404030301010803" pitchFamily="18" charset="0"/>
            </a:rPr>
            <a:t>During reading time, make a clear decision about how you will address the question in each QTE.</a:t>
          </a:r>
          <a:endParaRPr lang="en-US" sz="2900" kern="1200" dirty="0">
            <a:latin typeface="Garamond" panose="02020404030301010803" pitchFamily="18" charset="0"/>
          </a:endParaRPr>
        </a:p>
      </dsp:txBody>
      <dsp:txXfrm>
        <a:off x="608661" y="692298"/>
        <a:ext cx="4508047" cy="2799040"/>
      </dsp:txXfrm>
    </dsp:sp>
    <dsp:sp modelId="{62D78F33-6E8E-4ADE-9DCB-E88535E2DED0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0C94D-3062-4719-A03E-46CD3E840983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Garamond" panose="02020404030301010803" pitchFamily="18" charset="0"/>
            </a:rPr>
            <a:t>Plan which parts of the question will be addressed </a:t>
          </a:r>
          <a:r>
            <a:rPr lang="en-US" sz="2900" b="1" kern="1200" dirty="0">
              <a:latin typeface="Garamond" panose="02020404030301010803" pitchFamily="18" charset="0"/>
            </a:rPr>
            <a:t>in depth in each QTE</a:t>
          </a:r>
          <a:r>
            <a:rPr lang="en-US" sz="2900" kern="1200" dirty="0">
              <a:latin typeface="Garamond" panose="02020404030301010803" pitchFamily="18" charset="0"/>
            </a:rPr>
            <a:t>, and which parts will be addressed </a:t>
          </a:r>
          <a:r>
            <a:rPr lang="en-US" sz="2900" b="1" kern="1200" dirty="0">
              <a:latin typeface="Garamond" panose="02020404030301010803" pitchFamily="18" charset="0"/>
            </a:rPr>
            <a:t>at least once within each body paragraph</a:t>
          </a:r>
          <a:r>
            <a:rPr lang="en-US" sz="2900" kern="1200" dirty="0">
              <a:latin typeface="Garamond" panose="02020404030301010803" pitchFamily="18" charset="0"/>
            </a:rPr>
            <a:t>.</a:t>
          </a:r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BD0D5-73DE-CB56-7852-195CDA74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D2704-BC49-1132-F301-333BCF011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48BB-FB12-CFC6-FCCC-7C1ECA83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989A-BA06-4213-8F5B-DF9FF51F47FC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9F72D-55CB-57B6-632A-4FF8F838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1EF6E-6730-36B0-5638-C149AE24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ED0-807E-4DE1-83E4-F1A1A5D7DB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65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F438-AF27-010B-0A3D-BE63759C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C7B28-8F91-7B91-2C8D-CB7E4FF65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5A22E-7AE0-25A2-DBB1-887927BD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989A-BA06-4213-8F5B-DF9FF51F47FC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03FF7-F70A-7B43-830D-6DB84BE8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8BBC8-DDD7-83B0-A47D-CA4F0094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ED0-807E-4DE1-83E4-F1A1A5D7DB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4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5AD073-52D6-C2A2-2E71-E68C0E3BE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8928F-53FA-08BA-C296-0DA1EE33C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EF4E-07F6-893A-FFA5-19D72BD4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989A-BA06-4213-8F5B-DF9FF51F47FC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AE66-927D-396F-E727-4CE4B046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0DC9-F642-ED87-3FF6-143A4290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ED0-807E-4DE1-83E4-F1A1A5D7DB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91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11B8-7DE7-C18F-D537-A4521BB7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3461-D935-F9AB-65A6-D3AF34F5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9D8CE-F1B8-3658-F1B8-CD7797A9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989A-BA06-4213-8F5B-DF9FF51F47FC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FF3B8-947A-AA55-4A20-985EF20E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30B1-7DF6-891E-D479-148A70A2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ED0-807E-4DE1-83E4-F1A1A5D7DB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256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2AA3-B5E4-C3A6-3568-8DAFDAF5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3283B-D903-DDC1-A647-310485101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2FFA-31F2-7EC8-A629-29A86B26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989A-BA06-4213-8F5B-DF9FF51F47FC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64E77-5FF5-697E-872F-903C0ADD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1BEE6-DADB-AF97-86B3-1BBBCD84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ED0-807E-4DE1-83E4-F1A1A5D7DB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76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2F8F-AF9A-D39B-0C9F-BB4F4237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848DA-D6E6-696B-82B4-60F33AC91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80B3A-AEA1-BF87-C009-FBD0F2A49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BB054-4D65-0181-ECFD-FB057C33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989A-BA06-4213-8F5B-DF9FF51F47FC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959F8-BF90-4947-1F3F-14057F18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199F3-3CF5-D790-3546-08301A8A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ED0-807E-4DE1-83E4-F1A1A5D7DB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14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F8A0-59BE-19CD-FE8C-1EF89853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22465-E7BF-478F-0FEE-CFD527EB6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C9A8E-D5FB-9270-0AAB-F7F914F32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08BA6-6306-54F5-FA3A-5897120AA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445E2-ACFA-D5B2-8B24-A4BB08189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F7535-F14E-CB63-B334-E638BBEE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989A-BA06-4213-8F5B-DF9FF51F47FC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24058-66AA-5B87-28F9-06D8659A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B1277-CCD6-08B2-3BD0-FDC43074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ED0-807E-4DE1-83E4-F1A1A5D7DB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79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C4D66-8A8E-8334-77FF-46CEDD5A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F539C-4A1D-3D19-74FB-AA0AE022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989A-BA06-4213-8F5B-DF9FF51F47FC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8546E-3545-0C59-C0C3-E4D277A6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7C658-4452-3097-66B7-105F9F7F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ED0-807E-4DE1-83E4-F1A1A5D7DB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475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8675EF-4AAC-CB29-BD49-406F2F6D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989A-BA06-4213-8F5B-DF9FF51F47FC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278AF-A8DE-8E56-5B4C-E45DF8CA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D8B90-FEFF-67B7-9D5A-F813E020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ED0-807E-4DE1-83E4-F1A1A5D7DB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62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F361-CAF7-8615-0484-74609399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9BD9A-1F8E-261D-37E9-87290737B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289CA-CF6C-648B-DB76-3117E73B0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F50F2-2935-DE2E-01F8-F91CD3E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989A-BA06-4213-8F5B-DF9FF51F47FC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43D19-3F93-7143-8960-425B8A4C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5EF92-09C3-43EA-06C9-70BC757A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ED0-807E-4DE1-83E4-F1A1A5D7DB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24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D94-F8E4-9A2F-A231-A6F48FCE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73094-F810-F2AA-E027-C6E8AA77C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7109F-0AE8-44F4-7AA6-D55C9A07F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93B1D-D1B2-082A-1BAB-7895C564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989A-BA06-4213-8F5B-DF9FF51F47FC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D871C-0223-FD6B-6E96-47DD77ED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BB423-BB76-BE67-AF5D-1942CD97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ED0-807E-4DE1-83E4-F1A1A5D7DB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40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06E8A-232B-0906-82BA-96AA5D25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94284-C27E-1501-0596-043025A60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5564B-779B-1813-F20D-F0E0487C4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E0989A-BA06-4213-8F5B-DF9FF51F47FC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0E72D-C571-8C05-DBC3-740FB19C8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59BBA-E139-EF0D-7599-35B03CCF9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84BED0-807E-4DE1-83E4-F1A1A5D7DB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76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F876F6-B8C7-BF4C-A563-E8A537617F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4015" b="3973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8800B8-713A-6650-8E5D-877A34B6F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  <a:latin typeface="Garamond" panose="02020404030301010803" pitchFamily="18" charset="0"/>
              </a:rPr>
              <a:t>The Art of Adaptation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AB780-530A-6108-431C-4D9FFA54D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FFFFFF"/>
                </a:solidFill>
                <a:latin typeface="Garamond" panose="02020404030301010803" pitchFamily="18" charset="0"/>
              </a:rPr>
              <a:t>7-12 English</a:t>
            </a:r>
          </a:p>
        </p:txBody>
      </p:sp>
    </p:spTree>
    <p:extLst>
      <p:ext uri="{BB962C8B-B14F-4D97-AF65-F5344CB8AC3E}">
        <p14:creationId xmlns:p14="http://schemas.microsoft.com/office/powerpoint/2010/main" val="3885319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16927-FA50-EEC5-D88F-0835EF5C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AU" sz="4000" b="1" dirty="0">
                <a:solidFill>
                  <a:srgbClr val="FFFFFF"/>
                </a:solidFill>
                <a:latin typeface="Garamond" panose="02020404030301010803" pitchFamily="18" charset="0"/>
              </a:rPr>
              <a:t>Challenges: Time and Space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F97ACC-F745-2D59-DF98-634CA75A0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8186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63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EDAB-CC5B-9B68-91E2-B747D73C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AU" sz="3200" b="1" dirty="0">
                <a:latin typeface="Garamond" panose="02020404030301010803" pitchFamily="18" charset="0"/>
              </a:rPr>
              <a:t>Tips:</a:t>
            </a:r>
          </a:p>
        </p:txBody>
      </p:sp>
      <p:pic>
        <p:nvPicPr>
          <p:cNvPr id="5" name="Picture 4" descr="Different colored question marks">
            <a:extLst>
              <a:ext uri="{FF2B5EF4-FFF2-40B4-BE49-F238E27FC236}">
                <a16:creationId xmlns:a16="http://schemas.microsoft.com/office/drawing/2014/main" id="{FEAF87A0-3026-AFD2-7175-F95E4D51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82" r="30568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EB56-F327-AAF2-4502-2D167AA9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6" y="1730830"/>
            <a:ext cx="6161761" cy="4963884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aramond" panose="02020404030301010803" pitchFamily="18" charset="0"/>
              </a:rPr>
              <a:t>Link to the question at the beginning of your explanation, not as an afterthought at the end.</a:t>
            </a:r>
            <a:endParaRPr lang="en-US" sz="2500" dirty="0">
              <a:latin typeface="Garamond" panose="02020404030301010803" pitchFamily="18" charset="0"/>
            </a:endParaRPr>
          </a:p>
          <a:p>
            <a:r>
              <a:rPr lang="en-US" sz="2500" dirty="0">
                <a:latin typeface="Garamond" panose="02020404030301010803" pitchFamily="18" charset="0"/>
              </a:rPr>
              <a:t>Use the </a:t>
            </a:r>
            <a:r>
              <a:rPr lang="en-US" sz="2500" b="1" dirty="0">
                <a:latin typeface="Garamond" panose="02020404030301010803" pitchFamily="18" charset="0"/>
              </a:rPr>
              <a:t>2:5:5:5:1 rule</a:t>
            </a:r>
            <a:r>
              <a:rPr lang="en-US" sz="2500" dirty="0">
                <a:latin typeface="Garamond" panose="02020404030301010803" pitchFamily="18" charset="0"/>
              </a:rPr>
              <a:t>:</a:t>
            </a:r>
          </a:p>
          <a:p>
            <a:r>
              <a:rPr lang="en-US" sz="2500" dirty="0">
                <a:latin typeface="Garamond" panose="02020404030301010803" pitchFamily="18" charset="0"/>
              </a:rPr>
              <a:t>2 links in the introduction </a:t>
            </a:r>
          </a:p>
          <a:p>
            <a:r>
              <a:rPr lang="en-US" sz="2500" dirty="0">
                <a:latin typeface="Garamond" panose="02020404030301010803" pitchFamily="18" charset="0"/>
              </a:rPr>
              <a:t>5 links in each body paragraph </a:t>
            </a:r>
          </a:p>
          <a:p>
            <a:r>
              <a:rPr lang="en-US" sz="2500" dirty="0">
                <a:latin typeface="Garamond" panose="02020404030301010803" pitchFamily="18" charset="0"/>
              </a:rPr>
              <a:t>1 link in the conclusion </a:t>
            </a:r>
          </a:p>
          <a:p>
            <a:r>
              <a:rPr lang="en-US" sz="2500" dirty="0">
                <a:latin typeface="Garamond" panose="02020404030301010803" pitchFamily="18" charset="0"/>
              </a:rPr>
              <a:t>This helps you answer the question </a:t>
            </a:r>
            <a:r>
              <a:rPr lang="en-US" sz="2500" b="1" dirty="0">
                <a:latin typeface="Garamond" panose="02020404030301010803" pitchFamily="18" charset="0"/>
              </a:rPr>
              <a:t>explicitly</a:t>
            </a:r>
            <a:r>
              <a:rPr lang="en-US" sz="2500" dirty="0">
                <a:latin typeface="Garamond" panose="02020404030301010803" pitchFamily="18" charset="0"/>
              </a:rPr>
              <a:t> and </a:t>
            </a:r>
            <a:r>
              <a:rPr lang="en-US" sz="2500" b="1">
                <a:latin typeface="Garamond" panose="02020404030301010803" pitchFamily="18" charset="0"/>
              </a:rPr>
              <a:t>consistently</a:t>
            </a:r>
            <a:r>
              <a:rPr lang="en-US" sz="2500">
                <a:latin typeface="Garamond" panose="02020404030301010803" pitchFamily="18" charset="0"/>
              </a:rPr>
              <a:t>.</a:t>
            </a:r>
          </a:p>
          <a:p>
            <a:r>
              <a:rPr lang="en-US" sz="2500">
                <a:latin typeface="Garamond" panose="02020404030301010803" pitchFamily="18" charset="0"/>
              </a:rPr>
              <a:t>To </a:t>
            </a:r>
            <a:r>
              <a:rPr lang="en-US" sz="2500" dirty="0">
                <a:latin typeface="Garamond" panose="02020404030301010803" pitchFamily="18" charset="0"/>
              </a:rPr>
              <a:t>answer it </a:t>
            </a:r>
            <a:r>
              <a:rPr lang="en-US" sz="2500" b="1" dirty="0">
                <a:latin typeface="Garamond" panose="02020404030301010803" pitchFamily="18" charset="0"/>
              </a:rPr>
              <a:t>comprehensively</a:t>
            </a:r>
            <a:r>
              <a:rPr lang="en-US" sz="2500" dirty="0">
                <a:latin typeface="Garamond" panose="02020404030301010803" pitchFamily="18" charset="0"/>
              </a:rPr>
              <a:t>, you must also address </a:t>
            </a:r>
            <a:r>
              <a:rPr lang="en-US" sz="2500" b="1" dirty="0">
                <a:latin typeface="Garamond" panose="02020404030301010803" pitchFamily="18" charset="0"/>
              </a:rPr>
              <a:t>every part of the question</a:t>
            </a:r>
            <a:r>
              <a:rPr lang="en-US" sz="25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79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28C4-12B7-CA37-AFAF-6CE2C4BA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Garamond" panose="02020404030301010803" pitchFamily="18" charset="0"/>
              </a:rPr>
              <a:t>Next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8E21F-3D05-6F63-BCE5-F2B659B69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943" y="5171093"/>
            <a:ext cx="9078628" cy="860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Garamond" panose="02020404030301010803" pitchFamily="18" charset="0"/>
              </a:rPr>
              <a:t>Modelled examples of adaptation</a:t>
            </a:r>
          </a:p>
        </p:txBody>
      </p:sp>
    </p:spTree>
    <p:extLst>
      <p:ext uri="{BB962C8B-B14F-4D97-AF65-F5344CB8AC3E}">
        <p14:creationId xmlns:p14="http://schemas.microsoft.com/office/powerpoint/2010/main" val="5656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Wood human figure">
            <a:extLst>
              <a:ext uri="{FF2B5EF4-FFF2-40B4-BE49-F238E27FC236}">
                <a16:creationId xmlns:a16="http://schemas.microsoft.com/office/drawing/2014/main" id="{7BDE7AE9-AEB3-EAED-91E4-812EEC6158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73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89E744-793E-C746-A759-B7141866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Garamond" panose="02020404030301010803" pitchFamily="18" charset="0"/>
              </a:rPr>
              <a:t>What does adaptation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65FB-1039-8365-74E8-D6BECA84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Addressing the focused question explicitly, consistently and comprehensively.</a:t>
            </a:r>
          </a:p>
        </p:txBody>
      </p:sp>
    </p:spTree>
    <p:extLst>
      <p:ext uri="{BB962C8B-B14F-4D97-AF65-F5344CB8AC3E}">
        <p14:creationId xmlns:p14="http://schemas.microsoft.com/office/powerpoint/2010/main" val="2033857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2AC7-F6DA-670B-4E6F-489C928B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AU" sz="3200" b="1" dirty="0">
                <a:latin typeface="Garamond" panose="02020404030301010803" pitchFamily="18" charset="0"/>
              </a:rPr>
              <a:t>Being explicit, consistent, comprehensive</a:t>
            </a: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5448625E-F1AB-5AFA-FDEE-5B32287B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99" r="27051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BD48E-3070-9998-76D1-78C7E7A9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Garamond" panose="02020404030301010803" pitchFamily="18" charset="0"/>
              </a:rPr>
              <a:t>Address the question explicitly, consistently and comprehensively.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000" dirty="0">
                <a:latin typeface="Garamond" panose="02020404030301010803" pitchFamily="18" charset="0"/>
              </a:rPr>
              <a:t>Explicitly: use the words from the question in your response.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000" dirty="0">
                <a:latin typeface="Garamond" panose="02020404030301010803" pitchFamily="18" charset="0"/>
              </a:rPr>
              <a:t>Consistently: keep referring to the key words from the question throughout your response.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000" dirty="0">
                <a:latin typeface="Garamond" panose="02020404030301010803" pitchFamily="18" charset="0"/>
              </a:rPr>
              <a:t>Comprehensively: address all parts of the question and support your ideas with relevant textual evidence and clear explanation. 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2916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2146C-8672-1E4A-E29F-679C3317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AU" sz="4000" b="1" dirty="0">
                <a:latin typeface="Garamond" panose="02020404030301010803" pitchFamily="18" charset="0"/>
              </a:rPr>
              <a:t>Being Comprehensive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B88D9-532D-7F15-C3E3-F550ECCBE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Autofit/>
          </a:bodyPr>
          <a:lstStyle/>
          <a:p>
            <a:r>
              <a:rPr lang="en-AU" sz="2200" dirty="0">
                <a:latin typeface="Garamond" panose="02020404030301010803" pitchFamily="18" charset="0"/>
              </a:rPr>
              <a:t>Understand the question:</a:t>
            </a:r>
          </a:p>
          <a:p>
            <a:pPr lvl="1"/>
            <a:r>
              <a:rPr lang="en-US" sz="2200" dirty="0">
                <a:latin typeface="Garamond" panose="02020404030301010803" pitchFamily="18" charset="0"/>
              </a:rPr>
              <a:t>Identify each part of the question that must be addressed explicitly, consistently and comprehensively throughout your response.</a:t>
            </a:r>
          </a:p>
          <a:p>
            <a:pPr lvl="1"/>
            <a:r>
              <a:rPr lang="en-US" sz="2200" dirty="0">
                <a:latin typeface="Garamond" panose="02020404030301010803" pitchFamily="18" charset="0"/>
              </a:rPr>
              <a:t>English questions often contain </a:t>
            </a:r>
            <a:r>
              <a:rPr lang="en-US" sz="2200" b="1" dirty="0">
                <a:latin typeface="Garamond" panose="02020404030301010803" pitchFamily="18" charset="0"/>
              </a:rPr>
              <a:t>multiple components</a:t>
            </a:r>
            <a:r>
              <a:rPr lang="en-US" sz="2200" dirty="0">
                <a:latin typeface="Garamond" panose="02020404030301010803" pitchFamily="18" charset="0"/>
              </a:rPr>
              <a:t>, and all of them must be addressed clearly in order to fully answer the question.</a:t>
            </a:r>
          </a:p>
        </p:txBody>
      </p:sp>
      <p:pic>
        <p:nvPicPr>
          <p:cNvPr id="5" name="Picture 4" descr="Different colored question marks">
            <a:extLst>
              <a:ext uri="{FF2B5EF4-FFF2-40B4-BE49-F238E27FC236}">
                <a16:creationId xmlns:a16="http://schemas.microsoft.com/office/drawing/2014/main" id="{6AD5F591-5E7B-8A47-91EC-6F499ADB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16" r="26928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9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C6D46-D019-FCDB-7668-595BE2B8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AU" sz="3800" b="1" dirty="0">
                <a:latin typeface="Garamond" panose="02020404030301010803" pitchFamily="18" charset="0"/>
              </a:rPr>
              <a:t>Example Question</a:t>
            </a:r>
          </a:p>
        </p:txBody>
      </p: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D8F81B06-2A90-8897-ED6D-68EF6C5CFA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53" r="23709" b="-1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77063-08E2-4BB2-1C63-536FA1CBE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Garamond" panose="02020404030301010803" pitchFamily="18" charset="0"/>
              </a:rPr>
              <a:t>2025 Paper 1 Common Module Section 2 Question: </a:t>
            </a:r>
          </a:p>
          <a:p>
            <a:pPr marL="0" indent="0">
              <a:buNone/>
            </a:pPr>
            <a:r>
              <a:rPr lang="en-AU" sz="2400" dirty="0">
                <a:latin typeface="Garamond" panose="02020404030301010803" pitchFamily="18" charset="0"/>
              </a:rPr>
              <a:t>Question 6 (20 marks) </a:t>
            </a:r>
          </a:p>
          <a:p>
            <a:pPr marL="0" indent="0">
              <a:buNone/>
            </a:pPr>
            <a:r>
              <a:rPr lang="en-AU" sz="2400" dirty="0">
                <a:latin typeface="Garamond" panose="02020404030301010803" pitchFamily="18" charset="0"/>
              </a:rPr>
              <a:t>Analyse how the representation of particular lives in your prescribed text enriches your understanding of the endurance of the human spirit. </a:t>
            </a:r>
          </a:p>
          <a:p>
            <a:pPr marL="0" indent="0">
              <a:buNone/>
            </a:pPr>
            <a:r>
              <a:rPr lang="en-AU" sz="2400" dirty="0">
                <a:latin typeface="Garamond" panose="02020404030301010803" pitchFamily="18" charset="0"/>
              </a:rPr>
              <a:t>In your response make close reference to your prescribed text. </a:t>
            </a:r>
          </a:p>
        </p:txBody>
      </p:sp>
    </p:spTree>
    <p:extLst>
      <p:ext uri="{BB962C8B-B14F-4D97-AF65-F5344CB8AC3E}">
        <p14:creationId xmlns:p14="http://schemas.microsoft.com/office/powerpoint/2010/main" val="349019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835B5-6991-603A-B53E-44183B4F1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203200" dist="88900" dir="5460000" sx="95000" sy="95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B1851-2FC7-9F01-FFAC-39232167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63941"/>
            <a:ext cx="9963509" cy="1616529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Garamond" panose="02020404030301010803" pitchFamily="18" charset="0"/>
              </a:rPr>
              <a:t>Deconstruction of Question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EF0AC5-BD0A-2EC1-0FBE-73FF23A39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896106"/>
              </p:ext>
            </p:extLst>
          </p:nvPr>
        </p:nvGraphicFramePr>
        <p:xfrm>
          <a:off x="905668" y="3027746"/>
          <a:ext cx="10383431" cy="310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173">
                  <a:extLst>
                    <a:ext uri="{9D8B030D-6E8A-4147-A177-3AD203B41FA5}">
                      <a16:colId xmlns:a16="http://schemas.microsoft.com/office/drawing/2014/main" val="1848274265"/>
                    </a:ext>
                  </a:extLst>
                </a:gridCol>
                <a:gridCol w="4150470">
                  <a:extLst>
                    <a:ext uri="{9D8B030D-6E8A-4147-A177-3AD203B41FA5}">
                      <a16:colId xmlns:a16="http://schemas.microsoft.com/office/drawing/2014/main" val="2103377650"/>
                    </a:ext>
                  </a:extLst>
                </a:gridCol>
                <a:gridCol w="3932788">
                  <a:extLst>
                    <a:ext uri="{9D8B030D-6E8A-4147-A177-3AD203B41FA5}">
                      <a16:colId xmlns:a16="http://schemas.microsoft.com/office/drawing/2014/main" val="3495926400"/>
                    </a:ext>
                  </a:extLst>
                </a:gridCol>
              </a:tblGrid>
              <a:tr h="574681">
                <a:tc>
                  <a:txBody>
                    <a:bodyPr/>
                    <a:lstStyle/>
                    <a:p>
                      <a:r>
                        <a:rPr lang="en-AU" sz="2600">
                          <a:latin typeface="Garamond" panose="02020404030301010803" pitchFamily="18" charset="0"/>
                        </a:rPr>
                        <a:t>Skill</a:t>
                      </a:r>
                    </a:p>
                  </a:txBody>
                  <a:tcPr marL="130609" marR="130609" marT="65305" marB="65305"/>
                </a:tc>
                <a:tc>
                  <a:txBody>
                    <a:bodyPr/>
                    <a:lstStyle/>
                    <a:p>
                      <a:r>
                        <a:rPr lang="en-AU" sz="2600">
                          <a:latin typeface="Garamond" panose="02020404030301010803" pitchFamily="18" charset="0"/>
                        </a:rPr>
                        <a:t>Idea</a:t>
                      </a:r>
                    </a:p>
                  </a:txBody>
                  <a:tcPr marL="130609" marR="130609" marT="65305" marB="65305"/>
                </a:tc>
                <a:tc>
                  <a:txBody>
                    <a:bodyPr/>
                    <a:lstStyle/>
                    <a:p>
                      <a:r>
                        <a:rPr lang="en-AU" sz="2600">
                          <a:latin typeface="Garamond" panose="02020404030301010803" pitchFamily="18" charset="0"/>
                        </a:rPr>
                        <a:t>Requirement</a:t>
                      </a:r>
                    </a:p>
                  </a:txBody>
                  <a:tcPr marL="130609" marR="130609" marT="65305" marB="65305"/>
                </a:tc>
                <a:extLst>
                  <a:ext uri="{0D108BD9-81ED-4DB2-BD59-A6C34878D82A}">
                    <a16:rowId xmlns:a16="http://schemas.microsoft.com/office/drawing/2014/main" val="1615324059"/>
                  </a:ext>
                </a:extLst>
              </a:tr>
              <a:tr h="2533819">
                <a:tc>
                  <a:txBody>
                    <a:bodyPr/>
                    <a:lstStyle/>
                    <a:p>
                      <a:r>
                        <a:rPr lang="en-AU" sz="2600">
                          <a:latin typeface="Garamond" panose="02020404030301010803" pitchFamily="18" charset="0"/>
                        </a:rPr>
                        <a:t>Analyse how</a:t>
                      </a:r>
                    </a:p>
                  </a:txBody>
                  <a:tcPr marL="130609" marR="130609" marT="65305" marB="65305"/>
                </a:tc>
                <a:tc>
                  <a:txBody>
                    <a:bodyPr/>
                    <a:lstStyle/>
                    <a:p>
                      <a:r>
                        <a:rPr lang="en-AU" sz="2600">
                          <a:latin typeface="Garamond" panose="02020404030301010803" pitchFamily="18" charset="0"/>
                        </a:rPr>
                        <a:t>the representation of particular lives in your prescribed text enriches your understanding of the endurance of the human spirit. </a:t>
                      </a:r>
                    </a:p>
                  </a:txBody>
                  <a:tcPr marL="130609" marR="130609" marT="65305" marB="65305"/>
                </a:tc>
                <a:tc>
                  <a:txBody>
                    <a:bodyPr/>
                    <a:lstStyle/>
                    <a:p>
                      <a:r>
                        <a:rPr lang="en-AU" sz="2600" dirty="0">
                          <a:latin typeface="Garamond" panose="02020404030301010803" pitchFamily="18" charset="0"/>
                        </a:rPr>
                        <a:t>make close reference to your prescribed text</a:t>
                      </a:r>
                    </a:p>
                  </a:txBody>
                  <a:tcPr marL="130609" marR="130609" marT="65305" marB="65305"/>
                </a:tc>
                <a:extLst>
                  <a:ext uri="{0D108BD9-81ED-4DB2-BD59-A6C34878D82A}">
                    <a16:rowId xmlns:a16="http://schemas.microsoft.com/office/drawing/2014/main" val="1498541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27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CFB95-2D26-A623-E115-60645CBED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B4DF-96BF-224D-A895-4D3C5F0D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AU" sz="3800" b="1" dirty="0">
                <a:latin typeface="Garamond" panose="02020404030301010803" pitchFamily="18" charset="0"/>
              </a:rPr>
              <a:t>Deconstruction of Question</a:t>
            </a:r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296D0678-B24A-DD72-6253-1DC55A0698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4" r="47388" b="-1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AC183-1425-0C70-2233-6B27FFB04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AU" sz="2500" dirty="0">
                <a:latin typeface="Garamond" panose="02020404030301010803" pitchFamily="18" charset="0"/>
              </a:rPr>
              <a:t>Parts: </a:t>
            </a:r>
          </a:p>
          <a:p>
            <a:pPr lvl="1"/>
            <a:r>
              <a:rPr lang="en-AU" sz="2500" dirty="0">
                <a:latin typeface="Garamond" panose="02020404030301010803" pitchFamily="18" charset="0"/>
              </a:rPr>
              <a:t>the representation of </a:t>
            </a:r>
          </a:p>
          <a:p>
            <a:pPr lvl="1"/>
            <a:r>
              <a:rPr lang="en-AU" sz="2500" dirty="0">
                <a:latin typeface="Garamond" panose="02020404030301010803" pitchFamily="18" charset="0"/>
              </a:rPr>
              <a:t>particular lives </a:t>
            </a:r>
          </a:p>
          <a:p>
            <a:pPr lvl="1"/>
            <a:r>
              <a:rPr lang="en-AU" sz="2500" dirty="0">
                <a:latin typeface="Garamond" panose="02020404030301010803" pitchFamily="18" charset="0"/>
              </a:rPr>
              <a:t>in your prescribed text </a:t>
            </a:r>
          </a:p>
          <a:p>
            <a:pPr lvl="1"/>
            <a:r>
              <a:rPr lang="en-AU" sz="2500" dirty="0">
                <a:latin typeface="Garamond" panose="02020404030301010803" pitchFamily="18" charset="0"/>
              </a:rPr>
              <a:t>enriches your understanding </a:t>
            </a:r>
          </a:p>
          <a:p>
            <a:pPr lvl="1"/>
            <a:r>
              <a:rPr lang="en-AU" sz="2500" dirty="0">
                <a:latin typeface="Garamond" panose="02020404030301010803" pitchFamily="18" charset="0"/>
              </a:rPr>
              <a:t>of the endurance of the human spirit. </a:t>
            </a:r>
          </a:p>
        </p:txBody>
      </p:sp>
    </p:spTree>
    <p:extLst>
      <p:ext uri="{BB962C8B-B14F-4D97-AF65-F5344CB8AC3E}">
        <p14:creationId xmlns:p14="http://schemas.microsoft.com/office/powerpoint/2010/main" val="261434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973A1-617C-1EDE-8930-6EB401FBE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7CCB4-7940-2EA7-42E3-DEC07A7E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480438" cy="4461163"/>
          </a:xfrm>
        </p:spPr>
        <p:txBody>
          <a:bodyPr>
            <a:normAutofit/>
          </a:bodyPr>
          <a:lstStyle/>
          <a:p>
            <a:r>
              <a:rPr lang="en-AU" sz="3800" b="1" dirty="0">
                <a:solidFill>
                  <a:srgbClr val="FFFFFF"/>
                </a:solidFill>
                <a:latin typeface="Garamond" panose="02020404030301010803" pitchFamily="18" charset="0"/>
              </a:rPr>
              <a:t>To be comprehensive – Part 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74872-81B7-939A-C236-B7E01811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Treat these parts as a structure for each QTE.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latin typeface="Garamond" panose="02020404030301010803" pitchFamily="18" charset="0"/>
              </a:rPr>
              <a:t>The representation of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Focus on </a:t>
            </a:r>
            <a:r>
              <a:rPr lang="en-US" b="1" dirty="0">
                <a:latin typeface="Garamond" panose="02020404030301010803" pitchFamily="18" charset="0"/>
              </a:rPr>
              <a:t>how</a:t>
            </a:r>
            <a:r>
              <a:rPr lang="en-US" dirty="0">
                <a:latin typeface="Garamond" panose="02020404030301010803" pitchFamily="18" charset="0"/>
              </a:rPr>
              <a:t> the text presents meaning through techniques. These may include </a:t>
            </a:r>
            <a:r>
              <a:rPr lang="en-US" b="1" dirty="0">
                <a:latin typeface="Garamond" panose="02020404030301010803" pitchFamily="18" charset="0"/>
              </a:rPr>
              <a:t>language, form and structure</a:t>
            </a:r>
            <a:r>
              <a:rPr lang="en-US" dirty="0">
                <a:latin typeface="Garamond" panose="02020404030301010803" pitchFamily="18" charset="0"/>
              </a:rPr>
              <a:t>, such as </a:t>
            </a:r>
            <a:r>
              <a:rPr lang="en-US" dirty="0" err="1">
                <a:latin typeface="Garamond" panose="02020404030301010803" pitchFamily="18" charset="0"/>
              </a:rPr>
              <a:t>characterisation</a:t>
            </a:r>
            <a:r>
              <a:rPr lang="en-US" dirty="0">
                <a:latin typeface="Garamond" panose="02020404030301010803" pitchFamily="18" charset="0"/>
              </a:rPr>
              <a:t>, setting, narrative voice, imagery and symbolism.</a:t>
            </a:r>
          </a:p>
          <a:p>
            <a:pPr lvl="1"/>
            <a:r>
              <a:rPr lang="en-US" b="1" dirty="0">
                <a:latin typeface="Garamond" panose="02020404030301010803" pitchFamily="18" charset="0"/>
              </a:rPr>
              <a:t>Particular lives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Focus on </a:t>
            </a:r>
            <a:r>
              <a:rPr lang="en-US" b="1" dirty="0">
                <a:latin typeface="Garamond" panose="02020404030301010803" pitchFamily="18" charset="0"/>
              </a:rPr>
              <a:t>specific characters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b="1" dirty="0">
                <a:latin typeface="Garamond" panose="02020404030301010803" pitchFamily="18" charset="0"/>
              </a:rPr>
              <a:t>specific experiences</a:t>
            </a:r>
            <a:r>
              <a:rPr lang="en-US" dirty="0">
                <a:latin typeface="Garamond" panose="02020404030301010803" pitchFamily="18" charset="0"/>
              </a:rPr>
              <a:t>, and </a:t>
            </a:r>
            <a:r>
              <a:rPr lang="en-US" b="1" dirty="0">
                <a:latin typeface="Garamond" panose="02020404030301010803" pitchFamily="18" charset="0"/>
              </a:rPr>
              <a:t>particular individual lives or journeys</a:t>
            </a:r>
            <a:r>
              <a:rPr lang="en-US" dirty="0">
                <a:latin typeface="Garamond" panose="02020404030301010803" pitchFamily="18" charset="0"/>
              </a:rPr>
              <a:t> in the text.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Avoid speaking about humanity in a broad or vague way. Instead, focus on </a:t>
            </a:r>
            <a:r>
              <a:rPr lang="en-US" b="1" dirty="0">
                <a:latin typeface="Garamond" panose="02020404030301010803" pitchFamily="18" charset="0"/>
              </a:rPr>
              <a:t>particular people and their lived experiences</a:t>
            </a:r>
            <a:r>
              <a:rPr lang="en-US" dirty="0">
                <a:latin typeface="Garamond" panose="02020404030301010803" pitchFamily="18" charset="0"/>
              </a:rPr>
              <a:t>.</a:t>
            </a:r>
          </a:p>
          <a:p>
            <a:pPr lvl="1"/>
            <a:r>
              <a:rPr lang="en-US" b="1" dirty="0">
                <a:latin typeface="Garamond" panose="02020404030301010803" pitchFamily="18" charset="0"/>
              </a:rPr>
              <a:t>In your prescribed text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Support your ideas with </a:t>
            </a:r>
            <a:r>
              <a:rPr lang="en-US" b="1" dirty="0">
                <a:latin typeface="Garamond" panose="02020404030301010803" pitchFamily="18" charset="0"/>
              </a:rPr>
              <a:t>well-selected quotations</a:t>
            </a:r>
            <a:r>
              <a:rPr lang="en-US" dirty="0">
                <a:latin typeface="Garamond" panose="02020404030301010803" pitchFamily="18" charset="0"/>
              </a:rPr>
              <a:t> and precise textual references.</a:t>
            </a:r>
          </a:p>
        </p:txBody>
      </p:sp>
    </p:spTree>
    <p:extLst>
      <p:ext uri="{BB962C8B-B14F-4D97-AF65-F5344CB8AC3E}">
        <p14:creationId xmlns:p14="http://schemas.microsoft.com/office/powerpoint/2010/main" val="40602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72B022-CA73-2417-B03D-34A8469E3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2224C-60F3-31A4-27F8-A0412709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480438" cy="4461163"/>
          </a:xfrm>
        </p:spPr>
        <p:txBody>
          <a:bodyPr>
            <a:normAutofit/>
          </a:bodyPr>
          <a:lstStyle/>
          <a:p>
            <a:r>
              <a:rPr lang="en-AU" sz="3800" b="1" dirty="0">
                <a:solidFill>
                  <a:srgbClr val="FFFFFF"/>
                </a:solidFill>
                <a:latin typeface="Garamond" panose="02020404030301010803" pitchFamily="18" charset="0"/>
              </a:rPr>
              <a:t>To be comprehensive – Part B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55B5-39C0-5386-DEA2-4E3D1C12D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Treat these parts as a structure for each QTE.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latin typeface="Garamond" panose="02020404030301010803" pitchFamily="18" charset="0"/>
              </a:rPr>
              <a:t>Enriches your understanding of the endurance of the human spirit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latin typeface="Garamond" panose="02020404030301010803" pitchFamily="18" charset="0"/>
              </a:rPr>
              <a:t>Enriches your understanding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Explain what the text teaches you and how it deepens your understanding. Consider how your perspective becomes </a:t>
            </a:r>
            <a:r>
              <a:rPr lang="en-US" b="1" dirty="0">
                <a:latin typeface="Garamond" panose="02020404030301010803" pitchFamily="18" charset="0"/>
              </a:rPr>
              <a:t>deeper, fuller or more complex</a:t>
            </a:r>
            <a:r>
              <a:rPr lang="en-US" dirty="0">
                <a:latin typeface="Garamond" panose="02020404030301010803" pitchFamily="18" charset="0"/>
              </a:rPr>
              <a:t>, what new insights the text offers, and how it shapes a more developed interpretation.</a:t>
            </a:r>
          </a:p>
          <a:p>
            <a:pPr lvl="1"/>
            <a:r>
              <a:rPr lang="en-US" b="1" dirty="0">
                <a:latin typeface="Garamond" panose="02020404030301010803" pitchFamily="18" charset="0"/>
              </a:rPr>
              <a:t>Of the endurance of the human spirit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Explore what the text reveals about </a:t>
            </a:r>
            <a:r>
              <a:rPr lang="en-US" b="1" dirty="0">
                <a:latin typeface="Garamond" panose="02020404030301010803" pitchFamily="18" charset="0"/>
              </a:rPr>
              <a:t>resilience, hope, perseverance, strength through suffering, and survival despite hardship</a:t>
            </a:r>
            <a:r>
              <a:rPr lang="en-US" dirty="0">
                <a:latin typeface="Garamond" panose="02020404030301010803" pitchFamily="18" charset="0"/>
              </a:rPr>
              <a:t>.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Connect the experiences of the characters to the broader idea of the </a:t>
            </a:r>
            <a:r>
              <a:rPr lang="en-US" b="1" dirty="0">
                <a:latin typeface="Garamond" panose="02020404030301010803" pitchFamily="18" charset="0"/>
              </a:rPr>
              <a:t>human spirit enduring challenge</a:t>
            </a:r>
            <a:r>
              <a:rPr lang="en-US" dirty="0">
                <a:latin typeface="Garamond" panose="02020404030301010803" pitchFamily="18" charset="0"/>
              </a:rPr>
              <a:t>.</a:t>
            </a:r>
          </a:p>
          <a:p>
            <a:pPr lvl="3"/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263273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597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Garamond</vt:lpstr>
      <vt:lpstr>Office Theme</vt:lpstr>
      <vt:lpstr>The Art of Adaptation</vt:lpstr>
      <vt:lpstr>What does adaptation mean?</vt:lpstr>
      <vt:lpstr>Being explicit, consistent, comprehensive</vt:lpstr>
      <vt:lpstr>Being Comprehensive</vt:lpstr>
      <vt:lpstr>Example Question</vt:lpstr>
      <vt:lpstr>Deconstruction of Question</vt:lpstr>
      <vt:lpstr>Deconstruction of Question</vt:lpstr>
      <vt:lpstr>To be comprehensive – Part A</vt:lpstr>
      <vt:lpstr>To be comprehensive – Part B</vt:lpstr>
      <vt:lpstr>Challenges: Time and Space</vt:lpstr>
      <vt:lpstr>Tips:</vt:lpstr>
      <vt:lpstr>Next Tutorial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Ali Sowaid</dc:creator>
  <cp:lastModifiedBy>Mr Ali Sowaid</cp:lastModifiedBy>
  <cp:revision>5</cp:revision>
  <dcterms:created xsi:type="dcterms:W3CDTF">2026-03-22T11:05:23Z</dcterms:created>
  <dcterms:modified xsi:type="dcterms:W3CDTF">2026-03-23T01:02:34Z</dcterms:modified>
</cp:coreProperties>
</file>