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8" r:id="rId27"/>
    <p:sldId id="351" r:id="rId28"/>
    <p:sldId id="319" r:id="rId29"/>
    <p:sldId id="320" r:id="rId30"/>
    <p:sldId id="321" r:id="rId31"/>
    <p:sldId id="322" r:id="rId32"/>
    <p:sldId id="323" r:id="rId33"/>
    <p:sldId id="350" r:id="rId34"/>
    <p:sldId id="325" r:id="rId35"/>
    <p:sldId id="33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9" d="100"/>
          <a:sy n="109" d="100"/>
        </p:scale>
        <p:origin x="68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6454D-7F7F-4610-A58C-EC11F9788C4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07B5E374-F6A3-4BD3-9D75-35CD368CDE51}">
      <dgm:prSet phldrT="[Text]"/>
      <dgm:spPr/>
      <dgm:t>
        <a:bodyPr/>
        <a:lstStyle/>
        <a:p>
          <a:r>
            <a:rPr lang="en-US" dirty="0">
              <a:latin typeface="+mn-lt"/>
              <a:cs typeface="Times New Roman" pitchFamily="18" charset="0"/>
            </a:rPr>
            <a:t>Identity</a:t>
          </a:r>
        </a:p>
      </dgm:t>
    </dgm:pt>
    <dgm:pt modelId="{F7346D2D-7588-43B0-9F57-7D7A75FC5F04}" type="parTrans" cxnId="{4AF0741E-F9D9-4364-96EF-F0D1F99B1E8B}">
      <dgm:prSet/>
      <dgm:spPr/>
      <dgm:t>
        <a:bodyPr/>
        <a:lstStyle/>
        <a:p>
          <a:endParaRPr lang="en-US"/>
        </a:p>
      </dgm:t>
    </dgm:pt>
    <dgm:pt modelId="{C53FA4F9-29B7-4EF8-BC2C-90657A02FACF}" type="sibTrans" cxnId="{4AF0741E-F9D9-4364-96EF-F0D1F99B1E8B}">
      <dgm:prSet/>
      <dgm:spPr/>
      <dgm:t>
        <a:bodyPr/>
        <a:lstStyle/>
        <a:p>
          <a:endParaRPr lang="en-US"/>
        </a:p>
      </dgm:t>
    </dgm:pt>
    <dgm:pt modelId="{5506F349-62E5-4860-8AE6-32A28BF4F8D7}">
      <dgm:prSet phldrT="[Text]"/>
      <dgm:spPr/>
      <dgm:t>
        <a:bodyPr/>
        <a:lstStyle/>
        <a:p>
          <a:r>
            <a:rPr lang="en-US" dirty="0"/>
            <a:t>Object</a:t>
          </a:r>
        </a:p>
      </dgm:t>
    </dgm:pt>
    <dgm:pt modelId="{35A711D1-E318-419D-9173-001BDEE1E2A1}" type="parTrans" cxnId="{A7E89D68-8AFC-4B44-B6C9-7345DDB578E4}">
      <dgm:prSet/>
      <dgm:spPr/>
      <dgm:t>
        <a:bodyPr/>
        <a:lstStyle/>
        <a:p>
          <a:endParaRPr lang="en-US"/>
        </a:p>
      </dgm:t>
    </dgm:pt>
    <dgm:pt modelId="{E04FB8A9-01D7-4ADD-AA10-F4FC2077028D}" type="sibTrans" cxnId="{A7E89D68-8AFC-4B44-B6C9-7345DDB578E4}">
      <dgm:prSet/>
      <dgm:spPr/>
      <dgm:t>
        <a:bodyPr/>
        <a:lstStyle/>
        <a:p>
          <a:endParaRPr lang="en-US"/>
        </a:p>
      </dgm:t>
    </dgm:pt>
    <dgm:pt modelId="{CF5EA2EF-5045-40A6-B488-0E92A68A200E}">
      <dgm:prSet phldrT="[Text]"/>
      <dgm:spPr/>
      <dgm:t>
        <a:bodyPr/>
        <a:lstStyle/>
        <a:p>
          <a:r>
            <a:rPr lang="en-US" dirty="0"/>
            <a:t>Subject</a:t>
          </a:r>
        </a:p>
      </dgm:t>
    </dgm:pt>
    <dgm:pt modelId="{F302E8CF-CC45-4F5B-9F0B-D7450EAFFA12}" type="parTrans" cxnId="{D11D0787-2F67-4CAD-82B6-5102588A555B}">
      <dgm:prSet/>
      <dgm:spPr/>
      <dgm:t>
        <a:bodyPr/>
        <a:lstStyle/>
        <a:p>
          <a:endParaRPr lang="en-US"/>
        </a:p>
      </dgm:t>
    </dgm:pt>
    <dgm:pt modelId="{7430A06D-0B65-4316-8FE8-3526D80D9755}" type="sibTrans" cxnId="{D11D0787-2F67-4CAD-82B6-5102588A555B}">
      <dgm:prSet/>
      <dgm:spPr/>
      <dgm:t>
        <a:bodyPr/>
        <a:lstStyle/>
        <a:p>
          <a:endParaRPr lang="en-US"/>
        </a:p>
      </dgm:t>
    </dgm:pt>
    <dgm:pt modelId="{0D728D8B-9F3F-460C-B7F9-72EA5256EC6E}" type="pres">
      <dgm:prSet presAssocID="{BC06454D-7F7F-4610-A58C-EC11F9788C40}" presName="Name0" presStyleCnt="0">
        <dgm:presLayoutVars>
          <dgm:dir/>
          <dgm:resizeHandles val="exact"/>
        </dgm:presLayoutVars>
      </dgm:prSet>
      <dgm:spPr/>
    </dgm:pt>
    <dgm:pt modelId="{3C7B146D-5E7D-4169-A879-7807151AAC2C}" type="pres">
      <dgm:prSet presAssocID="{07B5E374-F6A3-4BD3-9D75-35CD368CDE51}" presName="node" presStyleLbl="node1" presStyleIdx="0" presStyleCnt="3">
        <dgm:presLayoutVars>
          <dgm:bulletEnabled val="1"/>
        </dgm:presLayoutVars>
      </dgm:prSet>
      <dgm:spPr/>
    </dgm:pt>
    <dgm:pt modelId="{E1E78B08-850F-4753-87A0-A9A8AF49F5DE}" type="pres">
      <dgm:prSet presAssocID="{C53FA4F9-29B7-4EF8-BC2C-90657A02FACF}" presName="sibTrans" presStyleLbl="sibTrans2D1" presStyleIdx="0" presStyleCnt="3"/>
      <dgm:spPr/>
    </dgm:pt>
    <dgm:pt modelId="{B5D31CF0-C725-4124-887F-BC7E9BBB57A3}" type="pres">
      <dgm:prSet presAssocID="{C53FA4F9-29B7-4EF8-BC2C-90657A02FACF}" presName="connectorText" presStyleLbl="sibTrans2D1" presStyleIdx="0" presStyleCnt="3"/>
      <dgm:spPr/>
    </dgm:pt>
    <dgm:pt modelId="{E32F4D7D-1213-4D00-9D1D-22541E11F98C}" type="pres">
      <dgm:prSet presAssocID="{5506F349-62E5-4860-8AE6-32A28BF4F8D7}" presName="node" presStyleLbl="node1" presStyleIdx="1" presStyleCnt="3">
        <dgm:presLayoutVars>
          <dgm:bulletEnabled val="1"/>
        </dgm:presLayoutVars>
      </dgm:prSet>
      <dgm:spPr/>
    </dgm:pt>
    <dgm:pt modelId="{7305F869-9DC4-407B-806B-1662C7D2E50C}" type="pres">
      <dgm:prSet presAssocID="{E04FB8A9-01D7-4ADD-AA10-F4FC2077028D}" presName="sibTrans" presStyleLbl="sibTrans2D1" presStyleIdx="1" presStyleCnt="3"/>
      <dgm:spPr/>
    </dgm:pt>
    <dgm:pt modelId="{3A396018-E40E-4F1D-AABE-FBA37C63B5FC}" type="pres">
      <dgm:prSet presAssocID="{E04FB8A9-01D7-4ADD-AA10-F4FC2077028D}" presName="connectorText" presStyleLbl="sibTrans2D1" presStyleIdx="1" presStyleCnt="3"/>
      <dgm:spPr/>
    </dgm:pt>
    <dgm:pt modelId="{9D497307-782B-41DB-95E2-4BCBD1CD3D31}" type="pres">
      <dgm:prSet presAssocID="{CF5EA2EF-5045-40A6-B488-0E92A68A200E}" presName="node" presStyleLbl="node1" presStyleIdx="2" presStyleCnt="3">
        <dgm:presLayoutVars>
          <dgm:bulletEnabled val="1"/>
        </dgm:presLayoutVars>
      </dgm:prSet>
      <dgm:spPr/>
    </dgm:pt>
    <dgm:pt modelId="{C2E1DD69-72E0-4B2B-8AD9-2E7C25232D12}" type="pres">
      <dgm:prSet presAssocID="{7430A06D-0B65-4316-8FE8-3526D80D9755}" presName="sibTrans" presStyleLbl="sibTrans2D1" presStyleIdx="2" presStyleCnt="3"/>
      <dgm:spPr/>
    </dgm:pt>
    <dgm:pt modelId="{3DBBA1F6-6DC5-43C6-AB69-A1FEB3F00BDA}" type="pres">
      <dgm:prSet presAssocID="{7430A06D-0B65-4316-8FE8-3526D80D9755}" presName="connectorText" presStyleLbl="sibTrans2D1" presStyleIdx="2" presStyleCnt="3"/>
      <dgm:spPr/>
    </dgm:pt>
  </dgm:ptLst>
  <dgm:cxnLst>
    <dgm:cxn modelId="{5F9F8014-A6A5-2A4B-B3E7-203F6F8FB46C}" type="presOf" srcId="{CF5EA2EF-5045-40A6-B488-0E92A68A200E}" destId="{9D497307-782B-41DB-95E2-4BCBD1CD3D31}" srcOrd="0" destOrd="0" presId="urn:microsoft.com/office/officeart/2005/8/layout/cycle7"/>
    <dgm:cxn modelId="{4AF0741E-F9D9-4364-96EF-F0D1F99B1E8B}" srcId="{BC06454D-7F7F-4610-A58C-EC11F9788C40}" destId="{07B5E374-F6A3-4BD3-9D75-35CD368CDE51}" srcOrd="0" destOrd="0" parTransId="{F7346D2D-7588-43B0-9F57-7D7A75FC5F04}" sibTransId="{C53FA4F9-29B7-4EF8-BC2C-90657A02FACF}"/>
    <dgm:cxn modelId="{A2E6EA2A-C3A1-D345-B1C1-7E301E9D8DA1}" type="presOf" srcId="{7430A06D-0B65-4316-8FE8-3526D80D9755}" destId="{C2E1DD69-72E0-4B2B-8AD9-2E7C25232D12}" srcOrd="0" destOrd="0" presId="urn:microsoft.com/office/officeart/2005/8/layout/cycle7"/>
    <dgm:cxn modelId="{A8D9102E-9834-7845-92D2-1B2C6F519EC3}" type="presOf" srcId="{E04FB8A9-01D7-4ADD-AA10-F4FC2077028D}" destId="{7305F869-9DC4-407B-806B-1662C7D2E50C}" srcOrd="0" destOrd="0" presId="urn:microsoft.com/office/officeart/2005/8/layout/cycle7"/>
    <dgm:cxn modelId="{E2834659-A647-0649-8CF0-33442CAFA624}" type="presOf" srcId="{5506F349-62E5-4860-8AE6-32A28BF4F8D7}" destId="{E32F4D7D-1213-4D00-9D1D-22541E11F98C}" srcOrd="0" destOrd="0" presId="urn:microsoft.com/office/officeart/2005/8/layout/cycle7"/>
    <dgm:cxn modelId="{A7E89D68-8AFC-4B44-B6C9-7345DDB578E4}" srcId="{BC06454D-7F7F-4610-A58C-EC11F9788C40}" destId="{5506F349-62E5-4860-8AE6-32A28BF4F8D7}" srcOrd="1" destOrd="0" parTransId="{35A711D1-E318-419D-9173-001BDEE1E2A1}" sibTransId="{E04FB8A9-01D7-4ADD-AA10-F4FC2077028D}"/>
    <dgm:cxn modelId="{D11D0787-2F67-4CAD-82B6-5102588A555B}" srcId="{BC06454D-7F7F-4610-A58C-EC11F9788C40}" destId="{CF5EA2EF-5045-40A6-B488-0E92A68A200E}" srcOrd="2" destOrd="0" parTransId="{F302E8CF-CC45-4F5B-9F0B-D7450EAFFA12}" sibTransId="{7430A06D-0B65-4316-8FE8-3526D80D9755}"/>
    <dgm:cxn modelId="{C3FC61B3-FB86-CA46-AABA-31CF8CFFFEBA}" type="presOf" srcId="{7430A06D-0B65-4316-8FE8-3526D80D9755}" destId="{3DBBA1F6-6DC5-43C6-AB69-A1FEB3F00BDA}" srcOrd="1" destOrd="0" presId="urn:microsoft.com/office/officeart/2005/8/layout/cycle7"/>
    <dgm:cxn modelId="{A7E67ABA-F5B3-3643-BCCB-F0B04A298E0F}" type="presOf" srcId="{BC06454D-7F7F-4610-A58C-EC11F9788C40}" destId="{0D728D8B-9F3F-460C-B7F9-72EA5256EC6E}" srcOrd="0" destOrd="0" presId="urn:microsoft.com/office/officeart/2005/8/layout/cycle7"/>
    <dgm:cxn modelId="{EEAD0AC8-E862-E849-976D-9C711937FECD}" type="presOf" srcId="{07B5E374-F6A3-4BD3-9D75-35CD368CDE51}" destId="{3C7B146D-5E7D-4169-A879-7807151AAC2C}" srcOrd="0" destOrd="0" presId="urn:microsoft.com/office/officeart/2005/8/layout/cycle7"/>
    <dgm:cxn modelId="{03E270D0-D644-1244-9EED-CE9375C23006}" type="presOf" srcId="{E04FB8A9-01D7-4ADD-AA10-F4FC2077028D}" destId="{3A396018-E40E-4F1D-AABE-FBA37C63B5FC}" srcOrd="1" destOrd="0" presId="urn:microsoft.com/office/officeart/2005/8/layout/cycle7"/>
    <dgm:cxn modelId="{C16A8BD7-3B94-874A-91D4-A3646F23F31E}" type="presOf" srcId="{C53FA4F9-29B7-4EF8-BC2C-90657A02FACF}" destId="{E1E78B08-850F-4753-87A0-A9A8AF49F5DE}" srcOrd="0" destOrd="0" presId="urn:microsoft.com/office/officeart/2005/8/layout/cycle7"/>
    <dgm:cxn modelId="{8E7201DE-F347-5445-BB55-523555CB13CE}" type="presOf" srcId="{C53FA4F9-29B7-4EF8-BC2C-90657A02FACF}" destId="{B5D31CF0-C725-4124-887F-BC7E9BBB57A3}" srcOrd="1" destOrd="0" presId="urn:microsoft.com/office/officeart/2005/8/layout/cycle7"/>
    <dgm:cxn modelId="{7FE820DB-32F0-3349-B4C6-19E8EEE0CFE7}" type="presParOf" srcId="{0D728D8B-9F3F-460C-B7F9-72EA5256EC6E}" destId="{3C7B146D-5E7D-4169-A879-7807151AAC2C}" srcOrd="0" destOrd="0" presId="urn:microsoft.com/office/officeart/2005/8/layout/cycle7"/>
    <dgm:cxn modelId="{81A490E1-FD73-754E-BCDA-6A5DF39065B4}" type="presParOf" srcId="{0D728D8B-9F3F-460C-B7F9-72EA5256EC6E}" destId="{E1E78B08-850F-4753-87A0-A9A8AF49F5DE}" srcOrd="1" destOrd="0" presId="urn:microsoft.com/office/officeart/2005/8/layout/cycle7"/>
    <dgm:cxn modelId="{6649FD49-DA88-0B4D-B0D6-8B871F69AE49}" type="presParOf" srcId="{E1E78B08-850F-4753-87A0-A9A8AF49F5DE}" destId="{B5D31CF0-C725-4124-887F-BC7E9BBB57A3}" srcOrd="0" destOrd="0" presId="urn:microsoft.com/office/officeart/2005/8/layout/cycle7"/>
    <dgm:cxn modelId="{45EBB859-1681-9749-94D7-CB71C5AB01C6}" type="presParOf" srcId="{0D728D8B-9F3F-460C-B7F9-72EA5256EC6E}" destId="{E32F4D7D-1213-4D00-9D1D-22541E11F98C}" srcOrd="2" destOrd="0" presId="urn:microsoft.com/office/officeart/2005/8/layout/cycle7"/>
    <dgm:cxn modelId="{3C61099D-B0A2-A74B-BBAE-E43D31D96C5E}" type="presParOf" srcId="{0D728D8B-9F3F-460C-B7F9-72EA5256EC6E}" destId="{7305F869-9DC4-407B-806B-1662C7D2E50C}" srcOrd="3" destOrd="0" presId="urn:microsoft.com/office/officeart/2005/8/layout/cycle7"/>
    <dgm:cxn modelId="{F047F6C3-9366-4246-9650-99D5736721AC}" type="presParOf" srcId="{7305F869-9DC4-407B-806B-1662C7D2E50C}" destId="{3A396018-E40E-4F1D-AABE-FBA37C63B5FC}" srcOrd="0" destOrd="0" presId="urn:microsoft.com/office/officeart/2005/8/layout/cycle7"/>
    <dgm:cxn modelId="{D7E30775-6305-8446-8C8C-581DB3C2C202}" type="presParOf" srcId="{0D728D8B-9F3F-460C-B7F9-72EA5256EC6E}" destId="{9D497307-782B-41DB-95E2-4BCBD1CD3D31}" srcOrd="4" destOrd="0" presId="urn:microsoft.com/office/officeart/2005/8/layout/cycle7"/>
    <dgm:cxn modelId="{66AFF45C-A647-0A49-BD72-AB8F0A9BD5A3}" type="presParOf" srcId="{0D728D8B-9F3F-460C-B7F9-72EA5256EC6E}" destId="{C2E1DD69-72E0-4B2B-8AD9-2E7C25232D12}" srcOrd="5" destOrd="0" presId="urn:microsoft.com/office/officeart/2005/8/layout/cycle7"/>
    <dgm:cxn modelId="{143212DD-344B-A54F-88AC-BFED23769E43}" type="presParOf" srcId="{C2E1DD69-72E0-4B2B-8AD9-2E7C25232D12}" destId="{3DBBA1F6-6DC5-43C6-AB69-A1FEB3F00BD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06454D-7F7F-4610-A58C-EC11F9788C4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07B5E374-F6A3-4BD3-9D75-35CD368CDE51}">
      <dgm:prSet phldrT="[Text]"/>
      <dgm:spPr/>
      <dgm:t>
        <a:bodyPr/>
        <a:lstStyle/>
        <a:p>
          <a:r>
            <a:rPr lang="en-US" dirty="0">
              <a:latin typeface="+mn-lt"/>
              <a:cs typeface="Times New Roman" pitchFamily="18" charset="0"/>
            </a:rPr>
            <a:t>Identity Gap / Desire</a:t>
          </a:r>
        </a:p>
      </dgm:t>
    </dgm:pt>
    <dgm:pt modelId="{F7346D2D-7588-43B0-9F57-7D7A75FC5F04}" type="parTrans" cxnId="{4AF0741E-F9D9-4364-96EF-F0D1F99B1E8B}">
      <dgm:prSet/>
      <dgm:spPr/>
      <dgm:t>
        <a:bodyPr/>
        <a:lstStyle/>
        <a:p>
          <a:endParaRPr lang="en-US"/>
        </a:p>
      </dgm:t>
    </dgm:pt>
    <dgm:pt modelId="{C53FA4F9-29B7-4EF8-BC2C-90657A02FACF}" type="sibTrans" cxnId="{4AF0741E-F9D9-4364-96EF-F0D1F99B1E8B}">
      <dgm:prSet/>
      <dgm:spPr/>
      <dgm:t>
        <a:bodyPr/>
        <a:lstStyle/>
        <a:p>
          <a:endParaRPr lang="en-US"/>
        </a:p>
      </dgm:t>
    </dgm:pt>
    <dgm:pt modelId="{5506F349-62E5-4860-8AE6-32A28BF4F8D7}">
      <dgm:prSet phldrT="[Text]"/>
      <dgm:spPr/>
      <dgm:t>
        <a:bodyPr/>
        <a:lstStyle/>
        <a:p>
          <a:r>
            <a:rPr lang="en-US" dirty="0"/>
            <a:t>Objective “Me”</a:t>
          </a:r>
        </a:p>
      </dgm:t>
    </dgm:pt>
    <dgm:pt modelId="{35A711D1-E318-419D-9173-001BDEE1E2A1}" type="parTrans" cxnId="{A7E89D68-8AFC-4B44-B6C9-7345DDB578E4}">
      <dgm:prSet/>
      <dgm:spPr/>
      <dgm:t>
        <a:bodyPr/>
        <a:lstStyle/>
        <a:p>
          <a:endParaRPr lang="en-US"/>
        </a:p>
      </dgm:t>
    </dgm:pt>
    <dgm:pt modelId="{E04FB8A9-01D7-4ADD-AA10-F4FC2077028D}" type="sibTrans" cxnId="{A7E89D68-8AFC-4B44-B6C9-7345DDB578E4}">
      <dgm:prSet/>
      <dgm:spPr/>
      <dgm:t>
        <a:bodyPr/>
        <a:lstStyle/>
        <a:p>
          <a:endParaRPr lang="en-US"/>
        </a:p>
      </dgm:t>
    </dgm:pt>
    <dgm:pt modelId="{CF5EA2EF-5045-40A6-B488-0E92A68A200E}">
      <dgm:prSet phldrT="[Text]"/>
      <dgm:spPr/>
      <dgm:t>
        <a:bodyPr/>
        <a:lstStyle/>
        <a:p>
          <a:r>
            <a:rPr lang="en-US" dirty="0"/>
            <a:t>Subjective “I” / Ego</a:t>
          </a:r>
        </a:p>
      </dgm:t>
    </dgm:pt>
    <dgm:pt modelId="{F302E8CF-CC45-4F5B-9F0B-D7450EAFFA12}" type="parTrans" cxnId="{D11D0787-2F67-4CAD-82B6-5102588A555B}">
      <dgm:prSet/>
      <dgm:spPr/>
      <dgm:t>
        <a:bodyPr/>
        <a:lstStyle/>
        <a:p>
          <a:endParaRPr lang="en-US"/>
        </a:p>
      </dgm:t>
    </dgm:pt>
    <dgm:pt modelId="{7430A06D-0B65-4316-8FE8-3526D80D9755}" type="sibTrans" cxnId="{D11D0787-2F67-4CAD-82B6-5102588A555B}">
      <dgm:prSet/>
      <dgm:spPr/>
      <dgm:t>
        <a:bodyPr/>
        <a:lstStyle/>
        <a:p>
          <a:endParaRPr lang="en-US"/>
        </a:p>
      </dgm:t>
    </dgm:pt>
    <dgm:pt modelId="{0D728D8B-9F3F-460C-B7F9-72EA5256EC6E}" type="pres">
      <dgm:prSet presAssocID="{BC06454D-7F7F-4610-A58C-EC11F9788C40}" presName="Name0" presStyleCnt="0">
        <dgm:presLayoutVars>
          <dgm:dir/>
          <dgm:resizeHandles val="exact"/>
        </dgm:presLayoutVars>
      </dgm:prSet>
      <dgm:spPr/>
    </dgm:pt>
    <dgm:pt modelId="{3C7B146D-5E7D-4169-A879-7807151AAC2C}" type="pres">
      <dgm:prSet presAssocID="{07B5E374-F6A3-4BD3-9D75-35CD368CDE51}" presName="node" presStyleLbl="node1" presStyleIdx="0" presStyleCnt="3">
        <dgm:presLayoutVars>
          <dgm:bulletEnabled val="1"/>
        </dgm:presLayoutVars>
      </dgm:prSet>
      <dgm:spPr/>
    </dgm:pt>
    <dgm:pt modelId="{E1E78B08-850F-4753-87A0-A9A8AF49F5DE}" type="pres">
      <dgm:prSet presAssocID="{C53FA4F9-29B7-4EF8-BC2C-90657A02FACF}" presName="sibTrans" presStyleLbl="sibTrans2D1" presStyleIdx="0" presStyleCnt="3"/>
      <dgm:spPr/>
    </dgm:pt>
    <dgm:pt modelId="{B5D31CF0-C725-4124-887F-BC7E9BBB57A3}" type="pres">
      <dgm:prSet presAssocID="{C53FA4F9-29B7-4EF8-BC2C-90657A02FACF}" presName="connectorText" presStyleLbl="sibTrans2D1" presStyleIdx="0" presStyleCnt="3"/>
      <dgm:spPr/>
    </dgm:pt>
    <dgm:pt modelId="{E32F4D7D-1213-4D00-9D1D-22541E11F98C}" type="pres">
      <dgm:prSet presAssocID="{5506F349-62E5-4860-8AE6-32A28BF4F8D7}" presName="node" presStyleLbl="node1" presStyleIdx="1" presStyleCnt="3">
        <dgm:presLayoutVars>
          <dgm:bulletEnabled val="1"/>
        </dgm:presLayoutVars>
      </dgm:prSet>
      <dgm:spPr/>
    </dgm:pt>
    <dgm:pt modelId="{7305F869-9DC4-407B-806B-1662C7D2E50C}" type="pres">
      <dgm:prSet presAssocID="{E04FB8A9-01D7-4ADD-AA10-F4FC2077028D}" presName="sibTrans" presStyleLbl="sibTrans2D1" presStyleIdx="1" presStyleCnt="3"/>
      <dgm:spPr/>
    </dgm:pt>
    <dgm:pt modelId="{3A396018-E40E-4F1D-AABE-FBA37C63B5FC}" type="pres">
      <dgm:prSet presAssocID="{E04FB8A9-01D7-4ADD-AA10-F4FC2077028D}" presName="connectorText" presStyleLbl="sibTrans2D1" presStyleIdx="1" presStyleCnt="3"/>
      <dgm:spPr/>
    </dgm:pt>
    <dgm:pt modelId="{9D497307-782B-41DB-95E2-4BCBD1CD3D31}" type="pres">
      <dgm:prSet presAssocID="{CF5EA2EF-5045-40A6-B488-0E92A68A200E}" presName="node" presStyleLbl="node1" presStyleIdx="2" presStyleCnt="3" custRadScaleRad="97747" custRadScaleInc="-1277">
        <dgm:presLayoutVars>
          <dgm:bulletEnabled val="1"/>
        </dgm:presLayoutVars>
      </dgm:prSet>
      <dgm:spPr/>
    </dgm:pt>
    <dgm:pt modelId="{C2E1DD69-72E0-4B2B-8AD9-2E7C25232D12}" type="pres">
      <dgm:prSet presAssocID="{7430A06D-0B65-4316-8FE8-3526D80D9755}" presName="sibTrans" presStyleLbl="sibTrans2D1" presStyleIdx="2" presStyleCnt="3"/>
      <dgm:spPr/>
    </dgm:pt>
    <dgm:pt modelId="{3DBBA1F6-6DC5-43C6-AB69-A1FEB3F00BDA}" type="pres">
      <dgm:prSet presAssocID="{7430A06D-0B65-4316-8FE8-3526D80D9755}" presName="connectorText" presStyleLbl="sibTrans2D1" presStyleIdx="2" presStyleCnt="3"/>
      <dgm:spPr/>
    </dgm:pt>
  </dgm:ptLst>
  <dgm:cxnLst>
    <dgm:cxn modelId="{3EDFAF04-1230-9E46-A0FA-E709F97FE0E4}" type="presOf" srcId="{E04FB8A9-01D7-4ADD-AA10-F4FC2077028D}" destId="{3A396018-E40E-4F1D-AABE-FBA37C63B5FC}" srcOrd="1" destOrd="0" presId="urn:microsoft.com/office/officeart/2005/8/layout/cycle7"/>
    <dgm:cxn modelId="{4AF0741E-F9D9-4364-96EF-F0D1F99B1E8B}" srcId="{BC06454D-7F7F-4610-A58C-EC11F9788C40}" destId="{07B5E374-F6A3-4BD3-9D75-35CD368CDE51}" srcOrd="0" destOrd="0" parTransId="{F7346D2D-7588-43B0-9F57-7D7A75FC5F04}" sibTransId="{C53FA4F9-29B7-4EF8-BC2C-90657A02FACF}"/>
    <dgm:cxn modelId="{F9B9AD3A-8B4B-D043-9AA8-D46C549395E6}" type="presOf" srcId="{BC06454D-7F7F-4610-A58C-EC11F9788C40}" destId="{0D728D8B-9F3F-460C-B7F9-72EA5256EC6E}" srcOrd="0" destOrd="0" presId="urn:microsoft.com/office/officeart/2005/8/layout/cycle7"/>
    <dgm:cxn modelId="{9AA09A60-A80D-9C49-82D7-A5B30E83B412}" type="presOf" srcId="{7430A06D-0B65-4316-8FE8-3526D80D9755}" destId="{3DBBA1F6-6DC5-43C6-AB69-A1FEB3F00BDA}" srcOrd="1" destOrd="0" presId="urn:microsoft.com/office/officeart/2005/8/layout/cycle7"/>
    <dgm:cxn modelId="{868B5268-EA9A-AA49-8CD1-90AB8D62425B}" type="presOf" srcId="{7430A06D-0B65-4316-8FE8-3526D80D9755}" destId="{C2E1DD69-72E0-4B2B-8AD9-2E7C25232D12}" srcOrd="0" destOrd="0" presId="urn:microsoft.com/office/officeart/2005/8/layout/cycle7"/>
    <dgm:cxn modelId="{A7E89D68-8AFC-4B44-B6C9-7345DDB578E4}" srcId="{BC06454D-7F7F-4610-A58C-EC11F9788C40}" destId="{5506F349-62E5-4860-8AE6-32A28BF4F8D7}" srcOrd="1" destOrd="0" parTransId="{35A711D1-E318-419D-9173-001BDEE1E2A1}" sibTransId="{E04FB8A9-01D7-4ADD-AA10-F4FC2077028D}"/>
    <dgm:cxn modelId="{F3FD1979-B953-7648-9EAD-504CF5D7E855}" type="presOf" srcId="{C53FA4F9-29B7-4EF8-BC2C-90657A02FACF}" destId="{E1E78B08-850F-4753-87A0-A9A8AF49F5DE}" srcOrd="0" destOrd="0" presId="urn:microsoft.com/office/officeart/2005/8/layout/cycle7"/>
    <dgm:cxn modelId="{D11D0787-2F67-4CAD-82B6-5102588A555B}" srcId="{BC06454D-7F7F-4610-A58C-EC11F9788C40}" destId="{CF5EA2EF-5045-40A6-B488-0E92A68A200E}" srcOrd="2" destOrd="0" parTransId="{F302E8CF-CC45-4F5B-9F0B-D7450EAFFA12}" sibTransId="{7430A06D-0B65-4316-8FE8-3526D80D9755}"/>
    <dgm:cxn modelId="{70FEC8DC-C6B5-0540-8618-B7CD47CA8E43}" type="presOf" srcId="{CF5EA2EF-5045-40A6-B488-0E92A68A200E}" destId="{9D497307-782B-41DB-95E2-4BCBD1CD3D31}" srcOrd="0" destOrd="0" presId="urn:microsoft.com/office/officeart/2005/8/layout/cycle7"/>
    <dgm:cxn modelId="{F29BEFE4-BE16-A84F-A537-791B00E059E7}" type="presOf" srcId="{C53FA4F9-29B7-4EF8-BC2C-90657A02FACF}" destId="{B5D31CF0-C725-4124-887F-BC7E9BBB57A3}" srcOrd="1" destOrd="0" presId="urn:microsoft.com/office/officeart/2005/8/layout/cycle7"/>
    <dgm:cxn modelId="{9E6DB0F2-4981-C844-A35C-93D1EC94F54B}" type="presOf" srcId="{E04FB8A9-01D7-4ADD-AA10-F4FC2077028D}" destId="{7305F869-9DC4-407B-806B-1662C7D2E50C}" srcOrd="0" destOrd="0" presId="urn:microsoft.com/office/officeart/2005/8/layout/cycle7"/>
    <dgm:cxn modelId="{05AD92FD-45B0-BA4C-9363-BC889C8CCD1A}" type="presOf" srcId="{07B5E374-F6A3-4BD3-9D75-35CD368CDE51}" destId="{3C7B146D-5E7D-4169-A879-7807151AAC2C}" srcOrd="0" destOrd="0" presId="urn:microsoft.com/office/officeart/2005/8/layout/cycle7"/>
    <dgm:cxn modelId="{1F4379FF-77DB-5A47-9D8A-7E7FC4882140}" type="presOf" srcId="{5506F349-62E5-4860-8AE6-32A28BF4F8D7}" destId="{E32F4D7D-1213-4D00-9D1D-22541E11F98C}" srcOrd="0" destOrd="0" presId="urn:microsoft.com/office/officeart/2005/8/layout/cycle7"/>
    <dgm:cxn modelId="{F9B0A2D0-6167-884E-BE99-92C4915124E1}" type="presParOf" srcId="{0D728D8B-9F3F-460C-B7F9-72EA5256EC6E}" destId="{3C7B146D-5E7D-4169-A879-7807151AAC2C}" srcOrd="0" destOrd="0" presId="urn:microsoft.com/office/officeart/2005/8/layout/cycle7"/>
    <dgm:cxn modelId="{87013FF1-265B-CC43-BCBF-072F20888466}" type="presParOf" srcId="{0D728D8B-9F3F-460C-B7F9-72EA5256EC6E}" destId="{E1E78B08-850F-4753-87A0-A9A8AF49F5DE}" srcOrd="1" destOrd="0" presId="urn:microsoft.com/office/officeart/2005/8/layout/cycle7"/>
    <dgm:cxn modelId="{A3A0754A-F51A-BD42-8B8B-9B2AD39BCF10}" type="presParOf" srcId="{E1E78B08-850F-4753-87A0-A9A8AF49F5DE}" destId="{B5D31CF0-C725-4124-887F-BC7E9BBB57A3}" srcOrd="0" destOrd="0" presId="urn:microsoft.com/office/officeart/2005/8/layout/cycle7"/>
    <dgm:cxn modelId="{CBE65EA9-5ABF-0A4D-9865-F70D101ED9EF}" type="presParOf" srcId="{0D728D8B-9F3F-460C-B7F9-72EA5256EC6E}" destId="{E32F4D7D-1213-4D00-9D1D-22541E11F98C}" srcOrd="2" destOrd="0" presId="urn:microsoft.com/office/officeart/2005/8/layout/cycle7"/>
    <dgm:cxn modelId="{2E0D9AC7-70B1-BE44-BCF2-897E781CB390}" type="presParOf" srcId="{0D728D8B-9F3F-460C-B7F9-72EA5256EC6E}" destId="{7305F869-9DC4-407B-806B-1662C7D2E50C}" srcOrd="3" destOrd="0" presId="urn:microsoft.com/office/officeart/2005/8/layout/cycle7"/>
    <dgm:cxn modelId="{A77CBCCA-F86A-4545-858F-5640F74E30A1}" type="presParOf" srcId="{7305F869-9DC4-407B-806B-1662C7D2E50C}" destId="{3A396018-E40E-4F1D-AABE-FBA37C63B5FC}" srcOrd="0" destOrd="0" presId="urn:microsoft.com/office/officeart/2005/8/layout/cycle7"/>
    <dgm:cxn modelId="{3B8076E3-BCF4-E340-AECF-20B18BC7142E}" type="presParOf" srcId="{0D728D8B-9F3F-460C-B7F9-72EA5256EC6E}" destId="{9D497307-782B-41DB-95E2-4BCBD1CD3D31}" srcOrd="4" destOrd="0" presId="urn:microsoft.com/office/officeart/2005/8/layout/cycle7"/>
    <dgm:cxn modelId="{8A67F461-487E-3249-A611-B037923058B6}" type="presParOf" srcId="{0D728D8B-9F3F-460C-B7F9-72EA5256EC6E}" destId="{C2E1DD69-72E0-4B2B-8AD9-2E7C25232D12}" srcOrd="5" destOrd="0" presId="urn:microsoft.com/office/officeart/2005/8/layout/cycle7"/>
    <dgm:cxn modelId="{CC7CBFD6-8F8C-284F-B07B-A56E5ED1C87E}" type="presParOf" srcId="{C2E1DD69-72E0-4B2B-8AD9-2E7C25232D12}" destId="{3DBBA1F6-6DC5-43C6-AB69-A1FEB3F00BD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06454D-7F7F-4610-A58C-EC11F9788C4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07B5E374-F6A3-4BD3-9D75-35CD368CDE51}">
      <dgm:prSet phldrT="[Text]"/>
      <dgm:spPr/>
      <dgm:t>
        <a:bodyPr/>
        <a:lstStyle/>
        <a:p>
          <a:r>
            <a:rPr lang="en-US" dirty="0">
              <a:latin typeface="+mn-lt"/>
              <a:cs typeface="Times New Roman" pitchFamily="18" charset="0"/>
            </a:rPr>
            <a:t>Identity Gap / Desire</a:t>
          </a:r>
        </a:p>
      </dgm:t>
    </dgm:pt>
    <dgm:pt modelId="{F7346D2D-7588-43B0-9F57-7D7A75FC5F04}" type="parTrans" cxnId="{4AF0741E-F9D9-4364-96EF-F0D1F99B1E8B}">
      <dgm:prSet/>
      <dgm:spPr/>
      <dgm:t>
        <a:bodyPr/>
        <a:lstStyle/>
        <a:p>
          <a:endParaRPr lang="en-US"/>
        </a:p>
      </dgm:t>
    </dgm:pt>
    <dgm:pt modelId="{C53FA4F9-29B7-4EF8-BC2C-90657A02FACF}" type="sibTrans" cxnId="{4AF0741E-F9D9-4364-96EF-F0D1F99B1E8B}">
      <dgm:prSet/>
      <dgm:spPr/>
      <dgm:t>
        <a:bodyPr/>
        <a:lstStyle/>
        <a:p>
          <a:endParaRPr lang="en-US"/>
        </a:p>
      </dgm:t>
    </dgm:pt>
    <dgm:pt modelId="{5506F349-62E5-4860-8AE6-32A28BF4F8D7}">
      <dgm:prSet phldrT="[Text]"/>
      <dgm:spPr/>
      <dgm:t>
        <a:bodyPr/>
        <a:lstStyle/>
        <a:p>
          <a:r>
            <a:rPr lang="en-US" dirty="0"/>
            <a:t>Objective “Me”</a:t>
          </a:r>
        </a:p>
      </dgm:t>
    </dgm:pt>
    <dgm:pt modelId="{35A711D1-E318-419D-9173-001BDEE1E2A1}" type="parTrans" cxnId="{A7E89D68-8AFC-4B44-B6C9-7345DDB578E4}">
      <dgm:prSet/>
      <dgm:spPr/>
      <dgm:t>
        <a:bodyPr/>
        <a:lstStyle/>
        <a:p>
          <a:endParaRPr lang="en-US"/>
        </a:p>
      </dgm:t>
    </dgm:pt>
    <dgm:pt modelId="{E04FB8A9-01D7-4ADD-AA10-F4FC2077028D}" type="sibTrans" cxnId="{A7E89D68-8AFC-4B44-B6C9-7345DDB578E4}">
      <dgm:prSet/>
      <dgm:spPr/>
      <dgm:t>
        <a:bodyPr/>
        <a:lstStyle/>
        <a:p>
          <a:endParaRPr lang="en-US"/>
        </a:p>
      </dgm:t>
    </dgm:pt>
    <dgm:pt modelId="{CF5EA2EF-5045-40A6-B488-0E92A68A200E}">
      <dgm:prSet phldrT="[Text]"/>
      <dgm:spPr/>
      <dgm:t>
        <a:bodyPr/>
        <a:lstStyle/>
        <a:p>
          <a:r>
            <a:rPr lang="en-US" dirty="0"/>
            <a:t>Subjective “I” / Ego</a:t>
          </a:r>
        </a:p>
      </dgm:t>
    </dgm:pt>
    <dgm:pt modelId="{F302E8CF-CC45-4F5B-9F0B-D7450EAFFA12}" type="parTrans" cxnId="{D11D0787-2F67-4CAD-82B6-5102588A555B}">
      <dgm:prSet/>
      <dgm:spPr/>
      <dgm:t>
        <a:bodyPr/>
        <a:lstStyle/>
        <a:p>
          <a:endParaRPr lang="en-US"/>
        </a:p>
      </dgm:t>
    </dgm:pt>
    <dgm:pt modelId="{7430A06D-0B65-4316-8FE8-3526D80D9755}" type="sibTrans" cxnId="{D11D0787-2F67-4CAD-82B6-5102588A555B}">
      <dgm:prSet/>
      <dgm:spPr/>
      <dgm:t>
        <a:bodyPr/>
        <a:lstStyle/>
        <a:p>
          <a:endParaRPr lang="en-US"/>
        </a:p>
      </dgm:t>
    </dgm:pt>
    <dgm:pt modelId="{0D728D8B-9F3F-460C-B7F9-72EA5256EC6E}" type="pres">
      <dgm:prSet presAssocID="{BC06454D-7F7F-4610-A58C-EC11F9788C40}" presName="Name0" presStyleCnt="0">
        <dgm:presLayoutVars>
          <dgm:dir/>
          <dgm:resizeHandles val="exact"/>
        </dgm:presLayoutVars>
      </dgm:prSet>
      <dgm:spPr/>
    </dgm:pt>
    <dgm:pt modelId="{3C7B146D-5E7D-4169-A879-7807151AAC2C}" type="pres">
      <dgm:prSet presAssocID="{07B5E374-F6A3-4BD3-9D75-35CD368CDE51}" presName="node" presStyleLbl="node1" presStyleIdx="0" presStyleCnt="3" custAng="10800000" custFlipVert="1" custScaleY="92934" custRadScaleRad="79154" custRadScaleInc="17589">
        <dgm:presLayoutVars>
          <dgm:bulletEnabled val="1"/>
        </dgm:presLayoutVars>
      </dgm:prSet>
      <dgm:spPr/>
    </dgm:pt>
    <dgm:pt modelId="{E1E78B08-850F-4753-87A0-A9A8AF49F5DE}" type="pres">
      <dgm:prSet presAssocID="{C53FA4F9-29B7-4EF8-BC2C-90657A02FACF}" presName="sibTrans" presStyleLbl="sibTrans2D1" presStyleIdx="0" presStyleCnt="3"/>
      <dgm:spPr/>
    </dgm:pt>
    <dgm:pt modelId="{B5D31CF0-C725-4124-887F-BC7E9BBB57A3}" type="pres">
      <dgm:prSet presAssocID="{C53FA4F9-29B7-4EF8-BC2C-90657A02FACF}" presName="connectorText" presStyleLbl="sibTrans2D1" presStyleIdx="0" presStyleCnt="3"/>
      <dgm:spPr/>
    </dgm:pt>
    <dgm:pt modelId="{E32F4D7D-1213-4D00-9D1D-22541E11F98C}" type="pres">
      <dgm:prSet presAssocID="{5506F349-62E5-4860-8AE6-32A28BF4F8D7}" presName="node" presStyleLbl="node1" presStyleIdx="1" presStyleCnt="3">
        <dgm:presLayoutVars>
          <dgm:bulletEnabled val="1"/>
        </dgm:presLayoutVars>
      </dgm:prSet>
      <dgm:spPr/>
    </dgm:pt>
    <dgm:pt modelId="{7305F869-9DC4-407B-806B-1662C7D2E50C}" type="pres">
      <dgm:prSet presAssocID="{E04FB8A9-01D7-4ADD-AA10-F4FC2077028D}" presName="sibTrans" presStyleLbl="sibTrans2D1" presStyleIdx="1" presStyleCnt="3"/>
      <dgm:spPr/>
    </dgm:pt>
    <dgm:pt modelId="{3A396018-E40E-4F1D-AABE-FBA37C63B5FC}" type="pres">
      <dgm:prSet presAssocID="{E04FB8A9-01D7-4ADD-AA10-F4FC2077028D}" presName="connectorText" presStyleLbl="sibTrans2D1" presStyleIdx="1" presStyleCnt="3"/>
      <dgm:spPr/>
    </dgm:pt>
    <dgm:pt modelId="{9D497307-782B-41DB-95E2-4BCBD1CD3D31}" type="pres">
      <dgm:prSet presAssocID="{CF5EA2EF-5045-40A6-B488-0E92A68A200E}" presName="node" presStyleLbl="node1" presStyleIdx="2" presStyleCnt="3" custRadScaleRad="97747" custRadScaleInc="-1277">
        <dgm:presLayoutVars>
          <dgm:bulletEnabled val="1"/>
        </dgm:presLayoutVars>
      </dgm:prSet>
      <dgm:spPr/>
    </dgm:pt>
    <dgm:pt modelId="{C2E1DD69-72E0-4B2B-8AD9-2E7C25232D12}" type="pres">
      <dgm:prSet presAssocID="{7430A06D-0B65-4316-8FE8-3526D80D9755}" presName="sibTrans" presStyleLbl="sibTrans2D1" presStyleIdx="2" presStyleCnt="3"/>
      <dgm:spPr/>
    </dgm:pt>
    <dgm:pt modelId="{3DBBA1F6-6DC5-43C6-AB69-A1FEB3F00BDA}" type="pres">
      <dgm:prSet presAssocID="{7430A06D-0B65-4316-8FE8-3526D80D9755}" presName="connectorText" presStyleLbl="sibTrans2D1" presStyleIdx="2" presStyleCnt="3"/>
      <dgm:spPr/>
    </dgm:pt>
  </dgm:ptLst>
  <dgm:cxnLst>
    <dgm:cxn modelId="{B72A6D01-2F32-BC40-BB36-941281DB69B6}" type="presOf" srcId="{7430A06D-0B65-4316-8FE8-3526D80D9755}" destId="{3DBBA1F6-6DC5-43C6-AB69-A1FEB3F00BDA}" srcOrd="1" destOrd="0" presId="urn:microsoft.com/office/officeart/2005/8/layout/cycle7"/>
    <dgm:cxn modelId="{4AF0741E-F9D9-4364-96EF-F0D1F99B1E8B}" srcId="{BC06454D-7F7F-4610-A58C-EC11F9788C40}" destId="{07B5E374-F6A3-4BD3-9D75-35CD368CDE51}" srcOrd="0" destOrd="0" parTransId="{F7346D2D-7588-43B0-9F57-7D7A75FC5F04}" sibTransId="{C53FA4F9-29B7-4EF8-BC2C-90657A02FACF}"/>
    <dgm:cxn modelId="{BBD96356-778E-0A46-A475-8434C7B82999}" type="presOf" srcId="{E04FB8A9-01D7-4ADD-AA10-F4FC2077028D}" destId="{3A396018-E40E-4F1D-AABE-FBA37C63B5FC}" srcOrd="1" destOrd="0" presId="urn:microsoft.com/office/officeart/2005/8/layout/cycle7"/>
    <dgm:cxn modelId="{443D015F-4B1E-104A-A863-BF4D0EB0323F}" type="presOf" srcId="{CF5EA2EF-5045-40A6-B488-0E92A68A200E}" destId="{9D497307-782B-41DB-95E2-4BCBD1CD3D31}" srcOrd="0" destOrd="0" presId="urn:microsoft.com/office/officeart/2005/8/layout/cycle7"/>
    <dgm:cxn modelId="{38E64368-C66C-D446-8B1B-F3FF481E5DBE}" type="presOf" srcId="{07B5E374-F6A3-4BD3-9D75-35CD368CDE51}" destId="{3C7B146D-5E7D-4169-A879-7807151AAC2C}" srcOrd="0" destOrd="0" presId="urn:microsoft.com/office/officeart/2005/8/layout/cycle7"/>
    <dgm:cxn modelId="{A7E89D68-8AFC-4B44-B6C9-7345DDB578E4}" srcId="{BC06454D-7F7F-4610-A58C-EC11F9788C40}" destId="{5506F349-62E5-4860-8AE6-32A28BF4F8D7}" srcOrd="1" destOrd="0" parTransId="{35A711D1-E318-419D-9173-001BDEE1E2A1}" sibTransId="{E04FB8A9-01D7-4ADD-AA10-F4FC2077028D}"/>
    <dgm:cxn modelId="{B79CC672-66E0-C242-B7BB-DBD8BE923243}" type="presOf" srcId="{BC06454D-7F7F-4610-A58C-EC11F9788C40}" destId="{0D728D8B-9F3F-460C-B7F9-72EA5256EC6E}" srcOrd="0" destOrd="0" presId="urn:microsoft.com/office/officeart/2005/8/layout/cycle7"/>
    <dgm:cxn modelId="{23A07B76-B8AD-8047-AC24-A17CDCBFF6E7}" type="presOf" srcId="{E04FB8A9-01D7-4ADD-AA10-F4FC2077028D}" destId="{7305F869-9DC4-407B-806B-1662C7D2E50C}" srcOrd="0" destOrd="0" presId="urn:microsoft.com/office/officeart/2005/8/layout/cycle7"/>
    <dgm:cxn modelId="{D11D0787-2F67-4CAD-82B6-5102588A555B}" srcId="{BC06454D-7F7F-4610-A58C-EC11F9788C40}" destId="{CF5EA2EF-5045-40A6-B488-0E92A68A200E}" srcOrd="2" destOrd="0" parTransId="{F302E8CF-CC45-4F5B-9F0B-D7450EAFFA12}" sibTransId="{7430A06D-0B65-4316-8FE8-3526D80D9755}"/>
    <dgm:cxn modelId="{BE68609E-8988-A54F-862F-E2910C3658FF}" type="presOf" srcId="{5506F349-62E5-4860-8AE6-32A28BF4F8D7}" destId="{E32F4D7D-1213-4D00-9D1D-22541E11F98C}" srcOrd="0" destOrd="0" presId="urn:microsoft.com/office/officeart/2005/8/layout/cycle7"/>
    <dgm:cxn modelId="{91C68FA0-4775-4D4B-ACDD-0B54641DD047}" type="presOf" srcId="{C53FA4F9-29B7-4EF8-BC2C-90657A02FACF}" destId="{B5D31CF0-C725-4124-887F-BC7E9BBB57A3}" srcOrd="1" destOrd="0" presId="urn:microsoft.com/office/officeart/2005/8/layout/cycle7"/>
    <dgm:cxn modelId="{C236D6BB-9DEB-1C46-9A4A-3606AF1B3544}" type="presOf" srcId="{C53FA4F9-29B7-4EF8-BC2C-90657A02FACF}" destId="{E1E78B08-850F-4753-87A0-A9A8AF49F5DE}" srcOrd="0" destOrd="0" presId="urn:microsoft.com/office/officeart/2005/8/layout/cycle7"/>
    <dgm:cxn modelId="{1A8989E7-1FF4-5145-9A5B-35AF1FC7EDF7}" type="presOf" srcId="{7430A06D-0B65-4316-8FE8-3526D80D9755}" destId="{C2E1DD69-72E0-4B2B-8AD9-2E7C25232D12}" srcOrd="0" destOrd="0" presId="urn:microsoft.com/office/officeart/2005/8/layout/cycle7"/>
    <dgm:cxn modelId="{021244EF-C299-BE45-8F05-19031EB85C4C}" type="presParOf" srcId="{0D728D8B-9F3F-460C-B7F9-72EA5256EC6E}" destId="{3C7B146D-5E7D-4169-A879-7807151AAC2C}" srcOrd="0" destOrd="0" presId="urn:microsoft.com/office/officeart/2005/8/layout/cycle7"/>
    <dgm:cxn modelId="{D7664A98-97C9-3747-82BC-F629F90F0F31}" type="presParOf" srcId="{0D728D8B-9F3F-460C-B7F9-72EA5256EC6E}" destId="{E1E78B08-850F-4753-87A0-A9A8AF49F5DE}" srcOrd="1" destOrd="0" presId="urn:microsoft.com/office/officeart/2005/8/layout/cycle7"/>
    <dgm:cxn modelId="{F53F5769-A2E0-A745-8435-3CF3454F12FD}" type="presParOf" srcId="{E1E78B08-850F-4753-87A0-A9A8AF49F5DE}" destId="{B5D31CF0-C725-4124-887F-BC7E9BBB57A3}" srcOrd="0" destOrd="0" presId="urn:microsoft.com/office/officeart/2005/8/layout/cycle7"/>
    <dgm:cxn modelId="{4CC9410A-DC9B-744A-B295-FA464F90FD2F}" type="presParOf" srcId="{0D728D8B-9F3F-460C-B7F9-72EA5256EC6E}" destId="{E32F4D7D-1213-4D00-9D1D-22541E11F98C}" srcOrd="2" destOrd="0" presId="urn:microsoft.com/office/officeart/2005/8/layout/cycle7"/>
    <dgm:cxn modelId="{11C2E7B2-A398-8943-B3C2-EB3199AB556C}" type="presParOf" srcId="{0D728D8B-9F3F-460C-B7F9-72EA5256EC6E}" destId="{7305F869-9DC4-407B-806B-1662C7D2E50C}" srcOrd="3" destOrd="0" presId="urn:microsoft.com/office/officeart/2005/8/layout/cycle7"/>
    <dgm:cxn modelId="{C73156C3-55D6-354F-8B4A-33B0D88CEA6F}" type="presParOf" srcId="{7305F869-9DC4-407B-806B-1662C7D2E50C}" destId="{3A396018-E40E-4F1D-AABE-FBA37C63B5FC}" srcOrd="0" destOrd="0" presId="urn:microsoft.com/office/officeart/2005/8/layout/cycle7"/>
    <dgm:cxn modelId="{61D023AB-6139-B246-8252-8E3B8F330E8A}" type="presParOf" srcId="{0D728D8B-9F3F-460C-B7F9-72EA5256EC6E}" destId="{9D497307-782B-41DB-95E2-4BCBD1CD3D31}" srcOrd="4" destOrd="0" presId="urn:microsoft.com/office/officeart/2005/8/layout/cycle7"/>
    <dgm:cxn modelId="{2347A66C-C019-3647-B20A-B2307D258C30}" type="presParOf" srcId="{0D728D8B-9F3F-460C-B7F9-72EA5256EC6E}" destId="{C2E1DD69-72E0-4B2B-8AD9-2E7C25232D12}" srcOrd="5" destOrd="0" presId="urn:microsoft.com/office/officeart/2005/8/layout/cycle7"/>
    <dgm:cxn modelId="{6D8BB029-8D2B-4B4E-9014-CFA4AC192745}" type="presParOf" srcId="{C2E1DD69-72E0-4B2B-8AD9-2E7C25232D12}" destId="{3DBBA1F6-6DC5-43C6-AB69-A1FEB3F00BD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B146D-5E7D-4169-A879-7807151AAC2C}">
      <dsp:nvSpPr>
        <dsp:cNvPr id="0" name=""/>
        <dsp:cNvSpPr/>
      </dsp:nvSpPr>
      <dsp:spPr>
        <a:xfrm>
          <a:off x="2943448" y="1529"/>
          <a:ext cx="2342703" cy="11713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mn-lt"/>
              <a:cs typeface="Times New Roman" pitchFamily="18" charset="0"/>
            </a:rPr>
            <a:t>Identity</a:t>
          </a:r>
        </a:p>
      </dsp:txBody>
      <dsp:txXfrm>
        <a:off x="2977756" y="35837"/>
        <a:ext cx="2274087" cy="1102735"/>
      </dsp:txXfrm>
    </dsp:sp>
    <dsp:sp modelId="{E1E78B08-850F-4753-87A0-A9A8AF49F5DE}">
      <dsp:nvSpPr>
        <dsp:cNvPr id="0" name=""/>
        <dsp:cNvSpPr/>
      </dsp:nvSpPr>
      <dsp:spPr>
        <a:xfrm rot="3600000">
          <a:off x="4471375" y="2057994"/>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594367" y="2139989"/>
        <a:ext cx="975885" cy="245983"/>
      </dsp:txXfrm>
    </dsp:sp>
    <dsp:sp modelId="{E32F4D7D-1213-4D00-9D1D-22541E11F98C}">
      <dsp:nvSpPr>
        <dsp:cNvPr id="0" name=""/>
        <dsp:cNvSpPr/>
      </dsp:nvSpPr>
      <dsp:spPr>
        <a:xfrm>
          <a:off x="4878468" y="3353082"/>
          <a:ext cx="2342703" cy="11713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Object</a:t>
          </a:r>
        </a:p>
      </dsp:txBody>
      <dsp:txXfrm>
        <a:off x="4912776" y="3387390"/>
        <a:ext cx="2274087" cy="1102735"/>
      </dsp:txXfrm>
    </dsp:sp>
    <dsp:sp modelId="{7305F869-9DC4-407B-806B-1662C7D2E50C}">
      <dsp:nvSpPr>
        <dsp:cNvPr id="0" name=""/>
        <dsp:cNvSpPr/>
      </dsp:nvSpPr>
      <dsp:spPr>
        <a:xfrm rot="10800000">
          <a:off x="3503865" y="3733771"/>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626857" y="3815766"/>
        <a:ext cx="975885" cy="245983"/>
      </dsp:txXfrm>
    </dsp:sp>
    <dsp:sp modelId="{9D497307-782B-41DB-95E2-4BCBD1CD3D31}">
      <dsp:nvSpPr>
        <dsp:cNvPr id="0" name=""/>
        <dsp:cNvSpPr/>
      </dsp:nvSpPr>
      <dsp:spPr>
        <a:xfrm>
          <a:off x="1008428" y="3353082"/>
          <a:ext cx="2342703" cy="11713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Subject</a:t>
          </a:r>
        </a:p>
      </dsp:txBody>
      <dsp:txXfrm>
        <a:off x="1042736" y="3387390"/>
        <a:ext cx="2274087" cy="1102735"/>
      </dsp:txXfrm>
    </dsp:sp>
    <dsp:sp modelId="{C2E1DD69-72E0-4B2B-8AD9-2E7C25232D12}">
      <dsp:nvSpPr>
        <dsp:cNvPr id="0" name=""/>
        <dsp:cNvSpPr/>
      </dsp:nvSpPr>
      <dsp:spPr>
        <a:xfrm rot="18000000">
          <a:off x="2536355" y="2057994"/>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659347" y="2139989"/>
        <a:ext cx="975885" cy="245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B146D-5E7D-4169-A879-7807151AAC2C}">
      <dsp:nvSpPr>
        <dsp:cNvPr id="0" name=""/>
        <dsp:cNvSpPr/>
      </dsp:nvSpPr>
      <dsp:spPr>
        <a:xfrm>
          <a:off x="2943448" y="1529"/>
          <a:ext cx="2342703" cy="11713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n-lt"/>
              <a:cs typeface="Times New Roman" pitchFamily="18" charset="0"/>
            </a:rPr>
            <a:t>Identity Gap / Desire</a:t>
          </a:r>
        </a:p>
      </dsp:txBody>
      <dsp:txXfrm>
        <a:off x="2977756" y="35837"/>
        <a:ext cx="2274087" cy="1102735"/>
      </dsp:txXfrm>
    </dsp:sp>
    <dsp:sp modelId="{E1E78B08-850F-4753-87A0-A9A8AF49F5DE}">
      <dsp:nvSpPr>
        <dsp:cNvPr id="0" name=""/>
        <dsp:cNvSpPr/>
      </dsp:nvSpPr>
      <dsp:spPr>
        <a:xfrm rot="3600000">
          <a:off x="4494722" y="2057994"/>
          <a:ext cx="1175174"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617714" y="2139989"/>
        <a:ext cx="929190" cy="245983"/>
      </dsp:txXfrm>
    </dsp:sp>
    <dsp:sp modelId="{E32F4D7D-1213-4D00-9D1D-22541E11F98C}">
      <dsp:nvSpPr>
        <dsp:cNvPr id="0" name=""/>
        <dsp:cNvSpPr/>
      </dsp:nvSpPr>
      <dsp:spPr>
        <a:xfrm>
          <a:off x="4878468" y="3353082"/>
          <a:ext cx="2342703" cy="11713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Objective “Me”</a:t>
          </a:r>
        </a:p>
      </dsp:txBody>
      <dsp:txXfrm>
        <a:off x="4912776" y="3387390"/>
        <a:ext cx="2274087" cy="1102735"/>
      </dsp:txXfrm>
    </dsp:sp>
    <dsp:sp modelId="{7305F869-9DC4-407B-806B-1662C7D2E50C}">
      <dsp:nvSpPr>
        <dsp:cNvPr id="0" name=""/>
        <dsp:cNvSpPr/>
      </dsp:nvSpPr>
      <dsp:spPr>
        <a:xfrm rot="10799978">
          <a:off x="3556396" y="3733783"/>
          <a:ext cx="1175174"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679388" y="3815778"/>
        <a:ext cx="929190" cy="245983"/>
      </dsp:txXfrm>
    </dsp:sp>
    <dsp:sp modelId="{9D497307-782B-41DB-95E2-4BCBD1CD3D31}">
      <dsp:nvSpPr>
        <dsp:cNvPr id="0" name=""/>
        <dsp:cNvSpPr/>
      </dsp:nvSpPr>
      <dsp:spPr>
        <a:xfrm>
          <a:off x="1066796" y="3353106"/>
          <a:ext cx="2342703" cy="11713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Subjective “I” / Ego</a:t>
          </a:r>
        </a:p>
      </dsp:txBody>
      <dsp:txXfrm>
        <a:off x="1101104" y="3387414"/>
        <a:ext cx="2274087" cy="1102735"/>
      </dsp:txXfrm>
    </dsp:sp>
    <dsp:sp modelId="{C2E1DD69-72E0-4B2B-8AD9-2E7C25232D12}">
      <dsp:nvSpPr>
        <dsp:cNvPr id="0" name=""/>
        <dsp:cNvSpPr/>
      </dsp:nvSpPr>
      <dsp:spPr>
        <a:xfrm rot="17954749">
          <a:off x="2588886" y="2058007"/>
          <a:ext cx="1175174"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711878" y="2140002"/>
        <a:ext cx="929190" cy="245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B146D-5E7D-4169-A879-7807151AAC2C}">
      <dsp:nvSpPr>
        <dsp:cNvPr id="0" name=""/>
        <dsp:cNvSpPr/>
      </dsp:nvSpPr>
      <dsp:spPr>
        <a:xfrm rot="10800000" flipV="1">
          <a:off x="1274567" y="589826"/>
          <a:ext cx="1321296" cy="6139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cs typeface="Times New Roman" pitchFamily="18" charset="0"/>
            </a:rPr>
            <a:t>Identity Gap / Desire</a:t>
          </a:r>
        </a:p>
      </dsp:txBody>
      <dsp:txXfrm rot="-10800000">
        <a:off x="1292549" y="607808"/>
        <a:ext cx="1285332" cy="578002"/>
      </dsp:txXfrm>
    </dsp:sp>
    <dsp:sp modelId="{E1E78B08-850F-4753-87A0-A9A8AF49F5DE}">
      <dsp:nvSpPr>
        <dsp:cNvPr id="0" name=""/>
        <dsp:cNvSpPr/>
      </dsp:nvSpPr>
      <dsp:spPr>
        <a:xfrm rot="3634260">
          <a:off x="2051735" y="1574543"/>
          <a:ext cx="662074" cy="23122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21103" y="1620788"/>
        <a:ext cx="523338" cy="138736"/>
      </dsp:txXfrm>
    </dsp:sp>
    <dsp:sp modelId="{E32F4D7D-1213-4D00-9D1D-22541E11F98C}">
      <dsp:nvSpPr>
        <dsp:cNvPr id="0" name=""/>
        <dsp:cNvSpPr/>
      </dsp:nvSpPr>
      <dsp:spPr>
        <a:xfrm>
          <a:off x="2182849" y="2176521"/>
          <a:ext cx="1321296" cy="6606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Objective “Me”</a:t>
          </a:r>
        </a:p>
      </dsp:txBody>
      <dsp:txXfrm>
        <a:off x="2202199" y="2195871"/>
        <a:ext cx="1282596" cy="621948"/>
      </dsp:txXfrm>
    </dsp:sp>
    <dsp:sp modelId="{7305F869-9DC4-407B-806B-1662C7D2E50C}">
      <dsp:nvSpPr>
        <dsp:cNvPr id="0" name=""/>
        <dsp:cNvSpPr/>
      </dsp:nvSpPr>
      <dsp:spPr>
        <a:xfrm rot="10799978">
          <a:off x="1438015" y="2391238"/>
          <a:ext cx="662074" cy="23122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507383" y="2437483"/>
        <a:ext cx="523338" cy="138736"/>
      </dsp:txXfrm>
    </dsp:sp>
    <dsp:sp modelId="{9D497307-782B-41DB-95E2-4BCBD1CD3D31}">
      <dsp:nvSpPr>
        <dsp:cNvPr id="0" name=""/>
        <dsp:cNvSpPr/>
      </dsp:nvSpPr>
      <dsp:spPr>
        <a:xfrm>
          <a:off x="33960" y="2176535"/>
          <a:ext cx="1321296" cy="6606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Subjective “I” / Ego</a:t>
          </a:r>
        </a:p>
      </dsp:txBody>
      <dsp:txXfrm>
        <a:off x="53310" y="2195885"/>
        <a:ext cx="1282596" cy="621948"/>
      </dsp:txXfrm>
    </dsp:sp>
    <dsp:sp modelId="{C2E1DD69-72E0-4B2B-8AD9-2E7C25232D12}">
      <dsp:nvSpPr>
        <dsp:cNvPr id="0" name=""/>
        <dsp:cNvSpPr/>
      </dsp:nvSpPr>
      <dsp:spPr>
        <a:xfrm rot="18456941">
          <a:off x="992866" y="1574550"/>
          <a:ext cx="662074" cy="23122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062234" y="1620795"/>
        <a:ext cx="523338" cy="13873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4D33BC-D724-EF47-B2BB-28E881D5CDD7}" type="datetimeFigureOut">
              <a:rPr lang="en-US" smtClean="0"/>
              <a:t>4/4/25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11B3F-C25B-064D-8D42-152D2675708D}" type="slidenum">
              <a:rPr lang="en-US" smtClean="0"/>
              <a:t>‹#›</a:t>
            </a:fld>
            <a:endParaRPr lang="en-US"/>
          </a:p>
        </p:txBody>
      </p:sp>
    </p:spTree>
    <p:extLst>
      <p:ext uri="{BB962C8B-B14F-4D97-AF65-F5344CB8AC3E}">
        <p14:creationId xmlns:p14="http://schemas.microsoft.com/office/powerpoint/2010/main" val="417243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D33BC-D724-EF47-B2BB-28E881D5CDD7}" type="datetimeFigureOut">
              <a:rPr lang="en-US" smtClean="0"/>
              <a:t>4/4/25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11B3F-C25B-064D-8D42-152D2675708D}" type="slidenum">
              <a:rPr lang="en-US" smtClean="0"/>
              <a:t>‹#›</a:t>
            </a:fld>
            <a:endParaRPr lang="en-US"/>
          </a:p>
        </p:txBody>
      </p:sp>
    </p:spTree>
    <p:extLst>
      <p:ext uri="{BB962C8B-B14F-4D97-AF65-F5344CB8AC3E}">
        <p14:creationId xmlns:p14="http://schemas.microsoft.com/office/powerpoint/2010/main" val="261971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D33BC-D724-EF47-B2BB-28E881D5CDD7}" type="datetimeFigureOut">
              <a:rPr lang="en-US" smtClean="0"/>
              <a:t>4/4/25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11B3F-C25B-064D-8D42-152D2675708D}" type="slidenum">
              <a:rPr lang="en-US" smtClean="0"/>
              <a:t>‹#›</a:t>
            </a:fld>
            <a:endParaRPr lang="en-US"/>
          </a:p>
        </p:txBody>
      </p:sp>
    </p:spTree>
    <p:extLst>
      <p:ext uri="{BB962C8B-B14F-4D97-AF65-F5344CB8AC3E}">
        <p14:creationId xmlns:p14="http://schemas.microsoft.com/office/powerpoint/2010/main" val="190850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D33BC-D724-EF47-B2BB-28E881D5CDD7}" type="datetimeFigureOut">
              <a:rPr lang="en-US" smtClean="0"/>
              <a:t>4/4/25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11B3F-C25B-064D-8D42-152D2675708D}" type="slidenum">
              <a:rPr lang="en-US" smtClean="0"/>
              <a:t>‹#›</a:t>
            </a:fld>
            <a:endParaRPr lang="en-US"/>
          </a:p>
        </p:txBody>
      </p:sp>
    </p:spTree>
    <p:extLst>
      <p:ext uri="{BB962C8B-B14F-4D97-AF65-F5344CB8AC3E}">
        <p14:creationId xmlns:p14="http://schemas.microsoft.com/office/powerpoint/2010/main" val="202380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4D33BC-D724-EF47-B2BB-28E881D5CDD7}" type="datetimeFigureOut">
              <a:rPr lang="en-US" smtClean="0"/>
              <a:t>4/4/25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11B3F-C25B-064D-8D42-152D2675708D}" type="slidenum">
              <a:rPr lang="en-US" smtClean="0"/>
              <a:t>‹#›</a:t>
            </a:fld>
            <a:endParaRPr lang="en-US"/>
          </a:p>
        </p:txBody>
      </p:sp>
    </p:spTree>
    <p:extLst>
      <p:ext uri="{BB962C8B-B14F-4D97-AF65-F5344CB8AC3E}">
        <p14:creationId xmlns:p14="http://schemas.microsoft.com/office/powerpoint/2010/main" val="404223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4D33BC-D724-EF47-B2BB-28E881D5CDD7}" type="datetimeFigureOut">
              <a:rPr lang="en-US" smtClean="0"/>
              <a:t>4/4/25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11B3F-C25B-064D-8D42-152D2675708D}" type="slidenum">
              <a:rPr lang="en-US" smtClean="0"/>
              <a:t>‹#›</a:t>
            </a:fld>
            <a:endParaRPr lang="en-US"/>
          </a:p>
        </p:txBody>
      </p:sp>
    </p:spTree>
    <p:extLst>
      <p:ext uri="{BB962C8B-B14F-4D97-AF65-F5344CB8AC3E}">
        <p14:creationId xmlns:p14="http://schemas.microsoft.com/office/powerpoint/2010/main" val="369666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4D33BC-D724-EF47-B2BB-28E881D5CDD7}" type="datetimeFigureOut">
              <a:rPr lang="en-US" smtClean="0"/>
              <a:t>4/4/25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11B3F-C25B-064D-8D42-152D2675708D}" type="slidenum">
              <a:rPr lang="en-US" smtClean="0"/>
              <a:t>‹#›</a:t>
            </a:fld>
            <a:endParaRPr lang="en-US"/>
          </a:p>
        </p:txBody>
      </p:sp>
    </p:spTree>
    <p:extLst>
      <p:ext uri="{BB962C8B-B14F-4D97-AF65-F5344CB8AC3E}">
        <p14:creationId xmlns:p14="http://schemas.microsoft.com/office/powerpoint/2010/main" val="388672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4D33BC-D724-EF47-B2BB-28E881D5CDD7}" type="datetimeFigureOut">
              <a:rPr lang="en-US" smtClean="0"/>
              <a:t>4/4/25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511B3F-C25B-064D-8D42-152D2675708D}" type="slidenum">
              <a:rPr lang="en-US" smtClean="0"/>
              <a:t>‹#›</a:t>
            </a:fld>
            <a:endParaRPr lang="en-US"/>
          </a:p>
        </p:txBody>
      </p:sp>
    </p:spTree>
    <p:extLst>
      <p:ext uri="{BB962C8B-B14F-4D97-AF65-F5344CB8AC3E}">
        <p14:creationId xmlns:p14="http://schemas.microsoft.com/office/powerpoint/2010/main" val="182524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D33BC-D724-EF47-B2BB-28E881D5CDD7}" type="datetimeFigureOut">
              <a:rPr lang="en-US" smtClean="0"/>
              <a:t>4/4/25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511B3F-C25B-064D-8D42-152D2675708D}" type="slidenum">
              <a:rPr lang="en-US" smtClean="0"/>
              <a:t>‹#›</a:t>
            </a:fld>
            <a:endParaRPr lang="en-US"/>
          </a:p>
        </p:txBody>
      </p:sp>
    </p:spTree>
    <p:extLst>
      <p:ext uri="{BB962C8B-B14F-4D97-AF65-F5344CB8AC3E}">
        <p14:creationId xmlns:p14="http://schemas.microsoft.com/office/powerpoint/2010/main" val="239020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4D33BC-D724-EF47-B2BB-28E881D5CDD7}" type="datetimeFigureOut">
              <a:rPr lang="en-US" smtClean="0"/>
              <a:t>4/4/25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11B3F-C25B-064D-8D42-152D2675708D}" type="slidenum">
              <a:rPr lang="en-US" smtClean="0"/>
              <a:t>‹#›</a:t>
            </a:fld>
            <a:endParaRPr lang="en-US"/>
          </a:p>
        </p:txBody>
      </p:sp>
    </p:spTree>
    <p:extLst>
      <p:ext uri="{BB962C8B-B14F-4D97-AF65-F5344CB8AC3E}">
        <p14:creationId xmlns:p14="http://schemas.microsoft.com/office/powerpoint/2010/main" val="316507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4D33BC-D724-EF47-B2BB-28E881D5CDD7}" type="datetimeFigureOut">
              <a:rPr lang="en-US" smtClean="0"/>
              <a:t>4/4/25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11B3F-C25B-064D-8D42-152D2675708D}" type="slidenum">
              <a:rPr lang="en-US" smtClean="0"/>
              <a:t>‹#›</a:t>
            </a:fld>
            <a:endParaRPr lang="en-US"/>
          </a:p>
        </p:txBody>
      </p:sp>
    </p:spTree>
    <p:extLst>
      <p:ext uri="{BB962C8B-B14F-4D97-AF65-F5344CB8AC3E}">
        <p14:creationId xmlns:p14="http://schemas.microsoft.com/office/powerpoint/2010/main" val="116857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4D33BC-D724-EF47-B2BB-28E881D5CDD7}" type="datetimeFigureOut">
              <a:rPr lang="en-US" smtClean="0"/>
              <a:t>4/4/25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511B3F-C25B-064D-8D42-152D2675708D}" type="slidenum">
              <a:rPr lang="en-US" smtClean="0"/>
              <a:t>‹#›</a:t>
            </a:fld>
            <a:endParaRPr lang="en-US"/>
          </a:p>
        </p:txBody>
      </p:sp>
    </p:spTree>
    <p:extLst>
      <p:ext uri="{BB962C8B-B14F-4D97-AF65-F5344CB8AC3E}">
        <p14:creationId xmlns:p14="http://schemas.microsoft.com/office/powerpoint/2010/main" val="20928872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wmf"/><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905000"/>
          </a:xfrm>
        </p:spPr>
        <p:txBody>
          <a:bodyPr>
            <a:normAutofit/>
          </a:bodyPr>
          <a:lstStyle/>
          <a:p>
            <a:r>
              <a:rPr lang="en-US" dirty="0" err="1">
                <a:latin typeface="Times New Roman" pitchFamily="18" charset="0"/>
                <a:cs typeface="Times New Roman" pitchFamily="18" charset="0"/>
              </a:rPr>
              <a:t>Lacan’s</a:t>
            </a:r>
            <a:r>
              <a:rPr lang="en-US" dirty="0">
                <a:latin typeface="Times New Roman" pitchFamily="18" charset="0"/>
                <a:cs typeface="Times New Roman" pitchFamily="18" charset="0"/>
              </a:rPr>
              <a:t> Mirror Stage</a:t>
            </a:r>
            <a:endParaRPr lang="en-US" sz="3100" dirty="0">
              <a:latin typeface="Times New Roman" pitchFamily="18" charset="0"/>
              <a:cs typeface="Times New Roman" pitchFamily="18" charset="0"/>
            </a:endParaRPr>
          </a:p>
        </p:txBody>
      </p:sp>
      <p:pic>
        <p:nvPicPr>
          <p:cNvPr id="1026" name="Picture 2" descr="C:\Users\Roger\AppData\Local\Microsoft\Windows\Temporary Internet Files\Content.IE5\6B1ZQV4P\MC900023422[1].wmf"/>
          <p:cNvPicPr>
            <a:picLocks noGrp="1" noChangeAspect="1" noChangeArrowheads="1"/>
          </p:cNvPicPr>
          <p:nvPr>
            <p:ph idx="1"/>
          </p:nvPr>
        </p:nvPicPr>
        <p:blipFill>
          <a:blip r:embed="rId2" cstate="print"/>
          <a:stretch>
            <a:fillRect/>
          </a:stretch>
        </p:blipFill>
        <p:spPr bwMode="auto">
          <a:xfrm>
            <a:off x="3436913" y="2697709"/>
            <a:ext cx="4872981" cy="2813975"/>
          </a:xfrm>
          <a:prstGeom prst="rect">
            <a:avLst/>
          </a:prstGeom>
          <a:noFill/>
        </p:spPr>
      </p:pic>
    </p:spTree>
    <p:extLst>
      <p:ext uri="{BB962C8B-B14F-4D97-AF65-F5344CB8AC3E}">
        <p14:creationId xmlns:p14="http://schemas.microsoft.com/office/powerpoint/2010/main" val="108025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153400" cy="1782762"/>
          </a:xfrm>
        </p:spPr>
        <p:txBody>
          <a:bodyPr>
            <a:normAutofit/>
          </a:bodyPr>
          <a:lstStyle/>
          <a:p>
            <a:pPr algn="l"/>
            <a:r>
              <a:rPr lang="en-US" sz="1600" dirty="0">
                <a:latin typeface="Times New Roman" pitchFamily="18" charset="0"/>
                <a:cs typeface="Times New Roman" pitchFamily="18" charset="0"/>
              </a:rPr>
              <a:t>The “I” also becomes an object in the world, potentially harmed or loved by others. Lacan says the baby understands itself as the “object of its mother’s affection.”  Quickly, the baby learns it has competition.</a:t>
            </a:r>
          </a:p>
        </p:txBody>
      </p:sp>
      <p:pic>
        <p:nvPicPr>
          <p:cNvPr id="4" name="Content Placeholder 3" descr="Malinowski.jpg"/>
          <p:cNvPicPr>
            <a:picLocks noGrp="1" noChangeAspect="1"/>
          </p:cNvPicPr>
          <p:nvPr>
            <p:ph idx="1"/>
          </p:nvPr>
        </p:nvPicPr>
        <p:blipFill>
          <a:blip r:embed="rId2" cstate="print"/>
          <a:srcRect t="11984" b="11984"/>
          <a:stretch>
            <a:fillRect/>
          </a:stretch>
        </p:blipFill>
        <p:spPr>
          <a:xfrm>
            <a:off x="2362201" y="2438400"/>
            <a:ext cx="7343423" cy="4038600"/>
          </a:xfrm>
        </p:spPr>
      </p:pic>
    </p:spTree>
    <p:extLst>
      <p:ext uri="{BB962C8B-B14F-4D97-AF65-F5344CB8AC3E}">
        <p14:creationId xmlns:p14="http://schemas.microsoft.com/office/powerpoint/2010/main" val="140542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a:latin typeface="Times New Roman" pitchFamily="18" charset="0"/>
                <a:cs typeface="Times New Roman" pitchFamily="18" charset="0"/>
              </a:rPr>
              <a:t>“The </a:t>
            </a:r>
            <a:r>
              <a:rPr lang="en-US" i="1" dirty="0">
                <a:latin typeface="Times New Roman" pitchFamily="18" charset="0"/>
                <a:cs typeface="Times New Roman" pitchFamily="18" charset="0"/>
              </a:rPr>
              <a:t>mirror stage </a:t>
            </a:r>
            <a:r>
              <a:rPr lang="en-US" dirty="0">
                <a:latin typeface="Times New Roman" pitchFamily="18" charset="0"/>
                <a:cs typeface="Times New Roman" pitchFamily="18" charset="0"/>
              </a:rPr>
              <a:t>is a drama whose internal thrust is precipitated from insufficiency to anticipation.” –</a:t>
            </a:r>
            <a:r>
              <a:rPr lang="en-US" dirty="0" err="1">
                <a:latin typeface="Times New Roman" pitchFamily="18" charset="0"/>
                <a:cs typeface="Times New Roman" pitchFamily="18" charset="0"/>
              </a:rPr>
              <a:t>Lacan</a:t>
            </a: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The separation necessary in the mirror stage introduces the ability to represent in terms of language and also the ability to perceive and eventually </a:t>
            </a:r>
            <a:r>
              <a:rPr lang="en-US" b="1" i="1" dirty="0">
                <a:latin typeface="Times New Roman" pitchFamily="18" charset="0"/>
                <a:cs typeface="Times New Roman" pitchFamily="18" charset="0"/>
              </a:rPr>
              <a:t>narrate </a:t>
            </a:r>
            <a:r>
              <a:rPr lang="en-US" dirty="0">
                <a:latin typeface="Times New Roman" pitchFamily="18" charset="0"/>
                <a:cs typeface="Times New Roman" pitchFamily="18" charset="0"/>
              </a:rPr>
              <a:t>time. </a:t>
            </a:r>
          </a:p>
        </p:txBody>
      </p:sp>
    </p:spTree>
    <p:extLst>
      <p:ext uri="{BB962C8B-B14F-4D97-AF65-F5344CB8AC3E}">
        <p14:creationId xmlns:p14="http://schemas.microsoft.com/office/powerpoint/2010/main" val="76201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a:latin typeface="Times New Roman" pitchFamily="18" charset="0"/>
                <a:cs typeface="Times New Roman" pitchFamily="18" charset="0"/>
              </a:rPr>
              <a:t>	In children’s literature, we see the fundamental building blocks of narrative, which requires anticipation.</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Knock </a:t>
            </a:r>
            <a:r>
              <a:rPr lang="en-US" dirty="0" err="1">
                <a:latin typeface="Times New Roman" pitchFamily="18" charset="0"/>
                <a:cs typeface="Times New Roman" pitchFamily="18" charset="0"/>
              </a:rPr>
              <a:t>knock</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Who’s there?</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Children often delight in the narrative game even when they don’t get the joke.  </a:t>
            </a:r>
          </a:p>
        </p:txBody>
      </p:sp>
    </p:spTree>
    <p:extLst>
      <p:ext uri="{BB962C8B-B14F-4D97-AF65-F5344CB8AC3E}">
        <p14:creationId xmlns:p14="http://schemas.microsoft.com/office/powerpoint/2010/main" val="1710882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600" dirty="0">
                <a:latin typeface="Times New Roman" pitchFamily="18" charset="0"/>
                <a:cs typeface="Times New Roman" pitchFamily="18" charset="0"/>
              </a:rPr>
              <a:t>Children quickly become aware of unfulfilled anticipation.  We even call a time after the mirror stage “the terrible twos.” </a:t>
            </a:r>
          </a:p>
        </p:txBody>
      </p:sp>
      <p:pic>
        <p:nvPicPr>
          <p:cNvPr id="4098" name="Picture 2" descr="C:\Users\Roger\AppData\Local\Microsoft\Windows\Temporary Internet Files\Content.IE5\713BH6KG\MP900448365[1].jpg"/>
          <p:cNvPicPr>
            <a:picLocks noChangeAspect="1" noChangeArrowheads="1"/>
          </p:cNvPicPr>
          <p:nvPr/>
        </p:nvPicPr>
        <p:blipFill>
          <a:blip r:embed="rId2" cstate="print"/>
          <a:srcRect/>
          <a:stretch>
            <a:fillRect/>
          </a:stretch>
        </p:blipFill>
        <p:spPr bwMode="auto">
          <a:xfrm>
            <a:off x="4783975" y="2392253"/>
            <a:ext cx="2624051" cy="3821988"/>
          </a:xfrm>
          <a:prstGeom prst="rect">
            <a:avLst/>
          </a:prstGeom>
          <a:noFill/>
        </p:spPr>
      </p:pic>
    </p:spTree>
    <p:extLst>
      <p:ext uri="{BB962C8B-B14F-4D97-AF65-F5344CB8AC3E}">
        <p14:creationId xmlns:p14="http://schemas.microsoft.com/office/powerpoint/2010/main" val="213767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046" y="964693"/>
            <a:ext cx="5937755" cy="947235"/>
          </a:xfrm>
        </p:spPr>
        <p:txBody>
          <a:bodyPr/>
          <a:lstStyle/>
          <a:p>
            <a:r>
              <a:rPr lang="en-US" dirty="0">
                <a:latin typeface="Times New Roman" pitchFamily="18" charset="0"/>
                <a:cs typeface="Times New Roman" pitchFamily="18" charset="0"/>
              </a:rPr>
              <a:t>Need 	vs.		  Lack</a:t>
            </a:r>
          </a:p>
        </p:txBody>
      </p:sp>
      <p:sp>
        <p:nvSpPr>
          <p:cNvPr id="3" name="Content Placeholder 2"/>
          <p:cNvSpPr>
            <a:spLocks noGrp="1"/>
          </p:cNvSpPr>
          <p:nvPr>
            <p:ph idx="1"/>
          </p:nvPr>
        </p:nvSpPr>
        <p:spPr>
          <a:xfrm>
            <a:off x="1524000" y="5486401"/>
            <a:ext cx="9144000" cy="639763"/>
          </a:xfrm>
        </p:spPr>
        <p:txBody>
          <a:bodyPr>
            <a:noAutofit/>
          </a:bodyPr>
          <a:lstStyle/>
          <a:p>
            <a:pPr>
              <a:buNone/>
            </a:pPr>
            <a:r>
              <a:rPr lang="en-US" sz="2400" dirty="0">
                <a:latin typeface="Times New Roman" pitchFamily="18" charset="0"/>
                <a:cs typeface="Times New Roman" pitchFamily="18" charset="0"/>
              </a:rPr>
              <a:t>	For </a:t>
            </a:r>
            <a:r>
              <a:rPr lang="en-US" sz="2400" dirty="0" err="1">
                <a:latin typeface="Times New Roman" pitchFamily="18" charset="0"/>
                <a:cs typeface="Times New Roman" pitchFamily="18" charset="0"/>
              </a:rPr>
              <a:t>Lacan</a:t>
            </a:r>
            <a:r>
              <a:rPr lang="en-US" sz="2400" dirty="0">
                <a:latin typeface="Times New Roman" pitchFamily="18" charset="0"/>
                <a:cs typeface="Times New Roman" pitchFamily="18" charset="0"/>
              </a:rPr>
              <a:t>, we can physically get what we need, but psychically we are never able to fill our </a:t>
            </a:r>
            <a:r>
              <a:rPr lang="en-US" sz="2400" b="1" i="1" dirty="0">
                <a:latin typeface="Times New Roman" pitchFamily="18" charset="0"/>
                <a:cs typeface="Times New Roman" pitchFamily="18" charset="0"/>
              </a:rPr>
              <a:t>desire.</a:t>
            </a:r>
            <a:r>
              <a:rPr lang="en-US" sz="2400" dirty="0">
                <a:latin typeface="Times New Roman" pitchFamily="18" charset="0"/>
                <a:cs typeface="Times New Roman" pitchFamily="18" charset="0"/>
              </a:rPr>
              <a:t> We live a perpetually unfulfilled existence driven by desire for something “Other” to give us meaning.</a:t>
            </a:r>
          </a:p>
        </p:txBody>
      </p:sp>
      <p:pic>
        <p:nvPicPr>
          <p:cNvPr id="2051" name="Picture 3" descr="C:\Users\Roger\AppData\Local\Microsoft\Windows\Temporary Internet Files\Content.IE5\713BH6KG\MM900046591[1].gif"/>
          <p:cNvPicPr>
            <a:picLocks noChangeAspect="1" noChangeArrowheads="1" noCrop="1"/>
          </p:cNvPicPr>
          <p:nvPr/>
        </p:nvPicPr>
        <p:blipFill>
          <a:blip r:embed="rId2" cstate="print"/>
          <a:srcRect/>
          <a:stretch>
            <a:fillRect/>
          </a:stretch>
        </p:blipFill>
        <p:spPr bwMode="auto">
          <a:xfrm>
            <a:off x="6019801" y="2258243"/>
            <a:ext cx="3235036" cy="3112959"/>
          </a:xfrm>
          <a:prstGeom prst="rect">
            <a:avLst/>
          </a:prstGeom>
          <a:noFill/>
        </p:spPr>
      </p:pic>
      <p:pic>
        <p:nvPicPr>
          <p:cNvPr id="2052" name="Picture 4" descr="C:\Users\Roger\AppData\Local\Microsoft\Windows\Temporary Internet Files\Content.IE5\DZDUBJSL\MP900422284[1].jpg"/>
          <p:cNvPicPr>
            <a:picLocks noChangeAspect="1" noChangeArrowheads="1"/>
          </p:cNvPicPr>
          <p:nvPr/>
        </p:nvPicPr>
        <p:blipFill>
          <a:blip r:embed="rId3" cstate="print"/>
          <a:srcRect/>
          <a:stretch>
            <a:fillRect/>
          </a:stretch>
        </p:blipFill>
        <p:spPr bwMode="auto">
          <a:xfrm>
            <a:off x="1524001" y="2450869"/>
            <a:ext cx="2959331" cy="2959331"/>
          </a:xfrm>
          <a:prstGeom prst="rect">
            <a:avLst/>
          </a:prstGeom>
          <a:noFill/>
        </p:spPr>
      </p:pic>
    </p:spTree>
    <p:extLst>
      <p:ext uri="{BB962C8B-B14F-4D97-AF65-F5344CB8AC3E}">
        <p14:creationId xmlns:p14="http://schemas.microsoft.com/office/powerpoint/2010/main" val="55506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046" y="152400"/>
            <a:ext cx="5937755" cy="1524000"/>
          </a:xfrm>
        </p:spPr>
        <p:txBody>
          <a:bodyPr>
            <a:noAutofit/>
          </a:bodyPr>
          <a:lstStyle/>
          <a:p>
            <a:pPr algn="l"/>
            <a:r>
              <a:rPr lang="en-US" sz="1600" dirty="0">
                <a:latin typeface="Times New Roman" pitchFamily="18" charset="0"/>
                <a:cs typeface="Times New Roman" pitchFamily="18" charset="0"/>
              </a:rPr>
              <a:t>So, meaning tends to be elusive and related to desire.  In some ways it’s subjective, but there are clearly desires many people share. </a:t>
            </a:r>
          </a:p>
        </p:txBody>
      </p:sp>
      <p:pic>
        <p:nvPicPr>
          <p:cNvPr id="3077" name="Picture 5" descr="C:\Users\Roger\AppData\Local\Microsoft\Windows\Temporary Internet Files\Content.IE5\9I9F9ZZ5\MC900382585[1].jpg"/>
          <p:cNvPicPr>
            <a:picLocks noGrp="1" noChangeAspect="1" noChangeArrowheads="1"/>
          </p:cNvPicPr>
          <p:nvPr>
            <p:ph idx="1"/>
          </p:nvPr>
        </p:nvPicPr>
        <p:blipFill>
          <a:blip r:embed="rId2" cstate="print"/>
          <a:stretch>
            <a:fillRect/>
          </a:stretch>
        </p:blipFill>
        <p:spPr bwMode="auto">
          <a:xfrm>
            <a:off x="4978400" y="2883694"/>
            <a:ext cx="2235200" cy="2235200"/>
          </a:xfrm>
          <a:prstGeom prst="rect">
            <a:avLst/>
          </a:prstGeom>
          <a:noFill/>
        </p:spPr>
      </p:pic>
      <p:pic>
        <p:nvPicPr>
          <p:cNvPr id="3074" name="Picture 2" descr="C:\Users\Roger\AppData\Local\Microsoft\Windows\Temporary Internet Files\Content.IE5\713BH6KG\MP900430468[1].jpg"/>
          <p:cNvPicPr>
            <a:picLocks noChangeAspect="1" noChangeArrowheads="1"/>
          </p:cNvPicPr>
          <p:nvPr/>
        </p:nvPicPr>
        <p:blipFill>
          <a:blip r:embed="rId3" cstate="print"/>
          <a:srcRect/>
          <a:stretch>
            <a:fillRect/>
          </a:stretch>
        </p:blipFill>
        <p:spPr bwMode="auto">
          <a:xfrm>
            <a:off x="8229600" y="1676400"/>
            <a:ext cx="2438400" cy="2590800"/>
          </a:xfrm>
          <a:prstGeom prst="rect">
            <a:avLst/>
          </a:prstGeom>
          <a:noFill/>
        </p:spPr>
      </p:pic>
      <p:pic>
        <p:nvPicPr>
          <p:cNvPr id="3075" name="Picture 3" descr="C:\Users\Roger\AppData\Local\Microsoft\Windows\Temporary Internet Files\Content.IE5\9I9F9ZZ5\MC900440394[1].png"/>
          <p:cNvPicPr>
            <a:picLocks noChangeAspect="1" noChangeArrowheads="1"/>
          </p:cNvPicPr>
          <p:nvPr/>
        </p:nvPicPr>
        <p:blipFill>
          <a:blip r:embed="rId4" cstate="print"/>
          <a:srcRect/>
          <a:stretch>
            <a:fillRect/>
          </a:stretch>
        </p:blipFill>
        <p:spPr bwMode="auto">
          <a:xfrm>
            <a:off x="4724400" y="4343400"/>
            <a:ext cx="2743200" cy="2743200"/>
          </a:xfrm>
          <a:prstGeom prst="rect">
            <a:avLst/>
          </a:prstGeom>
          <a:noFill/>
        </p:spPr>
      </p:pic>
      <p:pic>
        <p:nvPicPr>
          <p:cNvPr id="3076" name="Picture 4" descr="C:\Users\Roger\AppData\Local\Microsoft\Windows\Temporary Internet Files\Content.IE5\DZDUBJSL\MC900436089[1].wmf"/>
          <p:cNvPicPr>
            <a:picLocks noChangeAspect="1" noChangeArrowheads="1"/>
          </p:cNvPicPr>
          <p:nvPr/>
        </p:nvPicPr>
        <p:blipFill>
          <a:blip r:embed="rId5" cstate="print"/>
          <a:srcRect/>
          <a:stretch>
            <a:fillRect/>
          </a:stretch>
        </p:blipFill>
        <p:spPr bwMode="auto">
          <a:xfrm>
            <a:off x="1524000" y="1600200"/>
            <a:ext cx="2362200" cy="2197768"/>
          </a:xfrm>
          <a:prstGeom prst="rect">
            <a:avLst/>
          </a:prstGeom>
          <a:noFill/>
        </p:spPr>
      </p:pic>
      <p:pic>
        <p:nvPicPr>
          <p:cNvPr id="3079" name="Picture 7" descr="C:\Users\Roger\AppData\Local\Microsoft\Windows\Temporary Internet Files\Content.IE5\713BH6KG\MP900442281[1].jpg"/>
          <p:cNvPicPr>
            <a:picLocks noChangeAspect="1" noChangeArrowheads="1"/>
          </p:cNvPicPr>
          <p:nvPr/>
        </p:nvPicPr>
        <p:blipFill>
          <a:blip r:embed="rId6" cstate="print"/>
          <a:srcRect/>
          <a:stretch>
            <a:fillRect/>
          </a:stretch>
        </p:blipFill>
        <p:spPr bwMode="auto">
          <a:xfrm>
            <a:off x="1524000" y="4572000"/>
            <a:ext cx="3200400" cy="2133600"/>
          </a:xfrm>
          <a:prstGeom prst="rect">
            <a:avLst/>
          </a:prstGeom>
          <a:noFill/>
        </p:spPr>
      </p:pic>
      <p:pic>
        <p:nvPicPr>
          <p:cNvPr id="3083" name="Picture 11" descr="C:\Users\Roger\AppData\Local\Microsoft\Windows\Temporary Internet Files\Content.IE5\9I9F9ZZ5\MP900400055[1].jpg"/>
          <p:cNvPicPr>
            <a:picLocks noChangeAspect="1" noChangeArrowheads="1"/>
          </p:cNvPicPr>
          <p:nvPr/>
        </p:nvPicPr>
        <p:blipFill>
          <a:blip r:embed="rId7" cstate="print"/>
          <a:srcRect/>
          <a:stretch>
            <a:fillRect/>
          </a:stretch>
        </p:blipFill>
        <p:spPr bwMode="auto">
          <a:xfrm>
            <a:off x="3810000" y="1600201"/>
            <a:ext cx="2085688" cy="2750591"/>
          </a:xfrm>
          <a:prstGeom prst="rect">
            <a:avLst/>
          </a:prstGeom>
          <a:noFill/>
        </p:spPr>
      </p:pic>
      <p:pic>
        <p:nvPicPr>
          <p:cNvPr id="3084" name="Picture 12" descr="C:\Users\Roger\AppData\Local\Microsoft\Windows\Temporary Internet Files\Content.IE5\DZDUBJSL\MP910218847[1].jpg"/>
          <p:cNvPicPr>
            <a:picLocks noChangeAspect="1" noChangeArrowheads="1"/>
          </p:cNvPicPr>
          <p:nvPr/>
        </p:nvPicPr>
        <p:blipFill>
          <a:blip r:embed="rId8" cstate="print"/>
          <a:srcRect/>
          <a:stretch>
            <a:fillRect/>
          </a:stretch>
        </p:blipFill>
        <p:spPr bwMode="auto">
          <a:xfrm>
            <a:off x="6019800" y="1600200"/>
            <a:ext cx="2057400" cy="2743200"/>
          </a:xfrm>
          <a:prstGeom prst="rect">
            <a:avLst/>
          </a:prstGeom>
          <a:noFill/>
        </p:spPr>
      </p:pic>
    </p:spTree>
    <p:extLst>
      <p:ext uri="{BB962C8B-B14F-4D97-AF65-F5344CB8AC3E}">
        <p14:creationId xmlns:p14="http://schemas.microsoft.com/office/powerpoint/2010/main" val="356610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txBody>
          <a:bodyPr/>
          <a:lstStyle/>
          <a:p>
            <a:endParaRPr lang="en-US"/>
          </a:p>
        </p:txBody>
      </p:sp>
      <p:sp>
        <p:nvSpPr>
          <p:cNvPr id="4" name="Text Placeholder 3"/>
          <p:cNvSpPr>
            <a:spLocks noGrp="1"/>
          </p:cNvSpPr>
          <p:nvPr>
            <p:ph type="body" sz="half" idx="2"/>
          </p:nvPr>
        </p:nvSpPr>
        <p:spPr>
          <a:xfrm>
            <a:off x="3316288" y="4953000"/>
            <a:ext cx="5486400" cy="1219200"/>
          </a:xfrm>
        </p:spPr>
        <p:txBody>
          <a:bodyPr>
            <a:noAutofit/>
          </a:bodyPr>
          <a:lstStyle/>
          <a:p>
            <a:r>
              <a:rPr lang="en-US" sz="2800" dirty="0">
                <a:latin typeface="Times New Roman" pitchFamily="18" charset="0"/>
                <a:cs typeface="Times New Roman" pitchFamily="18" charset="0"/>
              </a:rPr>
              <a:t>And yet in many ways we keep striving.  Many pine for marriage  only to feel unfulfilled.</a:t>
            </a:r>
            <a:endParaRPr lang="en-US" sz="2800" dirty="0"/>
          </a:p>
        </p:txBody>
      </p:sp>
      <p:pic>
        <p:nvPicPr>
          <p:cNvPr id="4098" name="Picture 2" descr="C:\Users\Roger\AppData\Local\Microsoft\Windows\Temporary Internet Files\Content.IE5\6B1ZQV4P\MC900056989[1].wmf"/>
          <p:cNvPicPr>
            <a:picLocks noChangeAspect="1" noChangeArrowheads="1"/>
          </p:cNvPicPr>
          <p:nvPr/>
        </p:nvPicPr>
        <p:blipFill>
          <a:blip r:embed="rId2" cstate="print"/>
          <a:srcRect/>
          <a:stretch>
            <a:fillRect/>
          </a:stretch>
        </p:blipFill>
        <p:spPr bwMode="auto">
          <a:xfrm>
            <a:off x="4876800" y="381000"/>
            <a:ext cx="2804160" cy="4307622"/>
          </a:xfrm>
          <a:prstGeom prst="rect">
            <a:avLst/>
          </a:prstGeom>
          <a:noFill/>
        </p:spPr>
      </p:pic>
    </p:spTree>
    <p:extLst>
      <p:ext uri="{BB962C8B-B14F-4D97-AF65-F5344CB8AC3E}">
        <p14:creationId xmlns:p14="http://schemas.microsoft.com/office/powerpoint/2010/main" val="2079567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1" y="-42172"/>
            <a:ext cx="9148573" cy="6858000"/>
          </a:xfrm>
          <a:gradFill>
            <a:gsLst>
              <a:gs pos="0">
                <a:schemeClr val="accent1">
                  <a:lumMod val="99414"/>
                  <a:lumOff val="586"/>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a:p>
        </p:txBody>
      </p:sp>
      <p:sp>
        <p:nvSpPr>
          <p:cNvPr id="4" name="Text Placeholder 3"/>
          <p:cNvSpPr>
            <a:spLocks noGrp="1"/>
          </p:cNvSpPr>
          <p:nvPr>
            <p:ph type="body" sz="half" idx="2"/>
          </p:nvPr>
        </p:nvSpPr>
        <p:spPr>
          <a:xfrm>
            <a:off x="3316288" y="4953000"/>
            <a:ext cx="5486400" cy="1219200"/>
          </a:xfrm>
        </p:spPr>
        <p:txBody>
          <a:bodyPr>
            <a:noAutofit/>
          </a:bodyPr>
          <a:lstStyle/>
          <a:p>
            <a:r>
              <a:rPr lang="en-US" sz="2800" dirty="0">
                <a:latin typeface="Times New Roman" pitchFamily="18" charset="0"/>
                <a:cs typeface="Times New Roman" pitchFamily="18" charset="0"/>
              </a:rPr>
              <a:t>Loss eventually plays a part in our lives.  We often turn toward an invisible “Other” when this occurs.</a:t>
            </a:r>
          </a:p>
        </p:txBody>
      </p:sp>
      <p:pic>
        <p:nvPicPr>
          <p:cNvPr id="5122" name="Picture 2" descr="C:\Users\Roger\AppData\Local\Microsoft\Windows\Temporary Internet Files\Content.IE5\6B1ZQV4P\MC900128690[1].wmf"/>
          <p:cNvPicPr>
            <a:picLocks noChangeAspect="1" noChangeArrowheads="1"/>
          </p:cNvPicPr>
          <p:nvPr/>
        </p:nvPicPr>
        <p:blipFill>
          <a:blip r:embed="rId2" cstate="print"/>
          <a:srcRect/>
          <a:stretch>
            <a:fillRect/>
          </a:stretch>
        </p:blipFill>
        <p:spPr bwMode="auto">
          <a:xfrm>
            <a:off x="3760206" y="381000"/>
            <a:ext cx="4671588" cy="4495800"/>
          </a:xfrm>
          <a:prstGeom prst="rect">
            <a:avLst/>
          </a:prstGeom>
          <a:solidFill>
            <a:schemeClr val="bg1">
              <a:lumMod val="75000"/>
            </a:schemeClr>
          </a:solidFill>
        </p:spPr>
      </p:pic>
    </p:spTree>
    <p:extLst>
      <p:ext uri="{BB962C8B-B14F-4D97-AF65-F5344CB8AC3E}">
        <p14:creationId xmlns:p14="http://schemas.microsoft.com/office/powerpoint/2010/main" val="992617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181600"/>
            <a:ext cx="8001000" cy="990600"/>
          </a:xfrm>
        </p:spPr>
        <p:txBody>
          <a:bodyPr>
            <a:noAutofit/>
          </a:bodyPr>
          <a:lstStyle/>
          <a:p>
            <a:r>
              <a:rPr lang="en-US" sz="1600" dirty="0">
                <a:latin typeface="Times New Roman" pitchFamily="18" charset="0"/>
                <a:cs typeface="Times New Roman" pitchFamily="18" charset="0"/>
              </a:rPr>
              <a:t>This is not a pipe…and neither is this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…nor is P-I-P-E</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All language is representation. </a:t>
            </a:r>
          </a:p>
        </p:txBody>
      </p:sp>
      <p:pic>
        <p:nvPicPr>
          <p:cNvPr id="6146" name="Picture 2" descr="C:\Users\Roger\AppData\Local\Microsoft\Windows\Temporary Internet Files\Content.IE5\9I9F9ZZ5\MP900405388[1].jpg"/>
          <p:cNvPicPr>
            <a:picLocks noChangeAspect="1" noChangeArrowheads="1"/>
          </p:cNvPicPr>
          <p:nvPr/>
        </p:nvPicPr>
        <p:blipFill>
          <a:blip r:embed="rId2" cstate="print"/>
          <a:srcRect/>
          <a:stretch>
            <a:fillRect/>
          </a:stretch>
        </p:blipFill>
        <p:spPr bwMode="auto">
          <a:xfrm>
            <a:off x="1524000" y="1219200"/>
            <a:ext cx="3810000" cy="3352800"/>
          </a:xfrm>
          <a:prstGeom prst="rect">
            <a:avLst/>
          </a:prstGeom>
          <a:noFill/>
        </p:spPr>
      </p:pic>
      <p:pic>
        <p:nvPicPr>
          <p:cNvPr id="6147" name="Picture 3" descr="C:\Users\Roger\AppData\Local\Microsoft\Windows\Temporary Internet Files\Content.IE5\713BH6KG\MP900289808[1].jpg"/>
          <p:cNvPicPr>
            <a:picLocks noChangeAspect="1" noChangeArrowheads="1"/>
          </p:cNvPicPr>
          <p:nvPr/>
        </p:nvPicPr>
        <p:blipFill>
          <a:blip r:embed="rId3" cstate="print"/>
          <a:srcRect/>
          <a:stretch>
            <a:fillRect/>
          </a:stretch>
        </p:blipFill>
        <p:spPr bwMode="auto">
          <a:xfrm>
            <a:off x="6400800" y="1981200"/>
            <a:ext cx="3657600" cy="2438400"/>
          </a:xfrm>
          <a:prstGeom prst="rect">
            <a:avLst/>
          </a:prstGeom>
          <a:noFill/>
        </p:spPr>
      </p:pic>
    </p:spTree>
    <p:extLst>
      <p:ext uri="{BB962C8B-B14F-4D97-AF65-F5344CB8AC3E}">
        <p14:creationId xmlns:p14="http://schemas.microsoft.com/office/powerpoint/2010/main" val="1270058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MickJagger_1.jpg"/>
          <p:cNvPicPr>
            <a:picLocks noGrp="1" noChangeAspect="1"/>
          </p:cNvPicPr>
          <p:nvPr>
            <p:ph type="pic" idx="1"/>
          </p:nvPr>
        </p:nvPicPr>
        <p:blipFill>
          <a:blip r:embed="rId2" cstate="print"/>
          <a:stretch>
            <a:fillRect/>
          </a:stretch>
        </p:blipFill>
        <p:spPr>
          <a:xfrm>
            <a:off x="2514600" y="1"/>
            <a:ext cx="3008312" cy="4211637"/>
          </a:xfrm>
          <a:prstGeom prst="rect">
            <a:avLst/>
          </a:prstGeom>
          <a:noFill/>
          <a:ln>
            <a:noFill/>
          </a:ln>
        </p:spPr>
      </p:pic>
      <p:sp>
        <p:nvSpPr>
          <p:cNvPr id="4" name="Text Placeholder 3"/>
          <p:cNvSpPr>
            <a:spLocks noGrp="1"/>
          </p:cNvSpPr>
          <p:nvPr>
            <p:ph type="body" sz="half" idx="2"/>
          </p:nvPr>
        </p:nvSpPr>
        <p:spPr/>
        <p:txBody>
          <a:bodyPr>
            <a:noAutofit/>
          </a:bodyPr>
          <a:lstStyle/>
          <a:p>
            <a:endParaRPr lang="en-US" sz="2000" dirty="0"/>
          </a:p>
        </p:txBody>
      </p:sp>
      <p:sp>
        <p:nvSpPr>
          <p:cNvPr id="6" name="Rectangle 5"/>
          <p:cNvSpPr/>
          <p:nvPr/>
        </p:nvSpPr>
        <p:spPr>
          <a:xfrm>
            <a:off x="6324601" y="990601"/>
            <a:ext cx="2819401" cy="2554545"/>
          </a:xfrm>
          <a:prstGeom prst="rect">
            <a:avLst/>
          </a:prstGeom>
        </p:spPr>
        <p:txBody>
          <a:bodyPr wrap="square">
            <a:spAutoFit/>
          </a:bodyPr>
          <a:lstStyle/>
          <a:p>
            <a:pPr lvl="0">
              <a:spcBef>
                <a:spcPct val="20000"/>
              </a:spcBef>
            </a:pPr>
            <a:r>
              <a:rPr lang="en-US" sz="2000" dirty="0">
                <a:solidFill>
                  <a:prstClr val="black"/>
                </a:solidFill>
                <a:latin typeface="Times New Roman" pitchFamily="18" charset="0"/>
                <a:cs typeface="Times New Roman" pitchFamily="18" charset="0"/>
              </a:rPr>
              <a:t>As Professor Paul Fry says, for </a:t>
            </a:r>
            <a:r>
              <a:rPr lang="en-US" sz="2000" dirty="0" err="1">
                <a:solidFill>
                  <a:prstClr val="black"/>
                </a:solidFill>
                <a:latin typeface="Times New Roman" pitchFamily="18" charset="0"/>
                <a:cs typeface="Times New Roman" pitchFamily="18" charset="0"/>
              </a:rPr>
              <a:t>Lacan</a:t>
            </a:r>
            <a:r>
              <a:rPr lang="en-US" sz="2000" dirty="0">
                <a:solidFill>
                  <a:prstClr val="black"/>
                </a:solidFill>
                <a:latin typeface="Times New Roman" pitchFamily="18" charset="0"/>
                <a:cs typeface="Times New Roman" pitchFamily="18" charset="0"/>
              </a:rPr>
              <a:t> unlike Mick </a:t>
            </a:r>
            <a:r>
              <a:rPr lang="en-US" sz="2000" dirty="0" err="1">
                <a:solidFill>
                  <a:prstClr val="black"/>
                </a:solidFill>
                <a:latin typeface="Times New Roman" pitchFamily="18" charset="0"/>
                <a:cs typeface="Times New Roman" pitchFamily="18" charset="0"/>
              </a:rPr>
              <a:t>Jagger</a:t>
            </a:r>
            <a:r>
              <a:rPr lang="en-US" sz="2000" dirty="0">
                <a:solidFill>
                  <a:prstClr val="black"/>
                </a:solidFill>
                <a:latin typeface="Times New Roman" pitchFamily="18" charset="0"/>
                <a:cs typeface="Times New Roman" pitchFamily="18" charset="0"/>
              </a:rPr>
              <a:t>, “You can </a:t>
            </a:r>
            <a:r>
              <a:rPr lang="en-US" sz="2000" i="1" dirty="0">
                <a:solidFill>
                  <a:prstClr val="black"/>
                </a:solidFill>
                <a:latin typeface="Times New Roman" pitchFamily="18" charset="0"/>
                <a:cs typeface="Times New Roman" pitchFamily="18" charset="0"/>
              </a:rPr>
              <a:t>never </a:t>
            </a:r>
            <a:r>
              <a:rPr lang="en-US" sz="2000" dirty="0">
                <a:solidFill>
                  <a:prstClr val="black"/>
                </a:solidFill>
                <a:latin typeface="Times New Roman" pitchFamily="18" charset="0"/>
                <a:cs typeface="Times New Roman" pitchFamily="18" charset="0"/>
              </a:rPr>
              <a:t>get what you want, but if you try…and you must at least try, you might get what you need.”</a:t>
            </a:r>
            <a:endParaRPr lang="en-US" sz="2000" dirty="0">
              <a:solidFill>
                <a:prstClr val="black"/>
              </a:solidFill>
            </a:endParaRPr>
          </a:p>
        </p:txBody>
      </p:sp>
    </p:spTree>
    <p:extLst>
      <p:ext uri="{BB962C8B-B14F-4D97-AF65-F5344CB8AC3E}">
        <p14:creationId xmlns:p14="http://schemas.microsoft.com/office/powerpoint/2010/main" val="203320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2"/>
            <a:ext cx="7772400" cy="990599"/>
          </a:xfrm>
        </p:spPr>
        <p:txBody>
          <a:bodyPr/>
          <a:lstStyle/>
          <a:p>
            <a:r>
              <a:rPr lang="en-US" dirty="0">
                <a:solidFill>
                  <a:schemeClr val="bg1"/>
                </a:solidFill>
                <a:latin typeface="Times New Roman" pitchFamily="18" charset="0"/>
                <a:cs typeface="Times New Roman" pitchFamily="18" charset="0"/>
              </a:rPr>
              <a:t>Mirror</a:t>
            </a:r>
          </a:p>
        </p:txBody>
      </p:sp>
      <p:sp>
        <p:nvSpPr>
          <p:cNvPr id="3" name="Subtitle 2"/>
          <p:cNvSpPr>
            <a:spLocks noGrp="1"/>
          </p:cNvSpPr>
          <p:nvPr>
            <p:ph type="subTitle" idx="1"/>
          </p:nvPr>
        </p:nvSpPr>
        <p:spPr>
          <a:xfrm>
            <a:off x="1752600" y="228603"/>
            <a:ext cx="8364415" cy="6400798"/>
          </a:xfrm>
          <a:solidFill>
            <a:schemeClr val="accent4"/>
          </a:solidFill>
        </p:spPr>
        <p:txBody>
          <a:bodyPr>
            <a:normAutofit/>
          </a:bodyPr>
          <a:lstStyle/>
          <a:p>
            <a:pPr algn="l"/>
            <a:r>
              <a:rPr lang="en-US" dirty="0">
                <a:solidFill>
                  <a:schemeClr val="bg1"/>
                </a:solidFill>
                <a:latin typeface="Times New Roman" pitchFamily="18" charset="0"/>
                <a:cs typeface="Times New Roman" pitchFamily="18" charset="0"/>
              </a:rPr>
              <a:t>    </a:t>
            </a:r>
          </a:p>
          <a:p>
            <a:pPr algn="l"/>
            <a:r>
              <a:rPr lang="en-US" dirty="0">
                <a:solidFill>
                  <a:schemeClr val="bg1"/>
                </a:solidFill>
                <a:latin typeface="Times New Roman" pitchFamily="18" charset="0"/>
                <a:cs typeface="Times New Roman" pitchFamily="18" charset="0"/>
              </a:rPr>
              <a:t>  	I (ego)     	              (Gap)	       Me (</a:t>
            </a:r>
            <a:r>
              <a:rPr lang="en-US" i="1" dirty="0">
                <a:solidFill>
                  <a:schemeClr val="bg1"/>
                </a:solidFill>
                <a:latin typeface="Times New Roman" pitchFamily="18" charset="0"/>
                <a:cs typeface="Times New Roman" pitchFamily="18" charset="0"/>
              </a:rPr>
              <a:t>imago</a:t>
            </a:r>
            <a:r>
              <a:rPr lang="en-US" dirty="0">
                <a:solidFill>
                  <a:schemeClr val="bg1"/>
                </a:solidFill>
                <a:latin typeface="Times New Roman" pitchFamily="18" charset="0"/>
                <a:cs typeface="Times New Roman" pitchFamily="18" charset="0"/>
              </a:rPr>
              <a:t>)</a:t>
            </a:r>
          </a:p>
          <a:p>
            <a:pPr algn="l"/>
            <a:endParaRPr lang="en-US" dirty="0">
              <a:solidFill>
                <a:schemeClr val="bg1"/>
              </a:solidFill>
              <a:latin typeface="Times New Roman" pitchFamily="18" charset="0"/>
              <a:cs typeface="Times New Roman" pitchFamily="18" charset="0"/>
            </a:endParaRPr>
          </a:p>
          <a:p>
            <a:pPr algn="l"/>
            <a:r>
              <a:rPr lang="en-US" dirty="0">
                <a:solidFill>
                  <a:schemeClr val="bg1"/>
                </a:solidFill>
                <a:latin typeface="Times New Roman" pitchFamily="18" charset="0"/>
                <a:cs typeface="Times New Roman" pitchFamily="18" charset="0"/>
              </a:rPr>
              <a:t> </a:t>
            </a:r>
          </a:p>
          <a:p>
            <a:pPr algn="l"/>
            <a:endParaRPr lang="en-US" dirty="0">
              <a:solidFill>
                <a:schemeClr val="bg1"/>
              </a:solidFill>
              <a:latin typeface="Times New Roman" pitchFamily="18" charset="0"/>
              <a:cs typeface="Times New Roman" pitchFamily="18" charset="0"/>
            </a:endParaRPr>
          </a:p>
          <a:p>
            <a:pPr algn="l"/>
            <a:endParaRPr lang="en-US" dirty="0">
              <a:solidFill>
                <a:schemeClr val="bg1"/>
              </a:solidFill>
              <a:latin typeface="Times New Roman" pitchFamily="18" charset="0"/>
              <a:cs typeface="Times New Roman" pitchFamily="18" charset="0"/>
            </a:endParaRPr>
          </a:p>
          <a:p>
            <a:pPr algn="l"/>
            <a:endParaRPr lang="en-US" dirty="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a:p>
            <a:r>
              <a:rPr lang="en-US" dirty="0">
                <a:solidFill>
                  <a:schemeClr val="bg1"/>
                </a:solidFill>
                <a:latin typeface="Times New Roman" pitchFamily="18" charset="0"/>
                <a:cs typeface="Times New Roman" pitchFamily="18" charset="0"/>
              </a:rPr>
              <a:t>(Desire)</a:t>
            </a:r>
          </a:p>
        </p:txBody>
      </p:sp>
      <p:sp>
        <p:nvSpPr>
          <p:cNvPr id="4" name="Smiley Face 3"/>
          <p:cNvSpPr/>
          <p:nvPr/>
        </p:nvSpPr>
        <p:spPr>
          <a:xfrm>
            <a:off x="1752600" y="2133600"/>
            <a:ext cx="3886200" cy="37338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Smiley Face 4"/>
          <p:cNvSpPr/>
          <p:nvPr/>
        </p:nvSpPr>
        <p:spPr>
          <a:xfrm>
            <a:off x="6400800" y="2209800"/>
            <a:ext cx="3581400" cy="36576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7" name="Straight Connector 6"/>
          <p:cNvCxnSpPr/>
          <p:nvPr/>
        </p:nvCxnSpPr>
        <p:spPr>
          <a:xfrm>
            <a:off x="5791200" y="2057400"/>
            <a:ext cx="76200" cy="381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48400" y="2057400"/>
            <a:ext cx="7620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630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What is Literature?</a:t>
            </a: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The study of literature is about the study of meaning, not just how we determine meaning but how meaning plays a social function in our lives.  </a:t>
            </a:r>
          </a:p>
          <a:p>
            <a:r>
              <a:rPr lang="en-US" dirty="0">
                <a:latin typeface="Times New Roman" pitchFamily="18" charset="0"/>
                <a:cs typeface="Times New Roman" pitchFamily="18" charset="0"/>
              </a:rPr>
              <a:t>Literature is about the social ways we use language to encode and memorialize </a:t>
            </a:r>
            <a:r>
              <a:rPr lang="en-US" b="1" i="1" dirty="0">
                <a:latin typeface="Times New Roman" pitchFamily="18" charset="0"/>
                <a:cs typeface="Times New Roman" pitchFamily="18" charset="0"/>
              </a:rPr>
              <a:t>desire.</a:t>
            </a:r>
          </a:p>
          <a:p>
            <a:r>
              <a:rPr lang="en-US" dirty="0">
                <a:latin typeface="Times New Roman" pitchFamily="18" charset="0"/>
                <a:cs typeface="Times New Roman" pitchFamily="18" charset="0"/>
              </a:rPr>
              <a:t>Just as language precedes us, just as no one in the room has 100% knowledge of English but is nevertheless proficient, the field of literature is an open system.</a:t>
            </a:r>
          </a:p>
        </p:txBody>
      </p:sp>
    </p:spTree>
    <p:extLst>
      <p:ext uri="{BB962C8B-B14F-4D97-AF65-F5344CB8AC3E}">
        <p14:creationId xmlns:p14="http://schemas.microsoft.com/office/powerpoint/2010/main" val="1372997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play</a:t>
            </a: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Literary and writing study consciously avows language </a:t>
            </a:r>
            <a:r>
              <a:rPr lang="en-US" b="1" i="1" dirty="0">
                <a:latin typeface="Times New Roman" pitchFamily="18" charset="0"/>
                <a:cs typeface="Times New Roman" pitchFamily="18" charset="0"/>
              </a:rPr>
              <a:t>play</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which involves both </a:t>
            </a:r>
            <a:r>
              <a:rPr lang="en-US" b="1" i="1" dirty="0">
                <a:latin typeface="Times New Roman" pitchFamily="18" charset="0"/>
                <a:cs typeface="Times New Roman" pitchFamily="18" charset="0"/>
              </a:rPr>
              <a:t>substitution </a:t>
            </a:r>
            <a:r>
              <a:rPr lang="en-US" dirty="0">
                <a:latin typeface="Times New Roman" pitchFamily="18" charset="0"/>
                <a:cs typeface="Times New Roman" pitchFamily="18" charset="0"/>
              </a:rPr>
              <a:t>(metaphor) and </a:t>
            </a:r>
            <a:r>
              <a:rPr lang="en-US" b="1" i="1" dirty="0">
                <a:latin typeface="Times New Roman" pitchFamily="18" charset="0"/>
                <a:cs typeface="Times New Roman" pitchFamily="18" charset="0"/>
              </a:rPr>
              <a:t>absence </a:t>
            </a:r>
            <a:r>
              <a:rPr lang="en-US" dirty="0">
                <a:latin typeface="Times New Roman" pitchFamily="18" charset="0"/>
                <a:cs typeface="Times New Roman" pitchFamily="18" charset="0"/>
              </a:rPr>
              <a:t>(elision or omission).</a:t>
            </a:r>
          </a:p>
          <a:p>
            <a:r>
              <a:rPr lang="en-US" dirty="0">
                <a:latin typeface="Times New Roman" pitchFamily="18" charset="0"/>
                <a:cs typeface="Times New Roman" pitchFamily="18" charset="0"/>
              </a:rPr>
              <a:t>Literary interpretation articulates and imagines the extensions or exteriority of closure.</a:t>
            </a: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We fill in gaps all the time.  </a:t>
            </a:r>
            <a:endParaRPr lang="en-US" dirty="0"/>
          </a:p>
        </p:txBody>
      </p:sp>
      <p:pic>
        <p:nvPicPr>
          <p:cNvPr id="5122" name="Picture 2" descr="C:\Users\Roger\AppData\Local\Microsoft\Windows\Temporary Internet Files\Content.IE5\9I9F9ZZ5\MM900283633[1].gif"/>
          <p:cNvPicPr>
            <a:picLocks noChangeAspect="1" noChangeArrowheads="1" noCrop="1"/>
          </p:cNvPicPr>
          <p:nvPr/>
        </p:nvPicPr>
        <p:blipFill>
          <a:blip r:embed="rId2" cstate="print"/>
          <a:srcRect/>
          <a:stretch>
            <a:fillRect/>
          </a:stretch>
        </p:blipFill>
        <p:spPr bwMode="auto">
          <a:xfrm>
            <a:off x="7162800" y="4114800"/>
            <a:ext cx="3152468" cy="2514600"/>
          </a:xfrm>
          <a:prstGeom prst="rect">
            <a:avLst/>
          </a:prstGeom>
          <a:noFill/>
        </p:spPr>
      </p:pic>
    </p:spTree>
    <p:extLst>
      <p:ext uri="{BB962C8B-B14F-4D97-AF65-F5344CB8AC3E}">
        <p14:creationId xmlns:p14="http://schemas.microsoft.com/office/powerpoint/2010/main" val="126235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a:latin typeface="Times New Roman" pitchFamily="18" charset="0"/>
                <a:cs typeface="Times New Roman" pitchFamily="18" charset="0"/>
              </a:rPr>
              <a:t>Lacan</a:t>
            </a:r>
            <a:r>
              <a:rPr lang="en-US" sz="3200" dirty="0">
                <a:latin typeface="Times New Roman" pitchFamily="18" charset="0"/>
                <a:cs typeface="Times New Roman" pitchFamily="18" charset="0"/>
              </a:rPr>
              <a:t> is interested in two specific kinds of substitution.</a:t>
            </a: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Metaphor: carrying –over or transfer.</a:t>
            </a:r>
          </a:p>
          <a:p>
            <a:pPr>
              <a:buNone/>
            </a:pPr>
            <a:r>
              <a:rPr lang="en-US" dirty="0">
                <a:latin typeface="Times New Roman" pitchFamily="18" charset="0"/>
                <a:cs typeface="Times New Roman" pitchFamily="18" charset="0"/>
              </a:rPr>
              <a:t> Example: “Your love is a beacon of hope.” </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Metonymy: A particular kind of metaphor where we take a part for a whole.</a:t>
            </a:r>
          </a:p>
          <a:p>
            <a:pPr>
              <a:buNone/>
            </a:pPr>
            <a:r>
              <a:rPr lang="en-US" dirty="0">
                <a:latin typeface="Times New Roman" pitchFamily="18" charset="0"/>
                <a:cs typeface="Times New Roman" pitchFamily="18" charset="0"/>
              </a:rPr>
              <a:t>Example: Have you read Shakespeare?</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1413469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520" y="245136"/>
            <a:ext cx="7162800" cy="1745672"/>
          </a:xfrm>
        </p:spPr>
        <p:txBody>
          <a:bodyPr>
            <a:normAutofit fontScale="90000"/>
          </a:bodyPr>
          <a:lstStyle/>
          <a:p>
            <a:r>
              <a:rPr lang="en-US" sz="4900" u="sng" dirty="0">
                <a:latin typeface="Times New Roman" pitchFamily="18" charset="0"/>
                <a:cs typeface="Times New Roman" pitchFamily="18" charset="0"/>
              </a:rPr>
              <a:t>S</a:t>
            </a:r>
            <a:br>
              <a:rPr lang="en-US" u="sng" dirty="0">
                <a:latin typeface="Times New Roman" pitchFamily="18" charset="0"/>
                <a:cs typeface="Times New Roman" pitchFamily="18" charset="0"/>
              </a:rPr>
            </a:br>
            <a:r>
              <a:rPr lang="en-US" sz="4000" dirty="0">
                <a:latin typeface="Times New Roman" pitchFamily="18" charset="0"/>
                <a:cs typeface="Times New Roman" pitchFamily="18" charset="0"/>
              </a:rPr>
              <a:t>S</a:t>
            </a:r>
            <a:r>
              <a:rPr lang="en-US" u="sng" dirty="0">
                <a:latin typeface="Times New Roman" pitchFamily="18" charset="0"/>
                <a:cs typeface="Times New Roman" pitchFamily="18" charset="0"/>
              </a:rPr>
              <a:t> </a:t>
            </a:r>
            <a:br>
              <a:rPr lang="en-US" u="sng" dirty="0">
                <a:latin typeface="Times New Roman" pitchFamily="18" charset="0"/>
                <a:cs typeface="Times New Roman" pitchFamily="18" charset="0"/>
              </a:rPr>
            </a:b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dirty="0">
                <a:latin typeface="Times New Roman" pitchFamily="18" charset="0"/>
                <a:cs typeface="Times New Roman" pitchFamily="18" charset="0"/>
              </a:rPr>
              <a:t>The </a:t>
            </a:r>
            <a:r>
              <a:rPr lang="en-US" b="1" i="1" dirty="0">
                <a:latin typeface="Times New Roman" pitchFamily="18" charset="0"/>
                <a:cs typeface="Times New Roman" pitchFamily="18" charset="0"/>
              </a:rPr>
              <a:t>Signifier</a:t>
            </a:r>
            <a:r>
              <a:rPr lang="en-US" dirty="0">
                <a:latin typeface="Times New Roman" pitchFamily="18" charset="0"/>
                <a:cs typeface="Times New Roman" pitchFamily="18" charset="0"/>
              </a:rPr>
              <a:t> is always different from what is </a:t>
            </a:r>
            <a:r>
              <a:rPr lang="en-US" b="1" i="1" dirty="0">
                <a:latin typeface="Times New Roman" pitchFamily="18" charset="0"/>
                <a:cs typeface="Times New Roman" pitchFamily="18" charset="0"/>
              </a:rPr>
              <a:t>Signified. </a:t>
            </a:r>
            <a:r>
              <a:rPr lang="en-US" dirty="0">
                <a:latin typeface="Times New Roman" pitchFamily="18" charset="0"/>
                <a:cs typeface="Times New Roman" pitchFamily="18" charset="0"/>
              </a:rPr>
              <a:t>Like the necessary gap in a sparkplug, meaning “sparks” between the sign and the signified. </a:t>
            </a:r>
            <a:endParaRPr lang="en-US" b="1" i="1"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Example:              Shakespeare</a:t>
            </a: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William Shakespeare –English author-the collected writings of…</a:t>
            </a:r>
          </a:p>
        </p:txBody>
      </p:sp>
      <p:sp>
        <p:nvSpPr>
          <p:cNvPr id="5" name="Freeform 4"/>
          <p:cNvSpPr/>
          <p:nvPr/>
        </p:nvSpPr>
        <p:spPr>
          <a:xfrm>
            <a:off x="3597499" y="4084750"/>
            <a:ext cx="5836276" cy="843566"/>
          </a:xfrm>
          <a:custGeom>
            <a:avLst/>
            <a:gdLst>
              <a:gd name="connsiteX0" fmla="*/ 0 w 5836276"/>
              <a:gd name="connsiteY0" fmla="*/ 744827 h 843566"/>
              <a:gd name="connsiteX1" fmla="*/ 914400 w 5836276"/>
              <a:gd name="connsiteY1" fmla="*/ 10732 h 843566"/>
              <a:gd name="connsiteX2" fmla="*/ 1841678 w 5836276"/>
              <a:gd name="connsiteY2" fmla="*/ 809222 h 843566"/>
              <a:gd name="connsiteX3" fmla="*/ 2936383 w 5836276"/>
              <a:gd name="connsiteY3" fmla="*/ 36489 h 843566"/>
              <a:gd name="connsiteX4" fmla="*/ 3799267 w 5836276"/>
              <a:gd name="connsiteY4" fmla="*/ 719070 h 843566"/>
              <a:gd name="connsiteX5" fmla="*/ 4829577 w 5836276"/>
              <a:gd name="connsiteY5" fmla="*/ 49368 h 843566"/>
              <a:gd name="connsiteX6" fmla="*/ 5679583 w 5836276"/>
              <a:gd name="connsiteY6" fmla="*/ 719070 h 843566"/>
              <a:gd name="connsiteX7" fmla="*/ 5769735 w 5836276"/>
              <a:gd name="connsiteY7" fmla="*/ 796343 h 84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6276" h="843566">
                <a:moveTo>
                  <a:pt x="0" y="744827"/>
                </a:moveTo>
                <a:cubicBezTo>
                  <a:pt x="303727" y="372413"/>
                  <a:pt x="607454" y="0"/>
                  <a:pt x="914400" y="10732"/>
                </a:cubicBezTo>
                <a:cubicBezTo>
                  <a:pt x="1221346" y="21465"/>
                  <a:pt x="1504681" y="804929"/>
                  <a:pt x="1841678" y="809222"/>
                </a:cubicBezTo>
                <a:cubicBezTo>
                  <a:pt x="2178675" y="813515"/>
                  <a:pt x="2610118" y="51514"/>
                  <a:pt x="2936383" y="36489"/>
                </a:cubicBezTo>
                <a:cubicBezTo>
                  <a:pt x="3262648" y="21464"/>
                  <a:pt x="3483735" y="716923"/>
                  <a:pt x="3799267" y="719070"/>
                </a:cubicBezTo>
                <a:cubicBezTo>
                  <a:pt x="4114799" y="721217"/>
                  <a:pt x="4516191" y="49368"/>
                  <a:pt x="4829577" y="49368"/>
                </a:cubicBezTo>
                <a:cubicBezTo>
                  <a:pt x="5142963" y="49368"/>
                  <a:pt x="5522890" y="594574"/>
                  <a:pt x="5679583" y="719070"/>
                </a:cubicBezTo>
                <a:cubicBezTo>
                  <a:pt x="5836276" y="843566"/>
                  <a:pt x="5803005" y="819954"/>
                  <a:pt x="5769735" y="79634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11480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literature</a:t>
            </a:r>
          </a:p>
        </p:txBody>
      </p:sp>
      <p:sp>
        <p:nvSpPr>
          <p:cNvPr id="3" name="Content Placeholder 2"/>
          <p:cNvSpPr>
            <a:spLocks noGrp="1"/>
          </p:cNvSpPr>
          <p:nvPr>
            <p:ph idx="1"/>
          </p:nvPr>
        </p:nvSpPr>
        <p:spPr/>
        <p:txBody>
          <a:bodyPr/>
          <a:lstStyle/>
          <a:p>
            <a:pPr marL="0" indent="0">
              <a:buNone/>
            </a:pPr>
            <a:r>
              <a:rPr lang="en-US" dirty="0">
                <a:latin typeface="Times New Roman" charset="0"/>
                <a:ea typeface="Times New Roman" charset="0"/>
                <a:cs typeface="Times New Roman" charset="0"/>
              </a:rPr>
              <a:t>Studying Literature means we are attentive to the way language and meaning are created through the “sparks” that connect the gap.</a:t>
            </a:r>
          </a:p>
          <a:p>
            <a:pPr marL="0" indent="0">
              <a:buNone/>
            </a:pP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That’s one major difference between plot-based reading and identity-affirming reading (book club or consumer criticism)</a:t>
            </a:r>
          </a:p>
        </p:txBody>
      </p:sp>
    </p:spTree>
    <p:extLst>
      <p:ext uri="{BB962C8B-B14F-4D97-AF65-F5344CB8AC3E}">
        <p14:creationId xmlns:p14="http://schemas.microsoft.com/office/powerpoint/2010/main" val="668203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Symbols v. metaphors</a:t>
            </a:r>
          </a:p>
        </p:txBody>
      </p:sp>
      <p:sp>
        <p:nvSpPr>
          <p:cNvPr id="3" name="Content Placeholder 2"/>
          <p:cNvSpPr>
            <a:spLocks noGrp="1"/>
          </p:cNvSpPr>
          <p:nvPr>
            <p:ph idx="1"/>
          </p:nvPr>
        </p:nvSpPr>
        <p:spPr/>
        <p:txBody>
          <a:bodyPr>
            <a:normAutofit/>
          </a:bodyPr>
          <a:lstStyle/>
          <a:p>
            <a:pPr>
              <a:buNone/>
            </a:pPr>
            <a:r>
              <a:rPr lang="en-US" dirty="0"/>
              <a:t>While symbols tend to have more socially fixed meaning, </a:t>
            </a:r>
          </a:p>
          <a:p>
            <a:pPr>
              <a:buNone/>
            </a:pPr>
            <a:endParaRPr lang="en-US" dirty="0"/>
          </a:p>
          <a:p>
            <a:pPr>
              <a:buNone/>
            </a:pPr>
            <a:endParaRPr lang="en-US" dirty="0"/>
          </a:p>
          <a:p>
            <a:pPr>
              <a:buNone/>
            </a:pPr>
            <a:endParaRPr lang="en-US" dirty="0"/>
          </a:p>
          <a:p>
            <a:pPr>
              <a:buNone/>
            </a:pPr>
            <a:endParaRPr lang="en-US" dirty="0"/>
          </a:p>
          <a:p>
            <a:pPr>
              <a:buNone/>
            </a:pPr>
            <a:r>
              <a:rPr lang="en-US" dirty="0"/>
              <a:t>metaphors may require more reflection. </a:t>
            </a:r>
          </a:p>
        </p:txBody>
      </p:sp>
      <p:pic>
        <p:nvPicPr>
          <p:cNvPr id="6146" name="Picture 2" descr="C:\Users\Roger\AppData\Local\Microsoft\Windows\Temporary Internet Files\Content.IE5\6B1ZQV4P\MC900434805[1].png"/>
          <p:cNvPicPr>
            <a:picLocks noChangeAspect="1" noChangeArrowheads="1"/>
          </p:cNvPicPr>
          <p:nvPr/>
        </p:nvPicPr>
        <p:blipFill>
          <a:blip r:embed="rId2" cstate="print"/>
          <a:srcRect/>
          <a:stretch>
            <a:fillRect/>
          </a:stretch>
        </p:blipFill>
        <p:spPr bwMode="auto">
          <a:xfrm>
            <a:off x="6711142" y="3068041"/>
            <a:ext cx="1636735" cy="1636735"/>
          </a:xfrm>
          <a:prstGeom prst="rect">
            <a:avLst/>
          </a:prstGeom>
          <a:noFill/>
        </p:spPr>
      </p:pic>
      <p:pic>
        <p:nvPicPr>
          <p:cNvPr id="6148" name="Picture 4" descr="C:\Users\Roger\AppData\Local\Microsoft\Windows\Temporary Internet Files\Content.IE5\6B1ZQV4P\MP900432921[1].jpg"/>
          <p:cNvPicPr>
            <a:picLocks noChangeAspect="1" noChangeArrowheads="1"/>
          </p:cNvPicPr>
          <p:nvPr/>
        </p:nvPicPr>
        <p:blipFill>
          <a:blip r:embed="rId3" cstate="print"/>
          <a:srcRect/>
          <a:stretch>
            <a:fillRect/>
          </a:stretch>
        </p:blipFill>
        <p:spPr bwMode="auto">
          <a:xfrm>
            <a:off x="8530245" y="2153412"/>
            <a:ext cx="1831413" cy="2743200"/>
          </a:xfrm>
          <a:prstGeom prst="rect">
            <a:avLst/>
          </a:prstGeom>
          <a:noFill/>
        </p:spPr>
      </p:pic>
      <p:pic>
        <p:nvPicPr>
          <p:cNvPr id="6149" name="Picture 5" descr="C:\Program Files\Microsoft Office\MEDIA\CAGCAT10\j0195812.wmf"/>
          <p:cNvPicPr>
            <a:picLocks noChangeAspect="1" noChangeArrowheads="1"/>
          </p:cNvPicPr>
          <p:nvPr/>
        </p:nvPicPr>
        <p:blipFill>
          <a:blip r:embed="rId4" cstate="print"/>
          <a:srcRect/>
          <a:stretch>
            <a:fillRect/>
          </a:stretch>
        </p:blipFill>
        <p:spPr bwMode="auto">
          <a:xfrm>
            <a:off x="8894978" y="4876800"/>
            <a:ext cx="1773022" cy="1824228"/>
          </a:xfrm>
          <a:prstGeom prst="rect">
            <a:avLst/>
          </a:prstGeom>
          <a:noFill/>
        </p:spPr>
      </p:pic>
    </p:spTree>
    <p:extLst>
      <p:ext uri="{BB962C8B-B14F-4D97-AF65-F5344CB8AC3E}">
        <p14:creationId xmlns:p14="http://schemas.microsoft.com/office/powerpoint/2010/main" val="1306436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latin typeface="Times New Roman" pitchFamily="18" charset="0"/>
                <a:cs typeface="Times New Roman" pitchFamily="18" charset="0"/>
              </a:rPr>
              <a:t>In the statement “I am Roger” I = Roger and at the same time I ≠ Roger.</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“What one ought to say is: I am not wherever I am the plaything of my thought; I think of what I am where I do not think to think” (</a:t>
            </a:r>
            <a:r>
              <a:rPr lang="en-US" dirty="0" err="1">
                <a:latin typeface="Times New Roman" pitchFamily="18" charset="0"/>
                <a:cs typeface="Times New Roman" pitchFamily="18" charset="0"/>
              </a:rPr>
              <a:t>Lacan</a:t>
            </a:r>
            <a:r>
              <a:rPr lang="en-US" dirty="0">
                <a:latin typeface="Times New Roman" pitchFamily="18" charset="0"/>
                <a:cs typeface="Times New Roman" pitchFamily="18" charset="0"/>
              </a:rPr>
              <a:t> 1058).</a:t>
            </a:r>
          </a:p>
          <a:p>
            <a:pPr marL="0" indent="0">
              <a:buNone/>
            </a:pPr>
            <a:endParaRPr lang="en-US" dirty="0"/>
          </a:p>
        </p:txBody>
      </p:sp>
    </p:spTree>
    <p:extLst>
      <p:ext uri="{BB962C8B-B14F-4D97-AF65-F5344CB8AC3E}">
        <p14:creationId xmlns:p14="http://schemas.microsoft.com/office/powerpoint/2010/main" val="1919090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EDEC09-4866-3FFD-BF7A-62345F082F99}"/>
              </a:ext>
            </a:extLst>
          </p:cNvPr>
          <p:cNvSpPr txBox="1"/>
          <p:nvPr/>
        </p:nvSpPr>
        <p:spPr>
          <a:xfrm>
            <a:off x="2355274" y="1546167"/>
            <a:ext cx="6234545" cy="1815882"/>
          </a:xfrm>
          <a:prstGeom prst="rect">
            <a:avLst/>
          </a:prstGeom>
          <a:noFill/>
        </p:spPr>
        <p:txBody>
          <a:bodyPr wrap="square">
            <a:spAutoFit/>
          </a:bodyPr>
          <a:lstStyle/>
          <a:p>
            <a:pPr>
              <a:buNone/>
            </a:pPr>
            <a:r>
              <a:rPr lang="en-US" sz="2800" dirty="0">
                <a:latin typeface="Times New Roman" pitchFamily="18" charset="0"/>
                <a:cs typeface="Times New Roman" pitchFamily="18" charset="0"/>
              </a:rPr>
              <a:t>“Who, then, is the other to whom I am more attached than to myself, since, at the heart of my assent to my own identity it is still he who agitates me?” (Lacan 1062).</a:t>
            </a:r>
          </a:p>
        </p:txBody>
      </p:sp>
    </p:spTree>
    <p:extLst>
      <p:ext uri="{BB962C8B-B14F-4D97-AF65-F5344CB8AC3E}">
        <p14:creationId xmlns:p14="http://schemas.microsoft.com/office/powerpoint/2010/main" val="439479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“I am Roger”</a:t>
            </a: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Both the “I” and “Roger” are substitutes for an absent-presence (an elision of the signified).</a:t>
            </a:r>
          </a:p>
          <a:p>
            <a:r>
              <a:rPr lang="en-US" dirty="0">
                <a:latin typeface="Times New Roman" pitchFamily="18" charset="0"/>
                <a:cs typeface="Times New Roman" pitchFamily="18" charset="0"/>
              </a:rPr>
              <a:t>“I” is a metonym for all of my identity’s potential.</a:t>
            </a:r>
          </a:p>
          <a:p>
            <a:r>
              <a:rPr lang="en-US" dirty="0">
                <a:latin typeface="Times New Roman" pitchFamily="18" charset="0"/>
                <a:cs typeface="Times New Roman" pitchFamily="18" charset="0"/>
              </a:rPr>
              <a:t>“Roger” is a metaphorical sound / image for both others and myself to locate me at present.  </a:t>
            </a:r>
          </a:p>
        </p:txBody>
      </p:sp>
    </p:spTree>
    <p:extLst>
      <p:ext uri="{BB962C8B-B14F-4D97-AF65-F5344CB8AC3E}">
        <p14:creationId xmlns:p14="http://schemas.microsoft.com/office/powerpoint/2010/main" val="1094954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itchFamily="18" charset="0"/>
                <a:cs typeface="Times New Roman" pitchFamily="18" charset="0"/>
              </a:rPr>
              <a:t>Literature and Writing vs. Communication</a:t>
            </a:r>
          </a:p>
        </p:txBody>
      </p:sp>
      <p:sp>
        <p:nvSpPr>
          <p:cNvPr id="3" name="Content Placeholder 2"/>
          <p:cNvSpPr>
            <a:spLocks noGrp="1"/>
          </p:cNvSpPr>
          <p:nvPr>
            <p:ph idx="1"/>
          </p:nvPr>
        </p:nvSpPr>
        <p:spPr/>
        <p:txBody>
          <a:bodyPr>
            <a:normAutofit/>
          </a:bodyPr>
          <a:lstStyle/>
          <a:p>
            <a:pPr marL="0" indent="0">
              <a:buNone/>
            </a:pPr>
            <a:r>
              <a:rPr lang="en-US" dirty="0">
                <a:latin typeface="Times New Roman" pitchFamily="18" charset="0"/>
                <a:cs typeface="Times New Roman" pitchFamily="18" charset="0"/>
              </a:rPr>
              <a:t>While communication is necessary, a need fulfilled through its process, “literature” and literary writing signifies desire and open potentiality.  We don’t know where it ends, but in exploring it we track what our capabilities are.</a:t>
            </a:r>
          </a:p>
          <a:p>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I say “we” because language exists prior to and among people.</a:t>
            </a:r>
          </a:p>
        </p:txBody>
      </p:sp>
    </p:spTree>
    <p:extLst>
      <p:ext uri="{BB962C8B-B14F-4D97-AF65-F5344CB8AC3E}">
        <p14:creationId xmlns:p14="http://schemas.microsoft.com/office/powerpoint/2010/main" val="1109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0675"/>
            <a:ext cx="8229600" cy="1143000"/>
          </a:xfrm>
        </p:spPr>
        <p:txBody>
          <a:bodyPr/>
          <a:lstStyle/>
          <a:p>
            <a:r>
              <a:rPr lang="en-US" dirty="0">
                <a:latin typeface="Times New Roman" pitchFamily="18" charset="0"/>
                <a:cs typeface="Times New Roman" pitchFamily="18" charset="0"/>
              </a:rPr>
              <a:t>Identity = At least two</a:t>
            </a:r>
          </a:p>
        </p:txBody>
      </p:sp>
      <p:graphicFrame>
        <p:nvGraphicFramePr>
          <p:cNvPr id="4" name="Content Placeholder 3"/>
          <p:cNvGraphicFramePr>
            <a:graphicFrameLocks noGrp="1"/>
          </p:cNvGraphicFramePr>
          <p:nvPr>
            <p:ph idx="1"/>
          </p:nvPr>
        </p:nvGraphicFramePr>
        <p:xfrm>
          <a:off x="1981200" y="164623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938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silence</a:t>
            </a:r>
          </a:p>
        </p:txBody>
      </p:sp>
      <p:sp>
        <p:nvSpPr>
          <p:cNvPr id="3" name="Content Placeholder 2"/>
          <p:cNvSpPr>
            <a:spLocks noGrp="1"/>
          </p:cNvSpPr>
          <p:nvPr>
            <p:ph idx="1"/>
          </p:nvPr>
        </p:nvSpPr>
        <p:spPr/>
        <p:txBody>
          <a:bodyPr/>
          <a:lstStyle/>
          <a:p>
            <a:pPr marL="0" indent="0">
              <a:buNone/>
            </a:pPr>
            <a:r>
              <a:rPr lang="en-US" dirty="0">
                <a:latin typeface="Times New Roman" pitchFamily="18" charset="0"/>
                <a:cs typeface="Times New Roman" pitchFamily="18" charset="0"/>
              </a:rPr>
              <a:t>Like the first letter in Hebrew, </a:t>
            </a:r>
            <a:r>
              <a:rPr lang="he-IL" sz="4000" b="1" dirty="0">
                <a:latin typeface="Times New Roman" pitchFamily="18" charset="0"/>
                <a:cs typeface="Times New Roman" pitchFamily="18" charset="0"/>
              </a:rPr>
              <a:t>א</a:t>
            </a:r>
            <a:r>
              <a:rPr lang="en-US" sz="4000" b="1" dirty="0">
                <a:latin typeface="Times New Roman" pitchFamily="18" charset="0"/>
                <a:cs typeface="Times New Roman" pitchFamily="18" charset="0"/>
              </a:rPr>
              <a:t> </a:t>
            </a:r>
            <a:r>
              <a:rPr lang="en-US" dirty="0">
                <a:latin typeface="Times New Roman" pitchFamily="18" charset="0"/>
                <a:cs typeface="Times New Roman" pitchFamily="18" charset="0"/>
              </a:rPr>
              <a:t>(Aleph), which is silent, we do not have access to the origin of language. </a:t>
            </a:r>
          </a:p>
          <a:p>
            <a:pPr marL="0" indent="0">
              <a:buNone/>
            </a:pPr>
            <a:endParaRPr lang="en-US" dirty="0"/>
          </a:p>
        </p:txBody>
      </p:sp>
    </p:spTree>
    <p:extLst>
      <p:ext uri="{BB962C8B-B14F-4D97-AF65-F5344CB8AC3E}">
        <p14:creationId xmlns:p14="http://schemas.microsoft.com/office/powerpoint/2010/main" val="741387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Desire in Literature and Writing</a:t>
            </a:r>
          </a:p>
        </p:txBody>
      </p:sp>
      <p:sp>
        <p:nvSpPr>
          <p:cNvPr id="3" name="Content Placeholder 2"/>
          <p:cNvSpPr>
            <a:spLocks noGrp="1"/>
          </p:cNvSpPr>
          <p:nvPr>
            <p:ph idx="1"/>
          </p:nvPr>
        </p:nvSpPr>
        <p:spPr/>
        <p:txBody>
          <a:bodyPr>
            <a:normAutofit/>
          </a:bodyPr>
          <a:lstStyle/>
          <a:p>
            <a:pPr>
              <a:buNone/>
            </a:pPr>
            <a:r>
              <a:rPr lang="en-US" dirty="0">
                <a:latin typeface="Times New Roman" pitchFamily="18" charset="0"/>
                <a:cs typeface="Times New Roman" pitchFamily="18" charset="0"/>
              </a:rPr>
              <a:t>	Desire, a lack that exceeds need, in literature is perhaps at its most basic level accomplished by narrative.  So much of literature is based on stories of journeys and returns.</a:t>
            </a:r>
          </a:p>
          <a:p>
            <a:pPr>
              <a:buNone/>
            </a:pPr>
            <a:r>
              <a:rPr lang="en-US" dirty="0">
                <a:latin typeface="Times New Roman" pitchFamily="18" charset="0"/>
                <a:cs typeface="Times New Roman" pitchFamily="18" charset="0"/>
              </a:rPr>
              <a:t>	</a:t>
            </a:r>
          </a:p>
          <a:p>
            <a:pPr>
              <a:buNone/>
            </a:pPr>
            <a:r>
              <a:rPr lang="en-US" dirty="0">
                <a:latin typeface="Times New Roman" pitchFamily="18" charset="0"/>
                <a:cs typeface="Times New Roman" pitchFamily="18" charset="0"/>
              </a:rPr>
              <a:t>	But something exceeds the communication of “what happens.”</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To put it in Roland Barthes’ terms: We may indeed get pleasure out of a plot, but we return to some plots again and again because they exceed </a:t>
            </a:r>
            <a:r>
              <a:rPr lang="en-US" b="1" dirty="0">
                <a:latin typeface="Times New Roman" pitchFamily="18" charset="0"/>
                <a:cs typeface="Times New Roman" pitchFamily="18" charset="0"/>
              </a:rPr>
              <a:t>pleasure</a:t>
            </a:r>
            <a:r>
              <a:rPr lang="en-US" dirty="0">
                <a:latin typeface="Times New Roman" pitchFamily="18" charset="0"/>
                <a:cs typeface="Times New Roman" pitchFamily="18" charset="0"/>
              </a:rPr>
              <a:t> and become </a:t>
            </a:r>
            <a:r>
              <a:rPr lang="en-US" b="1" dirty="0">
                <a:latin typeface="Times New Roman" pitchFamily="18" charset="0"/>
                <a:cs typeface="Times New Roman" pitchFamily="18" charset="0"/>
              </a:rPr>
              <a:t>bliss.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02130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Desire in Psychoanalysis</a:t>
            </a:r>
          </a:p>
        </p:txBody>
      </p:sp>
      <p:sp>
        <p:nvSpPr>
          <p:cNvPr id="3" name="Content Placeholder 2"/>
          <p:cNvSpPr>
            <a:spLocks noGrp="1"/>
          </p:cNvSpPr>
          <p:nvPr>
            <p:ph idx="1"/>
          </p:nvPr>
        </p:nvSpPr>
        <p:spPr/>
        <p:txBody>
          <a:bodyPr>
            <a:normAutofit/>
          </a:bodyPr>
          <a:lstStyle/>
          <a:p>
            <a:pPr>
              <a:buNone/>
            </a:pPr>
            <a:r>
              <a:rPr lang="en-US" dirty="0">
                <a:latin typeface="Times New Roman" pitchFamily="18" charset="0"/>
                <a:cs typeface="Times New Roman" pitchFamily="18" charset="0"/>
              </a:rPr>
              <a:t>	Desire in psychoanalysis relates to Freud’s popularization of the term “libido” for instinctual drives.</a:t>
            </a:r>
          </a:p>
          <a:p>
            <a:pPr>
              <a:buNone/>
            </a:pPr>
            <a:r>
              <a:rPr lang="en-US" dirty="0">
                <a:latin typeface="Times New Roman" pitchFamily="18" charset="0"/>
                <a:cs typeface="Times New Roman" pitchFamily="18" charset="0"/>
              </a:rPr>
              <a:t>	Unsurprisingly, the term often goes through linguistic broadening to characterize sexual drives alone, but just as one sexual act does not extinguish the desire of love (but may function as a procreative need), what Freud calls “</a:t>
            </a:r>
            <a:r>
              <a:rPr lang="en-US" dirty="0" err="1">
                <a:latin typeface="Times New Roman" pitchFamily="18" charset="0"/>
                <a:cs typeface="Times New Roman" pitchFamily="18" charset="0"/>
              </a:rPr>
              <a:t>eros</a:t>
            </a:r>
            <a:r>
              <a:rPr lang="en-US" dirty="0">
                <a:latin typeface="Times New Roman" pitchFamily="18" charset="0"/>
                <a:cs typeface="Times New Roman" pitchFamily="18" charset="0"/>
              </a:rPr>
              <a:t>” (love) signifies an inexhaustible perpetuity.</a:t>
            </a:r>
          </a:p>
        </p:txBody>
      </p:sp>
    </p:spTree>
    <p:extLst>
      <p:ext uri="{BB962C8B-B14F-4D97-AF65-F5344CB8AC3E}">
        <p14:creationId xmlns:p14="http://schemas.microsoft.com/office/powerpoint/2010/main" val="1651839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B1A39A-B22A-8961-58B8-4E2677A60C02}"/>
              </a:ext>
            </a:extLst>
          </p:cNvPr>
          <p:cNvSpPr txBox="1"/>
          <p:nvPr/>
        </p:nvSpPr>
        <p:spPr>
          <a:xfrm>
            <a:off x="3810000" y="1586498"/>
            <a:ext cx="4572000" cy="3693319"/>
          </a:xfrm>
          <a:prstGeom prst="rect">
            <a:avLst/>
          </a:prstGeom>
          <a:noFill/>
        </p:spPr>
        <p:txBody>
          <a:bodyPr wrap="square">
            <a:spAutoFit/>
          </a:bodyPr>
          <a:lstStyle/>
          <a:p>
            <a:pPr>
              <a:buNone/>
            </a:pPr>
            <a:r>
              <a:rPr lang="en-US" dirty="0">
                <a:latin typeface="Times New Roman" pitchFamily="18" charset="0"/>
                <a:cs typeface="Times New Roman" pitchFamily="18" charset="0"/>
              </a:rPr>
              <a:t>	To reduce language to a purely communicative function, to ignore the literary, is to remove (or at least diminish) the both the possibility for developmental growth necessarily engaged by a subject (a child perhaps) interacting with a linguistic environment, but it is to simultaneously remove or diminish a capacity for love, compassion and understanding…the very qualities that are biologically the most evolved aspect of the human brain.  </a:t>
            </a:r>
          </a:p>
          <a:p>
            <a:pPr>
              <a:buNone/>
            </a:pPr>
            <a:r>
              <a:rPr lang="en-US" dirty="0">
                <a:latin typeface="Times New Roman" pitchFamily="18" charset="0"/>
                <a:cs typeface="Times New Roman" pitchFamily="18" charset="0"/>
              </a:rPr>
              <a:t>	</a:t>
            </a:r>
          </a:p>
          <a:p>
            <a:pPr>
              <a:buNone/>
            </a:pP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3179819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latin typeface="Times New Roman" pitchFamily="18" charset="0"/>
                <a:cs typeface="Times New Roman" pitchFamily="18" charset="0"/>
              </a:rPr>
              <a:t>Literary competence is not to be judged at one particular instance of a human life, since to do so would necessarily set a limit to desire, to </a:t>
            </a:r>
            <a:r>
              <a:rPr lang="en-US" dirty="0" err="1">
                <a:latin typeface="Times New Roman" pitchFamily="18" charset="0"/>
                <a:cs typeface="Times New Roman" pitchFamily="18" charset="0"/>
              </a:rPr>
              <a:t>eros</a:t>
            </a:r>
            <a:r>
              <a:rPr lang="en-US" dirty="0">
                <a:latin typeface="Times New Roman" pitchFamily="18" charset="0"/>
                <a:cs typeface="Times New Roman" pitchFamily="18" charset="0"/>
              </a:rPr>
              <a:t>, to human capability.</a:t>
            </a:r>
          </a:p>
          <a:p>
            <a:pPr marL="0" indent="0">
              <a:buNone/>
            </a:pPr>
            <a:endParaRPr lang="en-US" dirty="0"/>
          </a:p>
        </p:txBody>
      </p:sp>
    </p:spTree>
    <p:extLst>
      <p:ext uri="{BB962C8B-B14F-4D97-AF65-F5344CB8AC3E}">
        <p14:creationId xmlns:p14="http://schemas.microsoft.com/office/powerpoint/2010/main" val="2013408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477" y="365125"/>
            <a:ext cx="10515600" cy="1325563"/>
          </a:xfrm>
        </p:spPr>
        <p:txBody>
          <a:bodyPr/>
          <a:lstStyle/>
          <a:p>
            <a:endParaRPr lang="en-US"/>
          </a:p>
        </p:txBody>
      </p:sp>
      <p:sp>
        <p:nvSpPr>
          <p:cNvPr id="3" name="Content Placeholder 2"/>
          <p:cNvSpPr>
            <a:spLocks noGrp="1"/>
          </p:cNvSpPr>
          <p:nvPr>
            <p:ph idx="1"/>
          </p:nvPr>
        </p:nvSpPr>
        <p:spPr>
          <a:xfrm>
            <a:off x="826477" y="1825625"/>
            <a:ext cx="10515600" cy="4351338"/>
          </a:xfrm>
        </p:spPr>
        <p:txBody>
          <a:bodyPr/>
          <a:lstStyle/>
          <a:p>
            <a:pPr marL="0" indent="0">
              <a:buNone/>
            </a:pPr>
            <a:r>
              <a:rPr lang="en-US" dirty="0">
                <a:latin typeface="Times New Roman" pitchFamily="18" charset="0"/>
                <a:cs typeface="Times New Roman" pitchFamily="18" charset="0"/>
              </a:rPr>
              <a:t>To those highly invested in the potential for literature to express desire and potentiality, generic or surface engagements with literature as only “pleasure” and not “bliss” seem backwards or ignorant.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0863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64623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393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638800"/>
            <a:ext cx="8229600" cy="914400"/>
          </a:xfrm>
        </p:spPr>
        <p:txBody>
          <a:bodyPr>
            <a:noAutofit/>
          </a:bodyPr>
          <a:lstStyle/>
          <a:p>
            <a:r>
              <a:rPr lang="en-US" sz="1600" dirty="0">
                <a:latin typeface="Times New Roman" pitchFamily="18" charset="0"/>
                <a:cs typeface="Times New Roman" pitchFamily="18" charset="0"/>
              </a:rPr>
              <a:t>With the development of the Ego, “I” becomes separate from itself. This makes linguistic representation possible.</a:t>
            </a:r>
          </a:p>
        </p:txBody>
      </p:sp>
      <p:sp>
        <p:nvSpPr>
          <p:cNvPr id="3" name="Content Placeholder 2"/>
          <p:cNvSpPr>
            <a:spLocks noGrp="1"/>
          </p:cNvSpPr>
          <p:nvPr>
            <p:ph idx="1"/>
          </p:nvPr>
        </p:nvSpPr>
        <p:spPr>
          <a:xfrm>
            <a:off x="4419600" y="1219200"/>
            <a:ext cx="2971800" cy="1295400"/>
          </a:xfrm>
        </p:spPr>
        <p:txBody>
          <a:bodyPr>
            <a:normAutofit/>
          </a:bodyPr>
          <a:lstStyle/>
          <a:p>
            <a:pPr>
              <a:buNone/>
            </a:pPr>
            <a:endParaRPr lang="en-US" dirty="0"/>
          </a:p>
        </p:txBody>
      </p:sp>
      <p:graphicFrame>
        <p:nvGraphicFramePr>
          <p:cNvPr id="5" name="Content Placeholder 3"/>
          <p:cNvGraphicFramePr>
            <a:graphicFrameLocks noGrp="1"/>
          </p:cNvGraphicFramePr>
          <p:nvPr>
            <p:ph idx="4294967295"/>
          </p:nvPr>
        </p:nvGraphicFramePr>
        <p:xfrm>
          <a:off x="0" y="952500"/>
          <a:ext cx="35052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miley Face 3"/>
          <p:cNvSpPr/>
          <p:nvPr/>
        </p:nvSpPr>
        <p:spPr>
          <a:xfrm>
            <a:off x="3200400" y="457200"/>
            <a:ext cx="5715000" cy="51054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0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046" y="315884"/>
            <a:ext cx="5937755" cy="1396538"/>
          </a:xfrm>
        </p:spPr>
        <p:txBody>
          <a:bodyPr>
            <a:normAutofit/>
          </a:bodyPr>
          <a:lstStyle/>
          <a:p>
            <a:r>
              <a:rPr lang="en-US" sz="1800" dirty="0">
                <a:latin typeface="Times New Roman" pitchFamily="18" charset="0"/>
                <a:cs typeface="Times New Roman" pitchFamily="18" charset="0"/>
              </a:rPr>
              <a:t>While the “I” becomes separate from itself, it also becomes separate or “other” from the world.</a:t>
            </a:r>
          </a:p>
        </p:txBody>
      </p:sp>
      <p:pic>
        <p:nvPicPr>
          <p:cNvPr id="1026" name="Picture 2" descr="C:\Users\Roger\AppData\Local\Microsoft\Windows\Temporary Internet Files\Content.IE5\6B1ZQV4P\MP900437347[1].jpg"/>
          <p:cNvPicPr>
            <a:picLocks noGrp="1" noChangeAspect="1" noChangeArrowheads="1"/>
          </p:cNvPicPr>
          <p:nvPr>
            <p:ph idx="1"/>
          </p:nvPr>
        </p:nvPicPr>
        <p:blipFill>
          <a:blip r:embed="rId2" cstate="print"/>
          <a:stretch>
            <a:fillRect/>
          </a:stretch>
        </p:blipFill>
        <p:spPr bwMode="auto">
          <a:xfrm>
            <a:off x="4792325" y="1825625"/>
            <a:ext cx="2607349" cy="4351338"/>
          </a:xfrm>
          <a:prstGeom prst="rect">
            <a:avLst/>
          </a:prstGeom>
          <a:noFill/>
        </p:spPr>
      </p:pic>
      <p:sp>
        <p:nvSpPr>
          <p:cNvPr id="4" name="Smiley Face 3"/>
          <p:cNvSpPr/>
          <p:nvPr/>
        </p:nvSpPr>
        <p:spPr>
          <a:xfrm>
            <a:off x="2362200" y="2286000"/>
            <a:ext cx="2362200" cy="2362200"/>
          </a:xfrm>
          <a:prstGeom prst="smileyFac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9990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046" y="312688"/>
            <a:ext cx="5937755" cy="805284"/>
          </a:xfrm>
        </p:spPr>
        <p:txBody>
          <a:bodyPr>
            <a:normAutofit/>
          </a:bodyPr>
          <a:lstStyle/>
          <a:p>
            <a:r>
              <a:rPr lang="en-US" sz="1800" dirty="0">
                <a:latin typeface="Times New Roman" pitchFamily="18" charset="0"/>
                <a:cs typeface="Times New Roman" pitchFamily="18" charset="0"/>
              </a:rPr>
              <a:t>It also allows us to make the world “other.”</a:t>
            </a:r>
          </a:p>
        </p:txBody>
      </p:sp>
      <p:sp>
        <p:nvSpPr>
          <p:cNvPr id="3" name="Content Placeholder 2"/>
          <p:cNvSpPr>
            <a:spLocks noGrp="1"/>
          </p:cNvSpPr>
          <p:nvPr>
            <p:ph idx="1"/>
          </p:nvPr>
        </p:nvSpPr>
        <p:spPr/>
        <p:txBody>
          <a:bodyPr/>
          <a:lstStyle/>
          <a:p>
            <a:endParaRPr lang="en-US"/>
          </a:p>
        </p:txBody>
      </p:sp>
      <p:pic>
        <p:nvPicPr>
          <p:cNvPr id="2050" name="Picture 2" descr="C:\Users\Roger\AppData\Local\Microsoft\Windows\Temporary Internet Files\Content.IE5\9I9F9ZZ5\MP900406676[1].jpg"/>
          <p:cNvPicPr>
            <a:picLocks noChangeAspect="1" noChangeArrowheads="1"/>
          </p:cNvPicPr>
          <p:nvPr/>
        </p:nvPicPr>
        <p:blipFill>
          <a:blip r:embed="rId2" cstate="print"/>
          <a:srcRect/>
          <a:stretch>
            <a:fillRect/>
          </a:stretch>
        </p:blipFill>
        <p:spPr bwMode="auto">
          <a:xfrm>
            <a:off x="1524000" y="1295400"/>
            <a:ext cx="2971800" cy="1981200"/>
          </a:xfrm>
          <a:prstGeom prst="rect">
            <a:avLst/>
          </a:prstGeom>
          <a:noFill/>
        </p:spPr>
      </p:pic>
      <p:pic>
        <p:nvPicPr>
          <p:cNvPr id="2051" name="Picture 3" descr="C:\Users\Roger\AppData\Local\Microsoft\Windows\Temporary Internet Files\Content.IE5\713BH6KG\MC900337966[1].wmf"/>
          <p:cNvPicPr>
            <a:picLocks noChangeAspect="1" noChangeArrowheads="1"/>
          </p:cNvPicPr>
          <p:nvPr/>
        </p:nvPicPr>
        <p:blipFill>
          <a:blip r:embed="rId3" cstate="print"/>
          <a:srcRect/>
          <a:stretch>
            <a:fillRect/>
          </a:stretch>
        </p:blipFill>
        <p:spPr bwMode="auto">
          <a:xfrm>
            <a:off x="4495800" y="983039"/>
            <a:ext cx="2525116" cy="2347871"/>
          </a:xfrm>
          <a:prstGeom prst="rect">
            <a:avLst/>
          </a:prstGeom>
          <a:noFill/>
        </p:spPr>
      </p:pic>
      <p:pic>
        <p:nvPicPr>
          <p:cNvPr id="2052" name="Picture 4" descr="C:\Users\Roger\AppData\Local\Microsoft\Windows\Temporary Internet Files\Content.IE5\DZDUBJSL\MC900071214[1].wmf"/>
          <p:cNvPicPr>
            <a:picLocks noChangeAspect="1" noChangeArrowheads="1"/>
          </p:cNvPicPr>
          <p:nvPr/>
        </p:nvPicPr>
        <p:blipFill>
          <a:blip r:embed="rId4" cstate="print"/>
          <a:srcRect/>
          <a:stretch>
            <a:fillRect/>
          </a:stretch>
        </p:blipFill>
        <p:spPr bwMode="auto">
          <a:xfrm>
            <a:off x="7696200" y="3962401"/>
            <a:ext cx="2743200" cy="2098895"/>
          </a:xfrm>
          <a:prstGeom prst="rect">
            <a:avLst/>
          </a:prstGeom>
          <a:noFill/>
        </p:spPr>
      </p:pic>
      <p:pic>
        <p:nvPicPr>
          <p:cNvPr id="2053" name="Picture 5" descr="C:\Users\Roger\AppData\Local\Microsoft\Windows\Temporary Internet Files\Content.IE5\6B1ZQV4P\MC900217010[1].wmf"/>
          <p:cNvPicPr>
            <a:picLocks noChangeAspect="1" noChangeArrowheads="1"/>
          </p:cNvPicPr>
          <p:nvPr/>
        </p:nvPicPr>
        <p:blipFill>
          <a:blip r:embed="rId5" cstate="print"/>
          <a:srcRect/>
          <a:stretch>
            <a:fillRect/>
          </a:stretch>
        </p:blipFill>
        <p:spPr bwMode="auto">
          <a:xfrm>
            <a:off x="7924800" y="1219201"/>
            <a:ext cx="2514600" cy="2292159"/>
          </a:xfrm>
          <a:prstGeom prst="rect">
            <a:avLst/>
          </a:prstGeom>
          <a:noFill/>
        </p:spPr>
      </p:pic>
      <p:pic>
        <p:nvPicPr>
          <p:cNvPr id="2054" name="Picture 6" descr="C:\Users\Roger\AppData\Local\Microsoft\Windows\Temporary Internet Files\Content.IE5\9I9F9ZZ5\MM900283103[1].gif"/>
          <p:cNvPicPr>
            <a:picLocks noChangeAspect="1" noChangeArrowheads="1" noCrop="1"/>
          </p:cNvPicPr>
          <p:nvPr/>
        </p:nvPicPr>
        <p:blipFill>
          <a:blip r:embed="rId6" cstate="print"/>
          <a:srcRect/>
          <a:stretch>
            <a:fillRect/>
          </a:stretch>
        </p:blipFill>
        <p:spPr bwMode="auto">
          <a:xfrm>
            <a:off x="1524000" y="3810000"/>
            <a:ext cx="3251200" cy="2438400"/>
          </a:xfrm>
          <a:prstGeom prst="rect">
            <a:avLst/>
          </a:prstGeom>
          <a:noFill/>
        </p:spPr>
      </p:pic>
      <p:pic>
        <p:nvPicPr>
          <p:cNvPr id="2055" name="Picture 7" descr="C:\Users\Roger\AppData\Local\Microsoft\Windows\Temporary Internet Files\Content.IE5\713BH6KG\MC900213305[1].wmf"/>
          <p:cNvPicPr>
            <a:picLocks noChangeAspect="1" noChangeArrowheads="1"/>
          </p:cNvPicPr>
          <p:nvPr/>
        </p:nvPicPr>
        <p:blipFill>
          <a:blip r:embed="rId7" cstate="print"/>
          <a:srcRect/>
          <a:stretch>
            <a:fillRect/>
          </a:stretch>
        </p:blipFill>
        <p:spPr bwMode="auto">
          <a:xfrm>
            <a:off x="5029201" y="3429000"/>
            <a:ext cx="2480827" cy="3193542"/>
          </a:xfrm>
          <a:prstGeom prst="rect">
            <a:avLst/>
          </a:prstGeom>
          <a:noFill/>
        </p:spPr>
      </p:pic>
    </p:spTree>
    <p:extLst>
      <p:ext uri="{BB962C8B-B14F-4D97-AF65-F5344CB8AC3E}">
        <p14:creationId xmlns:p14="http://schemas.microsoft.com/office/powerpoint/2010/main" val="197411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latin typeface="Times New Roman" pitchFamily="18" charset="0"/>
                <a:cs typeface="Times New Roman" pitchFamily="18" charset="0"/>
              </a:rPr>
              <a:t>	Humans come to define themselves through the ways they use technology and tools to shape their world.</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Language is a technology.</a:t>
            </a:r>
          </a:p>
        </p:txBody>
      </p:sp>
    </p:spTree>
    <p:extLst>
      <p:ext uri="{BB962C8B-B14F-4D97-AF65-F5344CB8AC3E}">
        <p14:creationId xmlns:p14="http://schemas.microsoft.com/office/powerpoint/2010/main" val="255835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2667000"/>
          </a:xfrm>
        </p:spPr>
        <p:txBody>
          <a:bodyPr>
            <a:noAutofit/>
          </a:bodyPr>
          <a:lstStyle/>
          <a:p>
            <a:pPr algn="l"/>
            <a:r>
              <a:rPr lang="en-US" sz="1400" dirty="0">
                <a:latin typeface="Times New Roman" pitchFamily="18" charset="0"/>
                <a:cs typeface="Times New Roman" pitchFamily="18" charset="0"/>
              </a:rPr>
              <a:t>There is biological bases for the development of our ability to perceive others’ feelings in the most recently evolved parts of the human brain. </a:t>
            </a:r>
            <a:r>
              <a:rPr lang="en-US" sz="1400" dirty="0" err="1">
                <a:latin typeface="Times New Roman" pitchFamily="18" charset="0"/>
                <a:cs typeface="Times New Roman" pitchFamily="18" charset="0"/>
              </a:rPr>
              <a:t>Lacan</a:t>
            </a:r>
            <a:r>
              <a:rPr lang="en-US" sz="1400" dirty="0">
                <a:latin typeface="Times New Roman" pitchFamily="18" charset="0"/>
                <a:cs typeface="Times New Roman" pitchFamily="18" charset="0"/>
              </a:rPr>
              <a:t> was only partially aware of this, but he referred to certain animal studies that require mimicking other members of their species for development.  He cites scientists who successfully used mirrors with female pigeons’ gonad maturation when another pigeon was not present (“The Mirror Stage as Formative Function of the I as Revealed in </a:t>
            </a:r>
            <a:r>
              <a:rPr lang="en-US" sz="1400" dirty="0" err="1">
                <a:latin typeface="Times New Roman" pitchFamily="18" charset="0"/>
                <a:cs typeface="Times New Roman" pitchFamily="18" charset="0"/>
              </a:rPr>
              <a:t>Pschoanalytic</a:t>
            </a:r>
            <a:r>
              <a:rPr lang="en-US" sz="1400" dirty="0">
                <a:latin typeface="Times New Roman" pitchFamily="18" charset="0"/>
                <a:cs typeface="Times New Roman" pitchFamily="18" charset="0"/>
              </a:rPr>
              <a:t> Experience” 992).  More recently, brain science makes these arguments with respect to humans.</a:t>
            </a:r>
          </a:p>
        </p:txBody>
      </p:sp>
      <p:pic>
        <p:nvPicPr>
          <p:cNvPr id="4" name="Content Placeholder 3" descr="amygdala_hippocampus_lateral_large (2).jpg"/>
          <p:cNvPicPr>
            <a:picLocks noGrp="1" noChangeAspect="1"/>
          </p:cNvPicPr>
          <p:nvPr>
            <p:ph idx="1"/>
          </p:nvPr>
        </p:nvPicPr>
        <p:blipFill>
          <a:blip r:embed="rId2" cstate="print"/>
          <a:srcRect l="-41009" r="-41009"/>
          <a:stretch>
            <a:fillRect/>
          </a:stretch>
        </p:blipFill>
        <p:spPr>
          <a:xfrm>
            <a:off x="2438400" y="2819401"/>
            <a:ext cx="6858000" cy="3442711"/>
          </a:xfrm>
        </p:spPr>
      </p:pic>
    </p:spTree>
    <p:extLst>
      <p:ext uri="{BB962C8B-B14F-4D97-AF65-F5344CB8AC3E}">
        <p14:creationId xmlns:p14="http://schemas.microsoft.com/office/powerpoint/2010/main" val="5700797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1423</Words>
  <Application>Microsoft Macintosh PowerPoint</Application>
  <PresentationFormat>Widescreen</PresentationFormat>
  <Paragraphs>111</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Aptos</vt:lpstr>
      <vt:lpstr>Aptos Display</vt:lpstr>
      <vt:lpstr>Arial</vt:lpstr>
      <vt:lpstr>Times New Roman</vt:lpstr>
      <vt:lpstr>Office Theme</vt:lpstr>
      <vt:lpstr>Lacan’s Mirror Stage</vt:lpstr>
      <vt:lpstr>Mirror</vt:lpstr>
      <vt:lpstr>Identity = At least two</vt:lpstr>
      <vt:lpstr>PowerPoint Presentation</vt:lpstr>
      <vt:lpstr>With the development of the Ego, “I” becomes separate from itself. This makes linguistic representation possible.</vt:lpstr>
      <vt:lpstr>While the “I” becomes separate from itself, it also becomes separate or “other” from the world.</vt:lpstr>
      <vt:lpstr>It also allows us to make the world “other.”</vt:lpstr>
      <vt:lpstr>PowerPoint Presentation</vt:lpstr>
      <vt:lpstr>There is biological bases for the development of our ability to perceive others’ feelings in the most recently evolved parts of the human brain. Lacan was only partially aware of this, but he referred to certain animal studies that require mimicking other members of their species for development.  He cites scientists who successfully used mirrors with female pigeons’ gonad maturation when another pigeon was not present (“The Mirror Stage as Formative Function of the I as Revealed in Pschoanalytic Experience” 992).  More recently, brain science makes these arguments with respect to humans.</vt:lpstr>
      <vt:lpstr>The “I” also becomes an object in the world, potentially harmed or loved by others. Lacan says the baby understands itself as the “object of its mother’s affection.”  Quickly, the baby learns it has competition.</vt:lpstr>
      <vt:lpstr>PowerPoint Presentation</vt:lpstr>
      <vt:lpstr>PowerPoint Presentation</vt:lpstr>
      <vt:lpstr>Children quickly become aware of unfulfilled anticipation.  We even call a time after the mirror stage “the terrible twos.” </vt:lpstr>
      <vt:lpstr>Need  vs.    Lack</vt:lpstr>
      <vt:lpstr>So, meaning tends to be elusive and related to desire.  In some ways it’s subjective, but there are clearly desires many people share. </vt:lpstr>
      <vt:lpstr>PowerPoint Presentation</vt:lpstr>
      <vt:lpstr>PowerPoint Presentation</vt:lpstr>
      <vt:lpstr>This is not a pipe…and neither is this …nor is P-I-P-E All language is representation. </vt:lpstr>
      <vt:lpstr>PowerPoint Presentation</vt:lpstr>
      <vt:lpstr>What is Literature?</vt:lpstr>
      <vt:lpstr>play</vt:lpstr>
      <vt:lpstr>Lacan is interested in two specific kinds of substitution.</vt:lpstr>
      <vt:lpstr>S S   </vt:lpstr>
      <vt:lpstr>With literature</vt:lpstr>
      <vt:lpstr>Symbols v. metaphors</vt:lpstr>
      <vt:lpstr>PowerPoint Presentation</vt:lpstr>
      <vt:lpstr>PowerPoint Presentation</vt:lpstr>
      <vt:lpstr>“I am Roger”</vt:lpstr>
      <vt:lpstr>Literature and Writing vs. Communication</vt:lpstr>
      <vt:lpstr>silence</vt:lpstr>
      <vt:lpstr>Desire in Literature and Writing</vt:lpstr>
      <vt:lpstr>Desire in Psychoanalysis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Roger Green</dc:creator>
  <cp:lastModifiedBy>Roger Green</cp:lastModifiedBy>
  <cp:revision>1</cp:revision>
  <dcterms:created xsi:type="dcterms:W3CDTF">2025-04-04T14:30:43Z</dcterms:created>
  <dcterms:modified xsi:type="dcterms:W3CDTF">2025-04-04T14:36:31Z</dcterms:modified>
</cp:coreProperties>
</file>