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 id="2147483738" r:id="rId2"/>
  </p:sldMasterIdLst>
  <p:sldIdLst>
    <p:sldId id="256" r:id="rId3"/>
    <p:sldId id="257" r:id="rId4"/>
    <p:sldId id="258" r:id="rId5"/>
    <p:sldId id="259" r:id="rId6"/>
    <p:sldId id="260" r:id="rId7"/>
    <p:sldId id="265" r:id="rId8"/>
    <p:sldId id="262" r:id="rId9"/>
    <p:sldId id="264" r:id="rId10"/>
    <p:sldId id="269" r:id="rId11"/>
    <p:sldId id="268" r:id="rId12"/>
    <p:sldId id="313" r:id="rId13"/>
    <p:sldId id="317" r:id="rId14"/>
    <p:sldId id="318" r:id="rId15"/>
    <p:sldId id="319" r:id="rId16"/>
    <p:sldId id="261" r:id="rId17"/>
    <p:sldId id="315" r:id="rId18"/>
    <p:sldId id="320" r:id="rId19"/>
    <p:sldId id="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lie Siegel" initials="KS" lastIdx="1" clrIdx="0">
    <p:extLst>
      <p:ext uri="{19B8F6BF-5375-455C-9EA6-DF929625EA0E}">
        <p15:presenceInfo xmlns:p15="http://schemas.microsoft.com/office/powerpoint/2012/main" userId="S::ksiegel@autotrans.com::17efb868-aece-4133-9de0-6ed8f16dd9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12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083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0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5/5/2021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3033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77B2-2D92-46D5-8A70-3D40E1D9CA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8DB025-5A92-4482-BBDA-04412891D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A18FD5-05EC-48EA-939E-81C2ADAA0B77}"/>
              </a:ext>
            </a:extLst>
          </p:cNvPr>
          <p:cNvSpPr>
            <a:spLocks noGrp="1"/>
          </p:cNvSpPr>
          <p:nvPr>
            <p:ph type="dt" sz="half" idx="10"/>
          </p:nvPr>
        </p:nvSpPr>
        <p:spPr/>
        <p:txBody>
          <a:bodyPr/>
          <a:lstStyle/>
          <a:p>
            <a:fld id="{C5D56F52-E717-4E1D-A00B-69208CE55D1D}" type="datetimeFigureOut">
              <a:rPr lang="en-US" smtClean="0"/>
              <a:t>5/5/2021</a:t>
            </a:fld>
            <a:endParaRPr lang="en-US"/>
          </a:p>
        </p:txBody>
      </p:sp>
      <p:sp>
        <p:nvSpPr>
          <p:cNvPr id="5" name="Footer Placeholder 4">
            <a:extLst>
              <a:ext uri="{FF2B5EF4-FFF2-40B4-BE49-F238E27FC236}">
                <a16:creationId xmlns:a16="http://schemas.microsoft.com/office/drawing/2014/main" id="{5F990E2B-4774-4698-82FD-AA22D5DFD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8E705-68CE-4183-8A40-A7197B4E3144}"/>
              </a:ext>
            </a:extLst>
          </p:cNvPr>
          <p:cNvSpPr>
            <a:spLocks noGrp="1"/>
          </p:cNvSpPr>
          <p:nvPr>
            <p:ph type="sldNum" sz="quarter" idx="12"/>
          </p:nvPr>
        </p:nvSpPr>
        <p:spPr/>
        <p:txBody>
          <a:bodyPr/>
          <a:lstStyle/>
          <a:p>
            <a:fld id="{87748253-7C65-4C0F-9017-888C6E61F0D2}" type="slidenum">
              <a:rPr lang="en-US" smtClean="0"/>
              <a:t>‹#›</a:t>
            </a:fld>
            <a:endParaRPr lang="en-US"/>
          </a:p>
        </p:txBody>
      </p:sp>
    </p:spTree>
    <p:extLst>
      <p:ext uri="{BB962C8B-B14F-4D97-AF65-F5344CB8AC3E}">
        <p14:creationId xmlns:p14="http://schemas.microsoft.com/office/powerpoint/2010/main" val="2197695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03AD9-9BB3-4FD5-96FF-481D58A01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8217F-9A78-4FCD-A99E-DD225BEEE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D1798-E646-4518-B631-900E1D562187}"/>
              </a:ext>
            </a:extLst>
          </p:cNvPr>
          <p:cNvSpPr>
            <a:spLocks noGrp="1"/>
          </p:cNvSpPr>
          <p:nvPr>
            <p:ph type="dt" sz="half" idx="10"/>
          </p:nvPr>
        </p:nvSpPr>
        <p:spPr/>
        <p:txBody>
          <a:bodyPr/>
          <a:lstStyle/>
          <a:p>
            <a:fld id="{C5D56F52-E717-4E1D-A00B-69208CE55D1D}" type="datetimeFigureOut">
              <a:rPr lang="en-US" smtClean="0"/>
              <a:t>5/5/2021</a:t>
            </a:fld>
            <a:endParaRPr lang="en-US"/>
          </a:p>
        </p:txBody>
      </p:sp>
      <p:sp>
        <p:nvSpPr>
          <p:cNvPr id="5" name="Footer Placeholder 4">
            <a:extLst>
              <a:ext uri="{FF2B5EF4-FFF2-40B4-BE49-F238E27FC236}">
                <a16:creationId xmlns:a16="http://schemas.microsoft.com/office/drawing/2014/main" id="{CFDFDAB0-48F9-426A-8E08-B029ACD0F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D2486-9A14-4A03-B40B-665B4E968B5E}"/>
              </a:ext>
            </a:extLst>
          </p:cNvPr>
          <p:cNvSpPr>
            <a:spLocks noGrp="1"/>
          </p:cNvSpPr>
          <p:nvPr>
            <p:ph type="sldNum" sz="quarter" idx="12"/>
          </p:nvPr>
        </p:nvSpPr>
        <p:spPr/>
        <p:txBody>
          <a:bodyPr/>
          <a:lstStyle/>
          <a:p>
            <a:fld id="{87748253-7C65-4C0F-9017-888C6E61F0D2}" type="slidenum">
              <a:rPr lang="en-US" smtClean="0"/>
              <a:t>‹#›</a:t>
            </a:fld>
            <a:endParaRPr lang="en-US"/>
          </a:p>
        </p:txBody>
      </p:sp>
    </p:spTree>
    <p:extLst>
      <p:ext uri="{BB962C8B-B14F-4D97-AF65-F5344CB8AC3E}">
        <p14:creationId xmlns:p14="http://schemas.microsoft.com/office/powerpoint/2010/main" val="3460005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B8CA-2761-404E-8B44-A7F1E5196B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D00065-74E2-4CE0-BF90-B7BD8C2C00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0BC56-F466-49F6-9C62-2FCE7F99052D}"/>
              </a:ext>
            </a:extLst>
          </p:cNvPr>
          <p:cNvSpPr>
            <a:spLocks noGrp="1"/>
          </p:cNvSpPr>
          <p:nvPr>
            <p:ph type="dt" sz="half" idx="10"/>
          </p:nvPr>
        </p:nvSpPr>
        <p:spPr/>
        <p:txBody>
          <a:bodyPr/>
          <a:lstStyle/>
          <a:p>
            <a:fld id="{C5D56F52-E717-4E1D-A00B-69208CE55D1D}" type="datetimeFigureOut">
              <a:rPr lang="en-US" smtClean="0"/>
              <a:t>5/5/2021</a:t>
            </a:fld>
            <a:endParaRPr lang="en-US"/>
          </a:p>
        </p:txBody>
      </p:sp>
      <p:sp>
        <p:nvSpPr>
          <p:cNvPr id="5" name="Footer Placeholder 4">
            <a:extLst>
              <a:ext uri="{FF2B5EF4-FFF2-40B4-BE49-F238E27FC236}">
                <a16:creationId xmlns:a16="http://schemas.microsoft.com/office/drawing/2014/main" id="{DF9BA3D8-2222-4690-BE68-C64F1427F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CE05C-BBF3-4BBE-91F1-5A8B8BC4EF5E}"/>
              </a:ext>
            </a:extLst>
          </p:cNvPr>
          <p:cNvSpPr>
            <a:spLocks noGrp="1"/>
          </p:cNvSpPr>
          <p:nvPr>
            <p:ph type="sldNum" sz="quarter" idx="12"/>
          </p:nvPr>
        </p:nvSpPr>
        <p:spPr/>
        <p:txBody>
          <a:bodyPr/>
          <a:lstStyle/>
          <a:p>
            <a:fld id="{87748253-7C65-4C0F-9017-888C6E61F0D2}" type="slidenum">
              <a:rPr lang="en-US" smtClean="0"/>
              <a:t>‹#›</a:t>
            </a:fld>
            <a:endParaRPr lang="en-US"/>
          </a:p>
        </p:txBody>
      </p:sp>
    </p:spTree>
    <p:extLst>
      <p:ext uri="{BB962C8B-B14F-4D97-AF65-F5344CB8AC3E}">
        <p14:creationId xmlns:p14="http://schemas.microsoft.com/office/powerpoint/2010/main" val="4042023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3A29F-A187-4508-BB27-BAFD055FD0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9A4246-0BA8-46C8-AD9B-553684C278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9FFE-4223-4BDA-AE55-6C4D8D1E3B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27E571-6245-4F0E-8255-2EE1F8C8FB21}"/>
              </a:ext>
            </a:extLst>
          </p:cNvPr>
          <p:cNvSpPr>
            <a:spLocks noGrp="1"/>
          </p:cNvSpPr>
          <p:nvPr>
            <p:ph type="dt" sz="half" idx="10"/>
          </p:nvPr>
        </p:nvSpPr>
        <p:spPr/>
        <p:txBody>
          <a:bodyPr/>
          <a:lstStyle/>
          <a:p>
            <a:fld id="{C5D56F52-E717-4E1D-A00B-69208CE55D1D}" type="datetimeFigureOut">
              <a:rPr lang="en-US" smtClean="0"/>
              <a:t>5/5/2021</a:t>
            </a:fld>
            <a:endParaRPr lang="en-US"/>
          </a:p>
        </p:txBody>
      </p:sp>
      <p:sp>
        <p:nvSpPr>
          <p:cNvPr id="6" name="Footer Placeholder 5">
            <a:extLst>
              <a:ext uri="{FF2B5EF4-FFF2-40B4-BE49-F238E27FC236}">
                <a16:creationId xmlns:a16="http://schemas.microsoft.com/office/drawing/2014/main" id="{DD261BC1-BF40-4CBA-A5CC-216044A59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12671-F3D5-48B3-9BAA-48AD6086553C}"/>
              </a:ext>
            </a:extLst>
          </p:cNvPr>
          <p:cNvSpPr>
            <a:spLocks noGrp="1"/>
          </p:cNvSpPr>
          <p:nvPr>
            <p:ph type="sldNum" sz="quarter" idx="12"/>
          </p:nvPr>
        </p:nvSpPr>
        <p:spPr/>
        <p:txBody>
          <a:bodyPr/>
          <a:lstStyle/>
          <a:p>
            <a:fld id="{87748253-7C65-4C0F-9017-888C6E61F0D2}" type="slidenum">
              <a:rPr lang="en-US" smtClean="0"/>
              <a:t>‹#›</a:t>
            </a:fld>
            <a:endParaRPr lang="en-US"/>
          </a:p>
        </p:txBody>
      </p:sp>
    </p:spTree>
    <p:extLst>
      <p:ext uri="{BB962C8B-B14F-4D97-AF65-F5344CB8AC3E}">
        <p14:creationId xmlns:p14="http://schemas.microsoft.com/office/powerpoint/2010/main" val="1541180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8F06-EEC1-41E1-A77E-E832058C4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4980ED-6AFD-42BE-8115-D9D1F3E5C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8EB46D-69A6-492E-B33F-4E99D3992A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4333C3-13BD-4B42-9526-6BE90B36C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C64ADC-7DD4-435A-AC24-0BF301823F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7268CD-ABAA-4CE1-A62D-367C0501CE69}"/>
              </a:ext>
            </a:extLst>
          </p:cNvPr>
          <p:cNvSpPr>
            <a:spLocks noGrp="1"/>
          </p:cNvSpPr>
          <p:nvPr>
            <p:ph type="dt" sz="half" idx="10"/>
          </p:nvPr>
        </p:nvSpPr>
        <p:spPr/>
        <p:txBody>
          <a:bodyPr/>
          <a:lstStyle/>
          <a:p>
            <a:fld id="{C5D56F52-E717-4E1D-A00B-69208CE55D1D}" type="datetimeFigureOut">
              <a:rPr lang="en-US" smtClean="0"/>
              <a:t>5/5/2021</a:t>
            </a:fld>
            <a:endParaRPr lang="en-US"/>
          </a:p>
        </p:txBody>
      </p:sp>
      <p:sp>
        <p:nvSpPr>
          <p:cNvPr id="8" name="Footer Placeholder 7">
            <a:extLst>
              <a:ext uri="{FF2B5EF4-FFF2-40B4-BE49-F238E27FC236}">
                <a16:creationId xmlns:a16="http://schemas.microsoft.com/office/drawing/2014/main" id="{0422E881-CFEC-459B-9D9D-F89AF2A8FC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2D2F96-F032-438C-BE21-DEE8F64FEA7A}"/>
              </a:ext>
            </a:extLst>
          </p:cNvPr>
          <p:cNvSpPr>
            <a:spLocks noGrp="1"/>
          </p:cNvSpPr>
          <p:nvPr>
            <p:ph type="sldNum" sz="quarter" idx="12"/>
          </p:nvPr>
        </p:nvSpPr>
        <p:spPr/>
        <p:txBody>
          <a:bodyPr/>
          <a:lstStyle/>
          <a:p>
            <a:fld id="{87748253-7C65-4C0F-9017-888C6E61F0D2}" type="slidenum">
              <a:rPr lang="en-US" smtClean="0"/>
              <a:t>‹#›</a:t>
            </a:fld>
            <a:endParaRPr lang="en-US"/>
          </a:p>
        </p:txBody>
      </p:sp>
    </p:spTree>
    <p:extLst>
      <p:ext uri="{BB962C8B-B14F-4D97-AF65-F5344CB8AC3E}">
        <p14:creationId xmlns:p14="http://schemas.microsoft.com/office/powerpoint/2010/main" val="26097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59A6-9028-4827-98E8-E7B2482777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744E5D-E561-4C68-B3C6-B122ED75D8D4}"/>
              </a:ext>
            </a:extLst>
          </p:cNvPr>
          <p:cNvSpPr>
            <a:spLocks noGrp="1"/>
          </p:cNvSpPr>
          <p:nvPr>
            <p:ph type="dt" sz="half" idx="10"/>
          </p:nvPr>
        </p:nvSpPr>
        <p:spPr/>
        <p:txBody>
          <a:bodyPr/>
          <a:lstStyle/>
          <a:p>
            <a:fld id="{C5D56F52-E717-4E1D-A00B-69208CE55D1D}" type="datetimeFigureOut">
              <a:rPr lang="en-US" smtClean="0"/>
              <a:t>5/5/2021</a:t>
            </a:fld>
            <a:endParaRPr lang="en-US"/>
          </a:p>
        </p:txBody>
      </p:sp>
      <p:sp>
        <p:nvSpPr>
          <p:cNvPr id="4" name="Footer Placeholder 3">
            <a:extLst>
              <a:ext uri="{FF2B5EF4-FFF2-40B4-BE49-F238E27FC236}">
                <a16:creationId xmlns:a16="http://schemas.microsoft.com/office/drawing/2014/main" id="{45D0CC90-51CF-426A-9D7F-F2D0B52766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43F450-984B-4FD8-BCDD-264828F928E0}"/>
              </a:ext>
            </a:extLst>
          </p:cNvPr>
          <p:cNvSpPr>
            <a:spLocks noGrp="1"/>
          </p:cNvSpPr>
          <p:nvPr>
            <p:ph type="sldNum" sz="quarter" idx="12"/>
          </p:nvPr>
        </p:nvSpPr>
        <p:spPr/>
        <p:txBody>
          <a:bodyPr/>
          <a:lstStyle/>
          <a:p>
            <a:fld id="{87748253-7C65-4C0F-9017-888C6E61F0D2}" type="slidenum">
              <a:rPr lang="en-US" smtClean="0"/>
              <a:t>‹#›</a:t>
            </a:fld>
            <a:endParaRPr lang="en-US"/>
          </a:p>
        </p:txBody>
      </p:sp>
    </p:spTree>
    <p:extLst>
      <p:ext uri="{BB962C8B-B14F-4D97-AF65-F5344CB8AC3E}">
        <p14:creationId xmlns:p14="http://schemas.microsoft.com/office/powerpoint/2010/main" val="2731486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06B8C-A05C-4693-BF76-71AFE4E05466}"/>
              </a:ext>
            </a:extLst>
          </p:cNvPr>
          <p:cNvSpPr>
            <a:spLocks noGrp="1"/>
          </p:cNvSpPr>
          <p:nvPr>
            <p:ph type="dt" sz="half" idx="10"/>
          </p:nvPr>
        </p:nvSpPr>
        <p:spPr/>
        <p:txBody>
          <a:bodyPr/>
          <a:lstStyle/>
          <a:p>
            <a:fld id="{C5D56F52-E717-4E1D-A00B-69208CE55D1D}" type="datetimeFigureOut">
              <a:rPr lang="en-US" smtClean="0"/>
              <a:t>5/5/2021</a:t>
            </a:fld>
            <a:endParaRPr lang="en-US"/>
          </a:p>
        </p:txBody>
      </p:sp>
      <p:sp>
        <p:nvSpPr>
          <p:cNvPr id="3" name="Footer Placeholder 2">
            <a:extLst>
              <a:ext uri="{FF2B5EF4-FFF2-40B4-BE49-F238E27FC236}">
                <a16:creationId xmlns:a16="http://schemas.microsoft.com/office/drawing/2014/main" id="{F908A878-46BE-4645-AE2A-5FE18AD2C5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222405-C8E7-452E-8F4B-E3F670AF48BD}"/>
              </a:ext>
            </a:extLst>
          </p:cNvPr>
          <p:cNvSpPr>
            <a:spLocks noGrp="1"/>
          </p:cNvSpPr>
          <p:nvPr>
            <p:ph type="sldNum" sz="quarter" idx="12"/>
          </p:nvPr>
        </p:nvSpPr>
        <p:spPr/>
        <p:txBody>
          <a:bodyPr/>
          <a:lstStyle/>
          <a:p>
            <a:fld id="{87748253-7C65-4C0F-9017-888C6E61F0D2}" type="slidenum">
              <a:rPr lang="en-US" smtClean="0"/>
              <a:t>‹#›</a:t>
            </a:fld>
            <a:endParaRPr lang="en-US"/>
          </a:p>
        </p:txBody>
      </p:sp>
    </p:spTree>
    <p:extLst>
      <p:ext uri="{BB962C8B-B14F-4D97-AF65-F5344CB8AC3E}">
        <p14:creationId xmlns:p14="http://schemas.microsoft.com/office/powerpoint/2010/main" val="105746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8253-8C9C-41CC-97D0-20888CBCEC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72AC7-074B-4653-95A5-EA5E029CDE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036A41-01B1-4A3D-BF23-00D742629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966FAE-AC38-495A-8D02-177164FEB545}"/>
              </a:ext>
            </a:extLst>
          </p:cNvPr>
          <p:cNvSpPr>
            <a:spLocks noGrp="1"/>
          </p:cNvSpPr>
          <p:nvPr>
            <p:ph type="dt" sz="half" idx="10"/>
          </p:nvPr>
        </p:nvSpPr>
        <p:spPr/>
        <p:txBody>
          <a:bodyPr/>
          <a:lstStyle/>
          <a:p>
            <a:fld id="{C5D56F52-E717-4E1D-A00B-69208CE55D1D}" type="datetimeFigureOut">
              <a:rPr lang="en-US" smtClean="0"/>
              <a:t>5/5/2021</a:t>
            </a:fld>
            <a:endParaRPr lang="en-US"/>
          </a:p>
        </p:txBody>
      </p:sp>
      <p:sp>
        <p:nvSpPr>
          <p:cNvPr id="6" name="Footer Placeholder 5">
            <a:extLst>
              <a:ext uri="{FF2B5EF4-FFF2-40B4-BE49-F238E27FC236}">
                <a16:creationId xmlns:a16="http://schemas.microsoft.com/office/drawing/2014/main" id="{6A81C581-92EF-497A-A05D-AE1BAC5A8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AF7C2-5F0E-4562-909D-EA297BBAB857}"/>
              </a:ext>
            </a:extLst>
          </p:cNvPr>
          <p:cNvSpPr>
            <a:spLocks noGrp="1"/>
          </p:cNvSpPr>
          <p:nvPr>
            <p:ph type="sldNum" sz="quarter" idx="12"/>
          </p:nvPr>
        </p:nvSpPr>
        <p:spPr/>
        <p:txBody>
          <a:bodyPr/>
          <a:lstStyle/>
          <a:p>
            <a:fld id="{87748253-7C65-4C0F-9017-888C6E61F0D2}" type="slidenum">
              <a:rPr lang="en-US" smtClean="0"/>
              <a:t>‹#›</a:t>
            </a:fld>
            <a:endParaRPr lang="en-US"/>
          </a:p>
        </p:txBody>
      </p:sp>
    </p:spTree>
    <p:extLst>
      <p:ext uri="{BB962C8B-B14F-4D97-AF65-F5344CB8AC3E}">
        <p14:creationId xmlns:p14="http://schemas.microsoft.com/office/powerpoint/2010/main" val="7189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5/5/2021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75091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57EE7-63C6-468B-BF43-5AB2749293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02C461-3C90-4D62-9214-D650FCB4BC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A3F80E-48A2-4FDC-A1C0-2B98801B2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8F422-1DD6-41FB-A9EC-9CEEABD96706}"/>
              </a:ext>
            </a:extLst>
          </p:cNvPr>
          <p:cNvSpPr>
            <a:spLocks noGrp="1"/>
          </p:cNvSpPr>
          <p:nvPr>
            <p:ph type="dt" sz="half" idx="10"/>
          </p:nvPr>
        </p:nvSpPr>
        <p:spPr/>
        <p:txBody>
          <a:bodyPr/>
          <a:lstStyle/>
          <a:p>
            <a:fld id="{C5D56F52-E717-4E1D-A00B-69208CE55D1D}" type="datetimeFigureOut">
              <a:rPr lang="en-US" smtClean="0"/>
              <a:t>5/5/2021</a:t>
            </a:fld>
            <a:endParaRPr lang="en-US"/>
          </a:p>
        </p:txBody>
      </p:sp>
      <p:sp>
        <p:nvSpPr>
          <p:cNvPr id="6" name="Footer Placeholder 5">
            <a:extLst>
              <a:ext uri="{FF2B5EF4-FFF2-40B4-BE49-F238E27FC236}">
                <a16:creationId xmlns:a16="http://schemas.microsoft.com/office/drawing/2014/main" id="{89C0CCAA-F47B-4C9E-97FD-6324CE02A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398D9-A865-4115-9B03-0700B66EE76A}"/>
              </a:ext>
            </a:extLst>
          </p:cNvPr>
          <p:cNvSpPr>
            <a:spLocks noGrp="1"/>
          </p:cNvSpPr>
          <p:nvPr>
            <p:ph type="sldNum" sz="quarter" idx="12"/>
          </p:nvPr>
        </p:nvSpPr>
        <p:spPr/>
        <p:txBody>
          <a:bodyPr/>
          <a:lstStyle/>
          <a:p>
            <a:fld id="{87748253-7C65-4C0F-9017-888C6E61F0D2}" type="slidenum">
              <a:rPr lang="en-US" smtClean="0"/>
              <a:t>‹#›</a:t>
            </a:fld>
            <a:endParaRPr lang="en-US"/>
          </a:p>
        </p:txBody>
      </p:sp>
    </p:spTree>
    <p:extLst>
      <p:ext uri="{BB962C8B-B14F-4D97-AF65-F5344CB8AC3E}">
        <p14:creationId xmlns:p14="http://schemas.microsoft.com/office/powerpoint/2010/main" val="191830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DDBE-F3D8-4325-9BFD-63D708C3FF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2E9397-AEA8-470A-A599-23D52C35C2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F4E6B-B49B-4E90-8350-1E5114B996E1}"/>
              </a:ext>
            </a:extLst>
          </p:cNvPr>
          <p:cNvSpPr>
            <a:spLocks noGrp="1"/>
          </p:cNvSpPr>
          <p:nvPr>
            <p:ph type="dt" sz="half" idx="10"/>
          </p:nvPr>
        </p:nvSpPr>
        <p:spPr/>
        <p:txBody>
          <a:bodyPr/>
          <a:lstStyle/>
          <a:p>
            <a:fld id="{C5D56F52-E717-4E1D-A00B-69208CE55D1D}" type="datetimeFigureOut">
              <a:rPr lang="en-US" smtClean="0"/>
              <a:t>5/5/2021</a:t>
            </a:fld>
            <a:endParaRPr lang="en-US"/>
          </a:p>
        </p:txBody>
      </p:sp>
      <p:sp>
        <p:nvSpPr>
          <p:cNvPr id="5" name="Footer Placeholder 4">
            <a:extLst>
              <a:ext uri="{FF2B5EF4-FFF2-40B4-BE49-F238E27FC236}">
                <a16:creationId xmlns:a16="http://schemas.microsoft.com/office/drawing/2014/main" id="{9429E731-0995-4BE9-8548-EF36FAE9F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A4DFE-BDB2-4690-9C22-8B045A2EDF95}"/>
              </a:ext>
            </a:extLst>
          </p:cNvPr>
          <p:cNvSpPr>
            <a:spLocks noGrp="1"/>
          </p:cNvSpPr>
          <p:nvPr>
            <p:ph type="sldNum" sz="quarter" idx="12"/>
          </p:nvPr>
        </p:nvSpPr>
        <p:spPr/>
        <p:txBody>
          <a:bodyPr/>
          <a:lstStyle/>
          <a:p>
            <a:fld id="{87748253-7C65-4C0F-9017-888C6E61F0D2}" type="slidenum">
              <a:rPr lang="en-US" smtClean="0"/>
              <a:t>‹#›</a:t>
            </a:fld>
            <a:endParaRPr lang="en-US"/>
          </a:p>
        </p:txBody>
      </p:sp>
    </p:spTree>
    <p:extLst>
      <p:ext uri="{BB962C8B-B14F-4D97-AF65-F5344CB8AC3E}">
        <p14:creationId xmlns:p14="http://schemas.microsoft.com/office/powerpoint/2010/main" val="2801624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E3C090-5EB5-48DF-8E5E-0A74F808B2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92C18-588F-4DF2-BFA8-8B81599C19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1DA04-C2EC-417A-9BC3-5C940BC99B6E}"/>
              </a:ext>
            </a:extLst>
          </p:cNvPr>
          <p:cNvSpPr>
            <a:spLocks noGrp="1"/>
          </p:cNvSpPr>
          <p:nvPr>
            <p:ph type="dt" sz="half" idx="10"/>
          </p:nvPr>
        </p:nvSpPr>
        <p:spPr/>
        <p:txBody>
          <a:bodyPr/>
          <a:lstStyle/>
          <a:p>
            <a:fld id="{C5D56F52-E717-4E1D-A00B-69208CE55D1D}" type="datetimeFigureOut">
              <a:rPr lang="en-US" smtClean="0"/>
              <a:t>5/5/2021</a:t>
            </a:fld>
            <a:endParaRPr lang="en-US"/>
          </a:p>
        </p:txBody>
      </p:sp>
      <p:sp>
        <p:nvSpPr>
          <p:cNvPr id="5" name="Footer Placeholder 4">
            <a:extLst>
              <a:ext uri="{FF2B5EF4-FFF2-40B4-BE49-F238E27FC236}">
                <a16:creationId xmlns:a16="http://schemas.microsoft.com/office/drawing/2014/main" id="{FE0604B3-0C02-472F-B9FE-D6B0029B0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0F7C5-E3E5-47E3-B72C-350D386C75C1}"/>
              </a:ext>
            </a:extLst>
          </p:cNvPr>
          <p:cNvSpPr>
            <a:spLocks noGrp="1"/>
          </p:cNvSpPr>
          <p:nvPr>
            <p:ph type="sldNum" sz="quarter" idx="12"/>
          </p:nvPr>
        </p:nvSpPr>
        <p:spPr/>
        <p:txBody>
          <a:bodyPr/>
          <a:lstStyle/>
          <a:p>
            <a:fld id="{87748253-7C65-4C0F-9017-888C6E61F0D2}" type="slidenum">
              <a:rPr lang="en-US" smtClean="0"/>
              <a:t>‹#›</a:t>
            </a:fld>
            <a:endParaRPr lang="en-US"/>
          </a:p>
        </p:txBody>
      </p:sp>
    </p:spTree>
    <p:extLst>
      <p:ext uri="{BB962C8B-B14F-4D97-AF65-F5344CB8AC3E}">
        <p14:creationId xmlns:p14="http://schemas.microsoft.com/office/powerpoint/2010/main" val="231504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5/5/2021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4193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365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7315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2948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842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5/5/2021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091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669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5/5/2021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2501296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0" r:id="rId6"/>
    <p:sldLayoutId id="2147483726" r:id="rId7"/>
    <p:sldLayoutId id="2147483727" r:id="rId8"/>
    <p:sldLayoutId id="2147483728" r:id="rId9"/>
    <p:sldLayoutId id="2147483729" r:id="rId10"/>
    <p:sldLayoutId id="2147483731"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10407-E99B-4365-B62F-ED8C719D3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ECB83E-06F5-4B24-9190-0CF6EDF4DA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D5612-BF82-4927-B82A-AE3209ABA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56F52-E717-4E1D-A00B-69208CE55D1D}" type="datetimeFigureOut">
              <a:rPr lang="en-US" smtClean="0"/>
              <a:t>5/5/2021</a:t>
            </a:fld>
            <a:endParaRPr lang="en-US"/>
          </a:p>
        </p:txBody>
      </p:sp>
      <p:sp>
        <p:nvSpPr>
          <p:cNvPr id="5" name="Footer Placeholder 4">
            <a:extLst>
              <a:ext uri="{FF2B5EF4-FFF2-40B4-BE49-F238E27FC236}">
                <a16:creationId xmlns:a16="http://schemas.microsoft.com/office/drawing/2014/main" id="{37FDF6F3-0A6A-4C50-8792-A994FF4DBA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28B7D0-E48E-4D13-9474-BE5DA0610D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48253-7C65-4C0F-9017-888C6E61F0D2}" type="slidenum">
              <a:rPr lang="en-US" smtClean="0"/>
              <a:t>‹#›</a:t>
            </a:fld>
            <a:endParaRPr lang="en-US"/>
          </a:p>
        </p:txBody>
      </p:sp>
    </p:spTree>
    <p:extLst>
      <p:ext uri="{BB962C8B-B14F-4D97-AF65-F5344CB8AC3E}">
        <p14:creationId xmlns:p14="http://schemas.microsoft.com/office/powerpoint/2010/main" val="144916377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CB5977A-5CE8-4D01-A784-06EA14C2A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F02942D-A53B-4A35-B44C-EEFD824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75F3C53-82B4-457B-87C8-9077A906B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A4487F9-8FD4-4FDA-899F-491058506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4" descr="A truck is parked on the side of a snow covered road&#10;&#10;Description automatically generated">
            <a:extLst>
              <a:ext uri="{FF2B5EF4-FFF2-40B4-BE49-F238E27FC236}">
                <a16:creationId xmlns:a16="http://schemas.microsoft.com/office/drawing/2014/main" id="{748D8659-18D3-43BF-9826-A54716898AC1}"/>
              </a:ext>
            </a:extLst>
          </p:cNvPr>
          <p:cNvPicPr>
            <a:picLocks noChangeAspect="1"/>
          </p:cNvPicPr>
          <p:nvPr/>
        </p:nvPicPr>
        <p:blipFill>
          <a:blip r:embed="rId2"/>
          <a:stretch>
            <a:fillRect/>
          </a:stretch>
        </p:blipFill>
        <p:spPr>
          <a:xfrm>
            <a:off x="446082" y="874608"/>
            <a:ext cx="11270242" cy="3239177"/>
          </a:xfrm>
          <a:prstGeom prst="rect">
            <a:avLst/>
          </a:prstGeom>
        </p:spPr>
      </p:pic>
      <p:sp>
        <p:nvSpPr>
          <p:cNvPr id="17" name="Rectangle 16">
            <a:extLst>
              <a:ext uri="{FF2B5EF4-FFF2-40B4-BE49-F238E27FC236}">
                <a16:creationId xmlns:a16="http://schemas.microsoft.com/office/drawing/2014/main" id="{ACD9B3A4-4B72-4F8E-9D87-2D150F2AD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883" y="4432079"/>
            <a:ext cx="11274641" cy="1968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4610099"/>
            <a:ext cx="10993549" cy="1066801"/>
          </a:xfrm>
        </p:spPr>
        <p:txBody>
          <a:bodyPr>
            <a:normAutofit/>
          </a:bodyPr>
          <a:lstStyle/>
          <a:p>
            <a:pPr algn="ctr"/>
            <a:r>
              <a:rPr lang="en-US" sz="3200" dirty="0">
                <a:solidFill>
                  <a:schemeClr val="bg1"/>
                </a:solidFill>
                <a:cs typeface="Calibri Light"/>
              </a:rPr>
              <a:t>Successful owner Operators </a:t>
            </a:r>
            <a:r>
              <a:rPr lang="en-US" sz="3200">
                <a:solidFill>
                  <a:schemeClr val="bg1"/>
                </a:solidFill>
                <a:cs typeface="Calibri Light"/>
              </a:rPr>
              <a:t>Guide</a:t>
            </a:r>
            <a:br>
              <a:rPr lang="en-US" sz="3200" dirty="0">
                <a:solidFill>
                  <a:schemeClr val="bg1"/>
                </a:solidFill>
                <a:cs typeface="Calibri Light"/>
              </a:rPr>
            </a:br>
            <a:endParaRPr lang="en-US" sz="2300" b="1">
              <a:solidFill>
                <a:srgbClr val="FFFFFF"/>
              </a:solidFill>
              <a:cs typeface="Calibri Light"/>
            </a:endParaRPr>
          </a:p>
        </p:txBody>
      </p:sp>
      <p:sp>
        <p:nvSpPr>
          <p:cNvPr id="3" name="Subtitle 2"/>
          <p:cNvSpPr>
            <a:spLocks noGrp="1"/>
          </p:cNvSpPr>
          <p:nvPr>
            <p:ph type="subTitle" idx="1"/>
          </p:nvPr>
        </p:nvSpPr>
        <p:spPr>
          <a:xfrm>
            <a:off x="581194" y="5697215"/>
            <a:ext cx="10993546" cy="525565"/>
          </a:xfrm>
        </p:spPr>
        <p:txBody>
          <a:bodyPr>
            <a:normAutofit/>
          </a:bodyPr>
          <a:lstStyle/>
          <a:p>
            <a:pPr algn="ctr"/>
            <a:r>
              <a:rPr lang="en-US" b="1" dirty="0">
                <a:solidFill>
                  <a:srgbClr val="FFFFFF"/>
                </a:solidFill>
                <a:ea typeface="+mn-lt"/>
                <a:cs typeface="+mn-lt"/>
              </a:rPr>
              <a:t>ACCELERATED SERVICES AUTO Transporters</a:t>
            </a:r>
            <a:endParaRPr lang="en-US" dirty="0" err="1">
              <a:ea typeface="+mn-lt"/>
              <a:cs typeface="+mn-lt"/>
            </a:endParaRPr>
          </a:p>
          <a:p>
            <a:endParaRPr lang="en-US" dirty="0">
              <a:solidFill>
                <a:srgbClr val="FFFFFF">
                  <a:alpha val="75000"/>
                </a:srgbClr>
              </a:solidFill>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C4EC-CC42-4EFE-8A55-29953D988AC0}"/>
              </a:ext>
            </a:extLst>
          </p:cNvPr>
          <p:cNvSpPr>
            <a:spLocks noGrp="1"/>
          </p:cNvSpPr>
          <p:nvPr>
            <p:ph type="title"/>
          </p:nvPr>
        </p:nvSpPr>
        <p:spPr/>
        <p:txBody>
          <a:bodyPr/>
          <a:lstStyle/>
          <a:p>
            <a:r>
              <a:rPr kumimoji="0" lang="en-US" sz="2700" b="0" i="0" u="none" strike="noStrike" kern="1200" cap="all" spc="0" normalizeH="0" baseline="0" noProof="0" dirty="0">
                <a:ln>
                  <a:noFill/>
                </a:ln>
                <a:solidFill>
                  <a:prstClr val="black">
                    <a:lumMod val="75000"/>
                    <a:lumOff val="25000"/>
                  </a:prstClr>
                </a:solidFill>
                <a:effectLst/>
                <a:uLnTx/>
                <a:uFillTx/>
                <a:latin typeface="Arial Nova Light" panose="020B0502020104020203"/>
                <a:ea typeface="+mj-ea"/>
                <a:cs typeface="+mj-cs"/>
              </a:rPr>
              <a:t> </a:t>
            </a:r>
            <a:endParaRPr lang="en-US" dirty="0"/>
          </a:p>
        </p:txBody>
      </p:sp>
      <p:pic>
        <p:nvPicPr>
          <p:cNvPr id="4" name="Content Placeholder 3">
            <a:extLst>
              <a:ext uri="{FF2B5EF4-FFF2-40B4-BE49-F238E27FC236}">
                <a16:creationId xmlns:a16="http://schemas.microsoft.com/office/drawing/2014/main" id="{5915A576-4FFF-4087-830A-AFC01147BC45}"/>
              </a:ext>
            </a:extLst>
          </p:cNvPr>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69902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2068FD0-723E-4D72-A9D3-C7C653690142}"/>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0" y="1099226"/>
            <a:ext cx="12192000" cy="5758774"/>
          </a:xfrm>
          <a:prstGeom prst="rect">
            <a:avLst/>
          </a:prstGeom>
          <a:solidFill>
            <a:schemeClr val="accent2">
              <a:lumMod val="60000"/>
              <a:lumOff val="40000"/>
            </a:schemeClr>
          </a:solidFill>
          <a:ln w="19050">
            <a:noFill/>
          </a:ln>
        </p:spPr>
      </p:pic>
      <p:sp>
        <p:nvSpPr>
          <p:cNvPr id="5" name="Star: 5 Points 4">
            <a:extLst>
              <a:ext uri="{FF2B5EF4-FFF2-40B4-BE49-F238E27FC236}">
                <a16:creationId xmlns:a16="http://schemas.microsoft.com/office/drawing/2014/main" id="{C881A996-1B78-444A-B448-475DC55D684F}"/>
              </a:ext>
            </a:extLst>
          </p:cNvPr>
          <p:cNvSpPr/>
          <p:nvPr/>
        </p:nvSpPr>
        <p:spPr>
          <a:xfrm>
            <a:off x="6104922" y="4015863"/>
            <a:ext cx="355379" cy="280275"/>
          </a:xfrm>
          <a:prstGeom prst="star5">
            <a:avLst/>
          </a:prstGeom>
          <a:solidFill>
            <a:srgbClr val="FFCC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logo" descr="Email signature_accelerated.jpg">
            <a:extLst>
              <a:ext uri="{FF2B5EF4-FFF2-40B4-BE49-F238E27FC236}">
                <a16:creationId xmlns:a16="http://schemas.microsoft.com/office/drawing/2014/main" id="{34E5E2B0-2251-4910-9EAC-0ED7BED19EAD}"/>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11198475" y="6069563"/>
            <a:ext cx="875345" cy="685800"/>
          </a:xfrm>
          <a:prstGeom prst="rect">
            <a:avLst/>
          </a:prstGeom>
          <a:ln w="19050">
            <a:solidFill>
              <a:schemeClr val="accent4">
                <a:lumMod val="75000"/>
              </a:schemeClr>
            </a:solidFill>
          </a:ln>
        </p:spPr>
      </p:pic>
      <p:sp>
        <p:nvSpPr>
          <p:cNvPr id="14" name="Star: 5 Points 13">
            <a:extLst>
              <a:ext uri="{FF2B5EF4-FFF2-40B4-BE49-F238E27FC236}">
                <a16:creationId xmlns:a16="http://schemas.microsoft.com/office/drawing/2014/main" id="{EACF484D-310F-4B50-A077-D982FADA73F0}"/>
              </a:ext>
            </a:extLst>
          </p:cNvPr>
          <p:cNvSpPr/>
          <p:nvPr/>
        </p:nvSpPr>
        <p:spPr>
          <a:xfrm>
            <a:off x="8038066" y="4424578"/>
            <a:ext cx="355379" cy="303853"/>
          </a:xfrm>
          <a:prstGeom prst="star5">
            <a:avLst>
              <a:gd name="adj" fmla="val 19098"/>
              <a:gd name="hf" fmla="val 105146"/>
              <a:gd name="vf" fmla="val 110557"/>
            </a:avLst>
          </a:prstGeom>
          <a:solidFill>
            <a:srgbClr val="FFCC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5 Points 12">
            <a:extLst>
              <a:ext uri="{FF2B5EF4-FFF2-40B4-BE49-F238E27FC236}">
                <a16:creationId xmlns:a16="http://schemas.microsoft.com/office/drawing/2014/main" id="{B7D4C4CA-350D-4992-A64E-55CAE88C2C1A}"/>
              </a:ext>
            </a:extLst>
          </p:cNvPr>
          <p:cNvSpPr/>
          <p:nvPr/>
        </p:nvSpPr>
        <p:spPr>
          <a:xfrm>
            <a:off x="7646118" y="3252267"/>
            <a:ext cx="355379" cy="280275"/>
          </a:xfrm>
          <a:prstGeom prst="star5">
            <a:avLst/>
          </a:prstGeom>
          <a:solidFill>
            <a:srgbClr val="FFCC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id="{EC6B0BF9-778E-4D13-B664-7A19816EC9FB}"/>
              </a:ext>
            </a:extLst>
          </p:cNvPr>
          <p:cNvSpPr/>
          <p:nvPr/>
        </p:nvSpPr>
        <p:spPr>
          <a:xfrm>
            <a:off x="8496162" y="3141966"/>
            <a:ext cx="355379" cy="280275"/>
          </a:xfrm>
          <a:prstGeom prst="star5">
            <a:avLst/>
          </a:prstGeom>
          <a:solidFill>
            <a:srgbClr val="FFCC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ms s 11">
            <a:extLst>
              <a:ext uri="{FF2B5EF4-FFF2-40B4-BE49-F238E27FC236}">
                <a16:creationId xmlns:a16="http://schemas.microsoft.com/office/drawing/2014/main" id="{D483D495-0CCA-461B-B940-0001A509C083}"/>
              </a:ext>
            </a:extLst>
          </p:cNvPr>
          <p:cNvCxnSpPr>
            <a:cxnSpLocks/>
          </p:cNvCxnSpPr>
          <p:nvPr/>
        </p:nvCxnSpPr>
        <p:spPr>
          <a:xfrm flipH="1">
            <a:off x="6236616" y="4618366"/>
            <a:ext cx="1896255" cy="1062256"/>
          </a:xfrm>
          <a:prstGeom prst="straightConnector1">
            <a:avLst/>
          </a:prstGeom>
          <a:ln w="25400">
            <a:solidFill>
              <a:srgbClr val="99009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mw s 10">
            <a:extLst>
              <a:ext uri="{FF2B5EF4-FFF2-40B4-BE49-F238E27FC236}">
                <a16:creationId xmlns:a16="http://schemas.microsoft.com/office/drawing/2014/main" id="{B7AFF7AC-957A-4911-8654-20D066301B6D}"/>
              </a:ext>
            </a:extLst>
          </p:cNvPr>
          <p:cNvCxnSpPr>
            <a:cxnSpLocks/>
          </p:cNvCxnSpPr>
          <p:nvPr/>
        </p:nvCxnSpPr>
        <p:spPr>
          <a:xfrm flipH="1">
            <a:off x="6132985" y="4626898"/>
            <a:ext cx="1999886" cy="482534"/>
          </a:xfrm>
          <a:prstGeom prst="straightConnector1">
            <a:avLst/>
          </a:prstGeom>
          <a:ln w="25400">
            <a:solidFill>
              <a:srgbClr val="99009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mw s 12">
            <a:extLst>
              <a:ext uri="{FF2B5EF4-FFF2-40B4-BE49-F238E27FC236}">
                <a16:creationId xmlns:a16="http://schemas.microsoft.com/office/drawing/2014/main" id="{6BD2C3DA-52D5-4CF8-8286-C097915E14B7}"/>
              </a:ext>
            </a:extLst>
          </p:cNvPr>
          <p:cNvCxnSpPr>
            <a:cxnSpLocks/>
          </p:cNvCxnSpPr>
          <p:nvPr/>
        </p:nvCxnSpPr>
        <p:spPr>
          <a:xfrm flipH="1">
            <a:off x="6438667" y="4608100"/>
            <a:ext cx="1694204" cy="110756"/>
          </a:xfrm>
          <a:prstGeom prst="straightConnector1">
            <a:avLst/>
          </a:prstGeom>
          <a:ln w="25400">
            <a:solidFill>
              <a:srgbClr val="99009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mw s 9">
            <a:extLst>
              <a:ext uri="{FF2B5EF4-FFF2-40B4-BE49-F238E27FC236}">
                <a16:creationId xmlns:a16="http://schemas.microsoft.com/office/drawing/2014/main" id="{C6E1E24E-62CE-413C-92FA-1F1C63CACC64}"/>
              </a:ext>
            </a:extLst>
          </p:cNvPr>
          <p:cNvCxnSpPr>
            <a:cxnSpLocks/>
          </p:cNvCxnSpPr>
          <p:nvPr/>
        </p:nvCxnSpPr>
        <p:spPr>
          <a:xfrm flipV="1">
            <a:off x="8304164" y="3674707"/>
            <a:ext cx="338979" cy="831364"/>
          </a:xfrm>
          <a:prstGeom prst="straightConnector1">
            <a:avLst/>
          </a:prstGeom>
          <a:ln w="25400">
            <a:solidFill>
              <a:srgbClr val="99009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mw s 8">
            <a:extLst>
              <a:ext uri="{FF2B5EF4-FFF2-40B4-BE49-F238E27FC236}">
                <a16:creationId xmlns:a16="http://schemas.microsoft.com/office/drawing/2014/main" id="{022414C6-2F7A-4D03-B031-8EB0D015E020}"/>
              </a:ext>
            </a:extLst>
          </p:cNvPr>
          <p:cNvCxnSpPr>
            <a:cxnSpLocks/>
          </p:cNvCxnSpPr>
          <p:nvPr/>
        </p:nvCxnSpPr>
        <p:spPr>
          <a:xfrm flipH="1" flipV="1">
            <a:off x="8001497" y="3755312"/>
            <a:ext cx="234521" cy="656776"/>
          </a:xfrm>
          <a:prstGeom prst="straightConnector1">
            <a:avLst/>
          </a:prstGeom>
          <a:ln w="25400">
            <a:solidFill>
              <a:srgbClr val="99009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upper mw">
            <a:extLst>
              <a:ext uri="{FF2B5EF4-FFF2-40B4-BE49-F238E27FC236}">
                <a16:creationId xmlns:a16="http://schemas.microsoft.com/office/drawing/2014/main" id="{D2C0A6B1-953F-47F9-95D0-52A82317CB47}"/>
              </a:ext>
            </a:extLst>
          </p:cNvPr>
          <p:cNvCxnSpPr>
            <a:cxnSpLocks/>
          </p:cNvCxnSpPr>
          <p:nvPr/>
        </p:nvCxnSpPr>
        <p:spPr>
          <a:xfrm flipH="1" flipV="1">
            <a:off x="7332165" y="4170166"/>
            <a:ext cx="800706" cy="341704"/>
          </a:xfrm>
          <a:prstGeom prst="straightConnector1">
            <a:avLst/>
          </a:prstGeom>
          <a:ln w="28575">
            <a:solidFill>
              <a:srgbClr val="990099"/>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2" name="upper mw 1">
            <a:extLst>
              <a:ext uri="{FF2B5EF4-FFF2-40B4-BE49-F238E27FC236}">
                <a16:creationId xmlns:a16="http://schemas.microsoft.com/office/drawing/2014/main" id="{0A4D9D7D-467C-4C07-A30B-D3151DBA927C}"/>
              </a:ext>
            </a:extLst>
          </p:cNvPr>
          <p:cNvCxnSpPr>
            <a:cxnSpLocks/>
          </p:cNvCxnSpPr>
          <p:nvPr/>
        </p:nvCxnSpPr>
        <p:spPr>
          <a:xfrm>
            <a:off x="8643143" y="3309182"/>
            <a:ext cx="1498712" cy="113059"/>
          </a:xfrm>
          <a:prstGeom prst="straightConnector1">
            <a:avLst/>
          </a:prstGeom>
          <a:ln w="28575">
            <a:solidFill>
              <a:srgbClr val="0000CC"/>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3" name="upper mw 4">
            <a:extLst>
              <a:ext uri="{FF2B5EF4-FFF2-40B4-BE49-F238E27FC236}">
                <a16:creationId xmlns:a16="http://schemas.microsoft.com/office/drawing/2014/main" id="{FB16B0E0-4787-4B40-9770-76624D8C14D6}"/>
              </a:ext>
            </a:extLst>
          </p:cNvPr>
          <p:cNvCxnSpPr>
            <a:cxnSpLocks/>
          </p:cNvCxnSpPr>
          <p:nvPr/>
        </p:nvCxnSpPr>
        <p:spPr>
          <a:xfrm flipV="1">
            <a:off x="6376269" y="3828479"/>
            <a:ext cx="1483216" cy="377966"/>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6" name="upper mw 5">
            <a:extLst>
              <a:ext uri="{FF2B5EF4-FFF2-40B4-BE49-F238E27FC236}">
                <a16:creationId xmlns:a16="http://schemas.microsoft.com/office/drawing/2014/main" id="{7F213943-B917-449A-8873-2D82527943A4}"/>
              </a:ext>
            </a:extLst>
          </p:cNvPr>
          <p:cNvCxnSpPr>
            <a:cxnSpLocks/>
            <a:stCxn id="5" idx="0"/>
          </p:cNvCxnSpPr>
          <p:nvPr/>
        </p:nvCxnSpPr>
        <p:spPr>
          <a:xfrm flipH="1" flipV="1">
            <a:off x="5899769" y="2567031"/>
            <a:ext cx="382843" cy="1448832"/>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0" name="upper mw 6">
            <a:extLst>
              <a:ext uri="{FF2B5EF4-FFF2-40B4-BE49-F238E27FC236}">
                <a16:creationId xmlns:a16="http://schemas.microsoft.com/office/drawing/2014/main" id="{45A444ED-54C9-4837-8570-E64D04FF4B59}"/>
              </a:ext>
            </a:extLst>
          </p:cNvPr>
          <p:cNvCxnSpPr>
            <a:cxnSpLocks/>
          </p:cNvCxnSpPr>
          <p:nvPr/>
        </p:nvCxnSpPr>
        <p:spPr>
          <a:xfrm flipV="1">
            <a:off x="6318369" y="2957209"/>
            <a:ext cx="1176406" cy="1089313"/>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4D802C7-B02F-456C-B8CA-E70CE9919381}"/>
              </a:ext>
            </a:extLst>
          </p:cNvPr>
          <p:cNvSpPr txBox="1"/>
          <p:nvPr/>
        </p:nvSpPr>
        <p:spPr>
          <a:xfrm>
            <a:off x="1837610" y="229055"/>
            <a:ext cx="8304245" cy="769441"/>
          </a:xfrm>
          <a:prstGeom prst="rect">
            <a:avLst/>
          </a:prstGeom>
          <a:noFill/>
          <a:ln>
            <a:noFill/>
          </a:ln>
          <a:effectLst>
            <a:innerShdw blurRad="114300">
              <a:prstClr val="black"/>
            </a:innerShdw>
          </a:effectLst>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2700">
                  <a:solidFill>
                    <a:srgbClr val="4D4D4D">
                      <a:lumMod val="75000"/>
                    </a:srgbClr>
                  </a:solidFill>
                </a:ln>
                <a:gradFill flip="none" rotWithShape="1">
                  <a:gsLst>
                    <a:gs pos="95000">
                      <a:srgbClr val="BDA84C">
                        <a:lumMod val="99000"/>
                      </a:srgbClr>
                    </a:gs>
                    <a:gs pos="75000">
                      <a:srgbClr val="FFCC00"/>
                    </a:gs>
                    <a:gs pos="0">
                      <a:srgbClr val="E6E6E6"/>
                    </a:gs>
                    <a:gs pos="99000">
                      <a:srgbClr val="7D8496"/>
                    </a:gs>
                    <a:gs pos="100000">
                      <a:srgbClr val="E6E6E6"/>
                    </a:gs>
                  </a:gsLst>
                  <a:lin ang="5400000" scaled="1"/>
                  <a:tileRect/>
                </a:gradFill>
                <a:effectLst>
                  <a:outerShdw blurRad="114300" dist="101600" dir="2700000" algn="tl" rotWithShape="0">
                    <a:srgbClr val="000000">
                      <a:alpha val="40000"/>
                    </a:srgbClr>
                  </a:outerShdw>
                </a:effectLst>
                <a:uLnTx/>
                <a:uFillTx/>
                <a:latin typeface="Verdana" panose="020B0604030504040204" pitchFamily="34" charset="0"/>
                <a:ea typeface="Verdana" panose="020B0604030504040204" pitchFamily="34" charset="0"/>
                <a:cs typeface="+mn-cs"/>
              </a:rPr>
              <a:t>Midwest OEM Lanes</a:t>
            </a:r>
          </a:p>
        </p:txBody>
      </p:sp>
      <p:cxnSp>
        <p:nvCxnSpPr>
          <p:cNvPr id="25" name="upper mw 1">
            <a:extLst>
              <a:ext uri="{FF2B5EF4-FFF2-40B4-BE49-F238E27FC236}">
                <a16:creationId xmlns:a16="http://schemas.microsoft.com/office/drawing/2014/main" id="{0EA6246E-EF2E-4938-A28A-CF88527FB90B}"/>
              </a:ext>
            </a:extLst>
          </p:cNvPr>
          <p:cNvCxnSpPr>
            <a:cxnSpLocks/>
          </p:cNvCxnSpPr>
          <p:nvPr/>
        </p:nvCxnSpPr>
        <p:spPr>
          <a:xfrm>
            <a:off x="7823807" y="3429000"/>
            <a:ext cx="2147044" cy="103542"/>
          </a:xfrm>
          <a:prstGeom prst="straightConnector1">
            <a:avLst/>
          </a:prstGeom>
          <a:ln w="28575">
            <a:solidFill>
              <a:srgbClr val="0000CC"/>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0" name="upper mw 6">
            <a:extLst>
              <a:ext uri="{FF2B5EF4-FFF2-40B4-BE49-F238E27FC236}">
                <a16:creationId xmlns:a16="http://schemas.microsoft.com/office/drawing/2014/main" id="{F6A04453-81DB-45E3-A751-C9B8AB16DD10}"/>
              </a:ext>
            </a:extLst>
          </p:cNvPr>
          <p:cNvCxnSpPr>
            <a:cxnSpLocks/>
          </p:cNvCxnSpPr>
          <p:nvPr/>
        </p:nvCxnSpPr>
        <p:spPr>
          <a:xfrm flipV="1">
            <a:off x="6470769" y="3109609"/>
            <a:ext cx="1176406" cy="1089313"/>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xit" presetSubtype="4" fill="hold" nodeType="withEffect">
                                  <p:stCondLst>
                                    <p:cond delay="0"/>
                                  </p:stCondLst>
                                  <p:childTnLst>
                                    <p:animEffect transition="out" filter="wipe(down)">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xit" presetSubtype="4" fill="hold" nodeType="withEffect">
                                  <p:stCondLst>
                                    <p:cond delay="0"/>
                                  </p:stCondLst>
                                  <p:childTnLst>
                                    <p:animEffect transition="out" filter="wipe(down)">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par>
                                <p:cTn id="26" presetID="22" presetClass="exit" presetSubtype="4" fill="hold" nodeType="withEffect">
                                  <p:stCondLst>
                                    <p:cond delay="0"/>
                                  </p:stCondLst>
                                  <p:childTnLst>
                                    <p:animEffect transition="out" filter="wipe(down)">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xit" presetSubtype="4" fill="hold" nodeType="withEffect">
                                  <p:stCondLst>
                                    <p:cond delay="0"/>
                                  </p:stCondLst>
                                  <p:childTnLst>
                                    <p:animEffect transition="out" filter="wipe(down)">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xit" presetSubtype="4" fill="hold" nodeType="withEffect">
                                  <p:stCondLst>
                                    <p:cond delay="0"/>
                                  </p:stCondLst>
                                  <p:childTnLst>
                                    <p:animEffect transition="out" filter="wipe(down)">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par>
                                <p:cTn id="47" presetID="22" presetClass="entr" presetSubtype="4"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par>
                                <p:cTn id="50" presetID="22" presetClass="entr" presetSubtype="4"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down)">
                                      <p:cBhvr>
                                        <p:cTn id="52" dur="500"/>
                                        <p:tgtEl>
                                          <p:spTgt spid="33"/>
                                        </p:tgtEl>
                                      </p:cBhvr>
                                    </p:animEffect>
                                  </p:childTnLst>
                                </p:cTn>
                              </p:par>
                              <p:par>
                                <p:cTn id="53" presetID="22" presetClass="exit" presetSubtype="4" fill="hold" nodeType="withEffect">
                                  <p:stCondLst>
                                    <p:cond delay="0"/>
                                  </p:stCondLst>
                                  <p:childTnLst>
                                    <p:animEffect transition="out" filter="wipe(down)">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par>
                                <p:cTn id="56" presetID="22" presetClass="entr" presetSubtype="4"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par>
                                <p:cTn id="62" presetID="22" presetClass="exit" presetSubtype="4" fill="hold" nodeType="withEffect">
                                  <p:stCondLst>
                                    <p:cond delay="0"/>
                                  </p:stCondLst>
                                  <p:childTnLst>
                                    <p:animEffect transition="out" filter="wipe(down)">
                                      <p:cBhvr>
                                        <p:cTn id="63" dur="500"/>
                                        <p:tgtEl>
                                          <p:spTgt spid="42"/>
                                        </p:tgtEl>
                                      </p:cBhvr>
                                    </p:animEffect>
                                    <p:set>
                                      <p:cBhvr>
                                        <p:cTn id="64" dur="1" fill="hold">
                                          <p:stCondLst>
                                            <p:cond delay="499"/>
                                          </p:stCondLst>
                                        </p:cTn>
                                        <p:tgtEl>
                                          <p:spTgt spid="42"/>
                                        </p:tgtEl>
                                        <p:attrNameLst>
                                          <p:attrName>style.visibility</p:attrName>
                                        </p:attrNameLst>
                                      </p:cBhvr>
                                      <p:to>
                                        <p:strVal val="hidden"/>
                                      </p:to>
                                    </p:set>
                                  </p:childTnLst>
                                </p:cTn>
                              </p:par>
                              <p:par>
                                <p:cTn id="65" presetID="22" presetClass="entr" presetSubtype="4"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par>
                                <p:cTn id="68" presetID="22" presetClass="entr" presetSubtype="4" fill="hold"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down)">
                                      <p:cBhvr>
                                        <p:cTn id="70" dur="500"/>
                                        <p:tgtEl>
                                          <p:spTgt spid="43"/>
                                        </p:tgtEl>
                                      </p:cBhvr>
                                    </p:animEffect>
                                  </p:childTnLst>
                                </p:cTn>
                              </p:par>
                              <p:par>
                                <p:cTn id="71" presetID="22" presetClass="exit" presetSubtype="4" fill="hold" nodeType="withEffect">
                                  <p:stCondLst>
                                    <p:cond delay="0"/>
                                  </p:stCondLst>
                                  <p:childTnLst>
                                    <p:animEffect transition="out" filter="wipe(down)">
                                      <p:cBhvr>
                                        <p:cTn id="72" dur="500"/>
                                        <p:tgtEl>
                                          <p:spTgt spid="43"/>
                                        </p:tgtEl>
                                      </p:cBhvr>
                                    </p:animEffect>
                                    <p:set>
                                      <p:cBhvr>
                                        <p:cTn id="73" dur="1" fill="hold">
                                          <p:stCondLst>
                                            <p:cond delay="499"/>
                                          </p:stCondLst>
                                        </p:cTn>
                                        <p:tgtEl>
                                          <p:spTgt spid="43"/>
                                        </p:tgtEl>
                                        <p:attrNameLst>
                                          <p:attrName>style.visibility</p:attrName>
                                        </p:attrNameLst>
                                      </p:cBhvr>
                                      <p:to>
                                        <p:strVal val="hidden"/>
                                      </p:to>
                                    </p:set>
                                  </p:childTnLst>
                                </p:cTn>
                              </p:par>
                              <p:par>
                                <p:cTn id="74" presetID="22" presetClass="entr" presetSubtype="4"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down)">
                                      <p:cBhvr>
                                        <p:cTn id="76" dur="500"/>
                                        <p:tgtEl>
                                          <p:spTgt spid="43"/>
                                        </p:tgtEl>
                                      </p:cBhvr>
                                    </p:animEffect>
                                  </p:childTnLst>
                                </p:cTn>
                              </p:par>
                              <p:par>
                                <p:cTn id="77" presetID="22" presetClass="entr" presetSubtype="4"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down)">
                                      <p:cBhvr>
                                        <p:cTn id="79" dur="500"/>
                                        <p:tgtEl>
                                          <p:spTgt spid="46"/>
                                        </p:tgtEl>
                                      </p:cBhvr>
                                    </p:animEffect>
                                  </p:childTnLst>
                                </p:cTn>
                              </p:par>
                              <p:par>
                                <p:cTn id="80" presetID="22" presetClass="exit" presetSubtype="4" fill="hold" nodeType="withEffect">
                                  <p:stCondLst>
                                    <p:cond delay="0"/>
                                  </p:stCondLst>
                                  <p:childTnLst>
                                    <p:animEffect transition="out" filter="wipe(down)">
                                      <p:cBhvr>
                                        <p:cTn id="81" dur="500"/>
                                        <p:tgtEl>
                                          <p:spTgt spid="46"/>
                                        </p:tgtEl>
                                      </p:cBhvr>
                                    </p:animEffect>
                                    <p:set>
                                      <p:cBhvr>
                                        <p:cTn id="82" dur="1" fill="hold">
                                          <p:stCondLst>
                                            <p:cond delay="499"/>
                                          </p:stCondLst>
                                        </p:cTn>
                                        <p:tgtEl>
                                          <p:spTgt spid="46"/>
                                        </p:tgtEl>
                                        <p:attrNameLst>
                                          <p:attrName>style.visibility</p:attrName>
                                        </p:attrNameLst>
                                      </p:cBhvr>
                                      <p:to>
                                        <p:strVal val="hidden"/>
                                      </p:to>
                                    </p:set>
                                  </p:childTnLst>
                                </p:cTn>
                              </p:par>
                              <p:par>
                                <p:cTn id="83" presetID="22" presetClass="entr" presetSubtype="4"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wipe(down)">
                                      <p:cBhvr>
                                        <p:cTn id="85" dur="500"/>
                                        <p:tgtEl>
                                          <p:spTgt spid="4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wipe(down)">
                                      <p:cBhvr>
                                        <p:cTn id="90" dur="500"/>
                                        <p:tgtEl>
                                          <p:spTgt spid="50"/>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xit" presetSubtype="4" fill="hold" nodeType="clickEffect">
                                  <p:stCondLst>
                                    <p:cond delay="0"/>
                                  </p:stCondLst>
                                  <p:childTnLst>
                                    <p:animEffect transition="out" filter="wipe(down)">
                                      <p:cBhvr>
                                        <p:cTn id="94" dur="500"/>
                                        <p:tgtEl>
                                          <p:spTgt spid="50"/>
                                        </p:tgtEl>
                                      </p:cBhvr>
                                    </p:animEffect>
                                    <p:set>
                                      <p:cBhvr>
                                        <p:cTn id="95" dur="1" fill="hold">
                                          <p:stCondLst>
                                            <p:cond delay="499"/>
                                          </p:stCondLst>
                                        </p:cTn>
                                        <p:tgtEl>
                                          <p:spTgt spid="50"/>
                                        </p:tgtEl>
                                        <p:attrNameLst>
                                          <p:attrName>style.visibility</p:attrName>
                                        </p:attrNameLst>
                                      </p:cBhvr>
                                      <p:to>
                                        <p:strVal val="hidden"/>
                                      </p:to>
                                    </p:set>
                                  </p:childTnLst>
                                </p:cTn>
                              </p:par>
                              <p:par>
                                <p:cTn id="96" presetID="22" presetClass="entr" presetSubtype="4"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wipe(down)">
                                      <p:cBhvr>
                                        <p:cTn id="98" dur="500"/>
                                        <p:tgtEl>
                                          <p:spTgt spid="50"/>
                                        </p:tgtEl>
                                      </p:cBhvr>
                                    </p:animEffect>
                                  </p:childTnLst>
                                </p:cTn>
                              </p:par>
                              <p:par>
                                <p:cTn id="99" presetID="22" presetClass="entr" presetSubtype="4"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wipe(down)">
                                      <p:cBhvr>
                                        <p:cTn id="101" dur="500"/>
                                        <p:tgtEl>
                                          <p:spTgt spid="25"/>
                                        </p:tgtEl>
                                      </p:cBhvr>
                                    </p:animEffect>
                                  </p:childTnLst>
                                </p:cTn>
                              </p:par>
                              <p:par>
                                <p:cTn id="102" presetID="22" presetClass="exit" presetSubtype="4" fill="hold" nodeType="withEffect">
                                  <p:stCondLst>
                                    <p:cond delay="0"/>
                                  </p:stCondLst>
                                  <p:childTnLst>
                                    <p:animEffect transition="out" filter="wipe(down)">
                                      <p:cBhvr>
                                        <p:cTn id="103" dur="500"/>
                                        <p:tgtEl>
                                          <p:spTgt spid="25"/>
                                        </p:tgtEl>
                                      </p:cBhvr>
                                    </p:animEffect>
                                    <p:set>
                                      <p:cBhvr>
                                        <p:cTn id="104" dur="1" fill="hold">
                                          <p:stCondLst>
                                            <p:cond delay="499"/>
                                          </p:stCondLst>
                                        </p:cTn>
                                        <p:tgtEl>
                                          <p:spTgt spid="25"/>
                                        </p:tgtEl>
                                        <p:attrNameLst>
                                          <p:attrName>style.visibility</p:attrName>
                                        </p:attrNameLst>
                                      </p:cBhvr>
                                      <p:to>
                                        <p:strVal val="hidden"/>
                                      </p:to>
                                    </p:set>
                                  </p:childTnLst>
                                </p:cTn>
                              </p:par>
                              <p:par>
                                <p:cTn id="105" presetID="22" presetClass="entr" presetSubtype="4"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wipe(down)">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wipe(down)">
                                      <p:cBhvr>
                                        <p:cTn id="112" dur="500"/>
                                        <p:tgtEl>
                                          <p:spTgt spid="2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xit" presetSubtype="4" fill="hold" nodeType="clickEffect">
                                  <p:stCondLst>
                                    <p:cond delay="0"/>
                                  </p:stCondLst>
                                  <p:childTnLst>
                                    <p:animEffect transition="out" filter="wipe(down)">
                                      <p:cBhvr>
                                        <p:cTn id="116" dur="500"/>
                                        <p:tgtEl>
                                          <p:spTgt spid="20"/>
                                        </p:tgtEl>
                                      </p:cBhvr>
                                    </p:animEffect>
                                    <p:set>
                                      <p:cBhvr>
                                        <p:cTn id="117" dur="1" fill="hold">
                                          <p:stCondLst>
                                            <p:cond delay="499"/>
                                          </p:stCondLst>
                                        </p:cTn>
                                        <p:tgtEl>
                                          <p:spTgt spid="20"/>
                                        </p:tgtEl>
                                        <p:attrNameLst>
                                          <p:attrName>style.visibility</p:attrName>
                                        </p:attrNameLst>
                                      </p:cBhvr>
                                      <p:to>
                                        <p:strVal val="hidden"/>
                                      </p:to>
                                    </p:set>
                                  </p:childTnLst>
                                </p:cTn>
                              </p:par>
                              <p:par>
                                <p:cTn id="118" presetID="22" presetClass="entr" presetSubtype="4"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wipe(down)">
                                      <p:cBhvr>
                                        <p:cTn id="1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18338-EA59-4677-90AE-B5DBA0E4C568}"/>
              </a:ext>
            </a:extLst>
          </p:cNvPr>
          <p:cNvSpPr>
            <a:spLocks noGrp="1"/>
          </p:cNvSpPr>
          <p:nvPr>
            <p:ph type="title"/>
          </p:nvPr>
        </p:nvSpPr>
        <p:spPr/>
        <p:txBody>
          <a:bodyPr/>
          <a:lstStyle/>
          <a:p>
            <a:r>
              <a:rPr lang="en-US" dirty="0"/>
              <a:t>Baltimore</a:t>
            </a:r>
          </a:p>
        </p:txBody>
      </p:sp>
      <p:pic>
        <p:nvPicPr>
          <p:cNvPr id="3" name="Picture 2">
            <a:extLst>
              <a:ext uri="{FF2B5EF4-FFF2-40B4-BE49-F238E27FC236}">
                <a16:creationId xmlns:a16="http://schemas.microsoft.com/office/drawing/2014/main" id="{4C10CAE0-E923-404A-B1F7-0FFA2D92CAF7}"/>
              </a:ext>
            </a:extLst>
          </p:cNvPr>
          <p:cNvPicPr>
            <a:picLocks noChangeAspect="1"/>
          </p:cNvPicPr>
          <p:nvPr/>
        </p:nvPicPr>
        <p:blipFill>
          <a:blip r:embed="rId2"/>
          <a:stretch>
            <a:fillRect/>
          </a:stretch>
        </p:blipFill>
        <p:spPr>
          <a:xfrm>
            <a:off x="0" y="0"/>
            <a:ext cx="12191999" cy="6815610"/>
          </a:xfrm>
          <a:prstGeom prst="rect">
            <a:avLst/>
          </a:prstGeom>
        </p:spPr>
      </p:pic>
    </p:spTree>
    <p:extLst>
      <p:ext uri="{BB962C8B-B14F-4D97-AF65-F5344CB8AC3E}">
        <p14:creationId xmlns:p14="http://schemas.microsoft.com/office/powerpoint/2010/main" val="3449537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03A3-90FC-41E2-91A0-AAB30666A69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29E0104-1D92-4F70-B344-C923EECCF554}"/>
              </a:ext>
            </a:extLst>
          </p:cNvPr>
          <p:cNvPicPr>
            <a:picLocks noGrp="1" noChangeAspect="1"/>
          </p:cNvPicPr>
          <p:nvPr>
            <p:ph idx="1"/>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3920713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1447-954B-4FD6-A08C-02519D75B79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E167822-D4F6-4743-82AC-EA2D0CB81B66}"/>
              </a:ext>
            </a:extLst>
          </p:cNvPr>
          <p:cNvPicPr>
            <a:picLocks noGrp="1" noChangeAspect="1"/>
          </p:cNvPicPr>
          <p:nvPr>
            <p:ph idx="1"/>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3117011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7C9C-074A-43B4-9BDB-E424573A580B}"/>
              </a:ext>
            </a:extLst>
          </p:cNvPr>
          <p:cNvSpPr>
            <a:spLocks noGrp="1"/>
          </p:cNvSpPr>
          <p:nvPr>
            <p:ph type="title"/>
          </p:nvPr>
        </p:nvSpPr>
        <p:spPr/>
        <p:txBody>
          <a:bodyPr/>
          <a:lstStyle/>
          <a:p>
            <a:r>
              <a:rPr lang="en-US" b="1" dirty="0"/>
              <a:t>Some Numbers</a:t>
            </a:r>
          </a:p>
        </p:txBody>
      </p:sp>
      <p:sp>
        <p:nvSpPr>
          <p:cNvPr id="3" name="Content Placeholder 2">
            <a:extLst>
              <a:ext uri="{FF2B5EF4-FFF2-40B4-BE49-F238E27FC236}">
                <a16:creationId xmlns:a16="http://schemas.microsoft.com/office/drawing/2014/main" id="{C6CCF419-5D8D-4584-8483-AFC8D006F3FE}"/>
              </a:ext>
            </a:extLst>
          </p:cNvPr>
          <p:cNvSpPr>
            <a:spLocks noGrp="1"/>
          </p:cNvSpPr>
          <p:nvPr>
            <p:ph idx="1"/>
          </p:nvPr>
        </p:nvSpPr>
        <p:spPr>
          <a:xfrm>
            <a:off x="480524" y="1890876"/>
            <a:ext cx="11029615" cy="4967124"/>
          </a:xfrm>
        </p:spPr>
        <p:txBody>
          <a:bodyPr/>
          <a:lstStyle/>
          <a:p>
            <a:pPr marL="305435" indent="-305435"/>
            <a:r>
              <a:rPr lang="en-US" dirty="0"/>
              <a:t>A driver need to earn around $15K per settlement period (2 weeks) to be a successful owner operator. $30k per month. $360K per year.</a:t>
            </a:r>
          </a:p>
          <a:p>
            <a:pPr marL="305435" indent="-305435"/>
            <a:r>
              <a:rPr lang="en-US" dirty="0"/>
              <a:t>10K miles ran per month @ $3 rpm = $30K per month in revenue. This is very obtainable with our Network synergies and long-haul miles at Accelerated. See breakdown below.</a:t>
            </a:r>
          </a:p>
          <a:p>
            <a:pPr marL="305435" indent="-305435"/>
            <a:endParaRPr lang="en-US" sz="1000" dirty="0"/>
          </a:p>
          <a:p>
            <a:pPr marL="629435" lvl="1" indent="-305435"/>
            <a:r>
              <a:rPr lang="en-US" b="1" dirty="0"/>
              <a:t>10,000 miles per month = 2500 miles per week (4 weeks)</a:t>
            </a:r>
          </a:p>
          <a:p>
            <a:pPr marL="629435" lvl="1" indent="-305435"/>
            <a:r>
              <a:rPr lang="en-US" b="1" dirty="0"/>
              <a:t>2500 miles per week = 357 miles per day</a:t>
            </a:r>
          </a:p>
          <a:p>
            <a:pPr lvl="1"/>
            <a:r>
              <a:rPr lang="en-US" b="1" dirty="0"/>
              <a:t>357 miles per day at average of 68mph = </a:t>
            </a:r>
            <a:r>
              <a:rPr lang="en-US" b="1" u="sng" dirty="0"/>
              <a:t>5.25 hours of driving each day  </a:t>
            </a:r>
          </a:p>
          <a:p>
            <a:pPr marL="0" indent="0">
              <a:buNone/>
            </a:pPr>
            <a:endParaRPr lang="en-US" dirty="0"/>
          </a:p>
          <a:p>
            <a:pPr marL="305435" indent="-305435"/>
            <a:endParaRPr lang="en-US" dirty="0"/>
          </a:p>
          <a:p>
            <a:pPr marL="305435" indent="-305435"/>
            <a:endParaRPr lang="en-US" dirty="0"/>
          </a:p>
        </p:txBody>
      </p:sp>
    </p:spTree>
    <p:extLst>
      <p:ext uri="{BB962C8B-B14F-4D97-AF65-F5344CB8AC3E}">
        <p14:creationId xmlns:p14="http://schemas.microsoft.com/office/powerpoint/2010/main" val="3050831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C4EC-CC42-4EFE-8A55-29953D988AC0}"/>
              </a:ext>
            </a:extLst>
          </p:cNvPr>
          <p:cNvSpPr>
            <a:spLocks noGrp="1"/>
          </p:cNvSpPr>
          <p:nvPr>
            <p:ph type="title"/>
          </p:nvPr>
        </p:nvSpPr>
        <p:spPr/>
        <p:txBody>
          <a:bodyPr/>
          <a:lstStyle/>
          <a:p>
            <a:r>
              <a:rPr kumimoji="0" lang="en-US" sz="2700" b="0" i="0" u="none" strike="noStrike" kern="1200" cap="all" spc="0" normalizeH="0" baseline="0" noProof="0" dirty="0">
                <a:ln>
                  <a:noFill/>
                </a:ln>
                <a:solidFill>
                  <a:prstClr val="black">
                    <a:lumMod val="75000"/>
                    <a:lumOff val="25000"/>
                  </a:prstClr>
                </a:solidFill>
                <a:effectLst/>
                <a:uLnTx/>
                <a:uFillTx/>
                <a:latin typeface="Arial Nova Light" panose="020B0502020104020203"/>
                <a:ea typeface="+mj-ea"/>
                <a:cs typeface="+mj-cs"/>
              </a:rPr>
              <a:t> </a:t>
            </a:r>
            <a:endParaRPr lang="en-US" dirty="0"/>
          </a:p>
        </p:txBody>
      </p:sp>
      <p:pic>
        <p:nvPicPr>
          <p:cNvPr id="4" name="Content Placeholder 3">
            <a:extLst>
              <a:ext uri="{FF2B5EF4-FFF2-40B4-BE49-F238E27FC236}">
                <a16:creationId xmlns:a16="http://schemas.microsoft.com/office/drawing/2014/main" id="{E9867D44-C7C0-4A27-80B8-548DC0586A80}"/>
              </a:ext>
            </a:extLst>
          </p:cNvPr>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53038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9AF6F-6DF1-4EB0-9BCD-3919C2243041}"/>
              </a:ext>
            </a:extLst>
          </p:cNvPr>
          <p:cNvSpPr>
            <a:spLocks noGrp="1"/>
          </p:cNvSpPr>
          <p:nvPr>
            <p:ph type="title"/>
          </p:nvPr>
        </p:nvSpPr>
        <p:spPr/>
        <p:txBody>
          <a:bodyPr/>
          <a:lstStyle/>
          <a:p>
            <a:r>
              <a:rPr lang="en-US" b="1" dirty="0"/>
              <a:t>Trip Tour Examples From Across the network</a:t>
            </a:r>
          </a:p>
        </p:txBody>
      </p:sp>
      <p:pic>
        <p:nvPicPr>
          <p:cNvPr id="15" name="Content Placeholder 14">
            <a:extLst>
              <a:ext uri="{FF2B5EF4-FFF2-40B4-BE49-F238E27FC236}">
                <a16:creationId xmlns:a16="http://schemas.microsoft.com/office/drawing/2014/main" id="{DB167F68-23DA-4BC5-8B75-AE111AD619A0}"/>
              </a:ext>
            </a:extLst>
          </p:cNvPr>
          <p:cNvPicPr>
            <a:picLocks noGrp="1" noChangeAspect="1"/>
          </p:cNvPicPr>
          <p:nvPr>
            <p:ph sz="half" idx="2"/>
          </p:nvPr>
        </p:nvPicPr>
        <p:blipFill>
          <a:blip r:embed="rId2"/>
          <a:stretch>
            <a:fillRect/>
          </a:stretch>
        </p:blipFill>
        <p:spPr>
          <a:xfrm>
            <a:off x="6416675" y="2228005"/>
            <a:ext cx="5194300" cy="3633044"/>
          </a:xfrm>
          <a:prstGeom prst="rect">
            <a:avLst/>
          </a:prstGeom>
        </p:spPr>
      </p:pic>
      <p:pic>
        <p:nvPicPr>
          <p:cNvPr id="21" name="Content Placeholder 20">
            <a:extLst>
              <a:ext uri="{FF2B5EF4-FFF2-40B4-BE49-F238E27FC236}">
                <a16:creationId xmlns:a16="http://schemas.microsoft.com/office/drawing/2014/main" id="{4E516809-A84A-422B-825C-9B8E2BC56015}"/>
              </a:ext>
            </a:extLst>
          </p:cNvPr>
          <p:cNvPicPr>
            <a:picLocks noGrp="1" noChangeAspect="1"/>
          </p:cNvPicPr>
          <p:nvPr>
            <p:ph sz="half" idx="1"/>
          </p:nvPr>
        </p:nvPicPr>
        <p:blipFill>
          <a:blip r:embed="rId3"/>
          <a:stretch>
            <a:fillRect/>
          </a:stretch>
        </p:blipFill>
        <p:spPr>
          <a:xfrm>
            <a:off x="581025" y="2228005"/>
            <a:ext cx="5194300" cy="3633044"/>
          </a:xfrm>
          <a:prstGeom prst="rect">
            <a:avLst/>
          </a:prstGeom>
        </p:spPr>
      </p:pic>
    </p:spTree>
    <p:extLst>
      <p:ext uri="{BB962C8B-B14F-4D97-AF65-F5344CB8AC3E}">
        <p14:creationId xmlns:p14="http://schemas.microsoft.com/office/powerpoint/2010/main" val="3489943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FA75-D6D5-4B60-9E56-E2C14AC08B2F}"/>
              </a:ext>
            </a:extLst>
          </p:cNvPr>
          <p:cNvSpPr>
            <a:spLocks noGrp="1"/>
          </p:cNvSpPr>
          <p:nvPr>
            <p:ph type="title"/>
          </p:nvPr>
        </p:nvSpPr>
        <p:spPr/>
        <p:txBody>
          <a:bodyPr/>
          <a:lstStyle/>
          <a:p>
            <a:pPr algn="ctr"/>
            <a:r>
              <a:rPr lang="en-US" b="1" dirty="0"/>
              <a:t>Why Networking is important</a:t>
            </a:r>
            <a:endParaRPr lang="en-US" dirty="0"/>
          </a:p>
        </p:txBody>
      </p:sp>
      <p:sp>
        <p:nvSpPr>
          <p:cNvPr id="4" name="Text Placeholder 3">
            <a:extLst>
              <a:ext uri="{FF2B5EF4-FFF2-40B4-BE49-F238E27FC236}">
                <a16:creationId xmlns:a16="http://schemas.microsoft.com/office/drawing/2014/main" id="{36C040B0-01F6-4DB1-AB45-A3DC6466D680}"/>
              </a:ext>
            </a:extLst>
          </p:cNvPr>
          <p:cNvSpPr>
            <a:spLocks noGrp="1"/>
          </p:cNvSpPr>
          <p:nvPr>
            <p:ph type="body" idx="1"/>
          </p:nvPr>
        </p:nvSpPr>
        <p:spPr>
          <a:xfrm>
            <a:off x="1647991" y="2250891"/>
            <a:ext cx="4127969" cy="557784"/>
          </a:xfrm>
        </p:spPr>
        <p:txBody>
          <a:bodyPr/>
          <a:lstStyle/>
          <a:p>
            <a:r>
              <a:rPr lang="en-US" dirty="0"/>
              <a:t>Out and Back- </a:t>
            </a:r>
            <a:r>
              <a:rPr lang="en-US" sz="1400" dirty="0"/>
              <a:t>would need 7 days and average driving 500 miles per day</a:t>
            </a:r>
          </a:p>
        </p:txBody>
      </p:sp>
      <p:sp>
        <p:nvSpPr>
          <p:cNvPr id="5" name="Text Placeholder 4">
            <a:extLst>
              <a:ext uri="{FF2B5EF4-FFF2-40B4-BE49-F238E27FC236}">
                <a16:creationId xmlns:a16="http://schemas.microsoft.com/office/drawing/2014/main" id="{0BDF9092-8A0B-4E3A-9927-A13BFDA34427}"/>
              </a:ext>
            </a:extLst>
          </p:cNvPr>
          <p:cNvSpPr>
            <a:spLocks noGrp="1"/>
          </p:cNvSpPr>
          <p:nvPr>
            <p:ph type="body" sz="quarter" idx="3"/>
          </p:nvPr>
        </p:nvSpPr>
        <p:spPr>
          <a:xfrm>
            <a:off x="6451897" y="2250892"/>
            <a:ext cx="5158912" cy="553373"/>
          </a:xfrm>
        </p:spPr>
        <p:txBody>
          <a:bodyPr/>
          <a:lstStyle/>
          <a:p>
            <a:r>
              <a:rPr lang="en-US" dirty="0"/>
              <a:t>Running the Network- </a:t>
            </a:r>
            <a:r>
              <a:rPr lang="en-US" sz="1400" dirty="0"/>
              <a:t>done in 6 days</a:t>
            </a:r>
          </a:p>
        </p:txBody>
      </p:sp>
      <p:pic>
        <p:nvPicPr>
          <p:cNvPr id="7" name="Content Placeholder 6">
            <a:extLst>
              <a:ext uri="{FF2B5EF4-FFF2-40B4-BE49-F238E27FC236}">
                <a16:creationId xmlns:a16="http://schemas.microsoft.com/office/drawing/2014/main" id="{FDE4F4B1-6B43-4D0B-94B3-86290DCD4AFE}"/>
              </a:ext>
            </a:extLst>
          </p:cNvPr>
          <p:cNvPicPr>
            <a:picLocks noGrp="1" noChangeAspect="1"/>
          </p:cNvPicPr>
          <p:nvPr>
            <p:ph sz="quarter" idx="4"/>
          </p:nvPr>
        </p:nvPicPr>
        <p:blipFill>
          <a:blip r:embed="rId2"/>
          <a:stretch>
            <a:fillRect/>
          </a:stretch>
        </p:blipFill>
        <p:spPr>
          <a:xfrm>
            <a:off x="6096000" y="2994497"/>
            <a:ext cx="5194767" cy="2986368"/>
          </a:xfrm>
          <a:prstGeom prst="rect">
            <a:avLst/>
          </a:prstGeom>
        </p:spPr>
      </p:pic>
      <p:pic>
        <p:nvPicPr>
          <p:cNvPr id="10" name="Content Placeholder 9">
            <a:extLst>
              <a:ext uri="{FF2B5EF4-FFF2-40B4-BE49-F238E27FC236}">
                <a16:creationId xmlns:a16="http://schemas.microsoft.com/office/drawing/2014/main" id="{BB46AE41-296D-4BEA-B63D-17FEFD6E32BC}"/>
              </a:ext>
            </a:extLst>
          </p:cNvPr>
          <p:cNvPicPr>
            <a:picLocks noGrp="1" noChangeAspect="1"/>
          </p:cNvPicPr>
          <p:nvPr>
            <p:ph sz="half" idx="2"/>
          </p:nvPr>
        </p:nvPicPr>
        <p:blipFill>
          <a:blip r:embed="rId3"/>
          <a:stretch>
            <a:fillRect/>
          </a:stretch>
        </p:blipFill>
        <p:spPr>
          <a:xfrm>
            <a:off x="581193" y="2994497"/>
            <a:ext cx="5194767" cy="2986368"/>
          </a:xfrm>
          <a:prstGeom prst="rect">
            <a:avLst/>
          </a:prstGeom>
        </p:spPr>
      </p:pic>
    </p:spTree>
    <p:extLst>
      <p:ext uri="{BB962C8B-B14F-4D97-AF65-F5344CB8AC3E}">
        <p14:creationId xmlns:p14="http://schemas.microsoft.com/office/powerpoint/2010/main" val="2008851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id="{FBB53F82-F191-4EEB-AB7B-F69E634F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79DECE-6E83-4789-8054-760F8E316684}"/>
              </a:ext>
            </a:extLst>
          </p:cNvPr>
          <p:cNvSpPr>
            <a:spLocks noGrp="1"/>
          </p:cNvSpPr>
          <p:nvPr>
            <p:ph type="title"/>
          </p:nvPr>
        </p:nvSpPr>
        <p:spPr>
          <a:xfrm>
            <a:off x="581192" y="702156"/>
            <a:ext cx="11029616" cy="668331"/>
          </a:xfrm>
        </p:spPr>
        <p:txBody>
          <a:bodyPr>
            <a:normAutofit/>
          </a:bodyPr>
          <a:lstStyle/>
          <a:p>
            <a:r>
              <a:rPr lang="en-US" b="1" dirty="0"/>
              <a:t>MILES</a:t>
            </a:r>
            <a:endParaRPr lang="en-US" dirty="0"/>
          </a:p>
        </p:txBody>
      </p:sp>
      <p:sp>
        <p:nvSpPr>
          <p:cNvPr id="19" name="Rectangle 22">
            <a:extLst>
              <a:ext uri="{FF2B5EF4-FFF2-40B4-BE49-F238E27FC236}">
                <a16:creationId xmlns:a16="http://schemas.microsoft.com/office/drawing/2014/main" id="{8616AA08-3831-473D-B61B-89484A33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4">
            <a:extLst>
              <a:ext uri="{FF2B5EF4-FFF2-40B4-BE49-F238E27FC236}">
                <a16:creationId xmlns:a16="http://schemas.microsoft.com/office/drawing/2014/main" id="{8431B918-3A1C-46BA-9430-CAD97D9DA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6">
            <a:extLst>
              <a:ext uri="{FF2B5EF4-FFF2-40B4-BE49-F238E27FC236}">
                <a16:creationId xmlns:a16="http://schemas.microsoft.com/office/drawing/2014/main" id="{8400935A-2F82-4DC4-A4E1-E12EFB8C2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73C4953-A78D-4547-BDF1-5C8AA2EAEA62}"/>
              </a:ext>
            </a:extLst>
          </p:cNvPr>
          <p:cNvSpPr>
            <a:spLocks noGrp="1"/>
          </p:cNvSpPr>
          <p:nvPr>
            <p:ph idx="1"/>
          </p:nvPr>
        </p:nvSpPr>
        <p:spPr>
          <a:xfrm>
            <a:off x="678403" y="3621118"/>
            <a:ext cx="6917210" cy="2995610"/>
          </a:xfrm>
        </p:spPr>
        <p:txBody>
          <a:bodyPr vert="horz" lIns="91440" tIns="45720" rIns="91440" bIns="45720" rtlCol="0" anchor="ctr">
            <a:noAutofit/>
          </a:bodyPr>
          <a:lstStyle/>
          <a:p>
            <a:pPr marL="305435" indent="-305435">
              <a:buFont typeface="Wingdings" panose="05020102010507070707" pitchFamily="18" charset="2"/>
              <a:buChar char="§"/>
            </a:pPr>
            <a:r>
              <a:rPr lang="en-US" sz="1300" b="1" u="sng" dirty="0"/>
              <a:t>Average Miles: </a:t>
            </a:r>
            <a:r>
              <a:rPr lang="en-US" sz="1300" b="1" dirty="0"/>
              <a:t>  </a:t>
            </a:r>
            <a:r>
              <a:rPr lang="en-US" sz="1300" dirty="0"/>
              <a:t>Drivers must average 350-450 miles per day.  (including days off)</a:t>
            </a:r>
          </a:p>
          <a:p>
            <a:pPr marL="305435" indent="-305435">
              <a:buFont typeface="Wingdings" panose="05020102010507070707" pitchFamily="18" charset="2"/>
              <a:buChar char="§"/>
            </a:pPr>
            <a:r>
              <a:rPr lang="en-US" sz="1300" b="1" dirty="0"/>
              <a:t>While running local/short mile loads; multiple loads must be completed per day. </a:t>
            </a:r>
            <a:r>
              <a:rPr lang="en-US" sz="1300" b="1" dirty="0">
                <a:ea typeface="+mn-lt"/>
                <a:cs typeface="+mn-lt"/>
              </a:rPr>
              <a:t>  (30-mile load= 4 trips per day)</a:t>
            </a:r>
            <a:r>
              <a:rPr lang="en-US" sz="1300" b="1" dirty="0"/>
              <a:t> </a:t>
            </a:r>
          </a:p>
          <a:p>
            <a:pPr marL="305435" indent="-305435">
              <a:buFont typeface="Wingdings" panose="05020102010507070707" pitchFamily="18" charset="2"/>
              <a:buChar char="§"/>
            </a:pPr>
            <a:r>
              <a:rPr lang="en-US" sz="1300" b="1" u="sng" dirty="0"/>
              <a:t>Days Per Week:</a:t>
            </a:r>
            <a:r>
              <a:rPr lang="en-US" sz="1300" dirty="0"/>
              <a:t>  Our most successful drivers are driving </a:t>
            </a:r>
            <a:r>
              <a:rPr lang="en-US" sz="1300" b="1" dirty="0"/>
              <a:t>5-6 days per week </a:t>
            </a:r>
            <a:r>
              <a:rPr lang="en-US" sz="1300" dirty="0"/>
              <a:t>and maximizing their hours while taking strategic resets. </a:t>
            </a:r>
          </a:p>
          <a:p>
            <a:pPr marL="305435" indent="-305435">
              <a:buFont typeface="Wingdings" panose="05020102010507070707" pitchFamily="18" charset="2"/>
              <a:buChar char="§"/>
            </a:pPr>
            <a:r>
              <a:rPr lang="en-US" sz="1300" b="1" u="sng" dirty="0"/>
              <a:t>Home Time:</a:t>
            </a:r>
            <a:r>
              <a:rPr lang="en-US" sz="1300" dirty="0"/>
              <a:t>  We strive to get drivers home when requested but sometimes it is simply not possible due to inventory levels and/or available freight. Driving home </a:t>
            </a:r>
            <a:r>
              <a:rPr lang="en-US" sz="1300" u="sng" dirty="0"/>
              <a:t>empty</a:t>
            </a:r>
            <a:r>
              <a:rPr lang="en-US" sz="1300" dirty="0"/>
              <a:t> every weekend will deduct from all the loaded miles that you've worked hard to complete and reduce your revenue.</a:t>
            </a:r>
          </a:p>
          <a:p>
            <a:pPr marL="305435" indent="-305435">
              <a:buFont typeface="Wingdings" panose="05020102010507070707" pitchFamily="18" charset="2"/>
              <a:buChar char="§"/>
            </a:pPr>
            <a:r>
              <a:rPr lang="en-US" sz="1300" b="1" u="sng" dirty="0"/>
              <a:t>Loaded Miles:</a:t>
            </a:r>
            <a:r>
              <a:rPr lang="en-US" sz="1300" dirty="0"/>
              <a:t>  While </a:t>
            </a:r>
            <a:r>
              <a:rPr lang="en-US" sz="1300" u="sng" dirty="0"/>
              <a:t>loaded </a:t>
            </a:r>
            <a:r>
              <a:rPr lang="en-US" sz="1300" dirty="0"/>
              <a:t>miles helps to raise revenue, driving past available freight is very costly to the OO and company. Not all our freight is bid as "turn able" traffic so you must use the Network synergies to improve RPM and reduce empty miles. </a:t>
            </a:r>
          </a:p>
          <a:p>
            <a:pPr marL="305435" indent="-305435">
              <a:buFont typeface="Wingdings" panose="05020102010507070707" pitchFamily="18" charset="2"/>
              <a:buChar char="§"/>
            </a:pPr>
            <a:r>
              <a:rPr lang="en-US" sz="1300" b="1" u="sng" dirty="0"/>
              <a:t>Out of Route Miles:</a:t>
            </a:r>
            <a:r>
              <a:rPr lang="en-US" sz="1300" dirty="0"/>
              <a:t>  Keep to a minimum. The extra fuel and wear/tear on the truck adds up quickly and will quickly reduce your revenue. </a:t>
            </a:r>
          </a:p>
          <a:p>
            <a:pPr marL="305435" indent="-305435">
              <a:buFont typeface="Wingdings" panose="05020102010507070707" pitchFamily="18" charset="2"/>
              <a:buChar char="§"/>
            </a:pPr>
            <a:endParaRPr lang="en-US" sz="1400" dirty="0"/>
          </a:p>
          <a:p>
            <a:pPr marL="305435" indent="-305435">
              <a:buFont typeface="Wingdings" panose="05020102010507070707" pitchFamily="18" charset="2"/>
              <a:buChar char="§"/>
            </a:pPr>
            <a:endParaRPr lang="en-US" dirty="0"/>
          </a:p>
          <a:p>
            <a:pPr marL="305435" indent="-305435">
              <a:buFont typeface="Wingdings" panose="05020102010507070707" pitchFamily="18" charset="2"/>
              <a:buChar char="§"/>
            </a:pPr>
            <a:endParaRPr lang="en-US" dirty="0"/>
          </a:p>
          <a:p>
            <a:pPr marL="305435" indent="-305435">
              <a:buFont typeface="Wingdings" panose="05020102010507070707" pitchFamily="18" charset="2"/>
              <a:buChar char="§"/>
            </a:pPr>
            <a:endParaRPr lang="en-US" dirty="0"/>
          </a:p>
          <a:p>
            <a:pPr marL="305435" indent="-305435">
              <a:buFont typeface="Wingdings" panose="05020102010507070707" pitchFamily="18" charset="2"/>
              <a:buChar char="§"/>
            </a:pPr>
            <a:endParaRPr lang="en-US" dirty="0"/>
          </a:p>
          <a:p>
            <a:pPr marL="305435" indent="-305435">
              <a:buFont typeface="Wingdings" panose="05020102010507070707" pitchFamily="18" charset="2"/>
              <a:buChar char="§"/>
            </a:pPr>
            <a:endParaRPr lang="en-US" dirty="0"/>
          </a:p>
          <a:p>
            <a:pPr marL="305435" indent="-305435">
              <a:buFont typeface="Wingdings" panose="05020102010507070707" pitchFamily="18" charset="2"/>
              <a:buChar char="§"/>
            </a:pPr>
            <a:endParaRPr lang="en-US" dirty="0"/>
          </a:p>
          <a:p>
            <a:pPr marL="305435" indent="-305435">
              <a:buFont typeface="Wingdings" panose="05020102010507070707" pitchFamily="18" charset="2"/>
              <a:buChar char="§"/>
            </a:pPr>
            <a:endParaRPr lang="en-US" dirty="0"/>
          </a:p>
        </p:txBody>
      </p:sp>
      <p:sp>
        <p:nvSpPr>
          <p:cNvPr id="24" name="Rectangle 28">
            <a:extLst>
              <a:ext uri="{FF2B5EF4-FFF2-40B4-BE49-F238E27FC236}">
                <a16:creationId xmlns:a16="http://schemas.microsoft.com/office/drawing/2014/main" id="{A3D5D599-1CAE-4C92-B5AE-8E51AF6D4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6" y="2180496"/>
            <a:ext cx="3703321" cy="4045683"/>
          </a:xfrm>
          <a:prstGeom prst="rect">
            <a:avLst/>
          </a:prstGeom>
          <a:solidFill>
            <a:schemeClr val="bg1"/>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 company name&#10;&#10;Description automatically generated">
            <a:extLst>
              <a:ext uri="{FF2B5EF4-FFF2-40B4-BE49-F238E27FC236}">
                <a16:creationId xmlns:a16="http://schemas.microsoft.com/office/drawing/2014/main" id="{94140D67-B5C1-42CB-AE93-594EDAB1D79F}"/>
              </a:ext>
            </a:extLst>
          </p:cNvPr>
          <p:cNvPicPr>
            <a:picLocks noChangeAspect="1"/>
          </p:cNvPicPr>
          <p:nvPr/>
        </p:nvPicPr>
        <p:blipFill>
          <a:blip r:embed="rId2"/>
          <a:stretch>
            <a:fillRect/>
          </a:stretch>
        </p:blipFill>
        <p:spPr>
          <a:xfrm>
            <a:off x="8546273" y="2499053"/>
            <a:ext cx="2695065" cy="3405393"/>
          </a:xfrm>
          <a:prstGeom prst="rect">
            <a:avLst/>
          </a:prstGeom>
        </p:spPr>
      </p:pic>
    </p:spTree>
    <p:extLst>
      <p:ext uri="{BB962C8B-B14F-4D97-AF65-F5344CB8AC3E}">
        <p14:creationId xmlns:p14="http://schemas.microsoft.com/office/powerpoint/2010/main" val="1800204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AEF4-BA04-4F25-9FFF-3EEE6BB366E0}"/>
              </a:ext>
            </a:extLst>
          </p:cNvPr>
          <p:cNvSpPr>
            <a:spLocks noGrp="1"/>
          </p:cNvSpPr>
          <p:nvPr>
            <p:ph type="title"/>
          </p:nvPr>
        </p:nvSpPr>
        <p:spPr>
          <a:xfrm>
            <a:off x="581192" y="702156"/>
            <a:ext cx="11029616" cy="803238"/>
          </a:xfrm>
        </p:spPr>
        <p:txBody>
          <a:bodyPr/>
          <a:lstStyle/>
          <a:p>
            <a:r>
              <a:rPr lang="en-US" b="1" dirty="0"/>
              <a:t>Maximize YOUR hours</a:t>
            </a:r>
          </a:p>
        </p:txBody>
      </p:sp>
      <p:sp>
        <p:nvSpPr>
          <p:cNvPr id="3" name="Content Placeholder 2">
            <a:extLst>
              <a:ext uri="{FF2B5EF4-FFF2-40B4-BE49-F238E27FC236}">
                <a16:creationId xmlns:a16="http://schemas.microsoft.com/office/drawing/2014/main" id="{963F0FF2-4DE3-41DD-97D8-06A4A1642D67}"/>
              </a:ext>
            </a:extLst>
          </p:cNvPr>
          <p:cNvSpPr>
            <a:spLocks noGrp="1"/>
          </p:cNvSpPr>
          <p:nvPr>
            <p:ph idx="1"/>
          </p:nvPr>
        </p:nvSpPr>
        <p:spPr>
          <a:xfrm>
            <a:off x="581193" y="1505395"/>
            <a:ext cx="11029615" cy="4738404"/>
          </a:xfrm>
        </p:spPr>
        <p:txBody>
          <a:bodyPr>
            <a:noAutofit/>
          </a:bodyPr>
          <a:lstStyle/>
          <a:p>
            <a:pPr marL="305435" indent="-305435"/>
            <a:r>
              <a:rPr lang="en-US" sz="1200" b="1" u="sng" dirty="0"/>
              <a:t>On Duty Hours:</a:t>
            </a:r>
            <a:r>
              <a:rPr lang="en-US" sz="1200" b="1" dirty="0"/>
              <a:t>  </a:t>
            </a:r>
            <a:r>
              <a:rPr lang="en-US" sz="1200" dirty="0"/>
              <a:t>Strive to use all available ON DUTY HOURS (70 </a:t>
            </a:r>
            <a:r>
              <a:rPr lang="en-US" sz="1200" dirty="0" err="1"/>
              <a:t>hrs</a:t>
            </a:r>
            <a:r>
              <a:rPr lang="en-US" sz="1200" dirty="0"/>
              <a:t> weekly/14 </a:t>
            </a:r>
            <a:r>
              <a:rPr lang="en-US" sz="1200" dirty="0" err="1"/>
              <a:t>hrs</a:t>
            </a:r>
            <a:r>
              <a:rPr lang="en-US" sz="1200" dirty="0"/>
              <a:t> daily). When you maximize your hours it will help you be more efficient and productive which will increase your revenue.  But be sure to always stay in compliance with all DOT rules and regulations regarding Hours of Service.</a:t>
            </a:r>
          </a:p>
          <a:p>
            <a:pPr marL="305435" indent="-305435"/>
            <a:r>
              <a:rPr lang="en-US" sz="1200" b="1" u="sng" dirty="0"/>
              <a:t>Plan and Communicate:</a:t>
            </a:r>
            <a:r>
              <a:rPr lang="en-US" sz="1200" b="1" dirty="0"/>
              <a:t>  </a:t>
            </a:r>
            <a:r>
              <a:rPr lang="en-US" sz="1200" dirty="0"/>
              <a:t>Plan out the upcoming week as best as possible. Communicate with dispatch if you have an appointment or something to attend. If you need to be home on a Friday, you should start working the Saturday/Sunday before to maximize your full time available prior to when you need to be home.  Maximize your hours! </a:t>
            </a:r>
          </a:p>
          <a:p>
            <a:pPr marL="305435" indent="-305435"/>
            <a:r>
              <a:rPr lang="en-US" sz="1200" b="1" u="sng" dirty="0"/>
              <a:t>Have a Clear Game Plan</a:t>
            </a:r>
            <a:r>
              <a:rPr lang="en-US" sz="1200" dirty="0"/>
              <a:t>:  Check dealer/yard hours of availability to best plan out your route and your week. If you need to drive longer to make sure you can get units delivered before a facility closes, then you must plan for that. If you need to be empty in time to reload at a certain time, then you must strategize for that. There will be issues along the way, but the more you have a plan or goal each day the more productive you will be. Our top earners have a clear game plan at the start of each week and make sure to hit certain goals throughout the week. </a:t>
            </a:r>
          </a:p>
          <a:p>
            <a:pPr marL="305435" indent="-305435"/>
            <a:r>
              <a:rPr lang="en-US" sz="1200" b="1" u="sng" dirty="0"/>
              <a:t>Extended Time Off:</a:t>
            </a:r>
            <a:r>
              <a:rPr lang="en-US" sz="1200" b="1" dirty="0"/>
              <a:t>  </a:t>
            </a:r>
            <a:r>
              <a:rPr lang="en-US" sz="1200" dirty="0"/>
              <a:t>If you plan to take extended time off then it is best to plan so that you are splitting pay periods. This will help not have all the time off hitting in one pay period. It will help to spread your revenue out throughout the month. </a:t>
            </a:r>
          </a:p>
          <a:p>
            <a:pPr marL="305435" indent="-305435"/>
            <a:r>
              <a:rPr lang="en-US" sz="1200" b="1" u="sng" dirty="0"/>
              <a:t>Seasonality </a:t>
            </a:r>
            <a:r>
              <a:rPr lang="en-US" sz="1200" b="1" dirty="0"/>
              <a:t>   </a:t>
            </a:r>
            <a:r>
              <a:rPr lang="en-US" sz="1200" dirty="0"/>
              <a:t>Take advantage of high revenue  periods when possible   i.e. end of  month,  end of year, holidays etc. taking time off prior to or after these periods can substantially increase revenue..</a:t>
            </a:r>
          </a:p>
          <a:p>
            <a:pPr marL="305435" indent="-305435"/>
            <a:endParaRPr lang="en-US" sz="1100" dirty="0"/>
          </a:p>
          <a:p>
            <a:pPr marL="305435" indent="-305435"/>
            <a:endParaRPr lang="en-US" sz="1100" dirty="0"/>
          </a:p>
        </p:txBody>
      </p:sp>
    </p:spTree>
    <p:extLst>
      <p:ext uri="{BB962C8B-B14F-4D97-AF65-F5344CB8AC3E}">
        <p14:creationId xmlns:p14="http://schemas.microsoft.com/office/powerpoint/2010/main" val="1106081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F6D09-C0CC-43AE-BFD7-A53879E6115C}"/>
              </a:ext>
            </a:extLst>
          </p:cNvPr>
          <p:cNvSpPr>
            <a:spLocks noGrp="1"/>
          </p:cNvSpPr>
          <p:nvPr>
            <p:ph type="title"/>
          </p:nvPr>
        </p:nvSpPr>
        <p:spPr>
          <a:xfrm>
            <a:off x="581192" y="702156"/>
            <a:ext cx="11029616" cy="901850"/>
          </a:xfrm>
        </p:spPr>
        <p:txBody>
          <a:bodyPr/>
          <a:lstStyle/>
          <a:p>
            <a:r>
              <a:rPr lang="en-US" b="1" dirty="0"/>
              <a:t>Load Factor</a:t>
            </a:r>
          </a:p>
        </p:txBody>
      </p:sp>
      <p:sp>
        <p:nvSpPr>
          <p:cNvPr id="3" name="Content Placeholder 2">
            <a:extLst>
              <a:ext uri="{FF2B5EF4-FFF2-40B4-BE49-F238E27FC236}">
                <a16:creationId xmlns:a16="http://schemas.microsoft.com/office/drawing/2014/main" id="{AAA4D12A-6BF6-4F4B-84A7-5A433720CA8D}"/>
              </a:ext>
            </a:extLst>
          </p:cNvPr>
          <p:cNvSpPr>
            <a:spLocks noGrp="1"/>
          </p:cNvSpPr>
          <p:nvPr>
            <p:ph idx="1"/>
          </p:nvPr>
        </p:nvSpPr>
        <p:spPr/>
        <p:txBody>
          <a:bodyPr>
            <a:normAutofit fontScale="85000" lnSpcReduction="10000"/>
          </a:bodyPr>
          <a:lstStyle/>
          <a:p>
            <a:pPr marL="305435" indent="-305435"/>
            <a:r>
              <a:rPr lang="en-US" sz="1500" b="1" u="sng" dirty="0"/>
              <a:t>Maximize Load Capacity:</a:t>
            </a:r>
            <a:r>
              <a:rPr lang="en-US" sz="1500" dirty="0"/>
              <a:t>  It is crucial that you maximize your truck and trailer to full capacity with freight as much as possible . At times it might be easier not to reload or switch vehicles around and just leave a unit off, but the loss in revenue can be substantial.  See example below:</a:t>
            </a:r>
          </a:p>
          <a:p>
            <a:pPr marL="629920" lvl="1" indent="-305435"/>
            <a:r>
              <a:rPr lang="en-US" sz="1500" dirty="0"/>
              <a:t>One $350 unit added to each week. $350 X 52 weeks= $18,200 yearly additional revenue</a:t>
            </a:r>
          </a:p>
          <a:p>
            <a:pPr marL="629920" lvl="1" indent="-305435"/>
            <a:r>
              <a:rPr lang="en-US" sz="1500" dirty="0"/>
              <a:t>One $500 unit added to each week. $500 X 52 weeks= $26,000 yearly additional revenue</a:t>
            </a:r>
          </a:p>
          <a:p>
            <a:pPr marL="324485" lvl="1" indent="0">
              <a:buNone/>
            </a:pPr>
            <a:endParaRPr lang="en-US" sz="1500" dirty="0"/>
          </a:p>
          <a:p>
            <a:pPr marL="305435" indent="-305435"/>
            <a:r>
              <a:rPr lang="en-US" sz="1500" b="1" u="sng" dirty="0"/>
              <a:t>Plan Out The Load:</a:t>
            </a:r>
            <a:r>
              <a:rPr lang="en-US" sz="1500" b="1" dirty="0"/>
              <a:t>  </a:t>
            </a:r>
            <a:r>
              <a:rPr lang="en-US" sz="1500" dirty="0"/>
              <a:t>Sit down after being dispatched and plan out the load. Ask yourself these 2 simple questions:</a:t>
            </a:r>
          </a:p>
          <a:p>
            <a:pPr marL="629435" lvl="1" indent="-305435"/>
            <a:r>
              <a:rPr lang="en-US" sz="1500" dirty="0"/>
              <a:t>“What is the most efficient and safest way to load?” </a:t>
            </a:r>
          </a:p>
          <a:p>
            <a:pPr marL="629435" lvl="1" indent="-305435"/>
            <a:r>
              <a:rPr lang="en-US" sz="1500" dirty="0"/>
              <a:t>“Can I load it a different way to gain another unit?” </a:t>
            </a:r>
          </a:p>
          <a:p>
            <a:pPr marL="324000" lvl="1" indent="0">
              <a:buNone/>
            </a:pPr>
            <a:endParaRPr lang="en-US" sz="1500" dirty="0"/>
          </a:p>
          <a:p>
            <a:pPr marL="305435" indent="-305435"/>
            <a:r>
              <a:rPr lang="en-US" sz="1500" b="1" u="sng" dirty="0"/>
              <a:t>Driver Network:</a:t>
            </a:r>
            <a:r>
              <a:rPr lang="en-US" sz="1500" b="1" dirty="0"/>
              <a:t>  </a:t>
            </a:r>
            <a:r>
              <a:rPr lang="en-US" sz="1500" dirty="0"/>
              <a:t>Ask fellow drivers about different ways to load the trailer.  Tap into your fellow driver network for tips and advice.</a:t>
            </a:r>
          </a:p>
          <a:p>
            <a:pPr marL="305435" indent="-305435"/>
            <a:r>
              <a:rPr lang="en-US" sz="1400" dirty="0"/>
              <a:t>Do not fuel prior to loading (when possible) to help avoid overweight situations.</a:t>
            </a:r>
          </a:p>
          <a:p>
            <a:pPr marL="305435" indent="-305435"/>
            <a:endParaRPr lang="en-US" sz="1500" dirty="0"/>
          </a:p>
          <a:p>
            <a:pPr marL="305435" indent="-305435"/>
            <a:endParaRPr lang="en-US" dirty="0"/>
          </a:p>
          <a:p>
            <a:pPr marL="305435" indent="-305435"/>
            <a:endParaRPr lang="en-US" dirty="0"/>
          </a:p>
          <a:p>
            <a:pPr marL="305435" indent="-305435"/>
            <a:endParaRPr lang="en-US" dirty="0"/>
          </a:p>
        </p:txBody>
      </p:sp>
    </p:spTree>
    <p:extLst>
      <p:ext uri="{BB962C8B-B14F-4D97-AF65-F5344CB8AC3E}">
        <p14:creationId xmlns:p14="http://schemas.microsoft.com/office/powerpoint/2010/main" val="135559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2A05-6BE5-4DBB-901D-65A4B33B9EE8}"/>
              </a:ext>
            </a:extLst>
          </p:cNvPr>
          <p:cNvSpPr>
            <a:spLocks noGrp="1"/>
          </p:cNvSpPr>
          <p:nvPr>
            <p:ph type="title"/>
          </p:nvPr>
        </p:nvSpPr>
        <p:spPr/>
        <p:txBody>
          <a:bodyPr/>
          <a:lstStyle/>
          <a:p>
            <a:r>
              <a:rPr lang="en-US" b="1" dirty="0"/>
              <a:t>Damages</a:t>
            </a:r>
          </a:p>
        </p:txBody>
      </p:sp>
      <p:sp>
        <p:nvSpPr>
          <p:cNvPr id="3" name="Content Placeholder 2">
            <a:extLst>
              <a:ext uri="{FF2B5EF4-FFF2-40B4-BE49-F238E27FC236}">
                <a16:creationId xmlns:a16="http://schemas.microsoft.com/office/drawing/2014/main" id="{2249A887-66AA-46C1-BBC3-9FB9973A2296}"/>
              </a:ext>
            </a:extLst>
          </p:cNvPr>
          <p:cNvSpPr>
            <a:spLocks noGrp="1"/>
          </p:cNvSpPr>
          <p:nvPr>
            <p:ph idx="1"/>
          </p:nvPr>
        </p:nvSpPr>
        <p:spPr>
          <a:xfrm>
            <a:off x="581192" y="2058655"/>
            <a:ext cx="11029615" cy="4635759"/>
          </a:xfrm>
        </p:spPr>
        <p:txBody>
          <a:bodyPr>
            <a:normAutofit/>
          </a:bodyPr>
          <a:lstStyle/>
          <a:p>
            <a:pPr marL="305435" indent="-305435"/>
            <a:r>
              <a:rPr lang="en-US" sz="1400" b="1" u="sng" dirty="0"/>
              <a:t>Reduction in Claims = Increase in Revenue:</a:t>
            </a:r>
            <a:r>
              <a:rPr lang="en-US" sz="1400" dirty="0"/>
              <a:t>  Keeping damage claims down is one of the most important parts of being a successful owner operator. Damage claims quickly reduce any profit that you have worked so hard for.</a:t>
            </a:r>
          </a:p>
          <a:p>
            <a:pPr marL="305435" indent="-305435"/>
            <a:r>
              <a:rPr lang="en-US" sz="1400" b="1" u="sng" dirty="0"/>
              <a:t>Use All Your Tools:</a:t>
            </a:r>
            <a:r>
              <a:rPr lang="en-US" sz="1400" b="1" dirty="0"/>
              <a:t>  </a:t>
            </a:r>
            <a:r>
              <a:rPr lang="en-US" sz="1400" dirty="0"/>
              <a:t>Use all necessary tools to ensure that you are damage free for each load. </a:t>
            </a:r>
            <a:r>
              <a:rPr lang="en-US" sz="1400" u="sng" dirty="0">
                <a:ea typeface="+mn-lt"/>
                <a:cs typeface="+mn-lt"/>
              </a:rPr>
              <a:t>https://safeaccelerated.com/</a:t>
            </a:r>
            <a:r>
              <a:rPr lang="en-US" sz="1400" dirty="0"/>
              <a:t> has all OEM vehicle load restrictions and other important OEM related information. You can visit this anytime for reference. </a:t>
            </a:r>
          </a:p>
          <a:p>
            <a:pPr marL="629920" lvl="1" indent="-305435"/>
            <a:r>
              <a:rPr lang="en-US" dirty="0"/>
              <a:t>Use height sticks to ensure units are secured below 13’6”</a:t>
            </a:r>
          </a:p>
          <a:p>
            <a:pPr marL="629920" lvl="1" indent="-305435"/>
            <a:r>
              <a:rPr lang="en-US" dirty="0"/>
              <a:t>Make sure to weigh your truck so you know what it weighs empty. This will allow you to fully maximize your load weight without causing any damage while hauling too big of a load. This also reduces extra wear and tear on truck and trailer.</a:t>
            </a:r>
          </a:p>
          <a:p>
            <a:pPr marL="629920" lvl="1" indent="-305435"/>
            <a:r>
              <a:rPr lang="en-US" dirty="0"/>
              <a:t>Make sure all units are properly secured using soft tie straps. Each tire and wheel needs to be safely secured.  </a:t>
            </a:r>
          </a:p>
          <a:p>
            <a:pPr marL="629920" lvl="1" indent="-305435"/>
            <a:r>
              <a:rPr lang="en-US" dirty="0"/>
              <a:t>Double check that all decks are lowered before putting truck in motion. It's easy to forget to lower your deck after stopping at a dealer to unload a unit. This is how bridge hits happen. </a:t>
            </a:r>
          </a:p>
          <a:p>
            <a:pPr marL="629920" lvl="1" indent="-305435"/>
            <a:r>
              <a:rPr lang="en-US" dirty="0"/>
              <a:t>Tape your fuel doors and mirror caps for all  units that you load backwards.  This is a self-inflicted claim that can be prevented by a simple use of painter's tape.</a:t>
            </a:r>
          </a:p>
          <a:p>
            <a:pPr marL="629920" lvl="1" indent="-305435"/>
            <a:endParaRPr lang="en-US" dirty="0"/>
          </a:p>
          <a:p>
            <a:pPr marL="629920" lvl="1" indent="-305435"/>
            <a:endParaRPr lang="en-US" dirty="0"/>
          </a:p>
        </p:txBody>
      </p:sp>
    </p:spTree>
    <p:extLst>
      <p:ext uri="{BB962C8B-B14F-4D97-AF65-F5344CB8AC3E}">
        <p14:creationId xmlns:p14="http://schemas.microsoft.com/office/powerpoint/2010/main" val="2966104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9621-46AD-41E3-8214-33E3BEEC3B32}"/>
              </a:ext>
            </a:extLst>
          </p:cNvPr>
          <p:cNvSpPr>
            <a:spLocks noGrp="1"/>
          </p:cNvSpPr>
          <p:nvPr>
            <p:ph type="title"/>
          </p:nvPr>
        </p:nvSpPr>
        <p:spPr/>
        <p:txBody>
          <a:bodyPr/>
          <a:lstStyle/>
          <a:p>
            <a:r>
              <a:rPr lang="en-US" b="1" dirty="0"/>
              <a:t>Dispatch			</a:t>
            </a:r>
          </a:p>
        </p:txBody>
      </p:sp>
      <p:sp>
        <p:nvSpPr>
          <p:cNvPr id="3" name="Content Placeholder 2">
            <a:extLst>
              <a:ext uri="{FF2B5EF4-FFF2-40B4-BE49-F238E27FC236}">
                <a16:creationId xmlns:a16="http://schemas.microsoft.com/office/drawing/2014/main" id="{2CB7B921-738A-4125-B16F-6EC67A00CE02}"/>
              </a:ext>
            </a:extLst>
          </p:cNvPr>
          <p:cNvSpPr>
            <a:spLocks noGrp="1"/>
          </p:cNvSpPr>
          <p:nvPr>
            <p:ph idx="1"/>
          </p:nvPr>
        </p:nvSpPr>
        <p:spPr>
          <a:xfrm>
            <a:off x="454732" y="2389503"/>
            <a:ext cx="11029615" cy="3634486"/>
          </a:xfrm>
        </p:spPr>
        <p:txBody>
          <a:bodyPr>
            <a:normAutofit/>
          </a:bodyPr>
          <a:lstStyle/>
          <a:p>
            <a:pPr marR="0" lvl="0" algn="l" defTabSz="457200" rtl="0" eaLnBrk="1" fontAlgn="auto" latinLnBrk="0" hangingPunct="1">
              <a:lnSpc>
                <a:spcPct val="120000"/>
              </a:lnSpc>
              <a:spcBef>
                <a:spcPct val="20000"/>
              </a:spcBef>
              <a:spcAft>
                <a:spcPts val="600"/>
              </a:spcAft>
              <a:buClr>
                <a:srgbClr val="ED8428"/>
              </a:buClr>
              <a:buSzPct val="92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Nova Light" panose="020B0502020104020203"/>
                <a:ea typeface="+mn-ea"/>
                <a:cs typeface="+mn-cs"/>
              </a:rPr>
              <a:t>Trust your dispatch team as they have the big picture and want to maximize your revenue.</a:t>
            </a:r>
          </a:p>
          <a:p>
            <a:r>
              <a:rPr lang="en-US" sz="1400" dirty="0"/>
              <a:t>Communication is key with dispatch. Giving accurate ETA’s , down time, shop time, hours of service feedback will help dispatch plan-ahead and maximize your time.</a:t>
            </a:r>
          </a:p>
          <a:p>
            <a:r>
              <a:rPr lang="en-US" sz="1400" dirty="0"/>
              <a:t>Update dispatch when you will be delayed more than two hours regardless of reason.</a:t>
            </a:r>
          </a:p>
          <a:p>
            <a:r>
              <a:rPr lang="en-US" sz="1400" dirty="0"/>
              <a:t>Give as much advance notice as possible when special request are needed. (vacations, graduations, weddings)</a:t>
            </a:r>
          </a:p>
          <a:p>
            <a:r>
              <a:rPr lang="en-US" sz="1400" dirty="0"/>
              <a:t>Give positive feedback to dispatch so we can help you be successful. </a:t>
            </a:r>
          </a:p>
          <a:p>
            <a:endParaRPr lang="en-US" sz="1400" dirty="0"/>
          </a:p>
        </p:txBody>
      </p:sp>
      <p:pic>
        <p:nvPicPr>
          <p:cNvPr id="4" name="logo" descr="Email signature_accelerated.jpg">
            <a:extLst>
              <a:ext uri="{FF2B5EF4-FFF2-40B4-BE49-F238E27FC236}">
                <a16:creationId xmlns:a16="http://schemas.microsoft.com/office/drawing/2014/main" id="{1EBBF120-6477-4FE0-A801-FD4193519853}"/>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10682807" y="610716"/>
            <a:ext cx="875345" cy="685800"/>
          </a:xfrm>
          <a:prstGeom prst="rect">
            <a:avLst/>
          </a:prstGeom>
          <a:ln w="19050">
            <a:solidFill>
              <a:schemeClr val="accent4">
                <a:lumMod val="75000"/>
              </a:schemeClr>
            </a:solidFill>
          </a:ln>
        </p:spPr>
      </p:pic>
    </p:spTree>
    <p:extLst>
      <p:ext uri="{BB962C8B-B14F-4D97-AF65-F5344CB8AC3E}">
        <p14:creationId xmlns:p14="http://schemas.microsoft.com/office/powerpoint/2010/main" val="1170091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DD2392-397B-48BF-BEFA-EA1FB881C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ky, outdoor, truck&#10;&#10;Description automatically generated">
            <a:extLst>
              <a:ext uri="{FF2B5EF4-FFF2-40B4-BE49-F238E27FC236}">
                <a16:creationId xmlns:a16="http://schemas.microsoft.com/office/drawing/2014/main" id="{D98A81F6-345B-4C02-AA81-324FD53B4DCC}"/>
              </a:ext>
            </a:extLst>
          </p:cNvPr>
          <p:cNvPicPr>
            <a:picLocks noChangeAspect="1"/>
          </p:cNvPicPr>
          <p:nvPr/>
        </p:nvPicPr>
        <p:blipFill rotWithShape="1">
          <a:blip r:embed="rId2">
            <a:alphaModFix amt="40000"/>
            <a:lum bright="70000" contrast="-70000"/>
            <a:extLst>
              <a:ext uri="{28A0092B-C50C-407E-A947-70E740481C1C}">
                <a14:useLocalDpi xmlns:a14="http://schemas.microsoft.com/office/drawing/2010/main" val="0"/>
              </a:ext>
            </a:extLst>
          </a:blip>
          <a:srcRect l="4762" r="13015"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19E6F1A1-77AA-44E9-8BD4-3D8C04F88451}"/>
              </a:ext>
            </a:extLst>
          </p:cNvPr>
          <p:cNvSpPr>
            <a:spLocks noGrp="1"/>
          </p:cNvSpPr>
          <p:nvPr>
            <p:ph type="title"/>
          </p:nvPr>
        </p:nvSpPr>
        <p:spPr>
          <a:xfrm>
            <a:off x="1023870" y="702156"/>
            <a:ext cx="10144260" cy="1013800"/>
          </a:xfrm>
        </p:spPr>
        <p:txBody>
          <a:bodyPr>
            <a:normAutofit/>
          </a:bodyPr>
          <a:lstStyle/>
          <a:p>
            <a:pPr algn="ctr"/>
            <a:r>
              <a:rPr lang="en-US" b="1" dirty="0">
                <a:solidFill>
                  <a:schemeClr val="tx1"/>
                </a:solidFill>
              </a:rPr>
              <a:t>Truck Maintenance Checklist</a:t>
            </a:r>
          </a:p>
        </p:txBody>
      </p:sp>
      <p:sp>
        <p:nvSpPr>
          <p:cNvPr id="3" name="Content Placeholder 2">
            <a:extLst>
              <a:ext uri="{FF2B5EF4-FFF2-40B4-BE49-F238E27FC236}">
                <a16:creationId xmlns:a16="http://schemas.microsoft.com/office/drawing/2014/main" id="{7D4C8FC1-6A5D-49A2-803E-E6C5EF1B1FE0}"/>
              </a:ext>
            </a:extLst>
          </p:cNvPr>
          <p:cNvSpPr>
            <a:spLocks noGrp="1"/>
          </p:cNvSpPr>
          <p:nvPr>
            <p:ph idx="1"/>
          </p:nvPr>
        </p:nvSpPr>
        <p:spPr>
          <a:xfrm>
            <a:off x="965199" y="2180496"/>
            <a:ext cx="10261602" cy="3678303"/>
          </a:xfrm>
        </p:spPr>
        <p:txBody>
          <a:bodyPr>
            <a:normAutofit fontScale="85000" lnSpcReduction="20000"/>
          </a:bodyPr>
          <a:lstStyle/>
          <a:p>
            <a:pPr marL="342900" indent="-342900">
              <a:buAutoNum type="arabicPeriod"/>
            </a:pPr>
            <a:r>
              <a:rPr lang="en-US" dirty="0"/>
              <a:t>Check all permits to make sure you have them all (permit book)</a:t>
            </a:r>
          </a:p>
          <a:p>
            <a:pPr marL="342900" indent="-342900">
              <a:buAutoNum type="arabicPeriod"/>
            </a:pPr>
            <a:r>
              <a:rPr lang="en-US" dirty="0"/>
              <a:t>Do DOT (lights, tire pressure, tiedown bar, height stick, straps  etc.)</a:t>
            </a:r>
          </a:p>
          <a:p>
            <a:pPr marL="342900" indent="-342900">
              <a:buAutoNum type="arabicPeriod"/>
            </a:pPr>
            <a:r>
              <a:rPr lang="en-US" dirty="0"/>
              <a:t>Check all fluids (oil, water, hydraulic)  </a:t>
            </a:r>
          </a:p>
          <a:p>
            <a:pPr marL="342900" indent="-342900">
              <a:buAutoNum type="arabicPeriod"/>
            </a:pPr>
            <a:r>
              <a:rPr lang="en-US" dirty="0"/>
              <a:t>Oil Change every 18K-20K miles</a:t>
            </a:r>
          </a:p>
          <a:p>
            <a:pPr marL="342900" indent="-342900">
              <a:buAutoNum type="arabicPeriod"/>
            </a:pPr>
            <a:r>
              <a:rPr lang="en-US" dirty="0"/>
              <a:t>Make sure to grease every 8K-10K miles.</a:t>
            </a:r>
          </a:p>
          <a:p>
            <a:pPr marL="666900" lvl="1" indent="-342900">
              <a:buAutoNum type="arabicPeriod"/>
            </a:pPr>
            <a:r>
              <a:rPr lang="en-US" dirty="0"/>
              <a:t>Drop trailer grease- 5</a:t>
            </a:r>
            <a:r>
              <a:rPr lang="en-US" baseline="30000" dirty="0"/>
              <a:t>th</a:t>
            </a:r>
            <a:r>
              <a:rPr lang="en-US" dirty="0"/>
              <a:t> wheel plate</a:t>
            </a:r>
          </a:p>
          <a:p>
            <a:pPr marL="342900" indent="-342900">
              <a:buAutoNum type="arabicPeriod"/>
            </a:pPr>
            <a:r>
              <a:rPr lang="en-US" dirty="0"/>
              <a:t>Every 250K miles change oil in Trans and change Air Filters. This will help keep warranty up to date. </a:t>
            </a:r>
          </a:p>
          <a:p>
            <a:pPr marL="342900" indent="-342900">
              <a:buAutoNum type="arabicPeriod"/>
            </a:pPr>
            <a:r>
              <a:rPr lang="en-US" dirty="0"/>
              <a:t>500K miles- extended warranty</a:t>
            </a:r>
          </a:p>
          <a:p>
            <a:pPr marL="342900" indent="-342900">
              <a:buAutoNum type="arabicPeriod"/>
            </a:pPr>
            <a:r>
              <a:rPr lang="en-US" dirty="0"/>
              <a:t>Yearly- service, new batteries, Hydraulic filter, shocks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365935472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DD2392-397B-48BF-BEFA-EA1FB881C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ky, outdoor, truck&#10;&#10;Description automatically generated">
            <a:extLst>
              <a:ext uri="{FF2B5EF4-FFF2-40B4-BE49-F238E27FC236}">
                <a16:creationId xmlns:a16="http://schemas.microsoft.com/office/drawing/2014/main" id="{D98A81F6-345B-4C02-AA81-324FD53B4DCC}"/>
              </a:ext>
            </a:extLst>
          </p:cNvPr>
          <p:cNvPicPr>
            <a:picLocks noChangeAspect="1"/>
          </p:cNvPicPr>
          <p:nvPr/>
        </p:nvPicPr>
        <p:blipFill rotWithShape="1">
          <a:blip r:embed="rId2">
            <a:alphaModFix amt="40000"/>
            <a:lum bright="70000" contrast="-70000"/>
            <a:extLst>
              <a:ext uri="{28A0092B-C50C-407E-A947-70E740481C1C}">
                <a14:useLocalDpi xmlns:a14="http://schemas.microsoft.com/office/drawing/2010/main" val="0"/>
              </a:ext>
            </a:extLst>
          </a:blip>
          <a:srcRect l="4762" r="13015"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19E6F1A1-77AA-44E9-8BD4-3D8C04F88451}"/>
              </a:ext>
            </a:extLst>
          </p:cNvPr>
          <p:cNvSpPr>
            <a:spLocks noGrp="1"/>
          </p:cNvSpPr>
          <p:nvPr>
            <p:ph type="title"/>
          </p:nvPr>
        </p:nvSpPr>
        <p:spPr>
          <a:xfrm>
            <a:off x="1023870" y="702156"/>
            <a:ext cx="10144260" cy="1013800"/>
          </a:xfrm>
        </p:spPr>
        <p:txBody>
          <a:bodyPr>
            <a:normAutofit/>
          </a:bodyPr>
          <a:lstStyle/>
          <a:p>
            <a:pPr algn="ctr"/>
            <a:r>
              <a:rPr lang="en-US" b="1" dirty="0">
                <a:solidFill>
                  <a:schemeClr val="tx1"/>
                </a:solidFill>
              </a:rPr>
              <a:t>Truck Maintenance Checklist (Winter Preparation)</a:t>
            </a:r>
          </a:p>
        </p:txBody>
      </p:sp>
      <p:sp>
        <p:nvSpPr>
          <p:cNvPr id="3" name="Content Placeholder 2">
            <a:extLst>
              <a:ext uri="{FF2B5EF4-FFF2-40B4-BE49-F238E27FC236}">
                <a16:creationId xmlns:a16="http://schemas.microsoft.com/office/drawing/2014/main" id="{7D4C8FC1-6A5D-49A2-803E-E6C5EF1B1FE0}"/>
              </a:ext>
            </a:extLst>
          </p:cNvPr>
          <p:cNvSpPr>
            <a:spLocks noGrp="1"/>
          </p:cNvSpPr>
          <p:nvPr>
            <p:ph idx="1"/>
          </p:nvPr>
        </p:nvSpPr>
        <p:spPr>
          <a:xfrm>
            <a:off x="965199" y="2180496"/>
            <a:ext cx="10261602" cy="3678303"/>
          </a:xfrm>
        </p:spPr>
        <p:txBody>
          <a:bodyPr>
            <a:normAutofit fontScale="85000" lnSpcReduction="20000"/>
          </a:bodyPr>
          <a:lstStyle/>
          <a:p>
            <a:pPr marL="342900" indent="-342900">
              <a:buAutoNum type="arabicPeriod"/>
            </a:pPr>
            <a:r>
              <a:rPr lang="en-US" dirty="0"/>
              <a:t>Hydraulic Fluid (</a:t>
            </a:r>
            <a:r>
              <a:rPr lang="en-US" dirty="0" err="1"/>
              <a:t>Skydrol</a:t>
            </a:r>
            <a:r>
              <a:rPr lang="en-US" dirty="0"/>
              <a:t> or high viscosity fluid) in lines during winter months.</a:t>
            </a:r>
          </a:p>
          <a:p>
            <a:pPr marL="342900" indent="-342900">
              <a:buAutoNum type="arabicPeriod"/>
            </a:pPr>
            <a:r>
              <a:rPr lang="en-US" dirty="0"/>
              <a:t>Drain air tanks</a:t>
            </a:r>
          </a:p>
          <a:p>
            <a:pPr marL="342900" indent="-342900">
              <a:buAutoNum type="arabicPeriod"/>
            </a:pPr>
            <a:r>
              <a:rPr lang="en-US" dirty="0"/>
              <a:t>Dope fuel when temp is below freezing</a:t>
            </a:r>
          </a:p>
          <a:p>
            <a:pPr marL="342900" indent="-342900">
              <a:buAutoNum type="arabicPeriod"/>
            </a:pPr>
            <a:r>
              <a:rPr lang="en-US" dirty="0"/>
              <a:t>Insure  tire chains or socks on truck and in good shape</a:t>
            </a:r>
          </a:p>
          <a:p>
            <a:pPr marL="342900" indent="-342900">
              <a:buAutoNum type="arabicPeriod"/>
            </a:pPr>
            <a:r>
              <a:rPr lang="en-US" dirty="0"/>
              <a:t>Carry heavy duty jumper cables and general tools on truck</a:t>
            </a:r>
          </a:p>
          <a:p>
            <a:pPr marL="342900" indent="-342900">
              <a:buAutoNum type="arabicPeriod"/>
            </a:pPr>
            <a:r>
              <a:rPr lang="en-US" dirty="0"/>
              <a:t>Emergency road side kit and fire extinguisher </a:t>
            </a:r>
          </a:p>
          <a:p>
            <a:pPr marL="342900" indent="-342900">
              <a:buAutoNum type="arabicPeriod"/>
            </a:pPr>
            <a:r>
              <a:rPr lang="en-US" dirty="0"/>
              <a:t>Stay on top of warranty requirements and purchase extended program before 500K miles</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0" indent="0">
              <a:buNone/>
            </a:pPr>
            <a:r>
              <a:rPr lang="en-US" dirty="0"/>
              <a:t> </a:t>
            </a:r>
          </a:p>
        </p:txBody>
      </p:sp>
    </p:spTree>
    <p:extLst>
      <p:ext uri="{BB962C8B-B14F-4D97-AF65-F5344CB8AC3E}">
        <p14:creationId xmlns:p14="http://schemas.microsoft.com/office/powerpoint/2010/main" val="424946928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B941A8-AC09-4CDD-9242-C1AA56882417}"/>
              </a:ext>
            </a:extLst>
          </p:cNvPr>
          <p:cNvPicPr>
            <a:picLocks noChangeAspect="1"/>
          </p:cNvPicPr>
          <p:nvPr/>
        </p:nvPicPr>
        <p:blipFill>
          <a:blip r:embed="rId2"/>
          <a:stretch>
            <a:fillRect/>
          </a:stretch>
        </p:blipFill>
        <p:spPr>
          <a:xfrm>
            <a:off x="0" y="0"/>
            <a:ext cx="12192000" cy="6858000"/>
          </a:xfrm>
          <a:prstGeom prst="rect">
            <a:avLst/>
          </a:prstGeom>
        </p:spPr>
      </p:pic>
      <p:cxnSp>
        <p:nvCxnSpPr>
          <p:cNvPr id="3" name="mw s 12">
            <a:extLst>
              <a:ext uri="{FF2B5EF4-FFF2-40B4-BE49-F238E27FC236}">
                <a16:creationId xmlns:a16="http://schemas.microsoft.com/office/drawing/2014/main" id="{E689241D-F838-4E15-A10E-2A3E33F06A73}"/>
              </a:ext>
            </a:extLst>
          </p:cNvPr>
          <p:cNvCxnSpPr>
            <a:cxnSpLocks/>
          </p:cNvCxnSpPr>
          <p:nvPr/>
        </p:nvCxnSpPr>
        <p:spPr>
          <a:xfrm flipV="1">
            <a:off x="2088859" y="4521666"/>
            <a:ext cx="3942825" cy="838900"/>
          </a:xfrm>
          <a:prstGeom prst="straightConnector1">
            <a:avLst/>
          </a:prstGeom>
          <a:ln>
            <a:solidFill>
              <a:srgbClr val="9D12C8"/>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495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xit" presetSubtype="4" fill="hold" nodeType="withEffect">
                                  <p:stCondLst>
                                    <p:cond delay="0"/>
                                  </p:stCondLst>
                                  <p:childTnLst>
                                    <p:animEffect transition="out" filter="wipe(down)">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9194</TotalTime>
  <Words>1389</Words>
  <Application>Microsoft Office PowerPoint</Application>
  <PresentationFormat>Widescreen</PresentationFormat>
  <Paragraphs>88</Paragraphs>
  <Slides>18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Arial Nova Light</vt:lpstr>
      <vt:lpstr>Calibri</vt:lpstr>
      <vt:lpstr>Calibri Light</vt:lpstr>
      <vt:lpstr>Verdana</vt:lpstr>
      <vt:lpstr>Wingdings</vt:lpstr>
      <vt:lpstr>Wingdings 2</vt:lpstr>
      <vt:lpstr>DividendVTI</vt:lpstr>
      <vt:lpstr>Office Theme</vt:lpstr>
      <vt:lpstr>Successful owner Operators Guide </vt:lpstr>
      <vt:lpstr>MILES</vt:lpstr>
      <vt:lpstr>Maximize YOUR hours</vt:lpstr>
      <vt:lpstr>Load Factor</vt:lpstr>
      <vt:lpstr>Damages</vt:lpstr>
      <vt:lpstr>Dispatch   </vt:lpstr>
      <vt:lpstr>Truck Maintenance Checklist</vt:lpstr>
      <vt:lpstr>Truck Maintenance Checklist (Winter Preparation)</vt:lpstr>
      <vt:lpstr>PowerPoint Presentation</vt:lpstr>
      <vt:lpstr> </vt:lpstr>
      <vt:lpstr>PowerPoint Presentation</vt:lpstr>
      <vt:lpstr>Baltimore</vt:lpstr>
      <vt:lpstr>PowerPoint Presentation</vt:lpstr>
      <vt:lpstr>PowerPoint Presentation</vt:lpstr>
      <vt:lpstr>Some Numbers</vt:lpstr>
      <vt:lpstr> </vt:lpstr>
      <vt:lpstr>Trip Tour Examples From Across the network</vt:lpstr>
      <vt:lpstr>Why Networking is important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Successful owner Operators Guide</dc:title>
  <dc:creator>Nick Ederer</dc:creator>
  <cp:lastModifiedBy>Liam Donahue</cp:lastModifiedBy>
  <cp:revision>40</cp:revision>
  <dcterms:created xsi:type="dcterms:W3CDTF">2020-11-20T14:24:16Z</dcterms:created>
  <dcterms:modified xsi:type="dcterms:W3CDTF">2021-05-05T15:42:52Z</dcterms:modified>
</cp:coreProperties>
</file>