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4"/>
  </p:notesMasterIdLst>
  <p:sldIdLst>
    <p:sldId id="302" r:id="rId5"/>
    <p:sldId id="303" r:id="rId6"/>
    <p:sldId id="320" r:id="rId7"/>
    <p:sldId id="256" r:id="rId8"/>
    <p:sldId id="272" r:id="rId9"/>
    <p:sldId id="273" r:id="rId10"/>
    <p:sldId id="285" r:id="rId11"/>
    <p:sldId id="287" r:id="rId12"/>
    <p:sldId id="295" r:id="rId13"/>
    <p:sldId id="296" r:id="rId14"/>
    <p:sldId id="286" r:id="rId15"/>
    <p:sldId id="280" r:id="rId16"/>
    <p:sldId id="289" r:id="rId17"/>
    <p:sldId id="281" r:id="rId18"/>
    <p:sldId id="290" r:id="rId19"/>
    <p:sldId id="282" r:id="rId20"/>
    <p:sldId id="291" r:id="rId21"/>
    <p:sldId id="284" r:id="rId22"/>
    <p:sldId id="292" r:id="rId23"/>
    <p:sldId id="283" r:id="rId24"/>
    <p:sldId id="294" r:id="rId25"/>
    <p:sldId id="288" r:id="rId26"/>
    <p:sldId id="293" r:id="rId27"/>
    <p:sldId id="322" r:id="rId28"/>
    <p:sldId id="323" r:id="rId29"/>
    <p:sldId id="321" r:id="rId30"/>
    <p:sldId id="306" r:id="rId31"/>
    <p:sldId id="307" r:id="rId32"/>
    <p:sldId id="305" r:id="rId33"/>
    <p:sldId id="309" r:id="rId34"/>
    <p:sldId id="310" r:id="rId35"/>
    <p:sldId id="319" r:id="rId36"/>
    <p:sldId id="312" r:id="rId37"/>
    <p:sldId id="314" r:id="rId38"/>
    <p:sldId id="316" r:id="rId39"/>
    <p:sldId id="317" r:id="rId40"/>
    <p:sldId id="318" r:id="rId41"/>
    <p:sldId id="271" r:id="rId42"/>
    <p:sldId id="276" r:id="rId43"/>
  </p:sldIdLst>
  <p:sldSz cx="12192000" cy="6858000"/>
  <p:notesSz cx="7102475" cy="9388475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95" autoAdjust="0"/>
    <p:restoredTop sz="94658"/>
  </p:normalViewPr>
  <p:slideViewPr>
    <p:cSldViewPr snapToGrid="0" snapToObjects="1">
      <p:cViewPr varScale="1">
        <p:scale>
          <a:sx n="85" d="100"/>
          <a:sy n="85" d="100"/>
        </p:scale>
        <p:origin x="7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7358F00-1C9D-4D2F-A605-528B9ABAD9BB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5" csCatId="accent1" phldr="1"/>
      <dgm:spPr/>
    </dgm:pt>
    <dgm:pt modelId="{A728AFE9-F76D-4B2E-ADFF-814AAE13B5C2}">
      <dgm:prSet phldrT="[Texto]"/>
      <dgm:spPr/>
      <dgm:t>
        <a:bodyPr/>
        <a:lstStyle/>
        <a:p>
          <a:r>
            <a:rPr lang="es-MX" dirty="0"/>
            <a:t>1. Personalizar Plantilla del Asiento Contable</a:t>
          </a:r>
        </a:p>
      </dgm:t>
    </dgm:pt>
    <dgm:pt modelId="{07E1C967-383F-4468-95EC-73A722F28D6A}" type="parTrans" cxnId="{C36D31A1-3725-4BE5-AD2D-D03A42A1C1AF}">
      <dgm:prSet/>
      <dgm:spPr/>
      <dgm:t>
        <a:bodyPr/>
        <a:lstStyle/>
        <a:p>
          <a:endParaRPr lang="es-MX"/>
        </a:p>
      </dgm:t>
    </dgm:pt>
    <dgm:pt modelId="{AEF2B72B-ED48-4EEB-B116-B679F3B7B00A}" type="sibTrans" cxnId="{C36D31A1-3725-4BE5-AD2D-D03A42A1C1AF}">
      <dgm:prSet/>
      <dgm:spPr/>
      <dgm:t>
        <a:bodyPr/>
        <a:lstStyle/>
        <a:p>
          <a:endParaRPr lang="es-MX"/>
        </a:p>
      </dgm:t>
    </dgm:pt>
    <dgm:pt modelId="{07937404-8A30-43F4-8ECC-DB4F6DD4F6E8}">
      <dgm:prSet phldrT="[Texto]"/>
      <dgm:spPr/>
      <dgm:t>
        <a:bodyPr/>
        <a:lstStyle/>
        <a:p>
          <a:r>
            <a:rPr lang="es-MX" dirty="0"/>
            <a:t>2. Seleccionar los XML a Contabilizar</a:t>
          </a:r>
        </a:p>
      </dgm:t>
    </dgm:pt>
    <dgm:pt modelId="{FAA77B4E-7CF3-4F4A-A012-BC77B41EFBD5}" type="parTrans" cxnId="{0BACD1C9-2209-466A-B343-8552392A1361}">
      <dgm:prSet/>
      <dgm:spPr/>
      <dgm:t>
        <a:bodyPr/>
        <a:lstStyle/>
        <a:p>
          <a:endParaRPr lang="es-MX"/>
        </a:p>
      </dgm:t>
    </dgm:pt>
    <dgm:pt modelId="{1CB7D97D-DEC5-4374-B3C7-CA01668BA584}" type="sibTrans" cxnId="{0BACD1C9-2209-466A-B343-8552392A1361}">
      <dgm:prSet/>
      <dgm:spPr/>
      <dgm:t>
        <a:bodyPr/>
        <a:lstStyle/>
        <a:p>
          <a:endParaRPr lang="es-MX"/>
        </a:p>
      </dgm:t>
    </dgm:pt>
    <dgm:pt modelId="{3DD6F622-26D2-447E-B7C8-3653BFD13FF4}">
      <dgm:prSet phldrT="[Texto]"/>
      <dgm:spPr/>
      <dgm:t>
        <a:bodyPr/>
        <a:lstStyle/>
        <a:p>
          <a:r>
            <a:rPr lang="es-MX" dirty="0"/>
            <a:t>3. Verificar la información de tus Pólizas</a:t>
          </a:r>
        </a:p>
      </dgm:t>
    </dgm:pt>
    <dgm:pt modelId="{993E193E-21A1-4FC3-B025-F468F26650F0}" type="parTrans" cxnId="{82A9F890-6AD3-435D-AF76-45CB826AB337}">
      <dgm:prSet/>
      <dgm:spPr/>
      <dgm:t>
        <a:bodyPr/>
        <a:lstStyle/>
        <a:p>
          <a:endParaRPr lang="es-MX"/>
        </a:p>
      </dgm:t>
    </dgm:pt>
    <dgm:pt modelId="{2FA0C77B-260D-4372-9773-BC3242C61093}" type="sibTrans" cxnId="{82A9F890-6AD3-435D-AF76-45CB826AB337}">
      <dgm:prSet/>
      <dgm:spPr/>
      <dgm:t>
        <a:bodyPr/>
        <a:lstStyle/>
        <a:p>
          <a:endParaRPr lang="es-MX"/>
        </a:p>
      </dgm:t>
    </dgm:pt>
    <dgm:pt modelId="{790976E4-2EB3-42E7-9AA8-8637D199FAC7}" type="pres">
      <dgm:prSet presAssocID="{F7358F00-1C9D-4D2F-A605-528B9ABAD9BB}" presName="rootnode" presStyleCnt="0">
        <dgm:presLayoutVars>
          <dgm:chMax/>
          <dgm:chPref/>
          <dgm:dir/>
          <dgm:animLvl val="lvl"/>
        </dgm:presLayoutVars>
      </dgm:prSet>
      <dgm:spPr/>
    </dgm:pt>
    <dgm:pt modelId="{24F7CF51-DB25-46A9-A972-3F5608A4F536}" type="pres">
      <dgm:prSet presAssocID="{A728AFE9-F76D-4B2E-ADFF-814AAE13B5C2}" presName="composite" presStyleCnt="0"/>
      <dgm:spPr/>
    </dgm:pt>
    <dgm:pt modelId="{A953F7FA-587F-42D9-9861-816A4A169CD5}" type="pres">
      <dgm:prSet presAssocID="{A728AFE9-F76D-4B2E-ADFF-814AAE13B5C2}" presName="bentUpArrow1" presStyleLbl="alignImgPlace1" presStyleIdx="0" presStyleCnt="2"/>
      <dgm:spPr/>
    </dgm:pt>
    <dgm:pt modelId="{E0D4C8DD-2B0C-4034-A5E5-9ED8627B8BDE}" type="pres">
      <dgm:prSet presAssocID="{A728AFE9-F76D-4B2E-ADFF-814AAE13B5C2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0981A3EF-49B0-4751-A040-60C3E758EDEE}" type="pres">
      <dgm:prSet presAssocID="{A728AFE9-F76D-4B2E-ADFF-814AAE13B5C2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13E61FA6-02E1-42FA-A657-B495CE5370CA}" type="pres">
      <dgm:prSet presAssocID="{AEF2B72B-ED48-4EEB-B116-B679F3B7B00A}" presName="sibTrans" presStyleCnt="0"/>
      <dgm:spPr/>
    </dgm:pt>
    <dgm:pt modelId="{88F16DF2-580F-4730-B367-646E0E676767}" type="pres">
      <dgm:prSet presAssocID="{07937404-8A30-43F4-8ECC-DB4F6DD4F6E8}" presName="composite" presStyleCnt="0"/>
      <dgm:spPr/>
    </dgm:pt>
    <dgm:pt modelId="{9851DBE5-0FF5-414F-BC27-33FA5F296FE6}" type="pres">
      <dgm:prSet presAssocID="{07937404-8A30-43F4-8ECC-DB4F6DD4F6E8}" presName="bentUpArrow1" presStyleLbl="alignImgPlace1" presStyleIdx="1" presStyleCnt="2"/>
      <dgm:spPr/>
    </dgm:pt>
    <dgm:pt modelId="{ADF4EBD9-3154-4C4D-B29C-8200E5F40A21}" type="pres">
      <dgm:prSet presAssocID="{07937404-8A30-43F4-8ECC-DB4F6DD4F6E8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21D69776-CA50-4777-A9F4-879EF98258D6}" type="pres">
      <dgm:prSet presAssocID="{07937404-8A30-43F4-8ECC-DB4F6DD4F6E8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ADAA339A-FCEB-44ED-828C-049D47BDE520}" type="pres">
      <dgm:prSet presAssocID="{1CB7D97D-DEC5-4374-B3C7-CA01668BA584}" presName="sibTrans" presStyleCnt="0"/>
      <dgm:spPr/>
    </dgm:pt>
    <dgm:pt modelId="{20556CDF-E4E2-4477-A232-3585E1C3A80C}" type="pres">
      <dgm:prSet presAssocID="{3DD6F622-26D2-447E-B7C8-3653BFD13FF4}" presName="composite" presStyleCnt="0"/>
      <dgm:spPr/>
    </dgm:pt>
    <dgm:pt modelId="{789483A9-DA82-4A2C-9D68-5142BBF8E3A3}" type="pres">
      <dgm:prSet presAssocID="{3DD6F622-26D2-447E-B7C8-3653BFD13FF4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E0068B6D-F8C8-42E8-81F5-33C09228B3C1}" type="presOf" srcId="{3DD6F622-26D2-447E-B7C8-3653BFD13FF4}" destId="{789483A9-DA82-4A2C-9D68-5142BBF8E3A3}" srcOrd="0" destOrd="0" presId="urn:microsoft.com/office/officeart/2005/8/layout/StepDownProcess"/>
    <dgm:cxn modelId="{8B3CEA8B-FF95-4B03-831A-1B0165EB7817}" type="presOf" srcId="{F7358F00-1C9D-4D2F-A605-528B9ABAD9BB}" destId="{790976E4-2EB3-42E7-9AA8-8637D199FAC7}" srcOrd="0" destOrd="0" presId="urn:microsoft.com/office/officeart/2005/8/layout/StepDownProcess"/>
    <dgm:cxn modelId="{82A9F890-6AD3-435D-AF76-45CB826AB337}" srcId="{F7358F00-1C9D-4D2F-A605-528B9ABAD9BB}" destId="{3DD6F622-26D2-447E-B7C8-3653BFD13FF4}" srcOrd="2" destOrd="0" parTransId="{993E193E-21A1-4FC3-B025-F468F26650F0}" sibTransId="{2FA0C77B-260D-4372-9773-BC3242C61093}"/>
    <dgm:cxn modelId="{C2DE6397-ABEC-4F83-B8BC-FC676988CE5B}" type="presOf" srcId="{07937404-8A30-43F4-8ECC-DB4F6DD4F6E8}" destId="{ADF4EBD9-3154-4C4D-B29C-8200E5F40A21}" srcOrd="0" destOrd="0" presId="urn:microsoft.com/office/officeart/2005/8/layout/StepDownProcess"/>
    <dgm:cxn modelId="{C36D31A1-3725-4BE5-AD2D-D03A42A1C1AF}" srcId="{F7358F00-1C9D-4D2F-A605-528B9ABAD9BB}" destId="{A728AFE9-F76D-4B2E-ADFF-814AAE13B5C2}" srcOrd="0" destOrd="0" parTransId="{07E1C967-383F-4468-95EC-73A722F28D6A}" sibTransId="{AEF2B72B-ED48-4EEB-B116-B679F3B7B00A}"/>
    <dgm:cxn modelId="{635FC5BC-DD7E-4361-A054-A5A38B78F3D0}" type="presOf" srcId="{A728AFE9-F76D-4B2E-ADFF-814AAE13B5C2}" destId="{E0D4C8DD-2B0C-4034-A5E5-9ED8627B8BDE}" srcOrd="0" destOrd="0" presId="urn:microsoft.com/office/officeart/2005/8/layout/StepDownProcess"/>
    <dgm:cxn modelId="{0BACD1C9-2209-466A-B343-8552392A1361}" srcId="{F7358F00-1C9D-4D2F-A605-528B9ABAD9BB}" destId="{07937404-8A30-43F4-8ECC-DB4F6DD4F6E8}" srcOrd="1" destOrd="0" parTransId="{FAA77B4E-7CF3-4F4A-A012-BC77B41EFBD5}" sibTransId="{1CB7D97D-DEC5-4374-B3C7-CA01668BA584}"/>
    <dgm:cxn modelId="{C07EB7EB-4B40-4586-BEC8-D8351EF2E9C3}" type="presParOf" srcId="{790976E4-2EB3-42E7-9AA8-8637D199FAC7}" destId="{24F7CF51-DB25-46A9-A972-3F5608A4F536}" srcOrd="0" destOrd="0" presId="urn:microsoft.com/office/officeart/2005/8/layout/StepDownProcess"/>
    <dgm:cxn modelId="{5803688A-3D78-4F2C-A1E9-FD6C742FD86F}" type="presParOf" srcId="{24F7CF51-DB25-46A9-A972-3F5608A4F536}" destId="{A953F7FA-587F-42D9-9861-816A4A169CD5}" srcOrd="0" destOrd="0" presId="urn:microsoft.com/office/officeart/2005/8/layout/StepDownProcess"/>
    <dgm:cxn modelId="{BEFC80FD-5857-4348-BA88-31517236AE61}" type="presParOf" srcId="{24F7CF51-DB25-46A9-A972-3F5608A4F536}" destId="{E0D4C8DD-2B0C-4034-A5E5-9ED8627B8BDE}" srcOrd="1" destOrd="0" presId="urn:microsoft.com/office/officeart/2005/8/layout/StepDownProcess"/>
    <dgm:cxn modelId="{D0111AC8-2F1B-4C93-B412-D5FF9C49F6B5}" type="presParOf" srcId="{24F7CF51-DB25-46A9-A972-3F5608A4F536}" destId="{0981A3EF-49B0-4751-A040-60C3E758EDEE}" srcOrd="2" destOrd="0" presId="urn:microsoft.com/office/officeart/2005/8/layout/StepDownProcess"/>
    <dgm:cxn modelId="{2C023448-ACD3-4F44-8CC1-C766C0E0064B}" type="presParOf" srcId="{790976E4-2EB3-42E7-9AA8-8637D199FAC7}" destId="{13E61FA6-02E1-42FA-A657-B495CE5370CA}" srcOrd="1" destOrd="0" presId="urn:microsoft.com/office/officeart/2005/8/layout/StepDownProcess"/>
    <dgm:cxn modelId="{DFE08900-9AC4-400D-838D-FDE999FD4F78}" type="presParOf" srcId="{790976E4-2EB3-42E7-9AA8-8637D199FAC7}" destId="{88F16DF2-580F-4730-B367-646E0E676767}" srcOrd="2" destOrd="0" presId="urn:microsoft.com/office/officeart/2005/8/layout/StepDownProcess"/>
    <dgm:cxn modelId="{7EC0967A-3ED2-470C-936D-D692C8A333C5}" type="presParOf" srcId="{88F16DF2-580F-4730-B367-646E0E676767}" destId="{9851DBE5-0FF5-414F-BC27-33FA5F296FE6}" srcOrd="0" destOrd="0" presId="urn:microsoft.com/office/officeart/2005/8/layout/StepDownProcess"/>
    <dgm:cxn modelId="{CF277243-4593-4220-BE99-A7B49215574D}" type="presParOf" srcId="{88F16DF2-580F-4730-B367-646E0E676767}" destId="{ADF4EBD9-3154-4C4D-B29C-8200E5F40A21}" srcOrd="1" destOrd="0" presId="urn:microsoft.com/office/officeart/2005/8/layout/StepDownProcess"/>
    <dgm:cxn modelId="{39ACD9CC-4E50-42B1-9E06-F4FC787E2C90}" type="presParOf" srcId="{88F16DF2-580F-4730-B367-646E0E676767}" destId="{21D69776-CA50-4777-A9F4-879EF98258D6}" srcOrd="2" destOrd="0" presId="urn:microsoft.com/office/officeart/2005/8/layout/StepDownProcess"/>
    <dgm:cxn modelId="{FE02E3D5-4CBF-43D3-BE59-48C71C08C467}" type="presParOf" srcId="{790976E4-2EB3-42E7-9AA8-8637D199FAC7}" destId="{ADAA339A-FCEB-44ED-828C-049D47BDE520}" srcOrd="3" destOrd="0" presId="urn:microsoft.com/office/officeart/2005/8/layout/StepDownProcess"/>
    <dgm:cxn modelId="{EC9FB024-27CF-49C2-A86E-76AE73199FF3}" type="presParOf" srcId="{790976E4-2EB3-42E7-9AA8-8637D199FAC7}" destId="{20556CDF-E4E2-4477-A232-3585E1C3A80C}" srcOrd="4" destOrd="0" presId="urn:microsoft.com/office/officeart/2005/8/layout/StepDownProcess"/>
    <dgm:cxn modelId="{F1B3A867-0396-4F2A-A68E-444360F9027C}" type="presParOf" srcId="{20556CDF-E4E2-4477-A232-3585E1C3A80C}" destId="{789483A9-DA82-4A2C-9D68-5142BBF8E3A3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3F7FA-587F-42D9-9861-816A4A169CD5}">
      <dsp:nvSpPr>
        <dsp:cNvPr id="0" name=""/>
        <dsp:cNvSpPr/>
      </dsp:nvSpPr>
      <dsp:spPr>
        <a:xfrm rot="5400000">
          <a:off x="2923735" y="1475021"/>
          <a:ext cx="1304529" cy="148516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0D4C8DD-2B0C-4034-A5E5-9ED8627B8BDE}">
      <dsp:nvSpPr>
        <dsp:cNvPr id="0" name=""/>
        <dsp:cNvSpPr/>
      </dsp:nvSpPr>
      <dsp:spPr>
        <a:xfrm>
          <a:off x="2578114" y="28924"/>
          <a:ext cx="2196059" cy="1537170"/>
        </a:xfrm>
        <a:prstGeom prst="roundRect">
          <a:avLst>
            <a:gd name="adj" fmla="val 1667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1. Personalizar Plantilla del Asiento Contable</a:t>
          </a:r>
        </a:p>
      </dsp:txBody>
      <dsp:txXfrm>
        <a:off x="2653166" y="103976"/>
        <a:ext cx="2045955" cy="1387066"/>
      </dsp:txXfrm>
    </dsp:sp>
    <dsp:sp modelId="{0981A3EF-49B0-4751-A040-60C3E758EDEE}">
      <dsp:nvSpPr>
        <dsp:cNvPr id="0" name=""/>
        <dsp:cNvSpPr/>
      </dsp:nvSpPr>
      <dsp:spPr>
        <a:xfrm>
          <a:off x="4774173" y="175528"/>
          <a:ext cx="1597204" cy="1242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51DBE5-0FF5-414F-BC27-33FA5F296FE6}">
      <dsp:nvSpPr>
        <dsp:cNvPr id="0" name=""/>
        <dsp:cNvSpPr/>
      </dsp:nvSpPr>
      <dsp:spPr>
        <a:xfrm rot="5400000">
          <a:off x="4744501" y="3201770"/>
          <a:ext cx="1304529" cy="1485160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52377"/>
            <a:satOff val="-2891"/>
            <a:lumOff val="1116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F4EBD9-3154-4C4D-B29C-8200E5F40A21}">
      <dsp:nvSpPr>
        <dsp:cNvPr id="0" name=""/>
        <dsp:cNvSpPr/>
      </dsp:nvSpPr>
      <dsp:spPr>
        <a:xfrm>
          <a:off x="4398880" y="1755673"/>
          <a:ext cx="2196059" cy="1537170"/>
        </a:xfrm>
        <a:prstGeom prst="roundRect">
          <a:avLst>
            <a:gd name="adj" fmla="val 16670"/>
          </a:avLst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2. Seleccionar los XML a Contabilizar</a:t>
          </a:r>
        </a:p>
      </dsp:txBody>
      <dsp:txXfrm>
        <a:off x="4473932" y="1830725"/>
        <a:ext cx="2045955" cy="1387066"/>
      </dsp:txXfrm>
    </dsp:sp>
    <dsp:sp modelId="{21D69776-CA50-4777-A9F4-879EF98258D6}">
      <dsp:nvSpPr>
        <dsp:cNvPr id="0" name=""/>
        <dsp:cNvSpPr/>
      </dsp:nvSpPr>
      <dsp:spPr>
        <a:xfrm>
          <a:off x="6594940" y="1902278"/>
          <a:ext cx="1597204" cy="1242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9483A9-DA82-4A2C-9D68-5142BBF8E3A3}">
      <dsp:nvSpPr>
        <dsp:cNvPr id="0" name=""/>
        <dsp:cNvSpPr/>
      </dsp:nvSpPr>
      <dsp:spPr>
        <a:xfrm>
          <a:off x="6219647" y="3482423"/>
          <a:ext cx="2196059" cy="1537170"/>
        </a:xfrm>
        <a:prstGeom prst="roundRect">
          <a:avLst>
            <a:gd name="adj" fmla="val 16670"/>
          </a:avLst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/>
            <a:t>3. Verificar la información de tus Pólizas</a:t>
          </a:r>
        </a:p>
      </dsp:txBody>
      <dsp:txXfrm>
        <a:off x="6294699" y="3557475"/>
        <a:ext cx="2045955" cy="13870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503D5611-BF45-4191-BA19-6E3598788E0A}" type="datetimeFigureOut">
              <a:rPr lang="es-MX" smtClean="0"/>
              <a:t>10/12/2019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4EF205CF-8204-46E9-9746-A6FD5A2FD9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187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F205CF-8204-46E9-9746-A6FD5A2FD999}" type="slidenum">
              <a:rPr lang="es-MX" smtClean="0"/>
              <a:t>24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676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7A68F2-E5CF-EE42-9661-037EEBEE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39F191-023B-1C41-A1F7-E76B1F97C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29C310-ED23-8545-92B7-166A23B02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BF8D232E-95D1-F344-A4D3-02E3C39895B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652578" y="-8620"/>
            <a:ext cx="9574090" cy="688454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73AA6E50-E398-DC49-AD4D-2CDC6F533CD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-643397" y="-26549"/>
            <a:ext cx="4032760" cy="743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290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3FA86A-495A-FA4D-827A-CEF83CA27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1FBD1B5-6F1D-CA4F-9236-0CBB8E60B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954191D-E595-8948-848C-90EF113B2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5E5ED1-76E7-214A-B96F-D252D53EC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016078-34B8-E84D-9095-A4B31D8F5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850434-CE31-8040-AF40-ADE0E3DB6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04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E88FA-2CE6-544E-BEBB-AD1320F26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FDC6045-A35F-1042-AFA7-B2AF5C3518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40027A4-BB7C-7244-A103-28C1A1A4E5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C942292-0593-D641-BC4F-DE69EB35F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B2BD075-9F6E-3847-BCA8-280CF770E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165D5B-D3FF-B449-8CC1-0A6051668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394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0751ED-623B-B247-9A5B-BAD7DF197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B4547E4-7FED-CF4F-AFAD-3B6C4D6894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77EA37-9C6B-7541-B610-60D673952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772102-EAE2-254C-A0B1-38F5F6ABE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2E4161-BA59-8347-B8B6-50FFE0783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90357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78D78D2-20F3-B844-9378-2D3610D70D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655B4AB-55AE-B34D-A4E3-B62130438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173952-DF9F-1C4F-AE9C-595C49F17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1270628-5C20-8642-A6DF-4F2D4FE39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3F32A24-646D-D34C-BC11-FF31112A1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333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7BD8F9-0684-4600-9CDE-D892016260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750B9A3-2152-4A40-976B-4017EF5939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678E68-D88C-4EFC-82CF-1A880A380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6673-57FE-4E25-B822-0ACC2AB7A038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CA6E92-A856-4E4B-8600-C695FEA5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92DFCE4-C315-430C-97E3-A3310907B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0BA3-AC61-4F61-A1F0-B4165D45A2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0239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16F5D9-C3F1-44F6-8C3E-D2963899A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562650-7892-417F-8384-F227CBBE3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FDD3A5-0969-4425-9A7F-EBDA547B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6673-57FE-4E25-B822-0ACC2AB7A038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FF5402-A2C7-46D7-B9B1-8F1563804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F4CD5D-6623-43E6-B595-2B7D58A9D8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F0BA3-AC61-4F61-A1F0-B4165D45A20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6861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1E1C98E-A8F6-4B42-A5CB-7EE3DFF0E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4ED09A3-D359-6A47-ACE4-A8D7A68E1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3E751A6-C5E4-9B4D-896A-FCAE91135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F0FB28D3-1F53-9844-AD15-A985C95BDE7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213969" y="-40023"/>
            <a:ext cx="12013172" cy="6898023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68AFA49-E9E1-C84B-A859-E0E3D38B4DF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-643397" y="-26549"/>
            <a:ext cx="4032760" cy="743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999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37D904-19F6-F246-A6AB-8F6611D5A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C8BEB9-F15B-584F-8A69-7915DCFEA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9F3507-62FE-8E46-AD72-F8251BE14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70939920-77AA-F841-93E5-33B386C91E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9144" y="0"/>
            <a:ext cx="1200912" cy="6858000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E1E1EEE2-8B03-A740-B407-560C51EA2A1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0601130" y="1714500"/>
            <a:ext cx="1590869" cy="3429000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5D1FF508-BA06-704E-A406-5876C3CE7B3E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9838768" y="6287179"/>
            <a:ext cx="2008094" cy="45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8249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C527C5-8EE5-024B-8FB1-2DBF3744D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0A3D900-7C1B-0B49-A713-938AEC97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E7D1BD3-E6BE-414C-8BAA-3C7FAA80C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2C339EBB-F290-DB4F-B6DD-EE632D164B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345142" y="6312800"/>
            <a:ext cx="2008094" cy="452224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A6698B2-0098-8240-B8E7-57A94829BD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 rot="10800000">
            <a:off x="10991088" y="0"/>
            <a:ext cx="1200912" cy="68580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64418ACE-354A-0645-A83D-DE8DA47F564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 rot="10800000">
            <a:off x="0" y="1714499"/>
            <a:ext cx="1590869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94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7A4D6F-7744-3845-9CFE-5F300396C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502718-5D50-6749-BAA9-A764C036B3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8250E3-5B17-564A-879D-E14D1637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0E2B1B-CFA9-C149-9B98-47118FEB4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5B0D02-0B7F-F84A-979A-08F0C59E7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2564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48C49-4122-3646-86EB-3136B287F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0E9BDE-A595-1B4E-9BF2-F2CB2BC3AB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AC0F64A-99DE-9F4D-A72C-355DCA261E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138A229-88A3-EB4C-B017-17212B510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994487-8370-E543-87DE-1CB3D79A3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BA88224-198A-D34E-9841-DC2562CF3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278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F44115-3783-164A-83CF-6DA21A924B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F799C62-11F4-0846-9B75-3E7DF9334B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90C8E97-DD57-3944-AD1D-F6A9E03EFC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5992BC1-F74C-9548-B3F5-9A73B0CFC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256556E-344D-904F-9A81-00AEE55939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8AB4A90-B073-E64F-A18B-01E8B1C8F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B8D93E9-B1AC-4A48-BB92-5E6F5466B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E893B9B-ED10-B748-80B8-5E6C41B0B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7041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53C03-CBDB-A949-808D-9AEACCD26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3FD7762-CD10-694E-959C-4D208AF3D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30D8135-2CBF-5242-A5BE-D72C781AC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B98DDA1-A542-6E48-827B-3D885322F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9147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133DE64-C92B-C740-9157-A66E8EFAE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A37534E-3774-8C45-B4FA-8E64096BC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CFB5726-FC1D-B54D-8B13-5B61AC99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4989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6FF7CF1-FCA1-FA4E-8D02-900C5F65E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5A9275-8A8A-1041-A37E-E5CAE87FD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122172-B239-854B-94ED-643C082E2B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9D9C2-AE5B-6E48-AE1A-C265F987B51E}" type="datetimeFigureOut">
              <a:rPr lang="es-MX" smtClean="0"/>
              <a:t>09/12/2019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3CB19A-79E3-B246-A6A6-2AED51D423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D7AB32F-42AD-2642-8C7B-69D3A9747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74159-EFB8-E74B-B800-20D0EC73DBC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772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3" r:id="rId14"/>
    <p:sldLayoutId id="2147483664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4">
            <a:extLst>
              <a:ext uri="{FF2B5EF4-FFF2-40B4-BE49-F238E27FC236}">
                <a16:creationId xmlns:a16="http://schemas.microsoft.com/office/drawing/2014/main" id="{2F4F3631-1803-8448-A74F-841C5F5A13A2}"/>
              </a:ext>
            </a:extLst>
          </p:cNvPr>
          <p:cNvSpPr txBox="1">
            <a:spLocks/>
          </p:cNvSpPr>
          <p:nvPr/>
        </p:nvSpPr>
        <p:spPr>
          <a:xfrm>
            <a:off x="7351059" y="3195993"/>
            <a:ext cx="4241851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_tradnl" sz="4800" spc="600" dirty="0">
              <a:solidFill>
                <a:schemeClr val="bg1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F67C4473-0790-443A-A48A-423BA214AC2A}"/>
              </a:ext>
            </a:extLst>
          </p:cNvPr>
          <p:cNvSpPr txBox="1">
            <a:spLocks/>
          </p:cNvSpPr>
          <p:nvPr/>
        </p:nvSpPr>
        <p:spPr>
          <a:xfrm>
            <a:off x="3476978" y="3024631"/>
            <a:ext cx="8635999" cy="14231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4000" b="1" spc="600" dirty="0">
                <a:solidFill>
                  <a:schemeClr val="bg1"/>
                </a:solidFill>
                <a:latin typeface="Titillium Web"/>
                <a:ea typeface="Univers LT Std 55 Roman" charset="0"/>
                <a:cs typeface="Univers Condensed Light" panose="020F0302020204030204" pitchFamily="34" charset="0"/>
              </a:rPr>
              <a:t>XML en línea+ Versión 2.0.10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0396A9B-C356-441D-9407-FCE3EB3C0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295" y="38479"/>
            <a:ext cx="3849632" cy="1046990"/>
          </a:xfrm>
          <a:prstGeom prst="rect">
            <a:avLst/>
          </a:prstGeom>
        </p:spPr>
      </p:pic>
      <p:pic>
        <p:nvPicPr>
          <p:cNvPr id="2050" name="Picture 2" descr="CONTPAQi_submarca_XML en linea+_RGB_A">
            <a:extLst>
              <a:ext uri="{FF2B5EF4-FFF2-40B4-BE49-F238E27FC236}">
                <a16:creationId xmlns:a16="http://schemas.microsoft.com/office/drawing/2014/main" id="{C2A0879C-78A9-4FC5-B352-C69B8898AF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910" y="814388"/>
            <a:ext cx="6096000" cy="2004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8810037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599028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sz="2800" dirty="0">
              <a:solidFill>
                <a:srgbClr val="002060"/>
              </a:solidFill>
              <a:latin typeface="Titillium Web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599028" y="445529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  <a:latin typeface="Titillium"/>
              </a:rPr>
              <a:t>Contabilizador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E9E4D44-DA73-4B24-A810-F7AC6380CB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028" y="1792581"/>
            <a:ext cx="7123233" cy="327283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43A1F9DF-E2F4-4B96-8012-245503196F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9851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041114"/>
      </p:ext>
    </p:extLst>
  </p:cSld>
  <p:clrMapOvr>
    <a:masterClrMapping/>
  </p:clrMapOvr>
  <p:transition spd="slow">
    <p:cover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486486" y="457183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  <a:latin typeface="Titillium"/>
              </a:rPr>
              <a:t>Contabilizador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D476E0D1-F81E-4982-A5E5-71A6349370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9149464"/>
              </p:ext>
            </p:extLst>
          </p:nvPr>
        </p:nvGraphicFramePr>
        <p:xfrm>
          <a:off x="620110" y="1236372"/>
          <a:ext cx="10993821" cy="50485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F5A738C3-E202-4CE8-B701-FA3BD55B74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61140" y="53622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182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486486" y="1486348"/>
            <a:ext cx="9219028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sz="3200" b="1" dirty="0">
              <a:solidFill>
                <a:srgbClr val="002060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4628312" y="3162611"/>
            <a:ext cx="7337265" cy="10291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</a:rPr>
              <a:t>Provisión de Venta (Factura Crédito)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6E8C36C-B6F3-4785-9D94-8C6B56BF66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260" y="115809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953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599028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Configuración de Asiento contable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Seleccionar del Visor, Factura emitida con método pago PPD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Para Generar póliza validar: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Segmento cuenta del cliente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599027" y="445529"/>
            <a:ext cx="8051409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</a:rPr>
              <a:t>Provisión de Venta (Factura Crédito)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9049AE8-F577-44BD-8497-A47C2CC96F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6073" y="57856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581258"/>
      </p:ext>
    </p:extLst>
  </p:cSld>
  <p:clrMapOvr>
    <a:masterClrMapping/>
  </p:clrMapOvr>
  <p:transition spd="med"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486486" y="1486348"/>
            <a:ext cx="9219028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sz="3200" b="1" dirty="0">
              <a:solidFill>
                <a:srgbClr val="002060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6096000" y="3122976"/>
            <a:ext cx="6965589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_tradnl" sz="4000" b="1" dirty="0">
                <a:solidFill>
                  <a:srgbClr val="0070C0"/>
                </a:solidFill>
                <a:latin typeface="Titillium"/>
              </a:rPr>
              <a:t>Cobro al cliente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FC0F62E-953D-43B8-AD54-61787F50A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2295" y="135627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646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599028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Configuración de Asiento contable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Crear Documento Bancario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Seleccionar del Visor, el Pago emitido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Para Generar Póliza validar: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Segmento Cuenta del Cliente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Cuenta bancaria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Generar documento de pago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599028" y="445529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_tradnl" sz="4000" b="1" dirty="0">
                <a:solidFill>
                  <a:srgbClr val="0070C0"/>
                </a:solidFill>
                <a:latin typeface="Titillium"/>
              </a:rPr>
              <a:t>Cobro al cliente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9B12317-B1E9-4903-B23C-1CA7CE1130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006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78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486486" y="1486348"/>
            <a:ext cx="9219028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sz="3200" b="1" dirty="0">
              <a:solidFill>
                <a:srgbClr val="002060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5999912" y="3148625"/>
            <a:ext cx="6965589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</a:rPr>
              <a:t>Factura al Contado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7212261-9395-4A10-864C-9556A3386C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1317" y="122802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7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599028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Configuración de Asiento contable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Crear Documento Bancario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Seleccionar del Visor, Factura emitida con método pago PUE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Para Generar Póliza validar: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Segmento Cuenta del Cliente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Cuenta Bancaria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Generar documento de pago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599028" y="445529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</a:rPr>
              <a:t>Factura al Contado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F2F807A-D180-4D41-9995-C75E2A06E7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806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017315"/>
      </p:ext>
    </p:extLst>
  </p:cSld>
  <p:clrMapOvr>
    <a:masterClrMapping/>
  </p:clrMapOvr>
  <p:transition spd="med"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486486" y="1486348"/>
            <a:ext cx="9219028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sz="3200" b="1" dirty="0">
              <a:solidFill>
                <a:srgbClr val="002060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5699466" y="3136039"/>
            <a:ext cx="6965589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</a:rPr>
              <a:t>Provisión de Compra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BBF5233F-0EBE-405F-AEE9-B3C563BB3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6473" y="129095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33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599028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Configuración de Asiento contable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Seleccionar del Visor, Factura recibida con método pago PPD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Para Generar Póliza validar: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Productos o Servicios (Contabilizar a Nivel de productos)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Segmento Cuenta Productos o servicios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Segmento Cuenta del Proveedor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599028" y="445529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</a:rPr>
              <a:t>Provisión de Compra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F15E19A-0AF9-4D16-A4C1-46B273BDEC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2428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54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098BF1E-C2D2-4EB7-8961-95B7BCAEA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006" y="5811010"/>
            <a:ext cx="3849632" cy="104699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AE02162C-6685-46AE-84A1-418D9DED6AD0}"/>
              </a:ext>
            </a:extLst>
          </p:cNvPr>
          <p:cNvSpPr/>
          <p:nvPr/>
        </p:nvSpPr>
        <p:spPr>
          <a:xfrm>
            <a:off x="93716" y="0"/>
            <a:ext cx="288314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solidFill>
                  <a:srgbClr val="2561AA"/>
                </a:solidFill>
                <a:latin typeface="Titillium Web" panose="00000500000000000000"/>
              </a:rPr>
              <a:t>Beneficios:</a:t>
            </a:r>
            <a:endParaRPr lang="es-MX" sz="4000" b="1" i="0" dirty="0">
              <a:solidFill>
                <a:srgbClr val="2561AA"/>
              </a:solidFill>
              <a:effectLst/>
              <a:latin typeface="Titillium Web" panose="0000050000000000000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7BB88D75-B824-4672-A91C-8842BBFCA0E1}"/>
              </a:ext>
            </a:extLst>
          </p:cNvPr>
          <p:cNvSpPr/>
          <p:nvPr/>
        </p:nvSpPr>
        <p:spPr>
          <a:xfrm>
            <a:off x="1614311" y="602300"/>
            <a:ext cx="9409349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Busca y recupera los XML de las facturas, conectándote al portal del SAT..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Descargas ilimitadas: hasta 2000 XML en una sola búsqueda, ya sea por RFC o periodo de tiempo (año, mes, día).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Identifica los comprobantes vigentes o cancelados, incluso puedes filtrar y descargar sus complementos correspondientes.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Carga los XML al Administrador de Documentos Digitales (ADD) para su gestión y tratamiento, integrándolo con los sistemas CONTPAQi®.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Verifica en el ADD su validez, detecta duplicados, almacena y consultar información por RFC, fecha, importe total, folio interno o concepto.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6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Revisa el estatus de los CFDI: si están cancelados o sustituidos.</a:t>
            </a:r>
            <a:endParaRPr lang="es-MX" sz="2600" b="0" i="0" dirty="0">
              <a:solidFill>
                <a:schemeClr val="accent1">
                  <a:lumMod val="75000"/>
                </a:schemeClr>
              </a:solidFill>
              <a:effectLst/>
              <a:latin typeface="Titillium Web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7038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486486" y="1486348"/>
            <a:ext cx="9219028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sz="3200" b="1" dirty="0">
              <a:solidFill>
                <a:srgbClr val="002060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5986849" y="3148625"/>
            <a:ext cx="6965589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</a:rPr>
              <a:t>Provisión de Gastos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03F70DA-2A64-4B97-AA81-593D4F7634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8739" y="122802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054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599028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Configuración de Asiento contable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Responsable de Gasto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Documento de Gastos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Seleccionar del Visor, Factura recibida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Para Generar Póliza validar: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Segmento de Cuenta Tipo Operación (Documento administrativo)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Responsable de Gastos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Documento de Gastos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599028" y="445529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</a:rPr>
              <a:t>Provisión de Gastos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006FA3A-838F-4A0B-B63C-29A7AC6CC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228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341061"/>
      </p:ext>
    </p:extLst>
  </p:cSld>
  <p:clrMapOvr>
    <a:masterClrMapping/>
  </p:clrMapOvr>
  <p:transition spd="med">
    <p:pull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486486" y="1486348"/>
            <a:ext cx="9219028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MX" sz="3200" b="1" dirty="0">
              <a:solidFill>
                <a:srgbClr val="002060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3893576" y="3148625"/>
            <a:ext cx="8852386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</a:rPr>
              <a:t>Contabilizando en moneda extranjera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730883A-11D5-40E0-B16F-5A75828892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763" y="42804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192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599028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Configuración de Asiento contable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Cuentas contables en moneda extranjera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Seleccionar del Visor, Pago emitido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Para Generar Póliza validar: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Utilidad o </a:t>
            </a:r>
            <a:r>
              <a:rPr lang="es-MX" sz="280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Pérdida cambiaria</a:t>
            </a:r>
            <a:endParaRPr lang="es-MX" sz="2800" dirty="0">
              <a:solidFill>
                <a:srgbClr val="002060"/>
              </a:solidFill>
              <a:latin typeface="Titillium Web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599028" y="445529"/>
            <a:ext cx="8370882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</a:rPr>
              <a:t>Contabilizando en moneda extranjera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0FDA3341-0AA9-4096-9B97-3D23D9145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1139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153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4">
            <a:extLst>
              <a:ext uri="{FF2B5EF4-FFF2-40B4-BE49-F238E27FC236}">
                <a16:creationId xmlns:a16="http://schemas.microsoft.com/office/drawing/2014/main" id="{2F4F3631-1803-8448-A74F-841C5F5A13A2}"/>
              </a:ext>
            </a:extLst>
          </p:cNvPr>
          <p:cNvSpPr txBox="1">
            <a:spLocks/>
          </p:cNvSpPr>
          <p:nvPr/>
        </p:nvSpPr>
        <p:spPr>
          <a:xfrm>
            <a:off x="7351059" y="3195993"/>
            <a:ext cx="4241851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_tradnl" sz="4800" spc="600" dirty="0">
              <a:solidFill>
                <a:schemeClr val="bg1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pic>
        <p:nvPicPr>
          <p:cNvPr id="3" name="Imagen 2" descr="Imagen que contiene reloj&#10;&#10;Descripción generada automáticamente">
            <a:extLst>
              <a:ext uri="{FF2B5EF4-FFF2-40B4-BE49-F238E27FC236}">
                <a16:creationId xmlns:a16="http://schemas.microsoft.com/office/drawing/2014/main" id="{7E0DDE21-7137-44A5-8CCB-868C55F41D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5563" y="1085469"/>
            <a:ext cx="6647347" cy="2343531"/>
          </a:xfrm>
          <a:prstGeom prst="rect">
            <a:avLst/>
          </a:prstGeom>
        </p:spPr>
      </p:pic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F67C4473-0790-443A-A48A-423BA214AC2A}"/>
              </a:ext>
            </a:extLst>
          </p:cNvPr>
          <p:cNvSpPr txBox="1">
            <a:spLocks/>
          </p:cNvSpPr>
          <p:nvPr/>
        </p:nvSpPr>
        <p:spPr>
          <a:xfrm>
            <a:off x="5570335" y="3483248"/>
            <a:ext cx="6621665" cy="18902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4800" b="1" dirty="0">
                <a:solidFill>
                  <a:schemeClr val="bg1"/>
                </a:solidFill>
                <a:latin typeface="Titillium Web" pitchFamily="2" charset="77"/>
              </a:rPr>
              <a:t>Nuevo Visor de Documentos Digitales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0396A9B-C356-441D-9407-FCE3EB3C08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0295" y="38479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408913"/>
      </p:ext>
    </p:extLst>
  </p:cSld>
  <p:clrMapOvr>
    <a:masterClrMapping/>
  </p:clrMapOvr>
  <p:transition spd="slow">
    <p:wip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9006FA3A-838F-4A0B-B63C-29A7AC6CCD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228" y="5811010"/>
            <a:ext cx="3849632" cy="104699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483D8B90-9D6C-4EC2-8A5D-566127E81E10}"/>
              </a:ext>
            </a:extLst>
          </p:cNvPr>
          <p:cNvSpPr/>
          <p:nvPr/>
        </p:nvSpPr>
        <p:spPr>
          <a:xfrm>
            <a:off x="1281227" y="0"/>
            <a:ext cx="1003023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dirty="0">
                <a:solidFill>
                  <a:schemeClr val="accent1">
                    <a:lumMod val="75000"/>
                  </a:schemeClr>
                </a:solidFill>
              </a:rPr>
              <a:t>A partir de esta versión, podrás realizar el cargado de </a:t>
            </a:r>
            <a:r>
              <a:rPr lang="es-MX" sz="4000" dirty="0" err="1">
                <a:solidFill>
                  <a:schemeClr val="accent1">
                    <a:lumMod val="75000"/>
                  </a:schemeClr>
                </a:solidFill>
              </a:rPr>
              <a:t>XML's</a:t>
            </a:r>
            <a:r>
              <a:rPr lang="es-MX" sz="4000" dirty="0">
                <a:solidFill>
                  <a:schemeClr val="accent1">
                    <a:lumMod val="75000"/>
                  </a:schemeClr>
                </a:solidFill>
              </a:rPr>
              <a:t> emitidos y/o recibidos desde el nuevo Visor del ADD,  igual que cualquier otro tipo de documento, y de esta forma no depender del explorador WEB en el proceso de cargado.</a:t>
            </a:r>
          </a:p>
          <a:p>
            <a:endParaRPr lang="es-MX" sz="40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s-MX" sz="4000" dirty="0">
                <a:solidFill>
                  <a:schemeClr val="accent1">
                    <a:lumMod val="75000"/>
                  </a:schemeClr>
                </a:solidFill>
              </a:rPr>
              <a:t>Además, podrás cargar información adicional a los documentos cargados.</a:t>
            </a:r>
          </a:p>
        </p:txBody>
      </p:sp>
    </p:spTree>
    <p:extLst>
      <p:ext uri="{BB962C8B-B14F-4D97-AF65-F5344CB8AC3E}">
        <p14:creationId xmlns:p14="http://schemas.microsoft.com/office/powerpoint/2010/main" val="3018658676"/>
      </p:ext>
    </p:extLst>
  </p:cSld>
  <p:clrMapOvr>
    <a:masterClrMapping/>
  </p:clrMapOvr>
  <p:transition spd="med">
    <p:pull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4">
            <a:extLst>
              <a:ext uri="{FF2B5EF4-FFF2-40B4-BE49-F238E27FC236}">
                <a16:creationId xmlns:a16="http://schemas.microsoft.com/office/drawing/2014/main" id="{2F4F3631-1803-8448-A74F-841C5F5A13A2}"/>
              </a:ext>
            </a:extLst>
          </p:cNvPr>
          <p:cNvSpPr txBox="1">
            <a:spLocks/>
          </p:cNvSpPr>
          <p:nvPr/>
        </p:nvSpPr>
        <p:spPr>
          <a:xfrm>
            <a:off x="7351059" y="3195993"/>
            <a:ext cx="4241851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_tradnl" sz="4800" spc="600" dirty="0">
              <a:solidFill>
                <a:schemeClr val="bg1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F67C4473-0790-443A-A48A-423BA214AC2A}"/>
              </a:ext>
            </a:extLst>
          </p:cNvPr>
          <p:cNvSpPr txBox="1">
            <a:spLocks/>
          </p:cNvSpPr>
          <p:nvPr/>
        </p:nvSpPr>
        <p:spPr>
          <a:xfrm>
            <a:off x="5124614" y="3195993"/>
            <a:ext cx="6621665" cy="10291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4800" spc="600" dirty="0">
                <a:solidFill>
                  <a:schemeClr val="bg1"/>
                </a:solidFill>
                <a:latin typeface="Akzidenz-Grotesk BQ Light with " pitchFamily="2" charset="77"/>
                <a:ea typeface="Univers LT Std 55 Roman" charset="0"/>
                <a:cs typeface="Univers Condensed Light" panose="020F0302020204030204" pitchFamily="34" charset="0"/>
              </a:rPr>
              <a:t>Paseo por Respaldos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0396A9B-C356-441D-9407-FCE3EB3C0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295" y="38479"/>
            <a:ext cx="3849632" cy="1046990"/>
          </a:xfrm>
          <a:prstGeom prst="rect">
            <a:avLst/>
          </a:prstGeom>
        </p:spPr>
      </p:pic>
      <p:pic>
        <p:nvPicPr>
          <p:cNvPr id="1026" name="Picture 2" descr="PRODUCTO_RESPALDOS">
            <a:extLst>
              <a:ext uri="{FF2B5EF4-FFF2-40B4-BE49-F238E27FC236}">
                <a16:creationId xmlns:a16="http://schemas.microsoft.com/office/drawing/2014/main" id="{683EF95D-B082-46CB-89BD-D74768CBC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0042" y="833206"/>
            <a:ext cx="7032868" cy="247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5407604"/>
      </p:ext>
    </p:extLst>
  </p:cSld>
  <p:clrMapOvr>
    <a:masterClrMapping/>
  </p:clrMapOvr>
  <p:transition spd="slow"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44A00BF0-9614-4BDC-A838-D51F4862C2A8}"/>
              </a:ext>
            </a:extLst>
          </p:cNvPr>
          <p:cNvSpPr/>
          <p:nvPr/>
        </p:nvSpPr>
        <p:spPr>
          <a:xfrm>
            <a:off x="1648178" y="22577"/>
            <a:ext cx="927946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solidFill>
                  <a:schemeClr val="accent1">
                    <a:lumMod val="75000"/>
                  </a:schemeClr>
                </a:solidFill>
                <a:latin typeface="Titillium Web"/>
              </a:rPr>
              <a:t>Sube, administra y resguarda en la nube la información más importante de tus sistemas CONTPAQi® para tenerla siempre a la mano, en el momento que la necesites.</a:t>
            </a:r>
          </a:p>
          <a:p>
            <a:endParaRPr lang="es-MX" sz="4000" dirty="0">
              <a:solidFill>
                <a:schemeClr val="accent1">
                  <a:lumMod val="75000"/>
                </a:schemeClr>
              </a:solidFill>
              <a:latin typeface="Titillium Web"/>
            </a:endParaRPr>
          </a:p>
          <a:p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/>
              </a:rPr>
              <a:t>Exclusivo para usuarios de CONTPAQi® </a:t>
            </a:r>
          </a:p>
          <a:p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/>
              </a:rPr>
              <a:t>Contabilidad, Bancos, Nóminas y Comercial Premium con versiones mayores liberadas en 2019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4D3ABF-3F26-4DE5-B942-00B24F2B5E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6723" y="5746946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95975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2C9D1B3-5812-4750-98EE-41FA2939DDC1}"/>
              </a:ext>
            </a:extLst>
          </p:cNvPr>
          <p:cNvSpPr/>
          <p:nvPr/>
        </p:nvSpPr>
        <p:spPr>
          <a:xfrm>
            <a:off x="1693333" y="1"/>
            <a:ext cx="885048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solidFill>
                  <a:schemeClr val="accent1">
                    <a:lumMod val="75000"/>
                  </a:schemeClr>
                </a:solidFill>
                <a:latin typeface="Titillium Web"/>
              </a:rPr>
              <a:t>¿Qué es CONTPAQi® Respaldos?</a:t>
            </a:r>
          </a:p>
          <a:p>
            <a:endParaRPr lang="es-MX" sz="4000" dirty="0">
              <a:solidFill>
                <a:schemeClr val="accent1">
                  <a:lumMod val="75000"/>
                </a:schemeClr>
              </a:solidFill>
              <a:latin typeface="Titillium Web"/>
            </a:endParaRPr>
          </a:p>
          <a:p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/>
              </a:rPr>
              <a:t>Es una aplicación con almacenamiento en la nube, que te ayuda a guardar y administrar los respaldos de información de tus sistemas </a:t>
            </a:r>
            <a:r>
              <a:rPr lang="es-MX" sz="4000" b="1" dirty="0">
                <a:solidFill>
                  <a:schemeClr val="accent1">
                    <a:lumMod val="75000"/>
                  </a:schemeClr>
                </a:solidFill>
                <a:latin typeface="Titillium Web"/>
              </a:rPr>
              <a:t>CONTPAQi®</a:t>
            </a:r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/>
              </a:rPr>
              <a:t>, con altos estándares de seguridad, por lo que tienes total certeza de tener a la mano la información de tu negocio en cualquier momento.</a:t>
            </a:r>
            <a:endParaRPr lang="es-MX" sz="4000" b="0" i="0" dirty="0">
              <a:solidFill>
                <a:schemeClr val="accent1">
                  <a:lumMod val="75000"/>
                </a:schemeClr>
              </a:solidFill>
              <a:effectLst/>
              <a:latin typeface="Titillium Web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D32336D1-FB3D-40BE-89A1-49BA6866B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562" y="572437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7466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BB0D6266-4D00-48AF-A361-A68A0AA3686B}"/>
              </a:ext>
            </a:extLst>
          </p:cNvPr>
          <p:cNvSpPr/>
          <p:nvPr/>
        </p:nvSpPr>
        <p:spPr>
          <a:xfrm>
            <a:off x="88952" y="185045"/>
            <a:ext cx="24411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000" b="1" dirty="0">
                <a:solidFill>
                  <a:srgbClr val="2561AA"/>
                </a:solidFill>
                <a:latin typeface="Titillium Web"/>
              </a:rPr>
              <a:t>Beneficios</a:t>
            </a:r>
            <a:r>
              <a:rPr lang="es-MX" sz="2000" b="1" dirty="0">
                <a:solidFill>
                  <a:srgbClr val="2561AA"/>
                </a:solidFill>
                <a:latin typeface="Titillium Web"/>
              </a:rPr>
              <a:t>:</a:t>
            </a:r>
            <a:endParaRPr lang="es-MX" sz="2000" b="1" i="0" dirty="0">
              <a:solidFill>
                <a:srgbClr val="2561AA"/>
              </a:solidFill>
              <a:effectLst/>
              <a:latin typeface="Titillium Web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4A889161-3B36-4469-8E1D-CBC5968785B3}"/>
              </a:ext>
            </a:extLst>
          </p:cNvPr>
          <p:cNvSpPr/>
          <p:nvPr/>
        </p:nvSpPr>
        <p:spPr>
          <a:xfrm>
            <a:off x="1919111" y="790222"/>
            <a:ext cx="9019822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+Seguridad</a:t>
            </a:r>
            <a:br>
              <a:rPr lang="es-MX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Lleva tu información a lugar seguro, ya que tus respaldos suben de 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forma encriptada a la nube de CONTPAQi®</a:t>
            </a: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Tu información estará segura, ya que 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solo tú puedes tener acceso</a:t>
            </a: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 a la información de tus respaldos.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Genera una cuenta e 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identidad única</a:t>
            </a: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 con las que podrás ingresar a la aplicación de forma 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segura</a:t>
            </a: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Verifica la información de tus respaldos al 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validarlos en su bitácora</a:t>
            </a: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: estado, fecha, tamaño y próximo respaldo.</a:t>
            </a:r>
            <a:endParaRPr lang="es-MX" sz="3200" b="0" i="0" dirty="0">
              <a:solidFill>
                <a:schemeClr val="accent1">
                  <a:lumMod val="75000"/>
                </a:schemeClr>
              </a:solidFill>
              <a:effectLst/>
              <a:latin typeface="Titillium Web" panose="0000050000000000000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FB7648D-F185-4706-8ACA-63CF31CAC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562" y="572437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5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90BC9B0-455A-4052-9B28-08624C030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006" y="5811010"/>
            <a:ext cx="3849632" cy="104699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3D0957AD-4F32-4F5D-8C01-1C8EB8983A30}"/>
              </a:ext>
            </a:extLst>
          </p:cNvPr>
          <p:cNvSpPr/>
          <p:nvPr/>
        </p:nvSpPr>
        <p:spPr>
          <a:xfrm>
            <a:off x="1862667" y="203200"/>
            <a:ext cx="8974666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solidFill>
                  <a:schemeClr val="accent1">
                    <a:lumMod val="75000"/>
                  </a:schemeClr>
                </a:solidFill>
              </a:rPr>
              <a:t>Ayuda a tus clientes a cumplir con sus obligaciones fiscales: recupera todos los XML de tus facturas electrónicas emitidas y recibidas.</a:t>
            </a:r>
          </a:p>
          <a:p>
            <a:r>
              <a:rPr lang="es-MX" sz="4000" dirty="0">
                <a:solidFill>
                  <a:schemeClr val="accent1">
                    <a:lumMod val="75000"/>
                  </a:schemeClr>
                </a:solidFill>
              </a:rPr>
              <a:t>CONTPAQi® XML en línea + facilita la búsqueda y descarga automática de los documentos XML.</a:t>
            </a:r>
          </a:p>
          <a:p>
            <a:r>
              <a:rPr lang="es-MX" sz="4000" b="1" dirty="0">
                <a:solidFill>
                  <a:schemeClr val="accent1">
                    <a:lumMod val="75000"/>
                  </a:schemeClr>
                </a:solidFill>
              </a:rPr>
              <a:t>$ 1,490.00* + IVA</a:t>
            </a:r>
          </a:p>
          <a:p>
            <a:r>
              <a:rPr lang="es-MX" sz="4000" b="1" dirty="0">
                <a:solidFill>
                  <a:schemeClr val="accent1">
                    <a:lumMod val="75000"/>
                  </a:schemeClr>
                </a:solidFill>
              </a:rPr>
              <a:t>*</a:t>
            </a:r>
            <a:r>
              <a:rPr lang="es-MX" sz="4400" b="1" dirty="0">
                <a:solidFill>
                  <a:schemeClr val="accent1">
                    <a:lumMod val="75000"/>
                  </a:schemeClr>
                </a:solidFill>
              </a:rPr>
              <a:t>USUARIOS ILIMITADOS</a:t>
            </a:r>
          </a:p>
          <a:p>
            <a:r>
              <a:rPr lang="es-MX" sz="4000" dirty="0">
                <a:solidFill>
                  <a:schemeClr val="accent1">
                    <a:lumMod val="75000"/>
                  </a:schemeClr>
                </a:solidFill>
              </a:rPr>
              <a:t>*Licencia anual</a:t>
            </a:r>
          </a:p>
          <a:p>
            <a:br>
              <a:rPr lang="es-MX" dirty="0"/>
            </a:br>
            <a:endParaRPr lang="es-MX" b="1" i="0" dirty="0">
              <a:solidFill>
                <a:srgbClr val="2561AA"/>
              </a:solidFill>
              <a:effectLst/>
              <a:latin typeface="Titillium Web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59157245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4B24A62-BD58-4C40-98D4-3A00C0C4D8D5}"/>
              </a:ext>
            </a:extLst>
          </p:cNvPr>
          <p:cNvSpPr/>
          <p:nvPr/>
        </p:nvSpPr>
        <p:spPr>
          <a:xfrm>
            <a:off x="88952" y="185045"/>
            <a:ext cx="24411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000" b="1" dirty="0">
                <a:solidFill>
                  <a:srgbClr val="2561AA"/>
                </a:solidFill>
                <a:latin typeface="Titillium Web"/>
              </a:rPr>
              <a:t>Beneficios</a:t>
            </a:r>
            <a:r>
              <a:rPr lang="es-MX" sz="2000" b="1" dirty="0">
                <a:solidFill>
                  <a:srgbClr val="2561AA"/>
                </a:solidFill>
                <a:latin typeface="Titillium Web"/>
              </a:rPr>
              <a:t>:</a:t>
            </a:r>
            <a:endParaRPr lang="es-MX" sz="2000" b="1" i="0" dirty="0">
              <a:solidFill>
                <a:srgbClr val="2561AA"/>
              </a:solidFill>
              <a:effectLst/>
              <a:latin typeface="Titillium Web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16A4571-54CF-4BBC-A466-B8F75550BFD2}"/>
              </a:ext>
            </a:extLst>
          </p:cNvPr>
          <p:cNvSpPr/>
          <p:nvPr/>
        </p:nvSpPr>
        <p:spPr>
          <a:xfrm>
            <a:off x="1739846" y="759249"/>
            <a:ext cx="837499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+ Fácil</a:t>
            </a:r>
            <a:br>
              <a:rPr lang="es-MX" sz="32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Cuentas con 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una aplicación local y un espacio virtual</a:t>
            </a: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 que utilizarás al respaldar tu información en la nube.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Sin configuraciones complicadas</a:t>
            </a: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: solo instala, fírmate con tu identidad CONTPAQi® nube y comienza a respaldar.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Disponibilidad garantizada, ya que </a:t>
            </a:r>
            <a:r>
              <a:rPr lang="es-MX" sz="32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puedes descargar tus respaldos de la nube en el momento que los necesite</a:t>
            </a:r>
            <a:r>
              <a:rPr lang="es-MX" sz="32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s y programarlos a la hora que más lo necesites.</a:t>
            </a:r>
            <a:endParaRPr lang="es-MX" sz="3200" b="0" i="0" dirty="0">
              <a:solidFill>
                <a:schemeClr val="accent1">
                  <a:lumMod val="75000"/>
                </a:schemeClr>
              </a:solidFill>
              <a:effectLst/>
              <a:latin typeface="Titillium Web" panose="0000050000000000000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D51E642-4D79-42FE-A091-44212D950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562" y="572437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9868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4D82BE1-41A8-40A8-A54A-DE6CF4F25776}"/>
              </a:ext>
            </a:extLst>
          </p:cNvPr>
          <p:cNvSpPr/>
          <p:nvPr/>
        </p:nvSpPr>
        <p:spPr>
          <a:xfrm>
            <a:off x="88952" y="185045"/>
            <a:ext cx="24411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000" b="1" dirty="0">
                <a:solidFill>
                  <a:srgbClr val="2561AA"/>
                </a:solidFill>
                <a:latin typeface="Titillium Web"/>
              </a:rPr>
              <a:t>Beneficios</a:t>
            </a:r>
            <a:r>
              <a:rPr lang="es-MX" sz="2000" b="1" dirty="0">
                <a:solidFill>
                  <a:srgbClr val="2561AA"/>
                </a:solidFill>
                <a:latin typeface="Titillium Web"/>
              </a:rPr>
              <a:t>:</a:t>
            </a:r>
            <a:endParaRPr lang="es-MX" sz="2000" b="1" i="0" dirty="0">
              <a:solidFill>
                <a:srgbClr val="2561AA"/>
              </a:solidFill>
              <a:effectLst/>
              <a:latin typeface="Titillium Web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87F38E45-DD6C-413F-8888-22D362BD6320}"/>
              </a:ext>
            </a:extLst>
          </p:cNvPr>
          <p:cNvSpPr/>
          <p:nvPr/>
        </p:nvSpPr>
        <p:spPr>
          <a:xfrm>
            <a:off x="1682044" y="892931"/>
            <a:ext cx="9008534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s-MX" sz="35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+ Flexibilidad</a:t>
            </a:r>
            <a:br>
              <a:rPr lang="es-MX" sz="35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s-MX" sz="35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Genera respaldos al momento</a:t>
            </a:r>
            <a:r>
              <a:rPr lang="es-MX" sz="35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: simplemente selecciona el sistema, la empresa y súbelo de inmediato a la nube CONTPAQi®.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5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Usuarios ilimitados</a:t>
            </a:r>
            <a:r>
              <a:rPr lang="es-MX" sz="35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: puedes vincular más de uno para el uso de la aplicación.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5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Fácil configuración e implementación</a:t>
            </a:r>
            <a:r>
              <a:rPr lang="es-MX" sz="35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, ya que CONTPAQi® Respaldos detecta en automático los sistemas CONTPAQi® instalados en tu equipo*</a:t>
            </a:r>
            <a:endParaRPr lang="es-MX" sz="3500" b="0" i="0" dirty="0">
              <a:solidFill>
                <a:schemeClr val="accent1">
                  <a:lumMod val="75000"/>
                </a:schemeClr>
              </a:solidFill>
              <a:effectLst/>
              <a:latin typeface="Titillium Web" panose="0000050000000000000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5D69119-8791-4862-B870-B420FE5DC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562" y="572437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0243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D1755ABE-5DDD-4141-B40A-C6F0B87973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562" y="5724370"/>
            <a:ext cx="3849632" cy="1046990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1BC13FD6-9779-4596-A238-EFD184221CFE}"/>
              </a:ext>
            </a:extLst>
          </p:cNvPr>
          <p:cNvSpPr/>
          <p:nvPr/>
        </p:nvSpPr>
        <p:spPr>
          <a:xfrm>
            <a:off x="1524000" y="86640"/>
            <a:ext cx="82747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Selecciona el espacio de CONTPAQi® Respaldos que mejor se adapta a tus necesidades</a:t>
            </a: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F06E0A7-DD4E-4F28-AF46-59F56380D2BB}"/>
              </a:ext>
            </a:extLst>
          </p:cNvPr>
          <p:cNvSpPr/>
          <p:nvPr/>
        </p:nvSpPr>
        <p:spPr>
          <a:xfrm>
            <a:off x="0" y="5252807"/>
            <a:ext cx="109785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*Precios antes de IVA. El precio incluye el espacio contratado y la aplicación de escritorio CONTPAQi® Respaldos.</a:t>
            </a: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AE3611E-B374-429E-967E-A4D06BB13778}"/>
              </a:ext>
            </a:extLst>
          </p:cNvPr>
          <p:cNvSpPr/>
          <p:nvPr/>
        </p:nvSpPr>
        <p:spPr>
          <a:xfrm>
            <a:off x="1492985" y="1344768"/>
            <a:ext cx="79925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Espacio GB                                              Precio ANUAL*</a:t>
            </a:r>
            <a:endParaRPr lang="es-MX" sz="2400" b="0" i="0" dirty="0">
              <a:solidFill>
                <a:schemeClr val="accent1">
                  <a:lumMod val="75000"/>
                </a:schemeClr>
              </a:solidFill>
              <a:effectLst/>
              <a:latin typeface="titillium web" panose="0000050000000000000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C0AE0A86-08A2-4600-AE4A-236FD7D5C05A}"/>
              </a:ext>
            </a:extLst>
          </p:cNvPr>
          <p:cNvSpPr/>
          <p:nvPr/>
        </p:nvSpPr>
        <p:spPr>
          <a:xfrm>
            <a:off x="1303806" y="1840005"/>
            <a:ext cx="9031111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2                                 $ 1,490.00</a:t>
            </a:r>
          </a:p>
          <a:p>
            <a:pPr algn="ctr"/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5                                 $ 1,990.00</a:t>
            </a:r>
          </a:p>
          <a:p>
            <a:pPr algn="ctr"/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10                              $ 2,490.00</a:t>
            </a:r>
          </a:p>
          <a:p>
            <a:pPr algn="ctr"/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50                              $ 8,690.00</a:t>
            </a:r>
          </a:p>
          <a:p>
            <a:pPr algn="ctr"/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100                              $ 12,490.00</a:t>
            </a:r>
            <a:endParaRPr lang="es-MX" sz="4000" b="0" i="0" dirty="0">
              <a:solidFill>
                <a:schemeClr val="accent1">
                  <a:lumMod val="75000"/>
                </a:schemeClr>
              </a:solidFill>
              <a:effectLst/>
              <a:latin typeface="Titillium Web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5470519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4">
            <a:extLst>
              <a:ext uri="{FF2B5EF4-FFF2-40B4-BE49-F238E27FC236}">
                <a16:creationId xmlns:a16="http://schemas.microsoft.com/office/drawing/2014/main" id="{2F4F3631-1803-8448-A74F-841C5F5A13A2}"/>
              </a:ext>
            </a:extLst>
          </p:cNvPr>
          <p:cNvSpPr txBox="1">
            <a:spLocks/>
          </p:cNvSpPr>
          <p:nvPr/>
        </p:nvSpPr>
        <p:spPr>
          <a:xfrm>
            <a:off x="7351059" y="3195993"/>
            <a:ext cx="4241851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_tradnl" sz="4800" spc="600" dirty="0">
              <a:solidFill>
                <a:schemeClr val="bg1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F67C4473-0790-443A-A48A-423BA214AC2A}"/>
              </a:ext>
            </a:extLst>
          </p:cNvPr>
          <p:cNvSpPr txBox="1">
            <a:spLocks/>
          </p:cNvSpPr>
          <p:nvPr/>
        </p:nvSpPr>
        <p:spPr>
          <a:xfrm>
            <a:off x="5124614" y="3195993"/>
            <a:ext cx="6621665" cy="102916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sz="4800" spc="600" dirty="0">
                <a:solidFill>
                  <a:schemeClr val="bg1"/>
                </a:solidFill>
                <a:latin typeface="Akzidenz-Grotesk BQ Light with " pitchFamily="2" charset="77"/>
                <a:ea typeface="Univers LT Std 55 Roman" charset="0"/>
                <a:cs typeface="Univers Condensed Light" panose="020F0302020204030204" pitchFamily="34" charset="0"/>
              </a:rPr>
              <a:t>Paseo por Evalúa035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0396A9B-C356-441D-9407-FCE3EB3C08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0295" y="38479"/>
            <a:ext cx="3849632" cy="104699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76276E55-0336-4B04-B6E7-0E765C6EF5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9887" y="1474410"/>
            <a:ext cx="5539980" cy="151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208792"/>
      </p:ext>
    </p:extLst>
  </p:cSld>
  <p:clrMapOvr>
    <a:masterClrMapping/>
  </p:clrMapOvr>
  <p:transition spd="slow"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65D69119-8791-4862-B870-B420FE5DC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562" y="5724370"/>
            <a:ext cx="3849632" cy="104699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E9199437-0D57-49D6-A765-77AF78DF3748}"/>
              </a:ext>
            </a:extLst>
          </p:cNvPr>
          <p:cNvSpPr/>
          <p:nvPr/>
        </p:nvSpPr>
        <p:spPr>
          <a:xfrm>
            <a:off x="1670756" y="86640"/>
            <a:ext cx="921743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Aplicación que te ayuda al cumplimiento y administración de la NOM035</a:t>
            </a:r>
          </a:p>
          <a:p>
            <a:endParaRPr lang="es-MX" sz="4000" b="1" dirty="0">
              <a:solidFill>
                <a:schemeClr val="accent1">
                  <a:lumMod val="75000"/>
                </a:schemeClr>
              </a:solidFill>
              <a:latin typeface="Titillium Web" panose="00000500000000000000"/>
            </a:endParaRPr>
          </a:p>
          <a:p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El sistema de evaluación organizacional ideal para cumplir, implementar y administrar la nueva NOM-035-STPS-2018 que te ayuda a llevar un control de cada trabajador, y a prevenir riesgos psicosociales en tu empresa.</a:t>
            </a:r>
            <a:endParaRPr lang="es-MX" sz="4000" b="0" i="0" dirty="0">
              <a:solidFill>
                <a:schemeClr val="accent1">
                  <a:lumMod val="75000"/>
                </a:schemeClr>
              </a:solidFill>
              <a:effectLst/>
              <a:latin typeface="Titillium Web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9304567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4D82BE1-41A8-40A8-A54A-DE6CF4F25776}"/>
              </a:ext>
            </a:extLst>
          </p:cNvPr>
          <p:cNvSpPr/>
          <p:nvPr/>
        </p:nvSpPr>
        <p:spPr>
          <a:xfrm>
            <a:off x="83247" y="4423"/>
            <a:ext cx="24411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000" b="1" dirty="0">
                <a:solidFill>
                  <a:srgbClr val="2561AA"/>
                </a:solidFill>
                <a:latin typeface="Titillium Web"/>
              </a:rPr>
              <a:t>Beneficios</a:t>
            </a:r>
            <a:r>
              <a:rPr lang="es-MX" sz="2000" b="1" dirty="0">
                <a:solidFill>
                  <a:srgbClr val="2561AA"/>
                </a:solidFill>
                <a:latin typeface="Titillium Web"/>
              </a:rPr>
              <a:t>:</a:t>
            </a:r>
            <a:endParaRPr lang="es-MX" sz="2000" b="1" i="0" dirty="0">
              <a:solidFill>
                <a:srgbClr val="2561AA"/>
              </a:solidFill>
              <a:effectLst/>
              <a:latin typeface="Titillium Web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5D69119-8791-4862-B870-B420FE5DC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562" y="5724370"/>
            <a:ext cx="3849632" cy="104699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2782DF1B-F8EE-4FD8-80EB-67702C511A74}"/>
              </a:ext>
            </a:extLst>
          </p:cNvPr>
          <p:cNvSpPr/>
          <p:nvPr/>
        </p:nvSpPr>
        <p:spPr>
          <a:xfrm>
            <a:off x="1470347" y="553724"/>
            <a:ext cx="9417847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9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Cumple y evita multas</a:t>
            </a:r>
          </a:p>
          <a:p>
            <a:endParaRPr lang="es-MX" sz="2900" dirty="0">
              <a:solidFill>
                <a:schemeClr val="accent1">
                  <a:lumMod val="75000"/>
                </a:schemeClr>
              </a:solidFill>
              <a:latin typeface="Titillium Web" panose="0000050000000000000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9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Cumple con todos los estándares establecidos por la </a:t>
            </a:r>
            <a:r>
              <a:rPr lang="es-MX" sz="29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NOM035</a:t>
            </a:r>
            <a:endParaRPr lang="es-MX" sz="2900" dirty="0">
              <a:solidFill>
                <a:schemeClr val="accent1">
                  <a:lumMod val="75000"/>
                </a:schemeClr>
              </a:solidFill>
              <a:latin typeface="Titillium Web" panose="0000050000000000000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29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Utiliza las guías de referencia oficiales I, II o III de manera ilimitada para los trabajadores que tengas activos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9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Crea de manera ilimitada periodos de evaluación de acuerdo con los centros de trabajo o departamentos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9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Cada trabajador podrá contestar las evaluaciones ya sea desde la misma aplicación o enviarlas por correo electrónicos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29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Evita multas posibles por parte de la autoridad</a:t>
            </a:r>
            <a:endParaRPr lang="es-MX" sz="2900" b="0" i="0" dirty="0">
              <a:solidFill>
                <a:schemeClr val="accent1">
                  <a:lumMod val="75000"/>
                </a:schemeClr>
              </a:solidFill>
              <a:effectLst/>
              <a:latin typeface="Titillium Web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29593834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84D82BE1-41A8-40A8-A54A-DE6CF4F25776}"/>
              </a:ext>
            </a:extLst>
          </p:cNvPr>
          <p:cNvSpPr/>
          <p:nvPr/>
        </p:nvSpPr>
        <p:spPr>
          <a:xfrm>
            <a:off x="88952" y="38289"/>
            <a:ext cx="244111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4000" b="1" dirty="0">
                <a:solidFill>
                  <a:srgbClr val="2561AA"/>
                </a:solidFill>
                <a:latin typeface="Titillium Web"/>
              </a:rPr>
              <a:t>Beneficios</a:t>
            </a:r>
            <a:r>
              <a:rPr lang="es-MX" sz="2000" b="1" dirty="0">
                <a:solidFill>
                  <a:srgbClr val="2561AA"/>
                </a:solidFill>
                <a:latin typeface="Titillium Web"/>
              </a:rPr>
              <a:t>:</a:t>
            </a:r>
            <a:endParaRPr lang="es-MX" sz="2000" b="1" i="0" dirty="0">
              <a:solidFill>
                <a:srgbClr val="2561AA"/>
              </a:solidFill>
              <a:effectLst/>
              <a:latin typeface="Titillium Web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5D69119-8791-4862-B870-B420FE5DC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562" y="5724370"/>
            <a:ext cx="3849632" cy="1046990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9B70DCD7-F4ED-477A-9A80-44F5F02155B4}"/>
              </a:ext>
            </a:extLst>
          </p:cNvPr>
          <p:cNvSpPr/>
          <p:nvPr/>
        </p:nvSpPr>
        <p:spPr>
          <a:xfrm>
            <a:off x="1591733" y="709824"/>
            <a:ext cx="9296461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400" b="1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Administra información</a:t>
            </a:r>
          </a:p>
          <a:p>
            <a:endParaRPr lang="es-MX" sz="3400" dirty="0">
              <a:solidFill>
                <a:schemeClr val="accent1">
                  <a:lumMod val="75000"/>
                </a:schemeClr>
              </a:solidFill>
              <a:latin typeface="Titillium Web" panose="0000050000000000000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s-MX" sz="34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Importa o captura los trabajadores mediante Microsoft® Excel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4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Genera reportes por cada trabajador o agrúpalos de acuerdo con las dimensiones y dominios de cada una de las guías de referencia o departamentos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MX" sz="34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Adquiere el número de trabajadores que requieras para atención y seguimiento</a:t>
            </a:r>
            <a:endParaRPr lang="es-MX" sz="3400" b="0" i="0" dirty="0">
              <a:solidFill>
                <a:schemeClr val="accent1">
                  <a:lumMod val="75000"/>
                </a:schemeClr>
              </a:solidFill>
              <a:effectLst/>
              <a:latin typeface="Titillium Web" panose="00000500000000000000"/>
            </a:endParaRPr>
          </a:p>
        </p:txBody>
      </p:sp>
    </p:spTree>
    <p:extLst>
      <p:ext uri="{BB962C8B-B14F-4D97-AF65-F5344CB8AC3E}">
        <p14:creationId xmlns:p14="http://schemas.microsoft.com/office/powerpoint/2010/main" val="3300799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0FC2C46B-BA31-43FC-A61F-791F3579B497}"/>
              </a:ext>
            </a:extLst>
          </p:cNvPr>
          <p:cNvSpPr/>
          <p:nvPr/>
        </p:nvSpPr>
        <p:spPr>
          <a:xfrm>
            <a:off x="2850877" y="331801"/>
            <a:ext cx="60838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Selecciona el paquete adecuado para el tamaño de tu empresa</a:t>
            </a: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6FA4751-D4F0-44F3-B584-8D8C921A877B}"/>
              </a:ext>
            </a:extLst>
          </p:cNvPr>
          <p:cNvSpPr/>
          <p:nvPr/>
        </p:nvSpPr>
        <p:spPr>
          <a:xfrm>
            <a:off x="0" y="5192889"/>
            <a:ext cx="109840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*Precios antes de IVA. Sistema en la nube con licenciamiento Anual. El aplicativo se vende por paquete de trabajadores y es para una sola empresa.</a:t>
            </a:r>
            <a:endParaRPr lang="es-MX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CF01E58-B63E-4B9D-9354-657943AE83FB}"/>
              </a:ext>
            </a:extLst>
          </p:cNvPr>
          <p:cNvSpPr/>
          <p:nvPr/>
        </p:nvSpPr>
        <p:spPr>
          <a:xfrm>
            <a:off x="2037211" y="1547808"/>
            <a:ext cx="76035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1 a 15                            $ 1,790.00</a:t>
            </a:r>
          </a:p>
          <a:p>
            <a:pPr algn="ctr"/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16 a 50                          $ 4,990.00</a:t>
            </a:r>
          </a:p>
          <a:p>
            <a:pPr algn="ctr"/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51 a 100                        $ 8,990.00</a:t>
            </a:r>
          </a:p>
          <a:p>
            <a:pPr algn="ctr"/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101 a 500                        $ 17,490.00</a:t>
            </a:r>
          </a:p>
          <a:p>
            <a:pPr algn="ctr"/>
            <a:r>
              <a:rPr lang="es-MX" sz="40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Ilimitado                         $ 29,990.00</a:t>
            </a:r>
            <a:endParaRPr lang="es-MX" sz="4000" b="0" i="0" dirty="0">
              <a:solidFill>
                <a:schemeClr val="accent1">
                  <a:lumMod val="75000"/>
                </a:schemeClr>
              </a:solidFill>
              <a:effectLst/>
              <a:latin typeface="Titillium Web" panose="0000050000000000000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8D87C7AA-F278-4B6C-A524-D900E5DD654B}"/>
              </a:ext>
            </a:extLst>
          </p:cNvPr>
          <p:cNvSpPr/>
          <p:nvPr/>
        </p:nvSpPr>
        <p:spPr>
          <a:xfrm>
            <a:off x="0" y="977254"/>
            <a:ext cx="100644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chemeClr val="accent1">
                    <a:lumMod val="75000"/>
                  </a:schemeClr>
                </a:solidFill>
                <a:latin typeface="titillium web" panose="00000500000000000000"/>
              </a:rPr>
              <a:t>Paquete por número de trabajadores                  Precio ANUAL</a:t>
            </a:r>
            <a:r>
              <a:rPr lang="es-MX" sz="2400" dirty="0">
                <a:solidFill>
                  <a:srgbClr val="FFFFFF"/>
                </a:solidFill>
                <a:latin typeface="titillium web" panose="00000500000000000000"/>
              </a:rPr>
              <a:t>*</a:t>
            </a:r>
            <a:endParaRPr lang="es-MX" sz="2400" b="0" i="0" dirty="0">
              <a:solidFill>
                <a:srgbClr val="FFFFFF"/>
              </a:solidFill>
              <a:effectLst/>
              <a:latin typeface="titillium web" panose="00000500000000000000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1CD4209-9137-4A2E-BDC2-FA0907F3F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8562" y="572437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3890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F6657571-F730-4031-9209-04D357BBE8F4}"/>
              </a:ext>
            </a:extLst>
          </p:cNvPr>
          <p:cNvSpPr txBox="1"/>
          <p:nvPr/>
        </p:nvSpPr>
        <p:spPr>
          <a:xfrm>
            <a:off x="2774699" y="2413337"/>
            <a:ext cx="66426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>
                <a:solidFill>
                  <a:srgbClr val="00B0F0"/>
                </a:solidFill>
                <a:latin typeface="Titillium Web" panose="00000500000000000000" pitchFamily="2" charset="0"/>
              </a:rPr>
              <a:t>¿Dudas?</a:t>
            </a:r>
            <a:endParaRPr lang="es-MX" sz="6000" b="1" dirty="0">
              <a:solidFill>
                <a:srgbClr val="0070C0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9C9DDD7-97D8-425B-8BFA-C744F1B3D7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8969" y="1256805"/>
            <a:ext cx="2324630" cy="434439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EF72AAE1-9CF7-432C-80B2-9E83BC4BA1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82117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802716"/>
      </p:ext>
    </p:extLst>
  </p:cSld>
  <p:clrMapOvr>
    <a:masterClrMapping/>
  </p:clrMapOvr>
  <p:transition spd="slow">
    <p:cov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7F0AEFA-1525-466C-9E2D-BE5BC9000A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2628900"/>
            <a:ext cx="4902200" cy="160020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A3524C4-B4F0-42D9-A630-47D95978A9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451" y="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45969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4">
            <a:extLst>
              <a:ext uri="{FF2B5EF4-FFF2-40B4-BE49-F238E27FC236}">
                <a16:creationId xmlns:a16="http://schemas.microsoft.com/office/drawing/2014/main" id="{2F4F3631-1803-8448-A74F-841C5F5A13A2}"/>
              </a:ext>
            </a:extLst>
          </p:cNvPr>
          <p:cNvSpPr txBox="1">
            <a:spLocks/>
          </p:cNvSpPr>
          <p:nvPr/>
        </p:nvSpPr>
        <p:spPr>
          <a:xfrm>
            <a:off x="7351059" y="3195993"/>
            <a:ext cx="4241851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_tradnl" sz="4800" spc="600" dirty="0">
              <a:solidFill>
                <a:schemeClr val="bg1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pic>
        <p:nvPicPr>
          <p:cNvPr id="3" name="Imagen 2" descr="Imagen que contiene reloj&#10;&#10;Descripción generada automáticamente">
            <a:extLst>
              <a:ext uri="{FF2B5EF4-FFF2-40B4-BE49-F238E27FC236}">
                <a16:creationId xmlns:a16="http://schemas.microsoft.com/office/drawing/2014/main" id="{7E0DDE21-7137-44A5-8CCB-868C55F41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563" y="1085469"/>
            <a:ext cx="6647347" cy="2343531"/>
          </a:xfrm>
          <a:prstGeom prst="rect">
            <a:avLst/>
          </a:prstGeom>
        </p:spPr>
      </p:pic>
      <p:sp>
        <p:nvSpPr>
          <p:cNvPr id="4" name="Marcador de texto 4">
            <a:extLst>
              <a:ext uri="{FF2B5EF4-FFF2-40B4-BE49-F238E27FC236}">
                <a16:creationId xmlns:a16="http://schemas.microsoft.com/office/drawing/2014/main" id="{F67C4473-0790-443A-A48A-423BA214AC2A}"/>
              </a:ext>
            </a:extLst>
          </p:cNvPr>
          <p:cNvSpPr txBox="1">
            <a:spLocks/>
          </p:cNvSpPr>
          <p:nvPr/>
        </p:nvSpPr>
        <p:spPr>
          <a:xfrm>
            <a:off x="3747911" y="3195993"/>
            <a:ext cx="8444090" cy="247102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sz="7700" b="1" dirty="0">
                <a:solidFill>
                  <a:schemeClr val="bg1"/>
                </a:solidFill>
                <a:latin typeface="Titillium Web" pitchFamily="2" charset="77"/>
              </a:rPr>
              <a:t>Contabilidad Versión 12.1.3</a:t>
            </a:r>
          </a:p>
          <a:p>
            <a:endParaRPr lang="es-MX" sz="7700" b="1" dirty="0">
              <a:solidFill>
                <a:schemeClr val="bg1"/>
              </a:solidFill>
              <a:latin typeface="Titillium Web" pitchFamily="2" charset="77"/>
            </a:endParaRPr>
          </a:p>
          <a:p>
            <a:r>
              <a:rPr lang="es-MX" sz="4800" b="1" dirty="0">
                <a:solidFill>
                  <a:schemeClr val="bg1"/>
                </a:solidFill>
                <a:latin typeface="Titillium Web" pitchFamily="2" charset="77"/>
              </a:rPr>
              <a:t>Contabilizador de CFDI Versión 2.0:</a:t>
            </a:r>
          </a:p>
          <a:p>
            <a:r>
              <a:rPr lang="es-MX" sz="4800" b="1" dirty="0">
                <a:solidFill>
                  <a:schemeClr val="bg1"/>
                </a:solidFill>
                <a:latin typeface="Titillium Web" pitchFamily="2" charset="77"/>
              </a:rPr>
              <a:t> Casos Prácticos</a:t>
            </a:r>
            <a:endParaRPr lang="es-ES_tradnl" sz="4800" spc="600" dirty="0">
              <a:solidFill>
                <a:schemeClr val="bg1"/>
              </a:solidFill>
              <a:latin typeface="Akzidenz-Grotesk BQ Light with " pitchFamily="2" charset="77"/>
              <a:ea typeface="Univers LT Std 55 Roman" charset="0"/>
              <a:cs typeface="Univers Condensed Light" panose="020F030202020403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0396A9B-C356-441D-9407-FCE3EB3C0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0295" y="38479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226486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936053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Conocer y reforzar el uso de contabilizador mediante algunos casos prácticos. 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936053" y="445529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  <a:latin typeface="Titillium"/>
              </a:rPr>
              <a:t>Objetivo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859F8DC-3F32-4CAA-90F5-BC1CC69C7C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8248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502033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486486" y="1486348"/>
            <a:ext cx="9219028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600" dirty="0">
                <a:solidFill>
                  <a:srgbClr val="002060"/>
                </a:solidFill>
                <a:latin typeface="Akzidenz-Grotesk BQ Light with " pitchFamily="2" charset="77"/>
                <a:ea typeface="Univers LT Std 55 Roman" charset="0"/>
                <a:cs typeface="Univers Condensed Light" panose="020F0302020204030204" pitchFamily="34" charset="0"/>
              </a:rPr>
              <a:t>Conociendo el contabilizador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3600" dirty="0">
                <a:solidFill>
                  <a:srgbClr val="002060"/>
                </a:solidFill>
                <a:latin typeface="Akzidenz-Grotesk BQ Light with " pitchFamily="2" charset="77"/>
                <a:ea typeface="Univers LT Std 55 Roman" charset="0"/>
                <a:cs typeface="Univers Condensed Light" panose="020F0302020204030204" pitchFamily="34" charset="0"/>
              </a:rPr>
              <a:t>Escenarios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2060"/>
                </a:solidFill>
                <a:latin typeface="Akzidenz-Grotesk BQ Light with " pitchFamily="2" charset="77"/>
                <a:ea typeface="Univers LT Std 55 Roman" charset="0"/>
                <a:cs typeface="Univers Condensed Light" panose="020F0302020204030204" pitchFamily="34" charset="0"/>
              </a:rPr>
              <a:t>Provisión de venta (Factura Crédito)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2060"/>
                </a:solidFill>
                <a:latin typeface="Akzidenz-Grotesk BQ Light with " pitchFamily="2" charset="77"/>
                <a:ea typeface="Univers LT Std 55 Roman" charset="0"/>
                <a:cs typeface="Univers Condensed Light" panose="020F0302020204030204" pitchFamily="34" charset="0"/>
              </a:rPr>
              <a:t>Cobro al cliente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2060"/>
                </a:solidFill>
                <a:latin typeface="Akzidenz-Grotesk BQ Light with " pitchFamily="2" charset="77"/>
                <a:ea typeface="Univers LT Std 55 Roman" charset="0"/>
                <a:cs typeface="Univers Condensed Light" panose="020F0302020204030204" pitchFamily="34" charset="0"/>
              </a:rPr>
              <a:t>Factura al contado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2060"/>
                </a:solidFill>
                <a:latin typeface="Akzidenz-Grotesk BQ Light with " pitchFamily="2" charset="77"/>
                <a:ea typeface="Univers LT Std 55 Roman" charset="0"/>
                <a:cs typeface="Univers Condensed Light" panose="020F0302020204030204" pitchFamily="34" charset="0"/>
              </a:rPr>
              <a:t>Provisión de compra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2060"/>
                </a:solidFill>
                <a:latin typeface="Akzidenz-Grotesk BQ Light with " pitchFamily="2" charset="77"/>
                <a:ea typeface="Univers LT Std 55 Roman" charset="0"/>
                <a:cs typeface="Univers Condensed Light" panose="020F0302020204030204" pitchFamily="34" charset="0"/>
              </a:rPr>
              <a:t>Provisión de gastos</a:t>
            </a:r>
          </a:p>
          <a:p>
            <a:pPr marL="914400" lvl="1" indent="-457200" algn="just">
              <a:buFont typeface="Arial" panose="020B0604020202020204" pitchFamily="34" charset="0"/>
              <a:buChar char="•"/>
            </a:pPr>
            <a:r>
              <a:rPr lang="es-MX" sz="3200" dirty="0">
                <a:solidFill>
                  <a:srgbClr val="002060"/>
                </a:solidFill>
                <a:latin typeface="Akzidenz-Grotesk BQ Light with " pitchFamily="2" charset="77"/>
                <a:ea typeface="Univers LT Std 55 Roman" charset="0"/>
                <a:cs typeface="Univers Condensed Light" panose="020F0302020204030204" pitchFamily="34" charset="0"/>
              </a:rPr>
              <a:t>Contabilizando en moneda extranjera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486486" y="457183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  <a:latin typeface="Titillium"/>
              </a:rPr>
              <a:t>Temario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098BF1E-C2D2-4EB7-8961-95B7BCAEA6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006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84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599028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Es una herramienta que automatiza  la  creación  de  pólizas  a  partir  de  los CFDI cargados a tu empresa, realizando una configuración previa de asientos contables.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599028" y="445529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  <a:latin typeface="Titillium"/>
              </a:rPr>
              <a:t>Contabilizador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7F53A58-513D-4116-BF14-69F108ACBB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028" y="3533024"/>
            <a:ext cx="1892437" cy="1892437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62679B34-91D6-428E-A111-9700E5B38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3806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3091782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599028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Para una configuración más detallada en los asientos contables, ahora podemos configurar las cuentas contables en nuevos catálogos: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Tipos de operación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Productos y Servicios SAT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Productos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Responsable de Gasto *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599028" y="445529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  <a:latin typeface="Titillium"/>
              </a:rPr>
              <a:t>Contabilizador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AD641B9-D6F3-4088-B2CF-044357C0A2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5006" y="5811010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8311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Marcador de texto 4">
            <a:extLst>
              <a:ext uri="{FF2B5EF4-FFF2-40B4-BE49-F238E27FC236}">
                <a16:creationId xmlns:a16="http://schemas.microsoft.com/office/drawing/2014/main" id="{82A3671A-ADEF-3F41-AD2E-0AAF253CAF38}"/>
              </a:ext>
            </a:extLst>
          </p:cNvPr>
          <p:cNvSpPr txBox="1">
            <a:spLocks/>
          </p:cNvSpPr>
          <p:nvPr/>
        </p:nvSpPr>
        <p:spPr>
          <a:xfrm>
            <a:off x="1599028" y="1474694"/>
            <a:ext cx="8656919" cy="102916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sz="2800" dirty="0">
                <a:solidFill>
                  <a:srgbClr val="002060"/>
                </a:solidFill>
                <a:latin typeface="Titillium Web" pitchFamily="2" charset="77"/>
                <a:ea typeface="Univers LT Std 55 Roman" charset="0"/>
                <a:cs typeface="Univers Condensed Light" panose="020F0302020204030204" pitchFamily="34" charset="0"/>
              </a:rPr>
              <a:t>Una característica adicional dentro de los catálogos antes mencionados, es que podrás configurar un segmento de cuenta o, hasta 7 segmentos contables.</a:t>
            </a:r>
          </a:p>
        </p:txBody>
      </p:sp>
      <p:sp>
        <p:nvSpPr>
          <p:cNvPr id="10" name="Marcador de texto 4">
            <a:extLst>
              <a:ext uri="{FF2B5EF4-FFF2-40B4-BE49-F238E27FC236}">
                <a16:creationId xmlns:a16="http://schemas.microsoft.com/office/drawing/2014/main" id="{6F160F68-B7CE-DD44-9CD7-FE651A02955D}"/>
              </a:ext>
            </a:extLst>
          </p:cNvPr>
          <p:cNvSpPr txBox="1">
            <a:spLocks/>
          </p:cNvSpPr>
          <p:nvPr/>
        </p:nvSpPr>
        <p:spPr>
          <a:xfrm>
            <a:off x="1599028" y="445529"/>
            <a:ext cx="6283654" cy="1029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MX" sz="4000" b="1" dirty="0">
                <a:solidFill>
                  <a:srgbClr val="0070C0"/>
                </a:solidFill>
                <a:latin typeface="Titillium"/>
              </a:rPr>
              <a:t>Contabilizador</a:t>
            </a:r>
            <a:endParaRPr lang="es-ES_tradnl" sz="4000" b="1" dirty="0">
              <a:solidFill>
                <a:srgbClr val="0070C0"/>
              </a:solidFill>
              <a:latin typeface="Titillium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D75A327-4E11-4983-8B1E-BAFA571E8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9028" y="3361466"/>
            <a:ext cx="5458825" cy="305100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8D512E1D-6B96-4FAE-A366-F1B5CA9832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8740" y="196172"/>
            <a:ext cx="3849632" cy="1046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34232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EF52A7BFBA62B4B87A112289D09DFB8" ma:contentTypeVersion="6" ma:contentTypeDescription="Crear nuevo documento." ma:contentTypeScope="" ma:versionID="f2a60aaa6a4fc0b06a436c7c3ca3d314">
  <xsd:schema xmlns:xsd="http://www.w3.org/2001/XMLSchema" xmlns:xs="http://www.w3.org/2001/XMLSchema" xmlns:p="http://schemas.microsoft.com/office/2006/metadata/properties" xmlns:ns1="http://schemas.microsoft.com/sharepoint/v3" xmlns:ns2="099659b2-d45e-4ff2-9c90-860555ba4e3e" xmlns:ns3="86f93b97-bcac-4055-944a-9e81e118cc19" targetNamespace="http://schemas.microsoft.com/office/2006/metadata/properties" ma:root="true" ma:fieldsID="fdb7e79ae663c01c8f30a34aeaf5f560" ns1:_="" ns2:_="" ns3:_="">
    <xsd:import namespace="http://schemas.microsoft.com/sharepoint/v3"/>
    <xsd:import namespace="099659b2-d45e-4ff2-9c90-860555ba4e3e"/>
    <xsd:import namespace="86f93b97-bcac-4055-944a-9e81e118cc19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description="Fecha de inicio programada es una columna del sitio que crea la característica Publicación. Se usa para especificar la fecha y la hora a la que esta página se presentará por primera vez a los visitantes del sitio.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description="Fecha de finalización programada es una columna del sitio que crea la característica Publicación. Se usa para especificar la fecha y la hora a la que esta página dejará de presentarse a los visitantes del sitio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9659b2-d45e-4ff2-9c90-860555ba4e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f93b97-bcac-4055-944a-9e81e118cc1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99D77D2-021C-4864-9639-DC798F4A9F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99659b2-d45e-4ff2-9c90-860555ba4e3e"/>
    <ds:schemaRef ds:uri="86f93b97-bcac-4055-944a-9e81e118cc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286EDB-30BC-4943-A925-72CA282D0C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42B3D0-E338-4EE9-BCDB-AC0C40CA5D48}">
  <ds:schemaRefs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metadata/properties"/>
    <ds:schemaRef ds:uri="099659b2-d45e-4ff2-9c90-860555ba4e3e"/>
    <ds:schemaRef ds:uri="http://schemas.microsoft.com/sharepoint/v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6f93b97-bcac-4055-944a-9e81e118cc1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3696</TotalTime>
  <Words>1267</Words>
  <Application>Microsoft Office PowerPoint</Application>
  <PresentationFormat>Panorámica</PresentationFormat>
  <Paragraphs>154</Paragraphs>
  <Slides>39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39</vt:i4>
      </vt:variant>
    </vt:vector>
  </HeadingPairs>
  <TitlesOfParts>
    <vt:vector size="47" baseType="lpstr">
      <vt:lpstr>Akzidenz-Grotesk BQ Light with </vt:lpstr>
      <vt:lpstr>Arial</vt:lpstr>
      <vt:lpstr>Calibri</vt:lpstr>
      <vt:lpstr>Calibri Light</vt:lpstr>
      <vt:lpstr>Titillium</vt:lpstr>
      <vt:lpstr>titillium web</vt:lpstr>
      <vt:lpstr>titillium web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Ernesto Ruelas</dc:creator>
  <cp:lastModifiedBy>PEPE</cp:lastModifiedBy>
  <cp:revision>114</cp:revision>
  <cp:lastPrinted>2019-12-11T04:18:43Z</cp:lastPrinted>
  <dcterms:created xsi:type="dcterms:W3CDTF">2019-08-16T13:23:04Z</dcterms:created>
  <dcterms:modified xsi:type="dcterms:W3CDTF">2019-12-11T04:23:07Z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0x0101001EF52A7BFBA62B4B87A112289D09DFB8</vt:lpwstr>
  </property>
</Properties>
</file>