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97" autoAdjust="0"/>
    <p:restoredTop sz="94660"/>
  </p:normalViewPr>
  <p:slideViewPr>
    <p:cSldViewPr snapToGrid="0">
      <p:cViewPr varScale="1">
        <p:scale>
          <a:sx n="119" d="100"/>
          <a:sy n="119"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C0EDA-D729-4172-AA74-823BFDA407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80B7C44-2233-4E9F-890C-D32768F3F2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8C1262C-A942-45E6-8AD0-BB167D02BE5E}"/>
              </a:ext>
            </a:extLst>
          </p:cNvPr>
          <p:cNvSpPr>
            <a:spLocks noGrp="1"/>
          </p:cNvSpPr>
          <p:nvPr>
            <p:ph type="dt" sz="half" idx="10"/>
          </p:nvPr>
        </p:nvSpPr>
        <p:spPr/>
        <p:txBody>
          <a:bodyPr/>
          <a:lstStyle/>
          <a:p>
            <a:fld id="{B3B51AE8-6170-4905-9A08-12410F120063}" type="datetimeFigureOut">
              <a:rPr lang="en-US" smtClean="0"/>
              <a:t>4/12/2021</a:t>
            </a:fld>
            <a:endParaRPr lang="en-US"/>
          </a:p>
        </p:txBody>
      </p:sp>
      <p:sp>
        <p:nvSpPr>
          <p:cNvPr id="5" name="Footer Placeholder 4">
            <a:extLst>
              <a:ext uri="{FF2B5EF4-FFF2-40B4-BE49-F238E27FC236}">
                <a16:creationId xmlns:a16="http://schemas.microsoft.com/office/drawing/2014/main" id="{774CAB26-BB6E-4A22-9965-0A5467A328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1930C-7265-48BF-B22E-6A8D2CED4427}"/>
              </a:ext>
            </a:extLst>
          </p:cNvPr>
          <p:cNvSpPr>
            <a:spLocks noGrp="1"/>
          </p:cNvSpPr>
          <p:nvPr>
            <p:ph type="sldNum" sz="quarter" idx="12"/>
          </p:nvPr>
        </p:nvSpPr>
        <p:spPr/>
        <p:txBody>
          <a:bodyPr/>
          <a:lstStyle/>
          <a:p>
            <a:fld id="{2469C07D-AEF3-4C5E-B4C7-A6C29EE026A9}" type="slidenum">
              <a:rPr lang="en-US" smtClean="0"/>
              <a:t>‹#›</a:t>
            </a:fld>
            <a:endParaRPr lang="en-US"/>
          </a:p>
        </p:txBody>
      </p:sp>
    </p:spTree>
    <p:extLst>
      <p:ext uri="{BB962C8B-B14F-4D97-AF65-F5344CB8AC3E}">
        <p14:creationId xmlns:p14="http://schemas.microsoft.com/office/powerpoint/2010/main" val="970779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021F8-D870-4331-9FBF-741EF054C8F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9E3D3A-1EEE-4849-A6F4-56D6DB5C98E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F15238-7622-41B6-8B30-14B0E443E573}"/>
              </a:ext>
            </a:extLst>
          </p:cNvPr>
          <p:cNvSpPr>
            <a:spLocks noGrp="1"/>
          </p:cNvSpPr>
          <p:nvPr>
            <p:ph type="dt" sz="half" idx="10"/>
          </p:nvPr>
        </p:nvSpPr>
        <p:spPr/>
        <p:txBody>
          <a:bodyPr/>
          <a:lstStyle/>
          <a:p>
            <a:fld id="{B3B51AE8-6170-4905-9A08-12410F120063}" type="datetimeFigureOut">
              <a:rPr lang="en-US" smtClean="0"/>
              <a:t>4/12/2021</a:t>
            </a:fld>
            <a:endParaRPr lang="en-US"/>
          </a:p>
        </p:txBody>
      </p:sp>
      <p:sp>
        <p:nvSpPr>
          <p:cNvPr id="5" name="Footer Placeholder 4">
            <a:extLst>
              <a:ext uri="{FF2B5EF4-FFF2-40B4-BE49-F238E27FC236}">
                <a16:creationId xmlns:a16="http://schemas.microsoft.com/office/drawing/2014/main" id="{E1098B08-FCA6-46F3-8BA5-1AFA45A539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A707CF-B7ED-444C-B018-EF3B3D1BD482}"/>
              </a:ext>
            </a:extLst>
          </p:cNvPr>
          <p:cNvSpPr>
            <a:spLocks noGrp="1"/>
          </p:cNvSpPr>
          <p:nvPr>
            <p:ph type="sldNum" sz="quarter" idx="12"/>
          </p:nvPr>
        </p:nvSpPr>
        <p:spPr/>
        <p:txBody>
          <a:bodyPr/>
          <a:lstStyle/>
          <a:p>
            <a:fld id="{2469C07D-AEF3-4C5E-B4C7-A6C29EE026A9}" type="slidenum">
              <a:rPr lang="en-US" smtClean="0"/>
              <a:t>‹#›</a:t>
            </a:fld>
            <a:endParaRPr lang="en-US"/>
          </a:p>
        </p:txBody>
      </p:sp>
    </p:spTree>
    <p:extLst>
      <p:ext uri="{BB962C8B-B14F-4D97-AF65-F5344CB8AC3E}">
        <p14:creationId xmlns:p14="http://schemas.microsoft.com/office/powerpoint/2010/main" val="2306622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702C1C-86AA-4CAD-A9EB-231CF73A3E2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22069F-A3E8-4FCA-8E5E-9507A472FC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70C57C-A7E2-4E0D-A814-E1A7D3902C2D}"/>
              </a:ext>
            </a:extLst>
          </p:cNvPr>
          <p:cNvSpPr>
            <a:spLocks noGrp="1"/>
          </p:cNvSpPr>
          <p:nvPr>
            <p:ph type="dt" sz="half" idx="10"/>
          </p:nvPr>
        </p:nvSpPr>
        <p:spPr/>
        <p:txBody>
          <a:bodyPr/>
          <a:lstStyle/>
          <a:p>
            <a:fld id="{B3B51AE8-6170-4905-9A08-12410F120063}" type="datetimeFigureOut">
              <a:rPr lang="en-US" smtClean="0"/>
              <a:t>4/12/2021</a:t>
            </a:fld>
            <a:endParaRPr lang="en-US"/>
          </a:p>
        </p:txBody>
      </p:sp>
      <p:sp>
        <p:nvSpPr>
          <p:cNvPr id="5" name="Footer Placeholder 4">
            <a:extLst>
              <a:ext uri="{FF2B5EF4-FFF2-40B4-BE49-F238E27FC236}">
                <a16:creationId xmlns:a16="http://schemas.microsoft.com/office/drawing/2014/main" id="{ECE9169B-B9E1-43B6-9CD8-C6CCB1444C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CBC065-B235-436E-8542-B40264EDBBBF}"/>
              </a:ext>
            </a:extLst>
          </p:cNvPr>
          <p:cNvSpPr>
            <a:spLocks noGrp="1"/>
          </p:cNvSpPr>
          <p:nvPr>
            <p:ph type="sldNum" sz="quarter" idx="12"/>
          </p:nvPr>
        </p:nvSpPr>
        <p:spPr/>
        <p:txBody>
          <a:bodyPr/>
          <a:lstStyle/>
          <a:p>
            <a:fld id="{2469C07D-AEF3-4C5E-B4C7-A6C29EE026A9}" type="slidenum">
              <a:rPr lang="en-US" smtClean="0"/>
              <a:t>‹#›</a:t>
            </a:fld>
            <a:endParaRPr lang="en-US"/>
          </a:p>
        </p:txBody>
      </p:sp>
    </p:spTree>
    <p:extLst>
      <p:ext uri="{BB962C8B-B14F-4D97-AF65-F5344CB8AC3E}">
        <p14:creationId xmlns:p14="http://schemas.microsoft.com/office/powerpoint/2010/main" val="2340256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2D5EF-3A68-4F0B-94BC-955F7AD42D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5DA6DE9-D677-4686-A7E2-BC7A9E9B616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284D8C-CDEC-4217-8733-E0FB797E2C7E}"/>
              </a:ext>
            </a:extLst>
          </p:cNvPr>
          <p:cNvSpPr>
            <a:spLocks noGrp="1"/>
          </p:cNvSpPr>
          <p:nvPr>
            <p:ph type="dt" sz="half" idx="10"/>
          </p:nvPr>
        </p:nvSpPr>
        <p:spPr/>
        <p:txBody>
          <a:bodyPr/>
          <a:lstStyle/>
          <a:p>
            <a:fld id="{B3B51AE8-6170-4905-9A08-12410F120063}" type="datetimeFigureOut">
              <a:rPr lang="en-US" smtClean="0"/>
              <a:t>4/12/2021</a:t>
            </a:fld>
            <a:endParaRPr lang="en-US"/>
          </a:p>
        </p:txBody>
      </p:sp>
      <p:sp>
        <p:nvSpPr>
          <p:cNvPr id="5" name="Footer Placeholder 4">
            <a:extLst>
              <a:ext uri="{FF2B5EF4-FFF2-40B4-BE49-F238E27FC236}">
                <a16:creationId xmlns:a16="http://schemas.microsoft.com/office/drawing/2014/main" id="{C219FAC8-E98B-45F4-AA43-E5AD2D817C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5CDEE1-1F44-4EA6-A85B-6FEC823B73A2}"/>
              </a:ext>
            </a:extLst>
          </p:cNvPr>
          <p:cNvSpPr>
            <a:spLocks noGrp="1"/>
          </p:cNvSpPr>
          <p:nvPr>
            <p:ph type="sldNum" sz="quarter" idx="12"/>
          </p:nvPr>
        </p:nvSpPr>
        <p:spPr/>
        <p:txBody>
          <a:bodyPr/>
          <a:lstStyle/>
          <a:p>
            <a:fld id="{2469C07D-AEF3-4C5E-B4C7-A6C29EE026A9}" type="slidenum">
              <a:rPr lang="en-US" smtClean="0"/>
              <a:t>‹#›</a:t>
            </a:fld>
            <a:endParaRPr lang="en-US"/>
          </a:p>
        </p:txBody>
      </p:sp>
    </p:spTree>
    <p:extLst>
      <p:ext uri="{BB962C8B-B14F-4D97-AF65-F5344CB8AC3E}">
        <p14:creationId xmlns:p14="http://schemas.microsoft.com/office/powerpoint/2010/main" val="3318679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4B150-BCC6-4903-B455-245F932CA3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0C0865F-569F-4C0D-90FC-B69C095C06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D69AB9-5FD1-4E8F-8E69-F913CAF935F7}"/>
              </a:ext>
            </a:extLst>
          </p:cNvPr>
          <p:cNvSpPr>
            <a:spLocks noGrp="1"/>
          </p:cNvSpPr>
          <p:nvPr>
            <p:ph type="dt" sz="half" idx="10"/>
          </p:nvPr>
        </p:nvSpPr>
        <p:spPr/>
        <p:txBody>
          <a:bodyPr/>
          <a:lstStyle/>
          <a:p>
            <a:fld id="{B3B51AE8-6170-4905-9A08-12410F120063}" type="datetimeFigureOut">
              <a:rPr lang="en-US" smtClean="0"/>
              <a:t>4/12/2021</a:t>
            </a:fld>
            <a:endParaRPr lang="en-US"/>
          </a:p>
        </p:txBody>
      </p:sp>
      <p:sp>
        <p:nvSpPr>
          <p:cNvPr id="5" name="Footer Placeholder 4">
            <a:extLst>
              <a:ext uri="{FF2B5EF4-FFF2-40B4-BE49-F238E27FC236}">
                <a16:creationId xmlns:a16="http://schemas.microsoft.com/office/drawing/2014/main" id="{F049E354-2C06-431A-A76B-590C4C95D4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280B3A-07A1-4A2F-816C-7361BDCFA997}"/>
              </a:ext>
            </a:extLst>
          </p:cNvPr>
          <p:cNvSpPr>
            <a:spLocks noGrp="1"/>
          </p:cNvSpPr>
          <p:nvPr>
            <p:ph type="sldNum" sz="quarter" idx="12"/>
          </p:nvPr>
        </p:nvSpPr>
        <p:spPr/>
        <p:txBody>
          <a:bodyPr/>
          <a:lstStyle/>
          <a:p>
            <a:fld id="{2469C07D-AEF3-4C5E-B4C7-A6C29EE026A9}" type="slidenum">
              <a:rPr lang="en-US" smtClean="0"/>
              <a:t>‹#›</a:t>
            </a:fld>
            <a:endParaRPr lang="en-US"/>
          </a:p>
        </p:txBody>
      </p:sp>
    </p:spTree>
    <p:extLst>
      <p:ext uri="{BB962C8B-B14F-4D97-AF65-F5344CB8AC3E}">
        <p14:creationId xmlns:p14="http://schemas.microsoft.com/office/powerpoint/2010/main" val="652460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00828-EE04-41A3-8409-24F87AA8C4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EC164F-0C25-4D4F-A921-49D37D3EDBD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34A352-F4CE-4F35-88A8-10ECBAFA54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131683-F074-49E6-A6BB-DEA6764C88B3}"/>
              </a:ext>
            </a:extLst>
          </p:cNvPr>
          <p:cNvSpPr>
            <a:spLocks noGrp="1"/>
          </p:cNvSpPr>
          <p:nvPr>
            <p:ph type="dt" sz="half" idx="10"/>
          </p:nvPr>
        </p:nvSpPr>
        <p:spPr/>
        <p:txBody>
          <a:bodyPr/>
          <a:lstStyle/>
          <a:p>
            <a:fld id="{B3B51AE8-6170-4905-9A08-12410F120063}" type="datetimeFigureOut">
              <a:rPr lang="en-US" smtClean="0"/>
              <a:t>4/12/2021</a:t>
            </a:fld>
            <a:endParaRPr lang="en-US"/>
          </a:p>
        </p:txBody>
      </p:sp>
      <p:sp>
        <p:nvSpPr>
          <p:cNvPr id="6" name="Footer Placeholder 5">
            <a:extLst>
              <a:ext uri="{FF2B5EF4-FFF2-40B4-BE49-F238E27FC236}">
                <a16:creationId xmlns:a16="http://schemas.microsoft.com/office/drawing/2014/main" id="{70B0C1A3-24A6-4448-89FB-BE1C3EB40D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93692E-E569-4104-B0E9-0B136F5A2E92}"/>
              </a:ext>
            </a:extLst>
          </p:cNvPr>
          <p:cNvSpPr>
            <a:spLocks noGrp="1"/>
          </p:cNvSpPr>
          <p:nvPr>
            <p:ph type="sldNum" sz="quarter" idx="12"/>
          </p:nvPr>
        </p:nvSpPr>
        <p:spPr/>
        <p:txBody>
          <a:bodyPr/>
          <a:lstStyle/>
          <a:p>
            <a:fld id="{2469C07D-AEF3-4C5E-B4C7-A6C29EE026A9}" type="slidenum">
              <a:rPr lang="en-US" smtClean="0"/>
              <a:t>‹#›</a:t>
            </a:fld>
            <a:endParaRPr lang="en-US"/>
          </a:p>
        </p:txBody>
      </p:sp>
    </p:spTree>
    <p:extLst>
      <p:ext uri="{BB962C8B-B14F-4D97-AF65-F5344CB8AC3E}">
        <p14:creationId xmlns:p14="http://schemas.microsoft.com/office/powerpoint/2010/main" val="1814044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1A5F2-EED1-4418-81D2-E3956C4EAD7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8CD7675-D064-4BD6-8C1D-24A2B33212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AF4B9E-4173-4AD8-8F38-C4A6792B77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78CE66F-ADC3-4192-83FA-20939ECDD8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704ED50-F7A8-4B58-A3C3-4F62BE1D4AD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E75046C-EEBC-4AE6-923C-F3BC5B3C51B0}"/>
              </a:ext>
            </a:extLst>
          </p:cNvPr>
          <p:cNvSpPr>
            <a:spLocks noGrp="1"/>
          </p:cNvSpPr>
          <p:nvPr>
            <p:ph type="dt" sz="half" idx="10"/>
          </p:nvPr>
        </p:nvSpPr>
        <p:spPr/>
        <p:txBody>
          <a:bodyPr/>
          <a:lstStyle/>
          <a:p>
            <a:fld id="{B3B51AE8-6170-4905-9A08-12410F120063}" type="datetimeFigureOut">
              <a:rPr lang="en-US" smtClean="0"/>
              <a:t>4/12/2021</a:t>
            </a:fld>
            <a:endParaRPr lang="en-US"/>
          </a:p>
        </p:txBody>
      </p:sp>
      <p:sp>
        <p:nvSpPr>
          <p:cNvPr id="8" name="Footer Placeholder 7">
            <a:extLst>
              <a:ext uri="{FF2B5EF4-FFF2-40B4-BE49-F238E27FC236}">
                <a16:creationId xmlns:a16="http://schemas.microsoft.com/office/drawing/2014/main" id="{37794A65-5A00-4439-8287-E84DFB7EBD0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2EC7DBB-1101-413A-9C98-498E25AAF432}"/>
              </a:ext>
            </a:extLst>
          </p:cNvPr>
          <p:cNvSpPr>
            <a:spLocks noGrp="1"/>
          </p:cNvSpPr>
          <p:nvPr>
            <p:ph type="sldNum" sz="quarter" idx="12"/>
          </p:nvPr>
        </p:nvSpPr>
        <p:spPr/>
        <p:txBody>
          <a:bodyPr/>
          <a:lstStyle/>
          <a:p>
            <a:fld id="{2469C07D-AEF3-4C5E-B4C7-A6C29EE026A9}" type="slidenum">
              <a:rPr lang="en-US" smtClean="0"/>
              <a:t>‹#›</a:t>
            </a:fld>
            <a:endParaRPr lang="en-US"/>
          </a:p>
        </p:txBody>
      </p:sp>
    </p:spTree>
    <p:extLst>
      <p:ext uri="{BB962C8B-B14F-4D97-AF65-F5344CB8AC3E}">
        <p14:creationId xmlns:p14="http://schemas.microsoft.com/office/powerpoint/2010/main" val="2894974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17428-9BB1-40E6-AB65-827E6790342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61F2DE-80BE-4E65-9BD7-468BDA03E8EA}"/>
              </a:ext>
            </a:extLst>
          </p:cNvPr>
          <p:cNvSpPr>
            <a:spLocks noGrp="1"/>
          </p:cNvSpPr>
          <p:nvPr>
            <p:ph type="dt" sz="half" idx="10"/>
          </p:nvPr>
        </p:nvSpPr>
        <p:spPr/>
        <p:txBody>
          <a:bodyPr/>
          <a:lstStyle/>
          <a:p>
            <a:fld id="{B3B51AE8-6170-4905-9A08-12410F120063}" type="datetimeFigureOut">
              <a:rPr lang="en-US" smtClean="0"/>
              <a:t>4/12/2021</a:t>
            </a:fld>
            <a:endParaRPr lang="en-US"/>
          </a:p>
        </p:txBody>
      </p:sp>
      <p:sp>
        <p:nvSpPr>
          <p:cNvPr id="4" name="Footer Placeholder 3">
            <a:extLst>
              <a:ext uri="{FF2B5EF4-FFF2-40B4-BE49-F238E27FC236}">
                <a16:creationId xmlns:a16="http://schemas.microsoft.com/office/drawing/2014/main" id="{4882D97D-FCBF-4A65-BD5F-344AD36C55F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742E031-4A60-4E0B-A757-49AE9A20DEDA}"/>
              </a:ext>
            </a:extLst>
          </p:cNvPr>
          <p:cNvSpPr>
            <a:spLocks noGrp="1"/>
          </p:cNvSpPr>
          <p:nvPr>
            <p:ph type="sldNum" sz="quarter" idx="12"/>
          </p:nvPr>
        </p:nvSpPr>
        <p:spPr/>
        <p:txBody>
          <a:bodyPr/>
          <a:lstStyle/>
          <a:p>
            <a:fld id="{2469C07D-AEF3-4C5E-B4C7-A6C29EE026A9}" type="slidenum">
              <a:rPr lang="en-US" smtClean="0"/>
              <a:t>‹#›</a:t>
            </a:fld>
            <a:endParaRPr lang="en-US"/>
          </a:p>
        </p:txBody>
      </p:sp>
    </p:spTree>
    <p:extLst>
      <p:ext uri="{BB962C8B-B14F-4D97-AF65-F5344CB8AC3E}">
        <p14:creationId xmlns:p14="http://schemas.microsoft.com/office/powerpoint/2010/main" val="1601044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825592-8902-412F-96F7-2140B2421103}"/>
              </a:ext>
            </a:extLst>
          </p:cNvPr>
          <p:cNvSpPr>
            <a:spLocks noGrp="1"/>
          </p:cNvSpPr>
          <p:nvPr>
            <p:ph type="dt" sz="half" idx="10"/>
          </p:nvPr>
        </p:nvSpPr>
        <p:spPr/>
        <p:txBody>
          <a:bodyPr/>
          <a:lstStyle/>
          <a:p>
            <a:fld id="{B3B51AE8-6170-4905-9A08-12410F120063}" type="datetimeFigureOut">
              <a:rPr lang="en-US" smtClean="0"/>
              <a:t>4/12/2021</a:t>
            </a:fld>
            <a:endParaRPr lang="en-US"/>
          </a:p>
        </p:txBody>
      </p:sp>
      <p:sp>
        <p:nvSpPr>
          <p:cNvPr id="3" name="Footer Placeholder 2">
            <a:extLst>
              <a:ext uri="{FF2B5EF4-FFF2-40B4-BE49-F238E27FC236}">
                <a16:creationId xmlns:a16="http://schemas.microsoft.com/office/drawing/2014/main" id="{15487DCA-67C9-48D6-B149-6DAA4707813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FE6BDFA-B453-41F0-A6D8-E4FA8907888B}"/>
              </a:ext>
            </a:extLst>
          </p:cNvPr>
          <p:cNvSpPr>
            <a:spLocks noGrp="1"/>
          </p:cNvSpPr>
          <p:nvPr>
            <p:ph type="sldNum" sz="quarter" idx="12"/>
          </p:nvPr>
        </p:nvSpPr>
        <p:spPr/>
        <p:txBody>
          <a:bodyPr/>
          <a:lstStyle/>
          <a:p>
            <a:fld id="{2469C07D-AEF3-4C5E-B4C7-A6C29EE026A9}" type="slidenum">
              <a:rPr lang="en-US" smtClean="0"/>
              <a:t>‹#›</a:t>
            </a:fld>
            <a:endParaRPr lang="en-US"/>
          </a:p>
        </p:txBody>
      </p:sp>
    </p:spTree>
    <p:extLst>
      <p:ext uri="{BB962C8B-B14F-4D97-AF65-F5344CB8AC3E}">
        <p14:creationId xmlns:p14="http://schemas.microsoft.com/office/powerpoint/2010/main" val="3505099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DEC34-2E7A-4E05-9E2E-F7AD16AD75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255446C-1D7C-424F-ABA2-A9F3EE178D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0F5199E-9680-4E40-8F19-57B8032AB9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655CFC-7F1E-4B05-9615-8098D8E295A7}"/>
              </a:ext>
            </a:extLst>
          </p:cNvPr>
          <p:cNvSpPr>
            <a:spLocks noGrp="1"/>
          </p:cNvSpPr>
          <p:nvPr>
            <p:ph type="dt" sz="half" idx="10"/>
          </p:nvPr>
        </p:nvSpPr>
        <p:spPr/>
        <p:txBody>
          <a:bodyPr/>
          <a:lstStyle/>
          <a:p>
            <a:fld id="{B3B51AE8-6170-4905-9A08-12410F120063}" type="datetimeFigureOut">
              <a:rPr lang="en-US" smtClean="0"/>
              <a:t>4/12/2021</a:t>
            </a:fld>
            <a:endParaRPr lang="en-US"/>
          </a:p>
        </p:txBody>
      </p:sp>
      <p:sp>
        <p:nvSpPr>
          <p:cNvPr id="6" name="Footer Placeholder 5">
            <a:extLst>
              <a:ext uri="{FF2B5EF4-FFF2-40B4-BE49-F238E27FC236}">
                <a16:creationId xmlns:a16="http://schemas.microsoft.com/office/drawing/2014/main" id="{4D4C6BAD-300E-485A-8A62-1F62CCC5F6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529BDF-D877-4770-A16F-0E949C9E91A5}"/>
              </a:ext>
            </a:extLst>
          </p:cNvPr>
          <p:cNvSpPr>
            <a:spLocks noGrp="1"/>
          </p:cNvSpPr>
          <p:nvPr>
            <p:ph type="sldNum" sz="quarter" idx="12"/>
          </p:nvPr>
        </p:nvSpPr>
        <p:spPr/>
        <p:txBody>
          <a:bodyPr/>
          <a:lstStyle/>
          <a:p>
            <a:fld id="{2469C07D-AEF3-4C5E-B4C7-A6C29EE026A9}" type="slidenum">
              <a:rPr lang="en-US" smtClean="0"/>
              <a:t>‹#›</a:t>
            </a:fld>
            <a:endParaRPr lang="en-US"/>
          </a:p>
        </p:txBody>
      </p:sp>
    </p:spTree>
    <p:extLst>
      <p:ext uri="{BB962C8B-B14F-4D97-AF65-F5344CB8AC3E}">
        <p14:creationId xmlns:p14="http://schemas.microsoft.com/office/powerpoint/2010/main" val="289441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428F5-6A3A-40E0-BC01-240EF24C77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E80C521-8F1F-4EBF-8FC2-747D3631CD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D403D90-42CE-4008-886B-C02FB8C127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57558C-A4FB-4BE7-A177-A5D3DDB88190}"/>
              </a:ext>
            </a:extLst>
          </p:cNvPr>
          <p:cNvSpPr>
            <a:spLocks noGrp="1"/>
          </p:cNvSpPr>
          <p:nvPr>
            <p:ph type="dt" sz="half" idx="10"/>
          </p:nvPr>
        </p:nvSpPr>
        <p:spPr/>
        <p:txBody>
          <a:bodyPr/>
          <a:lstStyle/>
          <a:p>
            <a:fld id="{B3B51AE8-6170-4905-9A08-12410F120063}" type="datetimeFigureOut">
              <a:rPr lang="en-US" smtClean="0"/>
              <a:t>4/12/2021</a:t>
            </a:fld>
            <a:endParaRPr lang="en-US"/>
          </a:p>
        </p:txBody>
      </p:sp>
      <p:sp>
        <p:nvSpPr>
          <p:cNvPr id="6" name="Footer Placeholder 5">
            <a:extLst>
              <a:ext uri="{FF2B5EF4-FFF2-40B4-BE49-F238E27FC236}">
                <a16:creationId xmlns:a16="http://schemas.microsoft.com/office/drawing/2014/main" id="{66344169-6A03-4194-8940-CD7A2ACA88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0C72A7-E6F0-498A-AD32-6A3C41077423}"/>
              </a:ext>
            </a:extLst>
          </p:cNvPr>
          <p:cNvSpPr>
            <a:spLocks noGrp="1"/>
          </p:cNvSpPr>
          <p:nvPr>
            <p:ph type="sldNum" sz="quarter" idx="12"/>
          </p:nvPr>
        </p:nvSpPr>
        <p:spPr/>
        <p:txBody>
          <a:bodyPr/>
          <a:lstStyle/>
          <a:p>
            <a:fld id="{2469C07D-AEF3-4C5E-B4C7-A6C29EE026A9}" type="slidenum">
              <a:rPr lang="en-US" smtClean="0"/>
              <a:t>‹#›</a:t>
            </a:fld>
            <a:endParaRPr lang="en-US"/>
          </a:p>
        </p:txBody>
      </p:sp>
    </p:spTree>
    <p:extLst>
      <p:ext uri="{BB962C8B-B14F-4D97-AF65-F5344CB8AC3E}">
        <p14:creationId xmlns:p14="http://schemas.microsoft.com/office/powerpoint/2010/main" val="3057839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885DAB-BA8E-4B35-B5A9-512052ACDC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A3DB7C-FE69-42B6-B372-892D0B89CD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8CA8DF-D83D-4E0F-9A16-FE7F9706C3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B51AE8-6170-4905-9A08-12410F120063}" type="datetimeFigureOut">
              <a:rPr lang="en-US" smtClean="0"/>
              <a:t>4/12/2021</a:t>
            </a:fld>
            <a:endParaRPr lang="en-US"/>
          </a:p>
        </p:txBody>
      </p:sp>
      <p:sp>
        <p:nvSpPr>
          <p:cNvPr id="5" name="Footer Placeholder 4">
            <a:extLst>
              <a:ext uri="{FF2B5EF4-FFF2-40B4-BE49-F238E27FC236}">
                <a16:creationId xmlns:a16="http://schemas.microsoft.com/office/drawing/2014/main" id="{E8BD7FFA-D0A2-4017-B23E-0E99C7A4A4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C8A1D55-E5B4-45E3-9BC7-BC319E2121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69C07D-AEF3-4C5E-B4C7-A6C29EE026A9}" type="slidenum">
              <a:rPr lang="en-US" smtClean="0"/>
              <a:t>‹#›</a:t>
            </a:fld>
            <a:endParaRPr lang="en-US"/>
          </a:p>
        </p:txBody>
      </p:sp>
    </p:spTree>
    <p:extLst>
      <p:ext uri="{BB962C8B-B14F-4D97-AF65-F5344CB8AC3E}">
        <p14:creationId xmlns:p14="http://schemas.microsoft.com/office/powerpoint/2010/main" val="2952812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biblegateway.com/passage/?search=Acts+1&amp;version=HCSB#fen-HCSB-26949h"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C689C-AB28-431C-836A-5F8675243165}"/>
              </a:ext>
            </a:extLst>
          </p:cNvPr>
          <p:cNvSpPr>
            <a:spLocks noGrp="1"/>
          </p:cNvSpPr>
          <p:nvPr>
            <p:ph type="ctrTitle"/>
          </p:nvPr>
        </p:nvSpPr>
        <p:spPr>
          <a:xfrm>
            <a:off x="1524000" y="148975"/>
            <a:ext cx="9144000" cy="2149055"/>
          </a:xfrm>
        </p:spPr>
        <p:txBody>
          <a:bodyPr>
            <a:normAutofit fontScale="90000"/>
          </a:bodyPr>
          <a:lstStyle/>
          <a:p>
            <a:r>
              <a:rPr lang="en-US" dirty="0">
                <a:latin typeface="+mn-lt"/>
              </a:rPr>
              <a:t>Apostles</a:t>
            </a:r>
            <a:br>
              <a:rPr lang="en-US" dirty="0">
                <a:latin typeface="+mn-lt"/>
              </a:rPr>
            </a:br>
            <a:r>
              <a:rPr lang="en-US" dirty="0">
                <a:latin typeface="+mn-lt"/>
              </a:rPr>
              <a:t> </a:t>
            </a:r>
            <a:r>
              <a:rPr lang="en-US" sz="2000" dirty="0">
                <a:latin typeface="+mn-lt"/>
              </a:rPr>
              <a:t>APOS'TLE, noun [Latin </a:t>
            </a:r>
            <a:r>
              <a:rPr lang="en-US" sz="2000" dirty="0" err="1">
                <a:latin typeface="+mn-lt"/>
              </a:rPr>
              <a:t>apostalus</a:t>
            </a:r>
            <a:r>
              <a:rPr lang="en-US" sz="2000" dirty="0">
                <a:latin typeface="+mn-lt"/>
              </a:rPr>
              <a:t>; Gr. to send away, to sent.]</a:t>
            </a:r>
            <a:br>
              <a:rPr lang="en-US" sz="2000" dirty="0">
                <a:latin typeface="+mn-lt"/>
              </a:rPr>
            </a:br>
            <a:r>
              <a:rPr lang="en-US" sz="1600" b="1" dirty="0">
                <a:solidFill>
                  <a:srgbClr val="3F3F3F"/>
                </a:solidFill>
                <a:latin typeface="+mn-lt"/>
              </a:rPr>
              <a:t>A</a:t>
            </a:r>
            <a:r>
              <a:rPr lang="en-US" sz="1600" b="1" i="0" dirty="0">
                <a:solidFill>
                  <a:srgbClr val="3F3F3F"/>
                </a:solidFill>
                <a:effectLst/>
                <a:latin typeface="+mn-lt"/>
              </a:rPr>
              <a:t>postolos</a:t>
            </a:r>
            <a:r>
              <a:rPr lang="en-US" sz="1600" b="0" i="0" dirty="0">
                <a:solidFill>
                  <a:srgbClr val="3F3F3F"/>
                </a:solidFill>
                <a:effectLst/>
                <a:latin typeface="+mn-lt"/>
              </a:rPr>
              <a:t> from </a:t>
            </a:r>
            <a:r>
              <a:rPr lang="en-US" sz="1600" b="1" i="0" dirty="0">
                <a:solidFill>
                  <a:srgbClr val="3F3F3F"/>
                </a:solidFill>
                <a:effectLst/>
                <a:latin typeface="+mn-lt"/>
              </a:rPr>
              <a:t>apo</a:t>
            </a:r>
            <a:r>
              <a:rPr lang="en-US" sz="1600" b="0" i="0" dirty="0">
                <a:solidFill>
                  <a:srgbClr val="3F3F3F"/>
                </a:solidFill>
                <a:effectLst/>
                <a:latin typeface="+mn-lt"/>
              </a:rPr>
              <a:t> = from + </a:t>
            </a:r>
            <a:r>
              <a:rPr lang="en-US" sz="1600" b="1" i="0" dirty="0" err="1">
                <a:solidFill>
                  <a:srgbClr val="3F3F3F"/>
                </a:solidFill>
                <a:effectLst/>
                <a:latin typeface="+mn-lt"/>
              </a:rPr>
              <a:t>stello</a:t>
            </a:r>
            <a:r>
              <a:rPr lang="en-US" sz="1600" b="0" i="0" dirty="0">
                <a:solidFill>
                  <a:srgbClr val="3F3F3F"/>
                </a:solidFill>
                <a:effectLst/>
                <a:latin typeface="+mn-lt"/>
              </a:rPr>
              <a:t> = send forth) means one sent forth from by another, often with a special commission to represent another and to accomplish his work. It can be a delegate, commissioner, ambassador sent out on a mission or orders or commission and with the authority of the one who sent him.</a:t>
            </a:r>
            <a:endParaRPr lang="en-US" sz="1600" dirty="0">
              <a:latin typeface="+mn-lt"/>
            </a:endParaRPr>
          </a:p>
        </p:txBody>
      </p:sp>
      <p:sp>
        <p:nvSpPr>
          <p:cNvPr id="3" name="Subtitle 2">
            <a:extLst>
              <a:ext uri="{FF2B5EF4-FFF2-40B4-BE49-F238E27FC236}">
                <a16:creationId xmlns:a16="http://schemas.microsoft.com/office/drawing/2014/main" id="{6C11C171-C8E2-4724-A5C2-7E2CAA6C4A53}"/>
              </a:ext>
            </a:extLst>
          </p:cNvPr>
          <p:cNvSpPr>
            <a:spLocks noGrp="1"/>
          </p:cNvSpPr>
          <p:nvPr>
            <p:ph type="subTitle" idx="1"/>
          </p:nvPr>
        </p:nvSpPr>
        <p:spPr/>
        <p:txBody>
          <a:bodyPr/>
          <a:lstStyle/>
          <a:p>
            <a:r>
              <a:rPr lang="en-US" b="1" i="0" baseline="30000" dirty="0">
                <a:solidFill>
                  <a:srgbClr val="000000"/>
                </a:solidFill>
                <a:effectLst/>
                <a:latin typeface="system-ui"/>
              </a:rPr>
              <a:t>11 </a:t>
            </a:r>
            <a:r>
              <a:rPr lang="en-US" b="0" i="0" dirty="0">
                <a:solidFill>
                  <a:srgbClr val="000000"/>
                </a:solidFill>
                <a:effectLst/>
                <a:latin typeface="system-ui"/>
              </a:rPr>
              <a:t>And He personally gave some to be apostles, some prophets, some evangelists, some pastors and teachers,</a:t>
            </a:r>
            <a:endParaRPr lang="en-US" dirty="0"/>
          </a:p>
        </p:txBody>
      </p:sp>
    </p:spTree>
    <p:extLst>
      <p:ext uri="{BB962C8B-B14F-4D97-AF65-F5344CB8AC3E}">
        <p14:creationId xmlns:p14="http://schemas.microsoft.com/office/powerpoint/2010/main" val="321540199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76612-0841-4D71-8486-F0C0AAFDA89C}"/>
              </a:ext>
            </a:extLst>
          </p:cNvPr>
          <p:cNvSpPr>
            <a:spLocks noGrp="1"/>
          </p:cNvSpPr>
          <p:nvPr>
            <p:ph type="title"/>
          </p:nvPr>
        </p:nvSpPr>
        <p:spPr/>
        <p:txBody>
          <a:bodyPr/>
          <a:lstStyle/>
          <a:p>
            <a:pPr algn="ctr"/>
            <a:r>
              <a:rPr lang="en-US" dirty="0"/>
              <a:t>1. What does an Apostle do?</a:t>
            </a:r>
          </a:p>
        </p:txBody>
      </p:sp>
      <p:sp>
        <p:nvSpPr>
          <p:cNvPr id="3" name="Content Placeholder 2">
            <a:extLst>
              <a:ext uri="{FF2B5EF4-FFF2-40B4-BE49-F238E27FC236}">
                <a16:creationId xmlns:a16="http://schemas.microsoft.com/office/drawing/2014/main" id="{F8F79935-D473-488A-BCBC-7196BA6CAB76}"/>
              </a:ext>
            </a:extLst>
          </p:cNvPr>
          <p:cNvSpPr>
            <a:spLocks noGrp="1"/>
          </p:cNvSpPr>
          <p:nvPr>
            <p:ph idx="1"/>
          </p:nvPr>
        </p:nvSpPr>
        <p:spPr/>
        <p:txBody>
          <a:bodyPr>
            <a:normAutofit/>
          </a:bodyPr>
          <a:lstStyle/>
          <a:p>
            <a:r>
              <a:rPr lang="en-US" sz="1600" b="0" i="0" dirty="0">
                <a:solidFill>
                  <a:srgbClr val="3F3F3F"/>
                </a:solidFill>
                <a:effectLst/>
                <a:latin typeface="+mn-lt"/>
              </a:rPr>
              <a:t>Literally translates, one sent forth from by another. Like mentioned previously as a messenger of the Gospel. Sent to portray the heart of the gospel by the </a:t>
            </a:r>
            <a:r>
              <a:rPr lang="en-US" sz="1600" dirty="0">
                <a:solidFill>
                  <a:srgbClr val="3F3F3F"/>
                </a:solidFill>
              </a:rPr>
              <a:t>local church. O</a:t>
            </a:r>
            <a:r>
              <a:rPr lang="en-US" sz="1600" b="0" i="0" dirty="0">
                <a:solidFill>
                  <a:srgbClr val="3F3F3F"/>
                </a:solidFill>
                <a:effectLst/>
                <a:latin typeface="+mn-lt"/>
              </a:rPr>
              <a:t>ften with a special commission to represent another and to accomplish his work. A good word here is emissary. One with the authority of the one who sent him.</a:t>
            </a:r>
          </a:p>
          <a:p>
            <a:r>
              <a:rPr lang="en-US" sz="1600" dirty="0">
                <a:solidFill>
                  <a:srgbClr val="3F3F3F"/>
                </a:solidFill>
              </a:rPr>
              <a:t>Let’s look at scripture before making any further deductions. </a:t>
            </a:r>
            <a:r>
              <a:rPr lang="en-US" sz="1600" b="1" dirty="0">
                <a:solidFill>
                  <a:srgbClr val="3F3F3F"/>
                </a:solidFill>
              </a:rPr>
              <a:t>Romans 1:5 </a:t>
            </a:r>
            <a:r>
              <a:rPr lang="en-US" sz="1600" dirty="0">
                <a:solidFill>
                  <a:srgbClr val="3F3F3F"/>
                </a:solidFill>
              </a:rPr>
              <a:t>We have received grace and apostleship through Him to bring about[d] the obedience of faith[e] among all the nations,[f] on behalf of His name/ </a:t>
            </a:r>
            <a:r>
              <a:rPr lang="en-US" sz="1600" b="1" dirty="0">
                <a:solidFill>
                  <a:srgbClr val="3F3F3F"/>
                </a:solidFill>
              </a:rPr>
              <a:t>11 </a:t>
            </a:r>
            <a:r>
              <a:rPr lang="en-US" sz="1600" dirty="0">
                <a:solidFill>
                  <a:srgbClr val="3F3F3F"/>
                </a:solidFill>
              </a:rPr>
              <a:t>For I want very much to see you, so I may impart to you some spiritual gift to strengthen you, </a:t>
            </a:r>
            <a:r>
              <a:rPr lang="en-US" sz="1600" b="1" dirty="0">
                <a:solidFill>
                  <a:srgbClr val="3F3F3F"/>
                </a:solidFill>
              </a:rPr>
              <a:t>12</a:t>
            </a:r>
            <a:r>
              <a:rPr lang="en-US" sz="1600" dirty="0">
                <a:solidFill>
                  <a:srgbClr val="3F3F3F"/>
                </a:solidFill>
              </a:rPr>
              <a:t> that is, to be mutually encouraged by each other’s faith, both yours and mine.</a:t>
            </a:r>
          </a:p>
          <a:p>
            <a:r>
              <a:rPr lang="en-US" sz="1600" dirty="0">
                <a:solidFill>
                  <a:srgbClr val="3F3F3F"/>
                </a:solidFill>
              </a:rPr>
              <a:t>Paul being an awesome example of Apostleship, help establish and plant multiple ministries. He personally wrote 13 letters to the churches. For the purpose of helping water the seeds that had been sown, to help build and secure the new ministries.</a:t>
            </a:r>
          </a:p>
          <a:p>
            <a:r>
              <a:rPr lang="en-US" sz="1600" dirty="0">
                <a:solidFill>
                  <a:srgbClr val="3F3F3F"/>
                </a:solidFill>
              </a:rPr>
              <a:t>  Apostles are sent to make disciples of a place or a people. Another way of wording that is they are called to bring the influence of God to people/ They introduce the Kingdom of Heaven and demonstrate what God is really like, by showing what His rule and reign is like.</a:t>
            </a:r>
          </a:p>
          <a:p>
            <a:r>
              <a:rPr lang="en-US" sz="1600" dirty="0">
                <a:solidFill>
                  <a:srgbClr val="3F3F3F"/>
                </a:solidFill>
              </a:rPr>
              <a:t>The word mission originates from 1598 when Jesuits, the members of the Society of Jesus sent members abroad, derived from the Latin </a:t>
            </a:r>
            <a:r>
              <a:rPr lang="en-US" sz="1600" dirty="0" err="1">
                <a:solidFill>
                  <a:srgbClr val="3F3F3F"/>
                </a:solidFill>
              </a:rPr>
              <a:t>missionem</a:t>
            </a:r>
            <a:r>
              <a:rPr lang="en-US" sz="1600" dirty="0">
                <a:solidFill>
                  <a:srgbClr val="3F3F3F"/>
                </a:solidFill>
              </a:rPr>
              <a:t> (nom. </a:t>
            </a:r>
            <a:r>
              <a:rPr lang="en-US" sz="1600" dirty="0" err="1">
                <a:solidFill>
                  <a:srgbClr val="3F3F3F"/>
                </a:solidFill>
              </a:rPr>
              <a:t>missio</a:t>
            </a:r>
            <a:r>
              <a:rPr lang="en-US" sz="1600" dirty="0">
                <a:solidFill>
                  <a:srgbClr val="3F3F3F"/>
                </a:solidFill>
              </a:rPr>
              <a:t>), meaning "act of sending" or </a:t>
            </a:r>
            <a:r>
              <a:rPr lang="en-US" sz="1600" dirty="0" err="1">
                <a:solidFill>
                  <a:srgbClr val="3F3F3F"/>
                </a:solidFill>
              </a:rPr>
              <a:t>mittere</a:t>
            </a:r>
            <a:r>
              <a:rPr lang="en-US" sz="1600" dirty="0">
                <a:solidFill>
                  <a:srgbClr val="3F3F3F"/>
                </a:solidFill>
              </a:rPr>
              <a:t>, meaning "to send".</a:t>
            </a:r>
          </a:p>
          <a:p>
            <a:endParaRPr lang="en-US" sz="1600" dirty="0">
              <a:solidFill>
                <a:srgbClr val="3F3F3F"/>
              </a:solidFill>
            </a:endParaRPr>
          </a:p>
        </p:txBody>
      </p:sp>
    </p:spTree>
    <p:extLst>
      <p:ext uri="{BB962C8B-B14F-4D97-AF65-F5344CB8AC3E}">
        <p14:creationId xmlns:p14="http://schemas.microsoft.com/office/powerpoint/2010/main" val="1007863223"/>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14B57-8A19-4770-9891-D7711E326D93}"/>
              </a:ext>
            </a:extLst>
          </p:cNvPr>
          <p:cNvSpPr>
            <a:spLocks noGrp="1"/>
          </p:cNvSpPr>
          <p:nvPr>
            <p:ph type="title"/>
          </p:nvPr>
        </p:nvSpPr>
        <p:spPr/>
        <p:txBody>
          <a:bodyPr/>
          <a:lstStyle/>
          <a:p>
            <a:pPr algn="ctr"/>
            <a:r>
              <a:rPr lang="en-US" dirty="0"/>
              <a:t>1. Mission minded SENT/SEND</a:t>
            </a:r>
          </a:p>
        </p:txBody>
      </p:sp>
      <p:sp>
        <p:nvSpPr>
          <p:cNvPr id="3" name="Content Placeholder 2">
            <a:extLst>
              <a:ext uri="{FF2B5EF4-FFF2-40B4-BE49-F238E27FC236}">
                <a16:creationId xmlns:a16="http://schemas.microsoft.com/office/drawing/2014/main" id="{B2FE03CA-3C00-4B13-AEAE-5834C9BC8703}"/>
              </a:ext>
            </a:extLst>
          </p:cNvPr>
          <p:cNvSpPr>
            <a:spLocks noGrp="1"/>
          </p:cNvSpPr>
          <p:nvPr>
            <p:ph idx="1"/>
          </p:nvPr>
        </p:nvSpPr>
        <p:spPr/>
        <p:txBody>
          <a:bodyPr>
            <a:normAutofit/>
          </a:bodyPr>
          <a:lstStyle/>
          <a:p>
            <a:r>
              <a:rPr lang="en-US" sz="1600" dirty="0"/>
              <a:t>Sharing the gospel, bringing it to the unreached people for the purpose of expanding God’s kingdom. Most of the time an Apostle wouldn’t get to see the fruits of his labor until way later because he didn’t stay in a place long. Their goals were to </a:t>
            </a:r>
            <a:r>
              <a:rPr lang="en-US" sz="1600" b="1" u="sng" dirty="0"/>
              <a:t>connect people!</a:t>
            </a:r>
          </a:p>
          <a:p>
            <a:r>
              <a:rPr lang="en-US" sz="1600" dirty="0"/>
              <a:t>Paul </a:t>
            </a:r>
            <a:r>
              <a:rPr lang="en-US" sz="1600" b="1" i="1" dirty="0"/>
              <a:t>formed disciples into communities </a:t>
            </a:r>
            <a:r>
              <a:rPr lang="en-US" sz="1600" dirty="0"/>
              <a:t>and worked to </a:t>
            </a:r>
            <a:r>
              <a:rPr lang="en-US" sz="1600" b="1" u="sng" dirty="0"/>
              <a:t>strengthen those communities</a:t>
            </a:r>
            <a:r>
              <a:rPr lang="en-US" sz="1600" dirty="0"/>
              <a:t>. Salvation brought disciples into a relationship with each other. Once formed, the new community of faith became a living witness to the grace of God and a means of continuing the mission once Paul and his team had moved on</a:t>
            </a:r>
          </a:p>
          <a:p>
            <a:r>
              <a:rPr lang="en-US" sz="1600" dirty="0"/>
              <a:t>Looking back over 35 years of ministry, Paul could say to the Romans</a:t>
            </a:r>
            <a:r>
              <a:rPr lang="en-US" sz="1600" u="sng" dirty="0"/>
              <a:t>, </a:t>
            </a:r>
            <a:r>
              <a:rPr lang="en-US" sz="1600" b="1" u="sng" dirty="0"/>
              <a:t>It has always been my ambition to preach the gospel where Christ was not known, so I would not be building on someone else’s foundation</a:t>
            </a:r>
            <a:r>
              <a:rPr lang="en-US" sz="1600" dirty="0"/>
              <a:t>. In this passage, Paul writes, Now . . . there is no more place for me to work in these regions These regions had not been fully evangelized. There was still plenty to do. However, Paul believed the work of an apostle was to preach where the gospel was unknown and to plant churches where there were none. </a:t>
            </a:r>
            <a:r>
              <a:rPr lang="en-US" sz="1600" b="1" u="sng" dirty="0"/>
              <a:t>As those churches came to a basic level of maturity and as local leaders were trained, the apostle was ready to move on to the next unreached field</a:t>
            </a:r>
            <a:r>
              <a:rPr lang="en-US" sz="1600" dirty="0"/>
              <a:t>. </a:t>
            </a:r>
          </a:p>
          <a:p>
            <a:r>
              <a:rPr lang="en-US" sz="1600" dirty="0"/>
              <a:t>What does that mean? </a:t>
            </a:r>
            <a:r>
              <a:rPr lang="en-US" sz="1600" b="1" u="sng" dirty="0"/>
              <a:t>Apostles multiply disciples.</a:t>
            </a:r>
          </a:p>
          <a:p>
            <a:r>
              <a:rPr lang="en-US" sz="1600" dirty="0"/>
              <a:t>It is strange that we in the church of today have this type of ministry gift operating, but we call it by another name. </a:t>
            </a:r>
            <a:r>
              <a:rPr lang="en-US" sz="1600" b="1" dirty="0"/>
              <a:t>MISSIONARY. </a:t>
            </a:r>
            <a:r>
              <a:rPr lang="en-US" sz="1600" dirty="0"/>
              <a:t>At its core and most biblical description that is where we derive our idea of missionary from.</a:t>
            </a:r>
            <a:endParaRPr lang="en-US" sz="1600" b="1" dirty="0"/>
          </a:p>
        </p:txBody>
      </p:sp>
    </p:spTree>
    <p:extLst>
      <p:ext uri="{BB962C8B-B14F-4D97-AF65-F5344CB8AC3E}">
        <p14:creationId xmlns:p14="http://schemas.microsoft.com/office/powerpoint/2010/main" val="309738460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2FDDE-7097-4E6E-A09E-82BDE0149B7E}"/>
              </a:ext>
            </a:extLst>
          </p:cNvPr>
          <p:cNvSpPr>
            <a:spLocks noGrp="1"/>
          </p:cNvSpPr>
          <p:nvPr>
            <p:ph type="title"/>
          </p:nvPr>
        </p:nvSpPr>
        <p:spPr/>
        <p:txBody>
          <a:bodyPr/>
          <a:lstStyle/>
          <a:p>
            <a:pPr algn="ctr"/>
            <a:r>
              <a:rPr lang="en-US" dirty="0"/>
              <a:t>2. How do they function in the ministry?</a:t>
            </a:r>
          </a:p>
        </p:txBody>
      </p:sp>
      <p:sp>
        <p:nvSpPr>
          <p:cNvPr id="3" name="Content Placeholder 2">
            <a:extLst>
              <a:ext uri="{FF2B5EF4-FFF2-40B4-BE49-F238E27FC236}">
                <a16:creationId xmlns:a16="http://schemas.microsoft.com/office/drawing/2014/main" id="{4532CF96-58AD-43CC-B0C9-E564F305DB1F}"/>
              </a:ext>
            </a:extLst>
          </p:cNvPr>
          <p:cNvSpPr>
            <a:spLocks noGrp="1"/>
          </p:cNvSpPr>
          <p:nvPr>
            <p:ph idx="1"/>
          </p:nvPr>
        </p:nvSpPr>
        <p:spPr>
          <a:xfrm>
            <a:off x="838200" y="1825625"/>
            <a:ext cx="10515600" cy="4667250"/>
          </a:xfrm>
        </p:spPr>
        <p:txBody>
          <a:bodyPr>
            <a:normAutofit lnSpcReduction="10000"/>
          </a:bodyPr>
          <a:lstStyle/>
          <a:p>
            <a:r>
              <a:rPr lang="en-US" sz="1600" dirty="0"/>
              <a:t>The 5 ministry gifts given in </a:t>
            </a:r>
            <a:r>
              <a:rPr lang="en-US" sz="1600" b="1" dirty="0"/>
              <a:t>Eph 4:11 </a:t>
            </a:r>
            <a:r>
              <a:rPr lang="en-US" sz="1600" dirty="0"/>
              <a:t>all function un unison and unity. Preferring one another, but specifically we want to know were does the Apostle fit in that perfect functioning body?</a:t>
            </a:r>
          </a:p>
          <a:p>
            <a:r>
              <a:rPr lang="en-US" sz="1600" dirty="0"/>
              <a:t>The Apostle by comparison and biblical account is one whose main directive is to be sent/to send.  How do we apply that to the modern Christian?</a:t>
            </a:r>
          </a:p>
          <a:p>
            <a:r>
              <a:rPr lang="en-US" sz="1600" dirty="0"/>
              <a:t>Apostles would function much like our missionaries do today, but with a distinct difference than the culturally accepted viewpoint of missions. The Apostles would be the ones going out into first the local communities. Next the neighboring areas/counties, next to the neighboring states, and finally the uttermost parts of the earth. For the purpose of preaching the gospel and uniting the believers under the chief cornerstone which is Christ. Multiplying the kingdom of Jesus Christ. Sometimes this is quick other times it may time.</a:t>
            </a:r>
          </a:p>
          <a:p>
            <a:r>
              <a:rPr lang="en-US" sz="1600" dirty="0"/>
              <a:t>Apostles almost always build up a body to the point of being able to function on its own, fathering the leadership there and then leaving about their way. </a:t>
            </a:r>
            <a:r>
              <a:rPr lang="en-US" sz="1600" b="1" dirty="0"/>
              <a:t>ALWAYS</a:t>
            </a:r>
            <a:r>
              <a:rPr lang="en-US" sz="1600" dirty="0"/>
              <a:t> mission minded.</a:t>
            </a:r>
          </a:p>
          <a:p>
            <a:r>
              <a:rPr lang="en-US" sz="1600" dirty="0"/>
              <a:t>Apostles work really well with evangelists, and in mentoring pastors. What must be remembered is that the Apostle doesn’t govern these bodies, but plants them, builds them up to the point of being self sufficient, and then sending them into the ministry themselves.</a:t>
            </a:r>
          </a:p>
          <a:p>
            <a:r>
              <a:rPr lang="en-US" sz="1600" dirty="0"/>
              <a:t>By having an evangelist operating with them, Apostles will have an easier time reaching the lost to build the kingdom. Then again setting up a pastor who can help lead the flock. </a:t>
            </a:r>
          </a:p>
          <a:p>
            <a:r>
              <a:rPr lang="en-US" sz="1600" dirty="0"/>
              <a:t>None of these things mean the Apostles words or deeds are not revered. Many cases in the bible an Apostle would check back in with the ministries that were planted to see if they are flourishing and if not, how they could help. (Most the time resulting in the sending of someone needed.)</a:t>
            </a:r>
          </a:p>
          <a:p>
            <a:endParaRPr lang="en-US" sz="1600" dirty="0"/>
          </a:p>
        </p:txBody>
      </p:sp>
    </p:spTree>
    <p:extLst>
      <p:ext uri="{BB962C8B-B14F-4D97-AF65-F5344CB8AC3E}">
        <p14:creationId xmlns:p14="http://schemas.microsoft.com/office/powerpoint/2010/main" val="3089711205"/>
      </p:ext>
    </p:extLst>
  </p:cSld>
  <p:clrMapOvr>
    <a:masterClrMapping/>
  </p:clrMapOvr>
  <p:transition spd="slow">
    <p:comb/>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CD9BD-A6FA-4CCE-ABD1-F8F3FC76A268}"/>
              </a:ext>
            </a:extLst>
          </p:cNvPr>
          <p:cNvSpPr>
            <a:spLocks noGrp="1"/>
          </p:cNvSpPr>
          <p:nvPr>
            <p:ph type="title"/>
          </p:nvPr>
        </p:nvSpPr>
        <p:spPr>
          <a:xfrm>
            <a:off x="216567" y="204537"/>
            <a:ext cx="11634537" cy="1732547"/>
          </a:xfrm>
        </p:spPr>
        <p:txBody>
          <a:bodyPr>
            <a:normAutofit fontScale="90000"/>
          </a:bodyPr>
          <a:lstStyle/>
          <a:p>
            <a:pPr algn="ctr"/>
            <a:r>
              <a:rPr lang="en-US" dirty="0"/>
              <a:t>3. How do I cultivate this gift?</a:t>
            </a:r>
            <a:br>
              <a:rPr lang="en-US" dirty="0"/>
            </a:br>
            <a:br>
              <a:rPr lang="en-US" dirty="0"/>
            </a:br>
            <a:endParaRPr lang="en-US" dirty="0"/>
          </a:p>
        </p:txBody>
      </p:sp>
      <p:sp>
        <p:nvSpPr>
          <p:cNvPr id="3" name="Content Placeholder 2">
            <a:extLst>
              <a:ext uri="{FF2B5EF4-FFF2-40B4-BE49-F238E27FC236}">
                <a16:creationId xmlns:a16="http://schemas.microsoft.com/office/drawing/2014/main" id="{7DBB9E76-B7F4-465F-9622-C610155CB88F}"/>
              </a:ext>
            </a:extLst>
          </p:cNvPr>
          <p:cNvSpPr>
            <a:spLocks noGrp="1"/>
          </p:cNvSpPr>
          <p:nvPr>
            <p:ph idx="1"/>
          </p:nvPr>
        </p:nvSpPr>
        <p:spPr>
          <a:xfrm>
            <a:off x="838200" y="1251284"/>
            <a:ext cx="10515600" cy="5241591"/>
          </a:xfrm>
        </p:spPr>
        <p:txBody>
          <a:bodyPr>
            <a:normAutofit/>
          </a:bodyPr>
          <a:lstStyle/>
          <a:p>
            <a:r>
              <a:rPr lang="en-US" sz="1600" dirty="0"/>
              <a:t>Do you feel the call of Apostleship? How do you know? What do you do if you are, and how do you cultivate that anointing?</a:t>
            </a:r>
          </a:p>
          <a:p>
            <a:pPr marL="342900" indent="-342900">
              <a:buFont typeface="+mj-lt"/>
              <a:buAutoNum type="arabicPeriod"/>
            </a:pPr>
            <a:r>
              <a:rPr lang="en-US" sz="1600" dirty="0"/>
              <a:t>Find someone Operating in that gifting and follow them, learn from them and absorb the experience they have to offer. A pastor cannot teach you to be an Apostle better than the Apostle themselves. What if you cannot find an Apostle? Follow the works of the Apostle in the word Paul is a great example- </a:t>
            </a:r>
            <a:r>
              <a:rPr lang="en-US" sz="1600" b="1" dirty="0"/>
              <a:t>He says follow me as I follow Christ! </a:t>
            </a:r>
            <a:r>
              <a:rPr lang="en-US" sz="1600" dirty="0"/>
              <a:t>Remember this calling often times is unpleasant, hard, and taxing on the persons physical. The reward is well worth it. Don’t force yourself onto people, Destroy, rebuild, plant the seed, Victory will come.</a:t>
            </a:r>
          </a:p>
          <a:p>
            <a:pPr marL="342900" indent="-342900">
              <a:buFont typeface="+mj-lt"/>
              <a:buAutoNum type="arabicPeriod"/>
            </a:pPr>
            <a:r>
              <a:rPr lang="en-US" sz="1600" dirty="0"/>
              <a:t>How to tell if your called to Apostleship? People follow you. You are a natural leader, people want to hear what you have to say. You have a draw to “Mission work” reaching the unreachable. Your biggest desire is not to be the one in the spotlight getting the recognition. You have an ability to bring others together and unite them. You easily gain and maintain connections. </a:t>
            </a:r>
            <a:r>
              <a:rPr lang="en-US" sz="1600" b="1" dirty="0"/>
              <a:t>Influential.</a:t>
            </a:r>
          </a:p>
          <a:p>
            <a:pPr marL="342900" indent="-342900">
              <a:buFont typeface="+mj-lt"/>
              <a:buAutoNum type="arabicPeriod"/>
            </a:pPr>
            <a:r>
              <a:rPr lang="en-US" sz="1600" dirty="0"/>
              <a:t>What do you do if you are called to Apostleship? Trust in God and Go were he send you, its not about you or your agenda, it’s about the kingdom. Remember though, you are not alone, the 5 ministry gifts will be there to support you as you cultivate them in others. </a:t>
            </a:r>
            <a:r>
              <a:rPr lang="en-US" sz="1600" b="1" dirty="0"/>
              <a:t>MULITPLY DISCIPLES!</a:t>
            </a:r>
          </a:p>
        </p:txBody>
      </p:sp>
    </p:spTree>
    <p:extLst>
      <p:ext uri="{BB962C8B-B14F-4D97-AF65-F5344CB8AC3E}">
        <p14:creationId xmlns:p14="http://schemas.microsoft.com/office/powerpoint/2010/main" val="3803147897"/>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E74CF-E898-43B2-9210-6CB2E608F8A6}"/>
              </a:ext>
            </a:extLst>
          </p:cNvPr>
          <p:cNvSpPr>
            <a:spLocks noGrp="1"/>
          </p:cNvSpPr>
          <p:nvPr>
            <p:ph type="title"/>
          </p:nvPr>
        </p:nvSpPr>
        <p:spPr/>
        <p:txBody>
          <a:bodyPr/>
          <a:lstStyle/>
          <a:p>
            <a:r>
              <a:rPr lang="en-US" dirty="0"/>
              <a:t>Requirements of being one of the Apostles.</a:t>
            </a:r>
          </a:p>
        </p:txBody>
      </p:sp>
      <p:sp>
        <p:nvSpPr>
          <p:cNvPr id="3" name="Content Placeholder 2">
            <a:extLst>
              <a:ext uri="{FF2B5EF4-FFF2-40B4-BE49-F238E27FC236}">
                <a16:creationId xmlns:a16="http://schemas.microsoft.com/office/drawing/2014/main" id="{205D4F80-36FB-4ACD-8FDC-0634529D9E78}"/>
              </a:ext>
            </a:extLst>
          </p:cNvPr>
          <p:cNvSpPr>
            <a:spLocks noGrp="1"/>
          </p:cNvSpPr>
          <p:nvPr>
            <p:ph idx="1"/>
          </p:nvPr>
        </p:nvSpPr>
        <p:spPr/>
        <p:txBody>
          <a:bodyPr/>
          <a:lstStyle/>
          <a:p>
            <a:r>
              <a:rPr lang="en-US" dirty="0"/>
              <a:t>Candidates needed to have been with Jesus during the whole three years that Jesus was among them.</a:t>
            </a:r>
          </a:p>
          <a:p>
            <a:r>
              <a:rPr lang="en-US" dirty="0"/>
              <a:t>He needed to have witnessed Jesus sacrifice Himself on the cross and to have seen Jesus walk, talk, and eat among the disciples again after His resurrection.</a:t>
            </a:r>
          </a:p>
          <a:p>
            <a:r>
              <a:rPr lang="en-US" dirty="0"/>
              <a:t>The gift of apostleship included the ability of performing miracles to valid their apostleship and testimony of Jesus Christ</a:t>
            </a:r>
          </a:p>
        </p:txBody>
      </p:sp>
    </p:spTree>
    <p:extLst>
      <p:ext uri="{BB962C8B-B14F-4D97-AF65-F5344CB8AC3E}">
        <p14:creationId xmlns:p14="http://schemas.microsoft.com/office/powerpoint/2010/main" val="1086817436"/>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35626-EC4E-4BA5-9F46-5A1138889960}"/>
              </a:ext>
            </a:extLst>
          </p:cNvPr>
          <p:cNvSpPr>
            <a:spLocks noGrp="1"/>
          </p:cNvSpPr>
          <p:nvPr>
            <p:ph type="title"/>
          </p:nvPr>
        </p:nvSpPr>
        <p:spPr>
          <a:xfrm>
            <a:off x="84221" y="192504"/>
            <a:ext cx="11959389" cy="2006100"/>
          </a:xfrm>
        </p:spPr>
        <p:txBody>
          <a:bodyPr>
            <a:normAutofit fontScale="90000"/>
          </a:bodyPr>
          <a:lstStyle/>
          <a:p>
            <a:pPr algn="ctr"/>
            <a:r>
              <a:rPr lang="en-US" sz="3100" dirty="0"/>
              <a:t>Candidates needed to have been with Jesus during the whole three years that Jesus was among them.</a:t>
            </a:r>
            <a:br>
              <a:rPr lang="en-US" dirty="0"/>
            </a:br>
            <a:br>
              <a:rPr lang="en-US" dirty="0"/>
            </a:br>
            <a:endParaRPr lang="en-US" dirty="0"/>
          </a:p>
        </p:txBody>
      </p:sp>
      <p:sp>
        <p:nvSpPr>
          <p:cNvPr id="3" name="Content Placeholder 2">
            <a:extLst>
              <a:ext uri="{FF2B5EF4-FFF2-40B4-BE49-F238E27FC236}">
                <a16:creationId xmlns:a16="http://schemas.microsoft.com/office/drawing/2014/main" id="{D340A1EE-BD8B-47AB-8148-0021A6DCEFCC}"/>
              </a:ext>
            </a:extLst>
          </p:cNvPr>
          <p:cNvSpPr>
            <a:spLocks noGrp="1"/>
          </p:cNvSpPr>
          <p:nvPr>
            <p:ph idx="1"/>
          </p:nvPr>
        </p:nvSpPr>
        <p:spPr>
          <a:xfrm>
            <a:off x="721895" y="1239253"/>
            <a:ext cx="10716126" cy="5310689"/>
          </a:xfrm>
        </p:spPr>
        <p:txBody>
          <a:bodyPr>
            <a:normAutofit/>
          </a:bodyPr>
          <a:lstStyle/>
          <a:p>
            <a:r>
              <a:rPr lang="en-US" sz="2400" dirty="0"/>
              <a:t> Acts 1:21 “Therefore, from among the men who have accompanied us during the whole time the Lord Jesus went in and out among us— 22 beginning from the baptism of John until the day He was taken up from us</a:t>
            </a:r>
          </a:p>
          <a:p>
            <a:pPr marL="0" indent="0">
              <a:buNone/>
            </a:pPr>
            <a:endParaRPr lang="en-US" sz="2400" dirty="0"/>
          </a:p>
          <a:p>
            <a:pPr marL="0" indent="0">
              <a:buNone/>
            </a:pPr>
            <a:r>
              <a:rPr lang="en-US" sz="2400" dirty="0"/>
              <a:t>It was clear according to the Disciples that one must fit this requirement to fulfill Judas position as an Apostle. Only 2 such people met these requirements.</a:t>
            </a:r>
          </a:p>
          <a:p>
            <a:pPr marL="0" indent="0">
              <a:buNone/>
            </a:pPr>
            <a:endParaRPr lang="en-US" sz="2400" dirty="0"/>
          </a:p>
          <a:p>
            <a:pPr marL="0" indent="0">
              <a:buNone/>
            </a:pPr>
            <a:r>
              <a:rPr lang="en-US" sz="2400" dirty="0"/>
              <a:t>According to v20 “For it is written in the Book of Psalms:</a:t>
            </a:r>
          </a:p>
          <a:p>
            <a:pPr marL="0" indent="0">
              <a:buNone/>
            </a:pPr>
            <a:r>
              <a:rPr lang="en-US" sz="2400" dirty="0"/>
              <a:t>Let his dwelling become desolate;</a:t>
            </a:r>
          </a:p>
          <a:p>
            <a:pPr marL="0" indent="0">
              <a:buNone/>
            </a:pPr>
            <a:r>
              <a:rPr lang="en-US" sz="2400" dirty="0"/>
              <a:t>let no one live in it; and</a:t>
            </a:r>
          </a:p>
          <a:p>
            <a:pPr marL="0" indent="0">
              <a:buNone/>
            </a:pPr>
            <a:r>
              <a:rPr lang="en-US" sz="2400" dirty="0"/>
              <a:t>Let someone else take his position.</a:t>
            </a:r>
          </a:p>
          <a:p>
            <a:pPr marL="0" indent="0">
              <a:buNone/>
            </a:pPr>
            <a:r>
              <a:rPr lang="en-US" sz="2400" dirty="0"/>
              <a:t>(This was prophesied to happen)</a:t>
            </a:r>
          </a:p>
        </p:txBody>
      </p:sp>
    </p:spTree>
    <p:extLst>
      <p:ext uri="{BB962C8B-B14F-4D97-AF65-F5344CB8AC3E}">
        <p14:creationId xmlns:p14="http://schemas.microsoft.com/office/powerpoint/2010/main" val="979044080"/>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7F16-DAF8-4D56-ACF9-7FB5286341C9}"/>
              </a:ext>
            </a:extLst>
          </p:cNvPr>
          <p:cNvSpPr>
            <a:spLocks noGrp="1"/>
          </p:cNvSpPr>
          <p:nvPr>
            <p:ph type="title"/>
          </p:nvPr>
        </p:nvSpPr>
        <p:spPr/>
        <p:txBody>
          <a:bodyPr>
            <a:normAutofit fontScale="90000"/>
          </a:bodyPr>
          <a:lstStyle/>
          <a:p>
            <a:pPr marL="228600" marR="0" lvl="0" indent="-228600" defTabSz="914400" rtl="0" eaLnBrk="1" fontAlgn="auto" latinLnBrk="0" hangingPunct="1">
              <a:lnSpc>
                <a:spcPct val="90000"/>
              </a:lnSpc>
              <a:spcBef>
                <a:spcPts val="1000"/>
              </a:spcBef>
              <a:spcAft>
                <a:spcPts val="0"/>
              </a:spcAft>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He needed to have witnessed Jesus sacrifice Himself on the cross and to have seen Jesus walk, talk, and eat among the disciples again after His resurrection.</a:t>
            </a:r>
            <a:b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8BA88A12-ADB0-4E24-9063-897E573403F6}"/>
              </a:ext>
            </a:extLst>
          </p:cNvPr>
          <p:cNvSpPr>
            <a:spLocks noGrp="1"/>
          </p:cNvSpPr>
          <p:nvPr>
            <p:ph idx="1"/>
          </p:nvPr>
        </p:nvSpPr>
        <p:spPr/>
        <p:txBody>
          <a:bodyPr/>
          <a:lstStyle/>
          <a:p>
            <a:r>
              <a:rPr lang="en-US" dirty="0"/>
              <a:t>Vs 22: </a:t>
            </a:r>
            <a:r>
              <a:rPr lang="en-US" b="0" i="0" dirty="0">
                <a:solidFill>
                  <a:srgbClr val="000000"/>
                </a:solidFill>
                <a:effectLst/>
                <a:latin typeface="system-ui"/>
              </a:rPr>
              <a:t>—from among these, </a:t>
            </a:r>
            <a:r>
              <a:rPr lang="en-US" b="0" i="0" u="sng" dirty="0">
                <a:solidFill>
                  <a:srgbClr val="000000"/>
                </a:solidFill>
                <a:effectLst/>
                <a:latin typeface="system-ui"/>
              </a:rPr>
              <a:t>it is necessary that one become a witness with us of His resurrection.”</a:t>
            </a:r>
          </a:p>
          <a:p>
            <a:pPr marL="0" indent="0">
              <a:buNone/>
            </a:pPr>
            <a:endParaRPr lang="en-US" dirty="0">
              <a:solidFill>
                <a:srgbClr val="000000"/>
              </a:solidFill>
              <a:latin typeface="system-ui"/>
            </a:endParaRPr>
          </a:p>
          <a:p>
            <a:pPr marL="0" indent="0">
              <a:buNone/>
            </a:pPr>
            <a:r>
              <a:rPr lang="en-US" dirty="0">
                <a:solidFill>
                  <a:srgbClr val="000000"/>
                </a:solidFill>
              </a:rPr>
              <a:t>This limited the results too;  v</a:t>
            </a:r>
            <a:r>
              <a:rPr lang="en-US" b="1" i="0" baseline="30000" dirty="0">
                <a:solidFill>
                  <a:srgbClr val="000000"/>
                </a:solidFill>
                <a:effectLst/>
              </a:rPr>
              <a:t>23 </a:t>
            </a:r>
            <a:r>
              <a:rPr lang="en-US" b="0" i="0" dirty="0">
                <a:solidFill>
                  <a:srgbClr val="000000"/>
                </a:solidFill>
                <a:effectLst/>
              </a:rPr>
              <a:t>So they proposed two: Joseph, called </a:t>
            </a:r>
            <a:r>
              <a:rPr lang="en-US" b="0" i="0" u="sng" dirty="0">
                <a:solidFill>
                  <a:srgbClr val="000000"/>
                </a:solidFill>
                <a:effectLst/>
              </a:rPr>
              <a:t>Barsabbas</a:t>
            </a:r>
            <a:r>
              <a:rPr lang="en-US" b="0" i="0" dirty="0">
                <a:solidFill>
                  <a:srgbClr val="000000"/>
                </a:solidFill>
                <a:effectLst/>
              </a:rPr>
              <a:t>, who was also known as Justus, and </a:t>
            </a:r>
            <a:r>
              <a:rPr lang="en-US" b="0" i="0" u="sng" dirty="0">
                <a:solidFill>
                  <a:srgbClr val="000000"/>
                </a:solidFill>
                <a:effectLst/>
              </a:rPr>
              <a:t>Matthias.</a:t>
            </a:r>
            <a:r>
              <a:rPr lang="en-US" b="0" i="0" dirty="0">
                <a:solidFill>
                  <a:srgbClr val="000000"/>
                </a:solidFill>
                <a:effectLst/>
              </a:rPr>
              <a:t> </a:t>
            </a:r>
            <a:r>
              <a:rPr lang="en-US" b="1" i="0" baseline="30000" dirty="0">
                <a:solidFill>
                  <a:srgbClr val="000000"/>
                </a:solidFill>
                <a:effectLst/>
              </a:rPr>
              <a:t>24 </a:t>
            </a:r>
            <a:r>
              <a:rPr lang="en-US" b="0" i="0" dirty="0">
                <a:solidFill>
                  <a:srgbClr val="000000"/>
                </a:solidFill>
                <a:effectLst/>
              </a:rPr>
              <a:t>Then they prayed, “You, Lord, know the hearts of all; show which of these two You have chosen </a:t>
            </a:r>
            <a:r>
              <a:rPr lang="en-US" b="1" i="0" baseline="30000" dirty="0">
                <a:solidFill>
                  <a:srgbClr val="000000"/>
                </a:solidFill>
                <a:effectLst/>
              </a:rPr>
              <a:t>25 </a:t>
            </a:r>
            <a:r>
              <a:rPr lang="en-US" b="0" i="0" u="sng" dirty="0">
                <a:solidFill>
                  <a:srgbClr val="000000"/>
                </a:solidFill>
                <a:effectLst/>
              </a:rPr>
              <a:t>to take the place</a:t>
            </a:r>
            <a:r>
              <a:rPr lang="en-US" b="0" i="0" u="sng" baseline="30000" dirty="0">
                <a:solidFill>
                  <a:srgbClr val="000000"/>
                </a:solidFill>
                <a:effectLst/>
              </a:rPr>
              <a:t>[</a:t>
            </a:r>
            <a:r>
              <a:rPr lang="en-US" b="0" i="0" u="sng" baseline="30000" dirty="0">
                <a:solidFill>
                  <a:srgbClr val="4A4A4A"/>
                </a:solidFill>
                <a:effectLst/>
                <a:hlinkClick r:id="rId2" tooltip="See footnote h"/>
              </a:rPr>
              <a:t>h</a:t>
            </a:r>
            <a:r>
              <a:rPr lang="en-US" b="0" i="0" u="sng" baseline="30000" dirty="0">
                <a:solidFill>
                  <a:srgbClr val="000000"/>
                </a:solidFill>
                <a:effectLst/>
              </a:rPr>
              <a:t>]</a:t>
            </a:r>
            <a:r>
              <a:rPr lang="en-US" b="0" i="0" u="sng" dirty="0">
                <a:solidFill>
                  <a:srgbClr val="000000"/>
                </a:solidFill>
                <a:effectLst/>
              </a:rPr>
              <a:t> in this apostolic service</a:t>
            </a:r>
            <a:r>
              <a:rPr lang="en-US" b="0" i="0" dirty="0">
                <a:solidFill>
                  <a:srgbClr val="000000"/>
                </a:solidFill>
                <a:effectLst/>
              </a:rPr>
              <a:t> that Judas left to go to his own place.”</a:t>
            </a:r>
            <a:endParaRPr lang="en-US" dirty="0"/>
          </a:p>
        </p:txBody>
      </p:sp>
    </p:spTree>
    <p:extLst>
      <p:ext uri="{BB962C8B-B14F-4D97-AF65-F5344CB8AC3E}">
        <p14:creationId xmlns:p14="http://schemas.microsoft.com/office/powerpoint/2010/main" val="161490972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53514-62C9-47F0-9B76-24969A23A885}"/>
              </a:ext>
            </a:extLst>
          </p:cNvPr>
          <p:cNvSpPr>
            <a:spLocks noGrp="1"/>
          </p:cNvSpPr>
          <p:nvPr>
            <p:ph type="title"/>
          </p:nvPr>
        </p:nvSpPr>
        <p:spPr/>
        <p:txBody>
          <a:bodyPr>
            <a:normAutofit fontScale="90000"/>
          </a:bodyPr>
          <a:lstStyle/>
          <a:p>
            <a:pPr marL="228600" marR="0" lvl="0" indent="-228600" defTabSz="914400" rtl="0" eaLnBrk="1" fontAlgn="auto" latinLnBrk="0" hangingPunct="1">
              <a:lnSpc>
                <a:spcPct val="90000"/>
              </a:lnSpc>
              <a:spcBef>
                <a:spcPts val="1000"/>
              </a:spcBef>
              <a:spcAft>
                <a:spcPts val="0"/>
              </a:spcAft>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The gift of apostleship included the ability of performing miracles to valid their apostleship and testimony of Jesus Christ</a:t>
            </a:r>
            <a:b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B6E32726-5F5C-4575-A4E7-1E7824259281}"/>
              </a:ext>
            </a:extLst>
          </p:cNvPr>
          <p:cNvSpPr>
            <a:spLocks noGrp="1"/>
          </p:cNvSpPr>
          <p:nvPr>
            <p:ph idx="1"/>
          </p:nvPr>
        </p:nvSpPr>
        <p:spPr/>
        <p:txBody>
          <a:bodyPr/>
          <a:lstStyle/>
          <a:p>
            <a:r>
              <a:rPr lang="en-US" dirty="0"/>
              <a:t>2 Corinthians 12:11-12 *</a:t>
            </a:r>
            <a:r>
              <a:rPr lang="en-US" b="0" i="0" dirty="0">
                <a:solidFill>
                  <a:srgbClr val="000000"/>
                </a:solidFill>
                <a:effectLst/>
                <a:latin typeface="system-ui"/>
              </a:rPr>
              <a:t>The signs of an apostle were performed with great endurance among you—not only signs but also wonders and miracles.</a:t>
            </a:r>
            <a:r>
              <a:rPr lang="en-US" sz="1600" b="0" i="0" dirty="0">
                <a:solidFill>
                  <a:srgbClr val="000000"/>
                </a:solidFill>
                <a:effectLst/>
                <a:latin typeface="system-ui"/>
              </a:rPr>
              <a:t> (Acts 13:6-12; 14:8-12; 16:16-19, 25-33; 19:11-17; 20:9-12; 2)</a:t>
            </a:r>
          </a:p>
          <a:p>
            <a:pPr marL="0" indent="0">
              <a:buNone/>
            </a:pPr>
            <a:endParaRPr lang="en-US" dirty="0">
              <a:solidFill>
                <a:srgbClr val="000000"/>
              </a:solidFill>
              <a:latin typeface="system-ui"/>
            </a:endParaRPr>
          </a:p>
          <a:p>
            <a:pPr marL="0" indent="0">
              <a:buNone/>
            </a:pPr>
            <a:r>
              <a:rPr lang="en-US" dirty="0">
                <a:solidFill>
                  <a:srgbClr val="000000"/>
                </a:solidFill>
                <a:latin typeface="system-ui"/>
              </a:rPr>
              <a:t>Ultimately resulting in the choosing of Matthias.</a:t>
            </a:r>
          </a:p>
          <a:p>
            <a:pPr marL="0" indent="0">
              <a:buNone/>
            </a:pPr>
            <a:endParaRPr lang="en-US" dirty="0">
              <a:solidFill>
                <a:srgbClr val="000000"/>
              </a:solidFill>
              <a:latin typeface="system-ui"/>
            </a:endParaRPr>
          </a:p>
          <a:p>
            <a:pPr marL="0" indent="0">
              <a:buNone/>
            </a:pPr>
            <a:r>
              <a:rPr lang="en-US" dirty="0">
                <a:solidFill>
                  <a:srgbClr val="000000"/>
                </a:solidFill>
                <a:latin typeface="system-ui"/>
              </a:rPr>
              <a:t>The question then remains, were there any other Apostles besides Jesus appointed 12?</a:t>
            </a:r>
            <a:endParaRPr lang="en-US" dirty="0"/>
          </a:p>
        </p:txBody>
      </p:sp>
    </p:spTree>
    <p:extLst>
      <p:ext uri="{BB962C8B-B14F-4D97-AF65-F5344CB8AC3E}">
        <p14:creationId xmlns:p14="http://schemas.microsoft.com/office/powerpoint/2010/main" val="148857379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8BC96-8782-4FF6-A0E1-B1ED7EA67A24}"/>
              </a:ext>
            </a:extLst>
          </p:cNvPr>
          <p:cNvSpPr>
            <a:spLocks noGrp="1"/>
          </p:cNvSpPr>
          <p:nvPr>
            <p:ph type="title"/>
          </p:nvPr>
        </p:nvSpPr>
        <p:spPr/>
        <p:txBody>
          <a:bodyPr/>
          <a:lstStyle/>
          <a:p>
            <a:r>
              <a:rPr lang="en-US" dirty="0"/>
              <a:t>The difference between the 12 Apostles and God’s design for the church to have apostles.</a:t>
            </a:r>
          </a:p>
        </p:txBody>
      </p:sp>
      <p:sp>
        <p:nvSpPr>
          <p:cNvPr id="3" name="Content Placeholder 2">
            <a:extLst>
              <a:ext uri="{FF2B5EF4-FFF2-40B4-BE49-F238E27FC236}">
                <a16:creationId xmlns:a16="http://schemas.microsoft.com/office/drawing/2014/main" id="{BBE0E05D-3A9F-4734-9DD7-450683592C0B}"/>
              </a:ext>
            </a:extLst>
          </p:cNvPr>
          <p:cNvSpPr>
            <a:spLocks noGrp="1"/>
          </p:cNvSpPr>
          <p:nvPr>
            <p:ph idx="1"/>
          </p:nvPr>
        </p:nvSpPr>
        <p:spPr/>
        <p:txBody>
          <a:bodyPr/>
          <a:lstStyle/>
          <a:p>
            <a:r>
              <a:rPr lang="en-US" sz="2000" dirty="0"/>
              <a:t>It is a clear and evident distinction between these Apostles and the ones that followed. Re-affirmed in </a:t>
            </a:r>
            <a:r>
              <a:rPr lang="en-US" sz="2000" b="1" dirty="0"/>
              <a:t>Rev. </a:t>
            </a:r>
            <a:r>
              <a:rPr lang="en-US" sz="2000" b="1" i="0" baseline="30000" dirty="0">
                <a:solidFill>
                  <a:srgbClr val="000000"/>
                </a:solidFill>
                <a:effectLst/>
              </a:rPr>
              <a:t>14 </a:t>
            </a:r>
            <a:r>
              <a:rPr lang="en-US" sz="2000" b="0" i="0" dirty="0">
                <a:solidFill>
                  <a:srgbClr val="000000"/>
                </a:solidFill>
                <a:effectLst/>
              </a:rPr>
              <a:t>The city wall had 12 foundations, and the 12 names of the Lamb’s 12 apostles were on the foundations.</a:t>
            </a:r>
          </a:p>
          <a:p>
            <a:r>
              <a:rPr lang="en-US" sz="2000" b="1" i="0" dirty="0">
                <a:solidFill>
                  <a:srgbClr val="000000"/>
                </a:solidFill>
                <a:effectLst/>
              </a:rPr>
              <a:t>EPH 2:19 </a:t>
            </a:r>
            <a:r>
              <a:rPr lang="en-US" sz="2000" b="0" i="0" dirty="0">
                <a:solidFill>
                  <a:srgbClr val="000000"/>
                </a:solidFill>
                <a:effectLst/>
              </a:rPr>
              <a:t>So then you are no longer foreigners and strangers, but fellow citizens with the saints, and members of God’s household, 20 built on the foundation of the apostles and prophets, with Christ Jesus Himself as the cornerstone. 21 The whole building, being put together by Him, grows into a holy sanctuary in the Lord. 22 You also are being built together for God’s dwelling in the Spirit.</a:t>
            </a:r>
          </a:p>
          <a:p>
            <a:r>
              <a:rPr lang="en-US" sz="2000" b="1" dirty="0">
                <a:solidFill>
                  <a:srgbClr val="000000"/>
                </a:solidFill>
              </a:rPr>
              <a:t>1Cor 3</a:t>
            </a:r>
            <a:r>
              <a:rPr lang="en-US" sz="2000" dirty="0">
                <a:solidFill>
                  <a:srgbClr val="000000"/>
                </a:solidFill>
              </a:rPr>
              <a:t>:</a:t>
            </a:r>
            <a:r>
              <a:rPr lang="en-US" sz="1400" b="1" i="0" baseline="30000" dirty="0">
                <a:solidFill>
                  <a:srgbClr val="000000"/>
                </a:solidFill>
                <a:effectLst/>
                <a:latin typeface="system-ui"/>
              </a:rPr>
              <a:t> 11</a:t>
            </a:r>
            <a:r>
              <a:rPr lang="en-US" sz="2000" b="1" i="0" baseline="30000" dirty="0">
                <a:solidFill>
                  <a:srgbClr val="000000"/>
                </a:solidFill>
                <a:effectLst/>
              </a:rPr>
              <a:t> </a:t>
            </a:r>
            <a:r>
              <a:rPr lang="en-US" sz="2000" b="0" i="0" dirty="0">
                <a:solidFill>
                  <a:srgbClr val="000000"/>
                </a:solidFill>
                <a:effectLst/>
              </a:rPr>
              <a:t>For no one can lay any other foundation than what has been laid down. That foundation is Jesus Christ. </a:t>
            </a:r>
          </a:p>
          <a:p>
            <a:pPr marL="0" indent="0">
              <a:buNone/>
            </a:pPr>
            <a:r>
              <a:rPr lang="en-US" sz="2000" dirty="0">
                <a:solidFill>
                  <a:srgbClr val="000000"/>
                </a:solidFill>
              </a:rPr>
              <a:t> </a:t>
            </a:r>
          </a:p>
          <a:p>
            <a:pPr marL="0" indent="0" algn="ctr">
              <a:buNone/>
            </a:pPr>
            <a:r>
              <a:rPr lang="en-US" sz="2000" b="1" dirty="0">
                <a:solidFill>
                  <a:srgbClr val="000000"/>
                </a:solidFill>
              </a:rPr>
              <a:t>So, what about today? What about after those 12? Eph 4:11? What’s the difference?</a:t>
            </a:r>
            <a:endParaRPr lang="en-US" sz="2000" b="1" i="0" dirty="0">
              <a:solidFill>
                <a:srgbClr val="000000"/>
              </a:solidFill>
              <a:effectLst/>
            </a:endParaRPr>
          </a:p>
        </p:txBody>
      </p:sp>
    </p:spTree>
    <p:extLst>
      <p:ext uri="{BB962C8B-B14F-4D97-AF65-F5344CB8AC3E}">
        <p14:creationId xmlns:p14="http://schemas.microsoft.com/office/powerpoint/2010/main" val="400048001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4B217-61C3-4707-8169-48DD67FCC02F}"/>
              </a:ext>
            </a:extLst>
          </p:cNvPr>
          <p:cNvSpPr>
            <a:spLocks noGrp="1"/>
          </p:cNvSpPr>
          <p:nvPr>
            <p:ph type="title"/>
          </p:nvPr>
        </p:nvSpPr>
        <p:spPr/>
        <p:txBody>
          <a:bodyPr>
            <a:normAutofit/>
          </a:bodyPr>
          <a:lstStyle/>
          <a:p>
            <a:pPr algn="ctr"/>
            <a:r>
              <a:rPr lang="en-US" dirty="0"/>
              <a:t>Other Apostles?</a:t>
            </a:r>
            <a:br>
              <a:rPr lang="en-US" dirty="0"/>
            </a:br>
            <a:r>
              <a:rPr lang="en-US" sz="1800" dirty="0"/>
              <a:t>(We know the bible doesn’t contradict itself so let’s get answers.)</a:t>
            </a:r>
          </a:p>
        </p:txBody>
      </p:sp>
      <p:sp>
        <p:nvSpPr>
          <p:cNvPr id="3" name="Content Placeholder 2">
            <a:extLst>
              <a:ext uri="{FF2B5EF4-FFF2-40B4-BE49-F238E27FC236}">
                <a16:creationId xmlns:a16="http://schemas.microsoft.com/office/drawing/2014/main" id="{EF4B0EDD-DAB8-4168-B778-D578F01F4C04}"/>
              </a:ext>
            </a:extLst>
          </p:cNvPr>
          <p:cNvSpPr>
            <a:spLocks noGrp="1"/>
          </p:cNvSpPr>
          <p:nvPr>
            <p:ph idx="1"/>
          </p:nvPr>
        </p:nvSpPr>
        <p:spPr>
          <a:xfrm>
            <a:off x="838200" y="1825625"/>
            <a:ext cx="10515600" cy="4948154"/>
          </a:xfrm>
        </p:spPr>
        <p:txBody>
          <a:bodyPr>
            <a:normAutofit/>
          </a:bodyPr>
          <a:lstStyle/>
          <a:p>
            <a:r>
              <a:rPr lang="en-US" sz="1800" dirty="0"/>
              <a:t>To gain some insight into the gift of apostleship, it may be worthwhile to study the men the Bible identified as apostles outside of the Twelve: </a:t>
            </a:r>
            <a:r>
              <a:rPr lang="en-US" sz="1800" u="sng" dirty="0"/>
              <a:t>James</a:t>
            </a:r>
            <a:r>
              <a:rPr lang="en-US" sz="1800" dirty="0"/>
              <a:t>, the half brother of Jesus (</a:t>
            </a:r>
            <a:r>
              <a:rPr lang="en-US" sz="1800" b="1" dirty="0"/>
              <a:t>1 Cor 15:5-9; Gal 1:19</a:t>
            </a:r>
            <a:r>
              <a:rPr lang="en-US" sz="1800" dirty="0"/>
              <a:t>), </a:t>
            </a:r>
            <a:r>
              <a:rPr lang="en-US" sz="1800" u="sng" dirty="0"/>
              <a:t>Barnabas</a:t>
            </a:r>
            <a:r>
              <a:rPr lang="en-US" sz="1800" dirty="0"/>
              <a:t> (</a:t>
            </a:r>
            <a:r>
              <a:rPr lang="en-US" sz="1800" b="1" dirty="0"/>
              <a:t>Acts 14:14)</a:t>
            </a:r>
            <a:r>
              <a:rPr lang="en-US" sz="1800" dirty="0"/>
              <a:t> and </a:t>
            </a:r>
            <a:r>
              <a:rPr lang="en-US" sz="1800" u="sng" dirty="0"/>
              <a:t>Paul</a:t>
            </a:r>
            <a:r>
              <a:rPr lang="en-US" sz="1800" dirty="0"/>
              <a:t> (</a:t>
            </a:r>
            <a:r>
              <a:rPr lang="en-US" sz="1800" b="1" dirty="0"/>
              <a:t>Acts 14:1</a:t>
            </a:r>
            <a:r>
              <a:rPr lang="en-US" sz="1800" dirty="0"/>
              <a:t>4). These will be the Main focus, but there are many more. Adronicus, Junia, Titus, Epaphroditus, Timothy to name a few.</a:t>
            </a:r>
          </a:p>
          <a:p>
            <a:r>
              <a:rPr lang="en-US" sz="1800" dirty="0"/>
              <a:t>Side note we cannot misunderstand 1 Cor when Paul says he is the “last” apostle, this is the term meaning lowliest or least important not numerically.</a:t>
            </a:r>
          </a:p>
          <a:p>
            <a:r>
              <a:rPr lang="en-US" sz="1800" dirty="0"/>
              <a:t>Obviously, these people could not meet the original requirements, but none the less are Apostles. This not an error in scripture, but an error in interpretation. In it’s meaning and purpose Apostle the gift and office didn’t change. The fact is that Jesus just held the 12 to a different standard all together in order to </a:t>
            </a:r>
            <a:r>
              <a:rPr lang="en-US" sz="1800" u="sng" dirty="0"/>
              <a:t>LAY THE FOUNDATION</a:t>
            </a:r>
            <a:r>
              <a:rPr lang="en-US" sz="1800" dirty="0"/>
              <a:t>, which doesn’t need done again.</a:t>
            </a:r>
          </a:p>
          <a:p>
            <a:r>
              <a:rPr lang="en-US" sz="1800" b="1" dirty="0">
                <a:solidFill>
                  <a:srgbClr val="3F3F3F"/>
                </a:solidFill>
                <a:latin typeface="+mn-lt"/>
              </a:rPr>
              <a:t>A</a:t>
            </a:r>
            <a:r>
              <a:rPr lang="en-US" sz="1800" b="1" i="0" dirty="0">
                <a:solidFill>
                  <a:srgbClr val="3F3F3F"/>
                </a:solidFill>
                <a:effectLst/>
                <a:latin typeface="+mn-lt"/>
              </a:rPr>
              <a:t>postolos</a:t>
            </a:r>
            <a:r>
              <a:rPr lang="en-US" sz="1800" b="0" i="0" dirty="0">
                <a:solidFill>
                  <a:srgbClr val="3F3F3F"/>
                </a:solidFill>
                <a:effectLst/>
                <a:latin typeface="+mn-lt"/>
              </a:rPr>
              <a:t> from </a:t>
            </a:r>
            <a:r>
              <a:rPr lang="en-US" sz="1800" b="1" i="0" dirty="0">
                <a:solidFill>
                  <a:srgbClr val="3F3F3F"/>
                </a:solidFill>
                <a:effectLst/>
                <a:latin typeface="+mn-lt"/>
              </a:rPr>
              <a:t>apo</a:t>
            </a:r>
            <a:r>
              <a:rPr lang="en-US" sz="1800" b="0" i="0" dirty="0">
                <a:solidFill>
                  <a:srgbClr val="3F3F3F"/>
                </a:solidFill>
                <a:effectLst/>
                <a:latin typeface="+mn-lt"/>
              </a:rPr>
              <a:t> = from + </a:t>
            </a:r>
            <a:r>
              <a:rPr lang="en-US" sz="1800" b="1" i="0" dirty="0" err="1">
                <a:solidFill>
                  <a:srgbClr val="3F3F3F"/>
                </a:solidFill>
                <a:effectLst/>
                <a:latin typeface="+mn-lt"/>
              </a:rPr>
              <a:t>stello</a:t>
            </a:r>
            <a:r>
              <a:rPr lang="en-US" sz="1800" b="0" i="0" dirty="0">
                <a:solidFill>
                  <a:srgbClr val="3F3F3F"/>
                </a:solidFill>
                <a:effectLst/>
                <a:latin typeface="+mn-lt"/>
              </a:rPr>
              <a:t> = send forth) means one sent forth from by another, often with a special commission to represent another and to accomplish his work. It can be a delegate, commissioner, ambassador sent out on a mission or orders or commission and with the authority of the one who sent him.</a:t>
            </a:r>
            <a:endParaRPr lang="en-US" sz="1800" dirty="0"/>
          </a:p>
          <a:p>
            <a:r>
              <a:rPr lang="en-US" sz="1800" b="1" dirty="0"/>
              <a:t>1 Cor 8:22 </a:t>
            </a:r>
            <a:r>
              <a:rPr lang="en-US" sz="1800" dirty="0"/>
              <a:t>We have also sent with them our brother. We have often tested him in many circumstances and found him to be diligent—and now even more diligent because of his great confidence in you. 23 As for Titus, he is my partner and coworker serving you; as for our brothers, </a:t>
            </a:r>
            <a:r>
              <a:rPr lang="en-US" sz="1800" u="sng" dirty="0"/>
              <a:t>they are the messengers of the churches, the glory of Christ.</a:t>
            </a:r>
          </a:p>
          <a:p>
            <a:pPr marL="0" indent="0">
              <a:buNone/>
            </a:pPr>
            <a:endParaRPr lang="en-US" sz="1800" dirty="0"/>
          </a:p>
        </p:txBody>
      </p:sp>
    </p:spTree>
    <p:extLst>
      <p:ext uri="{BB962C8B-B14F-4D97-AF65-F5344CB8AC3E}">
        <p14:creationId xmlns:p14="http://schemas.microsoft.com/office/powerpoint/2010/main" val="1206762856"/>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0DAE2-4620-4DD1-B007-FDAF0050C9B8}"/>
              </a:ext>
            </a:extLst>
          </p:cNvPr>
          <p:cNvSpPr>
            <a:spLocks noGrp="1"/>
          </p:cNvSpPr>
          <p:nvPr>
            <p:ph type="title"/>
          </p:nvPr>
        </p:nvSpPr>
        <p:spPr/>
        <p:txBody>
          <a:bodyPr/>
          <a:lstStyle/>
          <a:p>
            <a:pPr algn="ctr"/>
            <a:r>
              <a:rPr lang="en-US" dirty="0" err="1"/>
              <a:t>Cont</a:t>
            </a:r>
            <a:r>
              <a:rPr lang="en-US" dirty="0"/>
              <a:t>…</a:t>
            </a:r>
          </a:p>
        </p:txBody>
      </p:sp>
      <p:sp>
        <p:nvSpPr>
          <p:cNvPr id="3" name="Content Placeholder 2">
            <a:extLst>
              <a:ext uri="{FF2B5EF4-FFF2-40B4-BE49-F238E27FC236}">
                <a16:creationId xmlns:a16="http://schemas.microsoft.com/office/drawing/2014/main" id="{AD86CB18-C8EF-4205-A52D-B71381EF8F52}"/>
              </a:ext>
            </a:extLst>
          </p:cNvPr>
          <p:cNvSpPr>
            <a:spLocks noGrp="1"/>
          </p:cNvSpPr>
          <p:nvPr>
            <p:ph idx="1"/>
          </p:nvPr>
        </p:nvSpPr>
        <p:spPr/>
        <p:txBody>
          <a:bodyPr>
            <a:normAutofit/>
          </a:bodyPr>
          <a:lstStyle/>
          <a:p>
            <a:r>
              <a:rPr lang="en-US" sz="1600" dirty="0"/>
              <a:t> </a:t>
            </a:r>
            <a:r>
              <a:rPr lang="en-US" sz="1600" b="1" dirty="0"/>
              <a:t>Philippians 2:25-30 </a:t>
            </a:r>
            <a:r>
              <a:rPr lang="en-US" sz="1600" dirty="0"/>
              <a:t>But I considered it necessary to send you Epaphroditus—my brother, coworker, and fellow soldier, as well as </a:t>
            </a:r>
            <a:r>
              <a:rPr lang="en-US" sz="1600" u="sng" dirty="0"/>
              <a:t>your messenger and minister to my need</a:t>
            </a:r>
            <a:r>
              <a:rPr lang="en-US" sz="1600" dirty="0"/>
              <a:t>— 26 since he has been longing for all of you and was distressed because you heard that he was sick. 27 Indeed, he was so sick that he nearly died. However, God had mercy on him, and not only on him but also on me, so that I would not have one grief on top of another. 28 For this reason, I am very eager to send him so that you may rejoice when you see him again and I may be less anxious.</a:t>
            </a:r>
          </a:p>
          <a:p>
            <a:r>
              <a:rPr lang="en-US" sz="1600" dirty="0"/>
              <a:t> </a:t>
            </a:r>
            <a:r>
              <a:rPr lang="en-US" sz="1600" b="1" dirty="0"/>
              <a:t>Romans 18:7 </a:t>
            </a:r>
            <a:r>
              <a:rPr lang="en-US" sz="1600" dirty="0"/>
              <a:t>Greet Andronicus and Junia,[a] my fellow Jews who are in prison with me and are prominent among the apostles. They belonged to the Messiah[b] before I did.</a:t>
            </a:r>
          </a:p>
          <a:p>
            <a:pPr marL="0" indent="0">
              <a:buNone/>
            </a:pPr>
            <a:endParaRPr lang="en-US" sz="1600" dirty="0"/>
          </a:p>
          <a:p>
            <a:pPr marL="0" indent="0">
              <a:buNone/>
            </a:pPr>
            <a:endParaRPr lang="en-US" sz="1600" dirty="0"/>
          </a:p>
          <a:p>
            <a:pPr marL="0" indent="0" algn="ctr">
              <a:buNone/>
            </a:pPr>
            <a:r>
              <a:rPr lang="en-US" sz="2400" dirty="0"/>
              <a:t>Following the lives of these people who walked in the ministry gift of the Apostle we can see just what that gift means and entails. </a:t>
            </a:r>
          </a:p>
          <a:p>
            <a:endParaRPr lang="en-US" sz="1600" dirty="0"/>
          </a:p>
          <a:p>
            <a:endParaRPr lang="en-US" sz="1600" dirty="0"/>
          </a:p>
        </p:txBody>
      </p:sp>
    </p:spTree>
    <p:extLst>
      <p:ext uri="{BB962C8B-B14F-4D97-AF65-F5344CB8AC3E}">
        <p14:creationId xmlns:p14="http://schemas.microsoft.com/office/powerpoint/2010/main" val="284955909"/>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240BE-A602-4BC2-B7D4-A3E2D45BAC54}"/>
              </a:ext>
            </a:extLst>
          </p:cNvPr>
          <p:cNvSpPr>
            <a:spLocks noGrp="1"/>
          </p:cNvSpPr>
          <p:nvPr>
            <p:ph type="title"/>
          </p:nvPr>
        </p:nvSpPr>
        <p:spPr/>
        <p:txBody>
          <a:bodyPr/>
          <a:lstStyle/>
          <a:p>
            <a:pPr algn="ctr"/>
            <a:r>
              <a:rPr lang="en-US" dirty="0"/>
              <a:t>Ministry gift of Apostle</a:t>
            </a:r>
          </a:p>
        </p:txBody>
      </p:sp>
      <p:sp>
        <p:nvSpPr>
          <p:cNvPr id="3" name="Content Placeholder 2">
            <a:extLst>
              <a:ext uri="{FF2B5EF4-FFF2-40B4-BE49-F238E27FC236}">
                <a16:creationId xmlns:a16="http://schemas.microsoft.com/office/drawing/2014/main" id="{A4AD5778-125C-439E-A4C8-0A5A9860849A}"/>
              </a:ext>
            </a:extLst>
          </p:cNvPr>
          <p:cNvSpPr>
            <a:spLocks noGrp="1"/>
          </p:cNvSpPr>
          <p:nvPr>
            <p:ph idx="1"/>
          </p:nvPr>
        </p:nvSpPr>
        <p:spPr/>
        <p:txBody>
          <a:bodyPr/>
          <a:lstStyle/>
          <a:p>
            <a:r>
              <a:rPr lang="en-US" b="1" i="0" baseline="30000" dirty="0">
                <a:solidFill>
                  <a:srgbClr val="000000"/>
                </a:solidFill>
                <a:effectLst/>
                <a:latin typeface="system-ui"/>
              </a:rPr>
              <a:t>EPH 4:11 </a:t>
            </a:r>
            <a:r>
              <a:rPr lang="en-US" b="0" i="0" dirty="0">
                <a:solidFill>
                  <a:srgbClr val="000000"/>
                </a:solidFill>
                <a:effectLst/>
                <a:latin typeface="system-ui"/>
              </a:rPr>
              <a:t>And he gave some, </a:t>
            </a:r>
            <a:r>
              <a:rPr lang="en-US" b="0" i="0" u="sng" dirty="0">
                <a:solidFill>
                  <a:srgbClr val="000000"/>
                </a:solidFill>
                <a:effectLst/>
                <a:latin typeface="system-ui"/>
              </a:rPr>
              <a:t>apostles;</a:t>
            </a:r>
          </a:p>
          <a:p>
            <a:pPr marL="0" indent="0">
              <a:buNone/>
            </a:pPr>
            <a:r>
              <a:rPr lang="en-US" dirty="0">
                <a:solidFill>
                  <a:srgbClr val="000000"/>
                </a:solidFill>
                <a:latin typeface="system-ui"/>
              </a:rPr>
              <a:t>Questions to answer- 1. What does the Apostle do? 2. How do they function in the ministry? 3. How do I cultivate this gift?</a:t>
            </a:r>
          </a:p>
          <a:p>
            <a:pPr marL="0" indent="0">
              <a:buNone/>
            </a:pPr>
            <a:endParaRPr lang="en-US" dirty="0">
              <a:solidFill>
                <a:srgbClr val="000000"/>
              </a:solidFill>
              <a:latin typeface="system-ui"/>
            </a:endParaRPr>
          </a:p>
          <a:p>
            <a:pPr marL="0" indent="0">
              <a:buNone/>
            </a:pPr>
            <a:r>
              <a:rPr lang="en-US" dirty="0">
                <a:solidFill>
                  <a:srgbClr val="000000"/>
                </a:solidFill>
                <a:latin typeface="system-ui"/>
              </a:rPr>
              <a:t>Labeled the “First” ministry gift, Apostle is not superior, but just first mentioned. This does not cenote hierarchy but just order given in text.</a:t>
            </a:r>
          </a:p>
          <a:p>
            <a:pPr marL="0" indent="0">
              <a:buNone/>
            </a:pPr>
            <a:endParaRPr lang="en-US" dirty="0">
              <a:solidFill>
                <a:srgbClr val="000000"/>
              </a:solidFill>
              <a:latin typeface="system-ui"/>
            </a:endParaRPr>
          </a:p>
          <a:p>
            <a:pPr marL="0" indent="0">
              <a:buNone/>
            </a:pPr>
            <a:endParaRPr lang="en-US" dirty="0">
              <a:solidFill>
                <a:srgbClr val="000000"/>
              </a:solidFill>
              <a:latin typeface="system-ui"/>
            </a:endParaRPr>
          </a:p>
          <a:p>
            <a:pPr marL="0" indent="0">
              <a:buNone/>
            </a:pPr>
            <a:endParaRPr lang="en-US" dirty="0">
              <a:solidFill>
                <a:srgbClr val="000000"/>
              </a:solidFill>
              <a:latin typeface="system-ui"/>
            </a:endParaRPr>
          </a:p>
        </p:txBody>
      </p:sp>
    </p:spTree>
    <p:extLst>
      <p:ext uri="{BB962C8B-B14F-4D97-AF65-F5344CB8AC3E}">
        <p14:creationId xmlns:p14="http://schemas.microsoft.com/office/powerpoint/2010/main" val="402128518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760</TotalTime>
  <Words>2552</Words>
  <Application>Microsoft Office PowerPoint</Application>
  <PresentationFormat>Widescreen</PresentationFormat>
  <Paragraphs>75</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system-ui</vt:lpstr>
      <vt:lpstr>Office Theme</vt:lpstr>
      <vt:lpstr>Apostles  APOS'TLE, noun [Latin apostalus; Gr. to send away, to sent.] Apostolos from apo = from + stello = send forth) means one sent forth from by another, often with a special commission to represent another and to accomplish his work. It can be a delegate, commissioner, ambassador sent out on a mission or orders or commission and with the authority of the one who sent him.</vt:lpstr>
      <vt:lpstr>Requirements of being one of the Apostles.</vt:lpstr>
      <vt:lpstr>Candidates needed to have been with Jesus during the whole three years that Jesus was among them.  </vt:lpstr>
      <vt:lpstr>He needed to have witnessed Jesus sacrifice Himself on the cross and to have seen Jesus walk, talk, and eat among the disciples again after His resurrection. </vt:lpstr>
      <vt:lpstr>The gift of apostleship included the ability of performing miracles to valid their apostleship and testimony of Jesus Christ </vt:lpstr>
      <vt:lpstr>The difference between the 12 Apostles and God’s design for the church to have apostles.</vt:lpstr>
      <vt:lpstr>Other Apostles? (We know the bible doesn’t contradict itself so let’s get answers.)</vt:lpstr>
      <vt:lpstr>Cont…</vt:lpstr>
      <vt:lpstr>Ministry gift of Apostle</vt:lpstr>
      <vt:lpstr>1. What does an Apostle do?</vt:lpstr>
      <vt:lpstr>1. Mission minded SENT/SEND</vt:lpstr>
      <vt:lpstr>2. How do they function in the ministry?</vt:lpstr>
      <vt:lpstr>3. How do I cultivate this gift?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Apostles  APOS'TLE, noun [Latin apostalus; Gr. to send away, to sent.] Apostolos from apo = from + stello = send forth) means one sent forth from by another, often with a special commission to represent another and to accomplish his work. It can be a delegate, commissioner, ambassador sent out on a mission or orders or commission and with the authority of the one who sent him.</dc:title>
  <dc:creator>Kaleb Kidd</dc:creator>
  <cp:lastModifiedBy>Kaleb Kidd</cp:lastModifiedBy>
  <cp:revision>23</cp:revision>
  <dcterms:created xsi:type="dcterms:W3CDTF">2021-04-12T05:04:02Z</dcterms:created>
  <dcterms:modified xsi:type="dcterms:W3CDTF">2021-04-12T17:44:19Z</dcterms:modified>
</cp:coreProperties>
</file>