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9" r:id="rId2"/>
    <p:sldId id="270" r:id="rId3"/>
    <p:sldId id="271" r:id="rId4"/>
    <p:sldId id="272" r:id="rId5"/>
    <p:sldId id="273" r:id="rId6"/>
    <p:sldId id="274" r:id="rId7"/>
    <p:sldId id="275" r:id="rId8"/>
    <p:sldId id="276" r:id="rId9"/>
    <p:sldId id="277" r:id="rId10"/>
    <p:sldId id="278"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62" autoAdjust="0"/>
    <p:restoredTop sz="94660"/>
  </p:normalViewPr>
  <p:slideViewPr>
    <p:cSldViewPr snapToGrid="0">
      <p:cViewPr varScale="1">
        <p:scale>
          <a:sx n="117" d="100"/>
          <a:sy n="117" d="100"/>
        </p:scale>
        <p:origin x="120"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3B51AE8-6170-4905-9A08-12410F120063}" type="datetimeFigureOut">
              <a:rPr lang="en-US" smtClean="0"/>
              <a:t>5/2/2021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2469C07D-AEF3-4C5E-B4C7-A6C29EE026A9}"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45318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3B51AE8-6170-4905-9A08-12410F120063}" type="datetimeFigureOut">
              <a:rPr lang="en-US" smtClean="0"/>
              <a:t>5/2/2021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69C07D-AEF3-4C5E-B4C7-A6C29EE026A9}" type="slidenum">
              <a:rPr lang="en-US" smtClean="0"/>
              <a:t>‹#›</a:t>
            </a:fld>
            <a:endParaRPr lang="en-US"/>
          </a:p>
        </p:txBody>
      </p:sp>
    </p:spTree>
    <p:extLst>
      <p:ext uri="{BB962C8B-B14F-4D97-AF65-F5344CB8AC3E}">
        <p14:creationId xmlns:p14="http://schemas.microsoft.com/office/powerpoint/2010/main" val="2464473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B51AE8-6170-4905-9A08-12410F120063}" type="datetimeFigureOut">
              <a:rPr lang="en-US" smtClean="0"/>
              <a:t>5/2/2021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69C07D-AEF3-4C5E-B4C7-A6C29EE026A9}"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98336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B51AE8-6170-4905-9A08-12410F120063}" type="datetimeFigureOut">
              <a:rPr lang="en-US" smtClean="0"/>
              <a:t>5/2/2021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69C07D-AEF3-4C5E-B4C7-A6C29EE026A9}"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80705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B51AE8-6170-4905-9A08-12410F120063}" type="datetimeFigureOut">
              <a:rPr lang="en-US" smtClean="0"/>
              <a:t>5/2/2021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69C07D-AEF3-4C5E-B4C7-A6C29EE026A9}" type="slidenum">
              <a:rPr lang="en-US" smtClean="0"/>
              <a:t>‹#›</a:t>
            </a:fld>
            <a:endParaRPr lang="en-US"/>
          </a:p>
        </p:txBody>
      </p:sp>
    </p:spTree>
    <p:extLst>
      <p:ext uri="{BB962C8B-B14F-4D97-AF65-F5344CB8AC3E}">
        <p14:creationId xmlns:p14="http://schemas.microsoft.com/office/powerpoint/2010/main" val="42683841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B51AE8-6170-4905-9A08-12410F120063}" type="datetimeFigureOut">
              <a:rPr lang="en-US" smtClean="0"/>
              <a:t>5/2/2021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69C07D-AEF3-4C5E-B4C7-A6C29EE026A9}"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3349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B51AE8-6170-4905-9A08-12410F120063}" type="datetimeFigureOut">
              <a:rPr lang="en-US" smtClean="0"/>
              <a:t>5/2/2021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69C07D-AEF3-4C5E-B4C7-A6C29EE026A9}"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45018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B51AE8-6170-4905-9A08-12410F120063}" type="datetimeFigureOut">
              <a:rPr lang="en-US" smtClean="0"/>
              <a:t>5/2/2021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69C07D-AEF3-4C5E-B4C7-A6C29EE026A9}"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1378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B51AE8-6170-4905-9A08-12410F120063}" type="datetimeFigureOut">
              <a:rPr lang="en-US" smtClean="0"/>
              <a:t>5/2/2021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69C07D-AEF3-4C5E-B4C7-A6C29EE026A9}"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4206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B51AE8-6170-4905-9A08-12410F120063}" type="datetimeFigureOut">
              <a:rPr lang="en-US" smtClean="0"/>
              <a:t>5/2/2021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69C07D-AEF3-4C5E-B4C7-A6C29EE026A9}" type="slidenum">
              <a:rPr lang="en-US" smtClean="0"/>
              <a:t>‹#›</a:t>
            </a:fld>
            <a:endParaRPr lang="en-US"/>
          </a:p>
        </p:txBody>
      </p:sp>
    </p:spTree>
    <p:extLst>
      <p:ext uri="{BB962C8B-B14F-4D97-AF65-F5344CB8AC3E}">
        <p14:creationId xmlns:p14="http://schemas.microsoft.com/office/powerpoint/2010/main" val="2646307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B51AE8-6170-4905-9A08-12410F120063}" type="datetimeFigureOut">
              <a:rPr lang="en-US" smtClean="0"/>
              <a:t>5/2/2021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69C07D-AEF3-4C5E-B4C7-A6C29EE026A9}"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33685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3B51AE8-6170-4905-9A08-12410F120063}" type="datetimeFigureOut">
              <a:rPr lang="en-US" smtClean="0"/>
              <a:t>5/2/2021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69C07D-AEF3-4C5E-B4C7-A6C29EE026A9}" type="slidenum">
              <a:rPr lang="en-US" smtClean="0"/>
              <a:t>‹#›</a:t>
            </a:fld>
            <a:endParaRPr lang="en-US"/>
          </a:p>
        </p:txBody>
      </p:sp>
    </p:spTree>
    <p:extLst>
      <p:ext uri="{BB962C8B-B14F-4D97-AF65-F5344CB8AC3E}">
        <p14:creationId xmlns:p14="http://schemas.microsoft.com/office/powerpoint/2010/main" val="2654871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3B51AE8-6170-4905-9A08-12410F120063}" type="datetimeFigureOut">
              <a:rPr lang="en-US" smtClean="0"/>
              <a:t>5/2/2021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69C07D-AEF3-4C5E-B4C7-A6C29EE026A9}"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4215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3B51AE8-6170-4905-9A08-12410F120063}" type="datetimeFigureOut">
              <a:rPr lang="en-US" smtClean="0"/>
              <a:t>5/2/2021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69C07D-AEF3-4C5E-B4C7-A6C29EE026A9}"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7191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B51AE8-6170-4905-9A08-12410F120063}" type="datetimeFigureOut">
              <a:rPr lang="en-US" smtClean="0"/>
              <a:t>5/2/2021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69C07D-AEF3-4C5E-B4C7-A6C29EE026A9}" type="slidenum">
              <a:rPr lang="en-US" smtClean="0"/>
              <a:t>‹#›</a:t>
            </a:fld>
            <a:endParaRPr lang="en-US"/>
          </a:p>
        </p:txBody>
      </p:sp>
    </p:spTree>
    <p:extLst>
      <p:ext uri="{BB962C8B-B14F-4D97-AF65-F5344CB8AC3E}">
        <p14:creationId xmlns:p14="http://schemas.microsoft.com/office/powerpoint/2010/main" val="4012119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3B51AE8-6170-4905-9A08-12410F120063}" type="datetimeFigureOut">
              <a:rPr lang="en-US" smtClean="0"/>
              <a:t>5/2/2021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69C07D-AEF3-4C5E-B4C7-A6C29EE026A9}"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1347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3B51AE8-6170-4905-9A08-12410F120063}" type="datetimeFigureOut">
              <a:rPr lang="en-US" smtClean="0"/>
              <a:t>5/2/2021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69C07D-AEF3-4C5E-B4C7-A6C29EE026A9}" type="slidenum">
              <a:rPr lang="en-US" smtClean="0"/>
              <a:t>‹#›</a:t>
            </a:fld>
            <a:endParaRPr lang="en-US"/>
          </a:p>
        </p:txBody>
      </p:sp>
    </p:spTree>
    <p:extLst>
      <p:ext uri="{BB962C8B-B14F-4D97-AF65-F5344CB8AC3E}">
        <p14:creationId xmlns:p14="http://schemas.microsoft.com/office/powerpoint/2010/main" val="3163651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3B51AE8-6170-4905-9A08-12410F120063}" type="datetimeFigureOut">
              <a:rPr lang="en-US" smtClean="0"/>
              <a:t>5/2/2021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469C07D-AEF3-4C5E-B4C7-A6C29EE026A9}" type="slidenum">
              <a:rPr lang="en-US" smtClean="0"/>
              <a:t>‹#›</a:t>
            </a:fld>
            <a:endParaRPr lang="en-US"/>
          </a:p>
        </p:txBody>
      </p:sp>
    </p:spTree>
    <p:extLst>
      <p:ext uri="{BB962C8B-B14F-4D97-AF65-F5344CB8AC3E}">
        <p14:creationId xmlns:p14="http://schemas.microsoft.com/office/powerpoint/2010/main" val="13331468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E14BD-C32D-4394-9EC5-2F632C7A12BB}"/>
              </a:ext>
            </a:extLst>
          </p:cNvPr>
          <p:cNvSpPr>
            <a:spLocks noGrp="1"/>
          </p:cNvSpPr>
          <p:nvPr>
            <p:ph type="title"/>
          </p:nvPr>
        </p:nvSpPr>
        <p:spPr>
          <a:xfrm>
            <a:off x="777039" y="656544"/>
            <a:ext cx="10519611" cy="1195138"/>
          </a:xfrm>
        </p:spPr>
        <p:txBody>
          <a:bodyPr>
            <a:normAutofit fontScale="90000"/>
          </a:bodyPr>
          <a:lstStyle/>
          <a:p>
            <a:pPr algn="ctr"/>
            <a:r>
              <a:rPr lang="en-US" dirty="0">
                <a:solidFill>
                  <a:schemeClr val="accent2">
                    <a:lumMod val="75000"/>
                  </a:schemeClr>
                </a:solidFill>
              </a:rPr>
              <a:t>Prophets</a:t>
            </a:r>
            <a:br>
              <a:rPr lang="en-US" dirty="0"/>
            </a:br>
            <a:r>
              <a:rPr lang="en-US" sz="1600" dirty="0"/>
              <a:t>Eph 4:11 And He personally gave some to be apostles, some prophets, some evangelists, some pastors and teachers,</a:t>
            </a:r>
            <a:br>
              <a:rPr lang="en-US" dirty="0"/>
            </a:br>
            <a:endParaRPr lang="en-US" dirty="0"/>
          </a:p>
        </p:txBody>
      </p:sp>
      <p:sp>
        <p:nvSpPr>
          <p:cNvPr id="3" name="Content Placeholder 2">
            <a:extLst>
              <a:ext uri="{FF2B5EF4-FFF2-40B4-BE49-F238E27FC236}">
                <a16:creationId xmlns:a16="http://schemas.microsoft.com/office/drawing/2014/main" id="{8BA5B139-75C1-4A82-989E-11B0A42B1F3B}"/>
              </a:ext>
            </a:extLst>
          </p:cNvPr>
          <p:cNvSpPr>
            <a:spLocks noGrp="1"/>
          </p:cNvSpPr>
          <p:nvPr>
            <p:ph idx="1"/>
          </p:nvPr>
        </p:nvSpPr>
        <p:spPr>
          <a:xfrm>
            <a:off x="777039" y="1476304"/>
            <a:ext cx="10519611" cy="4410146"/>
          </a:xfrm>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prophētēs</a:t>
            </a:r>
            <a:r>
              <a:rPr lang="en-US" sz="2400" dirty="0">
                <a:latin typeface="Times New Roman" panose="02020603050405020304" pitchFamily="18" charset="0"/>
                <a:cs typeface="Times New Roman" panose="02020603050405020304" pitchFamily="18" charset="0"/>
              </a:rPr>
              <a:t>)</a:t>
            </a:r>
          </a:p>
          <a:p>
            <a:pPr marL="0" indent="0">
              <a:buNone/>
            </a:pPr>
            <a:r>
              <a:rPr lang="en-US" sz="2400" dirty="0">
                <a:latin typeface="Times New Roman" panose="02020603050405020304" pitchFamily="18" charset="0"/>
                <a:cs typeface="Times New Roman" panose="02020603050405020304" pitchFamily="18" charset="0"/>
              </a:rPr>
              <a:t>			Strong: G4396/GK: G4737</a:t>
            </a:r>
          </a:p>
          <a:p>
            <a:endParaRPr lang="en-US" sz="24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pr. a spokesman for another; </a:t>
            </a:r>
            <a:r>
              <a:rPr lang="en-US" sz="2000" dirty="0" err="1">
                <a:latin typeface="Times New Roman" panose="02020603050405020304" pitchFamily="18" charset="0"/>
                <a:cs typeface="Times New Roman" panose="02020603050405020304" pitchFamily="18" charset="0"/>
              </a:rPr>
              <a:t>spc</a:t>
            </a:r>
            <a:r>
              <a:rPr lang="en-US" sz="2000" dirty="0">
                <a:latin typeface="Times New Roman" panose="02020603050405020304" pitchFamily="18" charset="0"/>
                <a:cs typeface="Times New Roman" panose="02020603050405020304" pitchFamily="18" charset="0"/>
              </a:rPr>
              <a:t>. a spokesman or interpreter for a deity; a prophet, seer, Tit. 1:12; in NT a prophet, a divinely commissioned and inspired person, Mt. 14:5; Lk. 7:16, 39; Jn. 9:17; a prophet in the Christian church, a person gifted for the exposition of divine truth, 1 Cor. 12:28, 29; a prophet, a foreteller of the future, Mt. 1:22,</a:t>
            </a:r>
          </a:p>
        </p:txBody>
      </p:sp>
    </p:spTree>
    <p:extLst>
      <p:ext uri="{BB962C8B-B14F-4D97-AF65-F5344CB8AC3E}">
        <p14:creationId xmlns:p14="http://schemas.microsoft.com/office/powerpoint/2010/main" val="707900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74576-7DE5-425D-966F-F9B75ACE0A39}"/>
              </a:ext>
            </a:extLst>
          </p:cNvPr>
          <p:cNvSpPr>
            <a:spLocks noGrp="1"/>
          </p:cNvSpPr>
          <p:nvPr>
            <p:ph type="title"/>
          </p:nvPr>
        </p:nvSpPr>
        <p:spPr>
          <a:xfrm>
            <a:off x="1295402" y="982132"/>
            <a:ext cx="9601196" cy="1361018"/>
          </a:xfrm>
        </p:spPr>
        <p:txBody>
          <a:bodyPr>
            <a:normAutofit fontScale="90000"/>
          </a:bodyPr>
          <a:lstStyle/>
          <a:p>
            <a:r>
              <a:rPr lang="en-US" dirty="0">
                <a:solidFill>
                  <a:schemeClr val="accent2">
                    <a:lumMod val="75000"/>
                  </a:schemeClr>
                </a:solidFill>
              </a:rPr>
              <a:t>How does it function in the 5 ministry gifts?</a:t>
            </a:r>
            <a:br>
              <a:rPr lang="en-US" dirty="0"/>
            </a:br>
            <a:endParaRPr lang="en-US" dirty="0"/>
          </a:p>
        </p:txBody>
      </p:sp>
      <p:sp>
        <p:nvSpPr>
          <p:cNvPr id="3" name="TextBox 2">
            <a:extLst>
              <a:ext uri="{FF2B5EF4-FFF2-40B4-BE49-F238E27FC236}">
                <a16:creationId xmlns:a16="http://schemas.microsoft.com/office/drawing/2014/main" id="{183A568D-6433-4220-B510-8AA776CE7E7F}"/>
              </a:ext>
            </a:extLst>
          </p:cNvPr>
          <p:cNvSpPr txBox="1"/>
          <p:nvPr/>
        </p:nvSpPr>
        <p:spPr>
          <a:xfrm>
            <a:off x="1371600" y="2563586"/>
            <a:ext cx="9601196" cy="3693319"/>
          </a:xfrm>
          <a:prstGeom prst="rect">
            <a:avLst/>
          </a:prstGeom>
          <a:noFill/>
        </p:spPr>
        <p:txBody>
          <a:bodyPr wrap="square" rtlCol="0">
            <a:spAutoFit/>
          </a:bodyPr>
          <a:lstStyle/>
          <a:p>
            <a:r>
              <a:rPr lang="en-US" dirty="0"/>
              <a:t>Practically how you can apply this study:</a:t>
            </a:r>
          </a:p>
          <a:p>
            <a:pPr marL="342900" indent="-342900">
              <a:buFont typeface="+mj-lt"/>
              <a:buAutoNum type="arabicPeriod"/>
            </a:pPr>
            <a:r>
              <a:rPr lang="en-US" dirty="0"/>
              <a:t>Prophets are not more important or in higher regards to Jesus. They function just like the others in the 5 ministry gift teams.</a:t>
            </a:r>
          </a:p>
          <a:p>
            <a:pPr marL="342900" indent="-342900">
              <a:buFont typeface="+mj-lt"/>
              <a:buAutoNum type="arabicPeriod"/>
            </a:pPr>
            <a:r>
              <a:rPr lang="en-US" dirty="0"/>
              <a:t>Prophets usually will travel and operate best with an Apostle. Barnabas, Silas, Judas  all traveled at least at some point along side Paul. To be the voice of God showing the newly planted and established churches by Paul, How to function in the prophetic and understand the voice of God.</a:t>
            </a:r>
          </a:p>
          <a:p>
            <a:pPr marL="342900" indent="-342900">
              <a:buFont typeface="+mj-lt"/>
              <a:buAutoNum type="arabicPeriod"/>
            </a:pPr>
            <a:r>
              <a:rPr lang="en-US" dirty="0"/>
              <a:t>Example. If the apostle is sent out establishes a ministry(</a:t>
            </a:r>
            <a:r>
              <a:rPr lang="en-US" dirty="0">
                <a:solidFill>
                  <a:schemeClr val="accent2">
                    <a:lumMod val="75000"/>
                  </a:schemeClr>
                </a:solidFill>
              </a:rPr>
              <a:t>maybe by the foresight and word of the Lord to the prophet.) </a:t>
            </a:r>
            <a:r>
              <a:rPr lang="en-US" dirty="0"/>
              <a:t>The teachers then equip and train the new believers and the pastor shepherds them while the prophet helps them understand the authority and power given to them by God.  Overseeing the ministry of the prophetic to appoint and equip other prophets. Maybe helping the teachers by saying </a:t>
            </a:r>
            <a:r>
              <a:rPr lang="en-US" dirty="0">
                <a:solidFill>
                  <a:schemeClr val="accent2">
                    <a:lumMod val="75000"/>
                  </a:schemeClr>
                </a:solidFill>
              </a:rPr>
              <a:t>“God says we should be learning this”</a:t>
            </a:r>
            <a:r>
              <a:rPr lang="en-US" dirty="0"/>
              <a:t>, or to the evangelist, “</a:t>
            </a:r>
            <a:r>
              <a:rPr lang="en-US" dirty="0">
                <a:solidFill>
                  <a:schemeClr val="accent2">
                    <a:lumMod val="75000"/>
                  </a:schemeClr>
                </a:solidFill>
              </a:rPr>
              <a:t>I believe you should take your group here”</a:t>
            </a:r>
            <a:r>
              <a:rPr lang="en-US" dirty="0"/>
              <a:t>, or to the Shepard </a:t>
            </a:r>
            <a:r>
              <a:rPr lang="en-US" dirty="0">
                <a:solidFill>
                  <a:schemeClr val="accent2">
                    <a:lumMod val="75000"/>
                  </a:schemeClr>
                </a:solidFill>
              </a:rPr>
              <a:t>“the Lord is putting so and so on my </a:t>
            </a:r>
            <a:r>
              <a:rPr lang="en-US">
                <a:solidFill>
                  <a:schemeClr val="accent2">
                    <a:lumMod val="75000"/>
                  </a:schemeClr>
                </a:solidFill>
              </a:rPr>
              <a:t>heart.” </a:t>
            </a:r>
            <a:r>
              <a:rPr lang="en-US" dirty="0"/>
              <a:t>Not as a voice of authority per say, but sensitive to the voice of god to help lead by the spirit.</a:t>
            </a:r>
          </a:p>
        </p:txBody>
      </p:sp>
    </p:spTree>
    <p:extLst>
      <p:ext uri="{BB962C8B-B14F-4D97-AF65-F5344CB8AC3E}">
        <p14:creationId xmlns:p14="http://schemas.microsoft.com/office/powerpoint/2010/main" val="813027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5BE6B-A5DA-4092-8C34-C345EB9CD8E7}"/>
              </a:ext>
            </a:extLst>
          </p:cNvPr>
          <p:cNvSpPr>
            <a:spLocks noGrp="1"/>
          </p:cNvSpPr>
          <p:nvPr>
            <p:ph type="ctrTitle"/>
          </p:nvPr>
        </p:nvSpPr>
        <p:spPr>
          <a:xfrm>
            <a:off x="1772653" y="119732"/>
            <a:ext cx="8333874" cy="477837"/>
          </a:xfrm>
        </p:spPr>
        <p:txBody>
          <a:bodyPr>
            <a:normAutofit/>
          </a:bodyPr>
          <a:lstStyle/>
          <a:p>
            <a:r>
              <a:rPr lang="en-US" sz="2400" dirty="0">
                <a:latin typeface="Times New Roman" panose="02020603050405020304" pitchFamily="18" charset="0"/>
                <a:cs typeface="Times New Roman" panose="02020603050405020304" pitchFamily="18" charset="0"/>
              </a:rPr>
              <a:t>Are you a prophet?</a:t>
            </a:r>
          </a:p>
        </p:txBody>
      </p:sp>
      <p:sp>
        <p:nvSpPr>
          <p:cNvPr id="3" name="Subtitle 2">
            <a:extLst>
              <a:ext uri="{FF2B5EF4-FFF2-40B4-BE49-F238E27FC236}">
                <a16:creationId xmlns:a16="http://schemas.microsoft.com/office/drawing/2014/main" id="{017A3424-E0B1-4860-99C8-B16F84C5584E}"/>
              </a:ext>
            </a:extLst>
          </p:cNvPr>
          <p:cNvSpPr>
            <a:spLocks noGrp="1"/>
          </p:cNvSpPr>
          <p:nvPr>
            <p:ph type="subTitle" idx="1"/>
          </p:nvPr>
        </p:nvSpPr>
        <p:spPr>
          <a:xfrm>
            <a:off x="2326822" y="1551214"/>
            <a:ext cx="7486650" cy="3796394"/>
          </a:xfrm>
        </p:spPr>
        <p:txBody>
          <a:bodyPr>
            <a:normAutofit lnSpcReduction="10000"/>
          </a:bodyPr>
          <a:lstStyle/>
          <a:p>
            <a:pPr algn="l"/>
            <a:r>
              <a:rPr lang="en-US" dirty="0"/>
              <a:t>Questions we will answer.</a:t>
            </a:r>
          </a:p>
          <a:p>
            <a:pPr marL="457200" indent="-457200" algn="l">
              <a:buFont typeface="+mj-lt"/>
              <a:buAutoNum type="arabicPeriod"/>
            </a:pPr>
            <a:r>
              <a:rPr lang="en-US" dirty="0"/>
              <a:t>Is there a difference between old testament prophets and new?</a:t>
            </a:r>
          </a:p>
          <a:p>
            <a:pPr marL="457200" indent="-457200" algn="l">
              <a:buFont typeface="+mj-lt"/>
              <a:buAutoNum type="arabicPeriod"/>
            </a:pPr>
            <a:endParaRPr lang="en-US" dirty="0"/>
          </a:p>
          <a:p>
            <a:pPr marL="457200" indent="-457200" algn="l">
              <a:buFont typeface="+mj-lt"/>
              <a:buAutoNum type="arabicPeriod"/>
            </a:pPr>
            <a:r>
              <a:rPr lang="en-US" dirty="0"/>
              <a:t>Who can be a prophet/ How?</a:t>
            </a:r>
          </a:p>
          <a:p>
            <a:pPr marL="457200" indent="-457200" algn="l">
              <a:buFont typeface="+mj-lt"/>
              <a:buAutoNum type="arabicPeriod"/>
            </a:pPr>
            <a:endParaRPr lang="en-US" dirty="0"/>
          </a:p>
          <a:p>
            <a:pPr marL="457200" indent="-457200" algn="l">
              <a:buFont typeface="+mj-lt"/>
              <a:buAutoNum type="arabicPeriod"/>
            </a:pPr>
            <a:r>
              <a:rPr lang="en-US" dirty="0"/>
              <a:t>How can I decern between the gift of prophecy (1 Cor 12:10) and The office of a prophet? (Eph 4:11)</a:t>
            </a:r>
          </a:p>
          <a:p>
            <a:pPr marL="457200" indent="-457200" algn="l">
              <a:buFont typeface="+mj-lt"/>
              <a:buAutoNum type="arabicPeriod"/>
            </a:pPr>
            <a:endParaRPr lang="en-US" dirty="0"/>
          </a:p>
          <a:p>
            <a:pPr marL="457200" indent="-457200" algn="l">
              <a:buFont typeface="+mj-lt"/>
              <a:buAutoNum type="arabicPeriod"/>
            </a:pPr>
            <a:r>
              <a:rPr lang="en-US" dirty="0"/>
              <a:t>How does it function in the 5 ministry gifts?</a:t>
            </a:r>
          </a:p>
          <a:p>
            <a:pPr marL="457200" indent="-457200" algn="l">
              <a:buFont typeface="+mj-lt"/>
              <a:buAutoNum type="arabicPeriod"/>
            </a:pPr>
            <a:endParaRPr lang="en-US" dirty="0"/>
          </a:p>
          <a:p>
            <a:endParaRPr lang="en-US" dirty="0"/>
          </a:p>
        </p:txBody>
      </p:sp>
    </p:spTree>
    <p:extLst>
      <p:ext uri="{BB962C8B-B14F-4D97-AF65-F5344CB8AC3E}">
        <p14:creationId xmlns:p14="http://schemas.microsoft.com/office/powerpoint/2010/main" val="1117780002"/>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6761F-3BC5-40D3-B80B-315E56893D87}"/>
              </a:ext>
            </a:extLst>
          </p:cNvPr>
          <p:cNvSpPr>
            <a:spLocks noGrp="1"/>
          </p:cNvSpPr>
          <p:nvPr>
            <p:ph type="title"/>
          </p:nvPr>
        </p:nvSpPr>
        <p:spPr>
          <a:xfrm>
            <a:off x="1306262" y="81464"/>
            <a:ext cx="9579476" cy="496051"/>
          </a:xfrm>
        </p:spPr>
        <p:txBody>
          <a:bodyPr>
            <a:normAutofit fontScale="90000"/>
          </a:bodyPr>
          <a:lstStyle/>
          <a:p>
            <a:pPr algn="ctr"/>
            <a:r>
              <a:rPr lang="en-US" sz="2800" dirty="0"/>
              <a:t>Quick brief practical definition.</a:t>
            </a:r>
          </a:p>
        </p:txBody>
      </p:sp>
      <p:sp>
        <p:nvSpPr>
          <p:cNvPr id="3" name="Text Placeholder 2">
            <a:extLst>
              <a:ext uri="{FF2B5EF4-FFF2-40B4-BE49-F238E27FC236}">
                <a16:creationId xmlns:a16="http://schemas.microsoft.com/office/drawing/2014/main" id="{C2850DD6-1310-43BA-A87A-A698F70B6A31}"/>
              </a:ext>
            </a:extLst>
          </p:cNvPr>
          <p:cNvSpPr>
            <a:spLocks noGrp="1"/>
          </p:cNvSpPr>
          <p:nvPr>
            <p:ph type="body" idx="1"/>
          </p:nvPr>
        </p:nvSpPr>
        <p:spPr>
          <a:xfrm>
            <a:off x="644979" y="636813"/>
            <a:ext cx="10842172" cy="5551715"/>
          </a:xfrm>
        </p:spPr>
        <p:txBody>
          <a:bodyPr>
            <a:normAutofit/>
          </a:bodyPr>
          <a:lstStyle/>
          <a:p>
            <a:pPr marL="342900" indent="-342900">
              <a:buFont typeface="Arial" panose="020B0604020202020204" pitchFamily="34" charset="0"/>
              <a:buChar char="•"/>
            </a:pPr>
            <a:r>
              <a:rPr lang="en-US" sz="1400" b="1" dirty="0">
                <a:solidFill>
                  <a:schemeClr val="tx1"/>
                </a:solidFill>
                <a:latin typeface="Times New Roman" panose="02020603050405020304" pitchFamily="18" charset="0"/>
                <a:cs typeface="Times New Roman" panose="02020603050405020304" pitchFamily="18" charset="0"/>
              </a:rPr>
              <a:t>Prophets speak on behalf of the Lord. Their words are not their own. (</a:t>
            </a:r>
            <a:r>
              <a:rPr lang="en-US" sz="1400" dirty="0">
                <a:solidFill>
                  <a:schemeClr val="tx1"/>
                </a:solidFill>
                <a:latin typeface="Times New Roman" panose="02020603050405020304" pitchFamily="18" charset="0"/>
                <a:cs typeface="Times New Roman" panose="02020603050405020304" pitchFamily="18" charset="0"/>
              </a:rPr>
              <a:t>Deuteronomy 18:18 I will raise up for them a prophet like you from among their brothers. And I will put my words in his mouth, and he shall speak to them all that I command him.)</a:t>
            </a:r>
          </a:p>
          <a:p>
            <a:pPr marL="342900" indent="-342900">
              <a:buFont typeface="Arial" panose="020B0604020202020204" pitchFamily="34" charset="0"/>
              <a:buChar char="•"/>
            </a:pPr>
            <a:endParaRPr lang="en-US" sz="1400" b="1"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1400" b="1" dirty="0">
                <a:solidFill>
                  <a:schemeClr val="tx1"/>
                </a:solidFill>
                <a:latin typeface="Times New Roman" panose="02020603050405020304" pitchFamily="18" charset="0"/>
                <a:cs typeface="Times New Roman" panose="02020603050405020304" pitchFamily="18" charset="0"/>
              </a:rPr>
              <a:t>A Prophet like the other ministry gifts is chosen by God as a mouthpiece</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Jer</a:t>
            </a:r>
            <a:r>
              <a:rPr lang="en-US" sz="1400" dirty="0">
                <a:solidFill>
                  <a:schemeClr val="tx1"/>
                </a:solidFill>
                <a:latin typeface="Times New Roman" panose="02020603050405020304" pitchFamily="18" charset="0"/>
                <a:cs typeface="Times New Roman" panose="02020603050405020304" pitchFamily="18" charset="0"/>
              </a:rPr>
              <a:t> 1:5 I chose you before I formed you in the </a:t>
            </a:r>
            <a:r>
              <a:rPr lang="en-US" sz="1400" dirty="0" err="1">
                <a:solidFill>
                  <a:schemeClr val="tx1"/>
                </a:solidFill>
                <a:latin typeface="Times New Roman" panose="02020603050405020304" pitchFamily="18" charset="0"/>
                <a:cs typeface="Times New Roman" panose="02020603050405020304" pitchFamily="18" charset="0"/>
              </a:rPr>
              <a:t>womb;I</a:t>
            </a:r>
            <a:r>
              <a:rPr lang="en-US" sz="1400" dirty="0">
                <a:solidFill>
                  <a:schemeClr val="tx1"/>
                </a:solidFill>
                <a:latin typeface="Times New Roman" panose="02020603050405020304" pitchFamily="18" charset="0"/>
                <a:cs typeface="Times New Roman" panose="02020603050405020304" pitchFamily="18" charset="0"/>
              </a:rPr>
              <a:t> set you apart before you were born. I appointed you a prophet to the nations.)</a:t>
            </a:r>
          </a:p>
          <a:p>
            <a:pPr marL="342900" indent="-342900">
              <a:buFont typeface="Arial" panose="020B0604020202020204" pitchFamily="34" charset="0"/>
              <a:buChar char="•"/>
            </a:pPr>
            <a:endParaRPr lang="en-US" sz="140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1400" b="1" dirty="0">
                <a:solidFill>
                  <a:schemeClr val="tx1"/>
                </a:solidFill>
                <a:latin typeface="Times New Roman" panose="02020603050405020304" pitchFamily="18" charset="0"/>
                <a:cs typeface="Times New Roman" panose="02020603050405020304" pitchFamily="18" charset="0"/>
              </a:rPr>
              <a:t>Prophets carried heavy burden and always dealt with persecution wherever they went</a:t>
            </a:r>
            <a:r>
              <a:rPr lang="en-US" sz="1400" dirty="0">
                <a:solidFill>
                  <a:schemeClr val="tx1"/>
                </a:solidFill>
                <a:latin typeface="Times New Roman" panose="02020603050405020304" pitchFamily="18" charset="0"/>
                <a:cs typeface="Times New Roman" panose="02020603050405020304" pitchFamily="18" charset="0"/>
              </a:rPr>
              <a:t>.  (Acts 7:</a:t>
            </a:r>
            <a:r>
              <a:rPr lang="en-US" sz="1400" baseline="30000" dirty="0">
                <a:solidFill>
                  <a:srgbClr val="000000"/>
                </a:solidFill>
                <a:latin typeface="Times New Roman" panose="02020603050405020304" pitchFamily="18" charset="0"/>
                <a:cs typeface="Times New Roman" panose="02020603050405020304" pitchFamily="18" charset="0"/>
              </a:rPr>
              <a:t>52 </a:t>
            </a:r>
            <a:r>
              <a:rPr lang="en-US" sz="1400" b="0" i="0" dirty="0">
                <a:solidFill>
                  <a:srgbClr val="000000"/>
                </a:solidFill>
                <a:effectLst/>
                <a:latin typeface="Times New Roman" panose="02020603050405020304" pitchFamily="18" charset="0"/>
                <a:cs typeface="Times New Roman" panose="02020603050405020304" pitchFamily="18" charset="0"/>
              </a:rPr>
              <a:t>Which of the prophets did your fathers not persecute? They even killed those who announced beforehand the coming of the Righteous One, whose betrayers and murderers you have now become.)</a:t>
            </a:r>
            <a:endParaRPr lang="en-US" sz="1400" b="1"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140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1400" b="1" dirty="0">
                <a:solidFill>
                  <a:schemeClr val="tx1"/>
                </a:solidFill>
                <a:latin typeface="Times New Roman" panose="02020603050405020304" pitchFamily="18" charset="0"/>
                <a:cs typeface="Times New Roman" panose="02020603050405020304" pitchFamily="18" charset="0"/>
              </a:rPr>
              <a:t>Before God spoke directly to man he would use prophets, this made the ones carrying that title to be put under great scrutiny. One would not so flimsily throw around “Thus say’s the Lord” because they understood the authority and severity behind it. </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Deut</a:t>
            </a:r>
            <a:r>
              <a:rPr lang="en-US" sz="1400" dirty="0">
                <a:solidFill>
                  <a:schemeClr val="tx1"/>
                </a:solidFill>
                <a:latin typeface="Times New Roman" panose="02020603050405020304" pitchFamily="18" charset="0"/>
                <a:cs typeface="Times New Roman" panose="02020603050405020304" pitchFamily="18" charset="0"/>
              </a:rPr>
              <a:t> 18:18 I will raise up for them a prophet like you from among their brothers. I will put My words in his mouth, and he will tell them everything I command him. 19 I will hold accountable whoever does not listen to My words that he speaks in My name. </a:t>
            </a:r>
            <a:r>
              <a:rPr lang="en-US" sz="1400" b="1" u="sng" dirty="0">
                <a:solidFill>
                  <a:schemeClr val="tx1"/>
                </a:solidFill>
                <a:latin typeface="Times New Roman" panose="02020603050405020304" pitchFamily="18" charset="0"/>
                <a:cs typeface="Times New Roman" panose="02020603050405020304" pitchFamily="18" charset="0"/>
              </a:rPr>
              <a:t>20 But the prophet who dares to speak a message in My name that I have not commanded him to speak, or who speaks in the name of other gods—that prophet must die.’ </a:t>
            </a:r>
            <a:r>
              <a:rPr lang="en-US" sz="1400" dirty="0">
                <a:solidFill>
                  <a:schemeClr val="tx1"/>
                </a:solidFill>
                <a:latin typeface="Times New Roman" panose="02020603050405020304" pitchFamily="18" charset="0"/>
                <a:cs typeface="Times New Roman" panose="02020603050405020304" pitchFamily="18" charset="0"/>
              </a:rPr>
              <a:t>21 You may say to yourself, ‘How can we recognize a message the Lord has not spoken?’ 22 When a prophet speaks in the Lord’s name, and the message does not come true or is not fulfilled, that is a message the Lord has not spoken. The prophet has spoken it presumptuously. Do not be afraid of him.</a:t>
            </a:r>
            <a:endParaRPr lang="en-US" sz="1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9021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3C931-4688-4AFC-B189-11D59AF0907A}"/>
              </a:ext>
            </a:extLst>
          </p:cNvPr>
          <p:cNvSpPr>
            <a:spLocks noGrp="1"/>
          </p:cNvSpPr>
          <p:nvPr>
            <p:ph type="title"/>
          </p:nvPr>
        </p:nvSpPr>
        <p:spPr>
          <a:xfrm>
            <a:off x="765176" y="10278"/>
            <a:ext cx="10515600" cy="469064"/>
          </a:xfrm>
        </p:spPr>
        <p:txBody>
          <a:bodyPr>
            <a:normAutofit fontScale="90000"/>
          </a:bodyPr>
          <a:lstStyle/>
          <a:p>
            <a:pPr algn="ctr"/>
            <a:r>
              <a:rPr lang="en-US" dirty="0"/>
              <a:t>Prophet</a:t>
            </a:r>
          </a:p>
        </p:txBody>
      </p:sp>
      <p:sp>
        <p:nvSpPr>
          <p:cNvPr id="3" name="Text Placeholder 2">
            <a:extLst>
              <a:ext uri="{FF2B5EF4-FFF2-40B4-BE49-F238E27FC236}">
                <a16:creationId xmlns:a16="http://schemas.microsoft.com/office/drawing/2014/main" id="{8CAC5707-7CDE-4933-8910-A11D65A882E8}"/>
              </a:ext>
            </a:extLst>
          </p:cNvPr>
          <p:cNvSpPr>
            <a:spLocks noGrp="1"/>
          </p:cNvSpPr>
          <p:nvPr>
            <p:ph type="body" idx="1"/>
          </p:nvPr>
        </p:nvSpPr>
        <p:spPr>
          <a:xfrm>
            <a:off x="310399" y="588627"/>
            <a:ext cx="5157787" cy="364205"/>
          </a:xfrm>
        </p:spPr>
        <p:txBody>
          <a:bodyPr>
            <a:normAutofit fontScale="70000" lnSpcReduction="20000"/>
          </a:bodyPr>
          <a:lstStyle/>
          <a:p>
            <a:pPr algn="ctr"/>
            <a:r>
              <a:rPr lang="en-US" dirty="0"/>
              <a:t>Old testament</a:t>
            </a:r>
          </a:p>
        </p:txBody>
      </p:sp>
      <p:sp>
        <p:nvSpPr>
          <p:cNvPr id="4" name="Content Placeholder 3">
            <a:extLst>
              <a:ext uri="{FF2B5EF4-FFF2-40B4-BE49-F238E27FC236}">
                <a16:creationId xmlns:a16="http://schemas.microsoft.com/office/drawing/2014/main" id="{49CD6E44-0F2B-4456-9D2F-B97D54D6B122}"/>
              </a:ext>
            </a:extLst>
          </p:cNvPr>
          <p:cNvSpPr>
            <a:spLocks noGrp="1"/>
          </p:cNvSpPr>
          <p:nvPr>
            <p:ph sz="half" idx="2"/>
          </p:nvPr>
        </p:nvSpPr>
        <p:spPr>
          <a:xfrm>
            <a:off x="628650" y="952753"/>
            <a:ext cx="5368926" cy="5236910"/>
          </a:xfrm>
        </p:spPr>
        <p:txBody>
          <a:bodyPr>
            <a:normAutofit fontScale="92500" lnSpcReduction="20000"/>
          </a:bodyPr>
          <a:lstStyle/>
          <a:p>
            <a:r>
              <a:rPr lang="en-US" dirty="0"/>
              <a:t>Loners/ almost always by themselves.</a:t>
            </a:r>
          </a:p>
          <a:p>
            <a:r>
              <a:rPr lang="en-US" dirty="0"/>
              <a:t>Given power/authority from God to judge nations.</a:t>
            </a:r>
          </a:p>
          <a:p>
            <a:r>
              <a:rPr lang="en-US" dirty="0"/>
              <a:t>Reveal the hidden things and mysteries of God to the people.</a:t>
            </a:r>
          </a:p>
          <a:p>
            <a:r>
              <a:rPr lang="en-US" dirty="0"/>
              <a:t>Their words almost always start with “</a:t>
            </a:r>
            <a:br>
              <a:rPr lang="en-US" dirty="0"/>
            </a:br>
            <a:r>
              <a:rPr lang="en-US" dirty="0"/>
              <a:t>Thus say’s the lord/The word of the Lord given to…..”</a:t>
            </a:r>
          </a:p>
          <a:p>
            <a:r>
              <a:rPr lang="en-US" dirty="0"/>
              <a:t>There words were not negotiable.</a:t>
            </a:r>
          </a:p>
          <a:p>
            <a:r>
              <a:rPr lang="en-US" dirty="0"/>
              <a:t>The only way people could actively hear from God.</a:t>
            </a:r>
          </a:p>
          <a:p>
            <a:r>
              <a:rPr lang="en-US" dirty="0"/>
              <a:t>Severity of the position was the highest. If a prophet gave a word that was not of God, they would be put to death. (Duet 18:18-22)</a:t>
            </a:r>
          </a:p>
          <a:p>
            <a:r>
              <a:rPr lang="en-US" dirty="0"/>
              <a:t>Words literally became “scripture”</a:t>
            </a:r>
          </a:p>
        </p:txBody>
      </p:sp>
      <p:sp>
        <p:nvSpPr>
          <p:cNvPr id="5" name="Text Placeholder 4">
            <a:extLst>
              <a:ext uri="{FF2B5EF4-FFF2-40B4-BE49-F238E27FC236}">
                <a16:creationId xmlns:a16="http://schemas.microsoft.com/office/drawing/2014/main" id="{00A7A988-4757-4BA7-9742-6A3E6E77D220}"/>
              </a:ext>
            </a:extLst>
          </p:cNvPr>
          <p:cNvSpPr>
            <a:spLocks noGrp="1"/>
          </p:cNvSpPr>
          <p:nvPr>
            <p:ph type="body" sz="quarter" idx="3"/>
          </p:nvPr>
        </p:nvSpPr>
        <p:spPr>
          <a:xfrm>
            <a:off x="6236368" y="533945"/>
            <a:ext cx="5183188" cy="469064"/>
          </a:xfrm>
        </p:spPr>
        <p:txBody>
          <a:bodyPr>
            <a:normAutofit fontScale="70000" lnSpcReduction="20000"/>
          </a:bodyPr>
          <a:lstStyle/>
          <a:p>
            <a:pPr algn="ctr"/>
            <a:r>
              <a:rPr lang="en-US" dirty="0"/>
              <a:t>New testament</a:t>
            </a:r>
          </a:p>
        </p:txBody>
      </p:sp>
      <p:sp>
        <p:nvSpPr>
          <p:cNvPr id="6" name="Content Placeholder 5">
            <a:extLst>
              <a:ext uri="{FF2B5EF4-FFF2-40B4-BE49-F238E27FC236}">
                <a16:creationId xmlns:a16="http://schemas.microsoft.com/office/drawing/2014/main" id="{71B6B461-2D3D-45D4-8406-16290AFE6DA6}"/>
              </a:ext>
            </a:extLst>
          </p:cNvPr>
          <p:cNvSpPr>
            <a:spLocks noGrp="1"/>
          </p:cNvSpPr>
          <p:nvPr>
            <p:ph sz="quarter" idx="4"/>
          </p:nvPr>
        </p:nvSpPr>
        <p:spPr>
          <a:xfrm>
            <a:off x="6096000" y="952753"/>
            <a:ext cx="5259388" cy="5236910"/>
          </a:xfrm>
        </p:spPr>
        <p:txBody>
          <a:bodyPr>
            <a:normAutofit fontScale="92500" lnSpcReduction="20000"/>
          </a:bodyPr>
          <a:lstStyle/>
          <a:p>
            <a:r>
              <a:rPr lang="en-US" sz="1900" dirty="0"/>
              <a:t>Traveled in groups apart of the 5 ministry gifts.</a:t>
            </a:r>
          </a:p>
          <a:p>
            <a:r>
              <a:rPr lang="en-US" sz="1900" dirty="0"/>
              <a:t>Given that same power and authority, but also a mandate to help the growing of maturity of the church. To “govern” both inward and outward.</a:t>
            </a:r>
          </a:p>
          <a:p>
            <a:r>
              <a:rPr lang="en-US" sz="1900" dirty="0"/>
              <a:t>Jesus was revealed and so instead of revealing mysteries they point the person of Jesus.</a:t>
            </a:r>
          </a:p>
          <a:p>
            <a:r>
              <a:rPr lang="en-US" sz="1900" dirty="0"/>
              <a:t>Tasked with showing believers how decern what the lord says.</a:t>
            </a:r>
          </a:p>
          <a:p>
            <a:r>
              <a:rPr lang="en-US" sz="1900" dirty="0"/>
              <a:t>Their word is not final but should be judged by fellow ministers to decern if they are correct. (1 John 4:1)</a:t>
            </a:r>
          </a:p>
          <a:p>
            <a:r>
              <a:rPr lang="en-US" sz="1900" dirty="0"/>
              <a:t>The voice of reason to help decern what word is coming from God. </a:t>
            </a:r>
          </a:p>
          <a:p>
            <a:r>
              <a:rPr lang="en-US" sz="1900" dirty="0"/>
              <a:t>Were not put to death for failures. Held an important office that was ordained by God, but then had to be recognized by their peers.</a:t>
            </a:r>
          </a:p>
          <a:p>
            <a:r>
              <a:rPr lang="en-US" sz="2000" dirty="0"/>
              <a:t>Words were not scripture or written as so.</a:t>
            </a:r>
          </a:p>
          <a:p>
            <a:r>
              <a:rPr lang="en-US" sz="1900" dirty="0"/>
              <a:t>Actively and almost always are active in gifts of the spirit.</a:t>
            </a:r>
          </a:p>
          <a:p>
            <a:endParaRPr lang="en-US" dirty="0"/>
          </a:p>
        </p:txBody>
      </p:sp>
    </p:spTree>
    <p:extLst>
      <p:ext uri="{BB962C8B-B14F-4D97-AF65-F5344CB8AC3E}">
        <p14:creationId xmlns:p14="http://schemas.microsoft.com/office/powerpoint/2010/main" val="5080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ECDDE-DD62-407F-BBB4-DB3721A82396}"/>
              </a:ext>
            </a:extLst>
          </p:cNvPr>
          <p:cNvSpPr>
            <a:spLocks noGrp="1"/>
          </p:cNvSpPr>
          <p:nvPr>
            <p:ph type="title"/>
          </p:nvPr>
        </p:nvSpPr>
        <p:spPr/>
        <p:txBody>
          <a:bodyPr/>
          <a:lstStyle/>
          <a:p>
            <a:r>
              <a:rPr lang="en-US" dirty="0">
                <a:solidFill>
                  <a:schemeClr val="accent2">
                    <a:lumMod val="75000"/>
                  </a:schemeClr>
                </a:solidFill>
              </a:rPr>
              <a:t>Prophet's con.</a:t>
            </a:r>
          </a:p>
        </p:txBody>
      </p:sp>
      <p:sp>
        <p:nvSpPr>
          <p:cNvPr id="3" name="Text Placeholder 2">
            <a:extLst>
              <a:ext uri="{FF2B5EF4-FFF2-40B4-BE49-F238E27FC236}">
                <a16:creationId xmlns:a16="http://schemas.microsoft.com/office/drawing/2014/main" id="{E2E00E0B-BFC3-47AB-BDF6-A2612E1CA520}"/>
              </a:ext>
            </a:extLst>
          </p:cNvPr>
          <p:cNvSpPr>
            <a:spLocks noGrp="1"/>
          </p:cNvSpPr>
          <p:nvPr>
            <p:ph type="body" idx="1"/>
          </p:nvPr>
        </p:nvSpPr>
        <p:spPr/>
        <p:txBody>
          <a:bodyPr/>
          <a:lstStyle/>
          <a:p>
            <a:r>
              <a:rPr lang="en-US" dirty="0"/>
              <a:t>Old Testament</a:t>
            </a:r>
          </a:p>
        </p:txBody>
      </p:sp>
      <p:sp>
        <p:nvSpPr>
          <p:cNvPr id="4" name="Content Placeholder 3">
            <a:extLst>
              <a:ext uri="{FF2B5EF4-FFF2-40B4-BE49-F238E27FC236}">
                <a16:creationId xmlns:a16="http://schemas.microsoft.com/office/drawing/2014/main" id="{D523C24C-9B84-491C-B694-D7670F3DB55C}"/>
              </a:ext>
            </a:extLst>
          </p:cNvPr>
          <p:cNvSpPr>
            <a:spLocks noGrp="1"/>
          </p:cNvSpPr>
          <p:nvPr>
            <p:ph sz="half" idx="2"/>
          </p:nvPr>
        </p:nvSpPr>
        <p:spPr/>
        <p:txBody>
          <a:bodyPr>
            <a:normAutofit fontScale="55000" lnSpcReduction="20000"/>
          </a:bodyPr>
          <a:lstStyle/>
          <a:p>
            <a:pPr marL="0" indent="0">
              <a:buNone/>
            </a:pPr>
            <a:r>
              <a:rPr lang="en-US" dirty="0"/>
              <a:t>Primarily directed God’s people as well as nations and kingdoms on what the Lord was saying. Judging/Correcting/Proclaiming.</a:t>
            </a:r>
          </a:p>
          <a:p>
            <a:r>
              <a:rPr lang="en-US" dirty="0"/>
              <a:t>Deborah</a:t>
            </a:r>
          </a:p>
          <a:p>
            <a:r>
              <a:rPr lang="en-US" dirty="0"/>
              <a:t>Ezekiel</a:t>
            </a:r>
          </a:p>
          <a:p>
            <a:r>
              <a:rPr lang="en-US" dirty="0"/>
              <a:t>Micah</a:t>
            </a:r>
          </a:p>
          <a:p>
            <a:r>
              <a:rPr lang="en-US" dirty="0"/>
              <a:t>Nathan</a:t>
            </a:r>
          </a:p>
          <a:p>
            <a:r>
              <a:rPr lang="en-US" dirty="0"/>
              <a:t>Miriam</a:t>
            </a:r>
          </a:p>
          <a:p>
            <a:r>
              <a:rPr lang="en-US" dirty="0"/>
              <a:t>Elisha</a:t>
            </a:r>
          </a:p>
          <a:p>
            <a:r>
              <a:rPr lang="en-US" dirty="0"/>
              <a:t>Many, many more.</a:t>
            </a:r>
          </a:p>
        </p:txBody>
      </p:sp>
      <p:sp>
        <p:nvSpPr>
          <p:cNvPr id="5" name="Text Placeholder 4">
            <a:extLst>
              <a:ext uri="{FF2B5EF4-FFF2-40B4-BE49-F238E27FC236}">
                <a16:creationId xmlns:a16="http://schemas.microsoft.com/office/drawing/2014/main" id="{F923CE73-40DE-49BA-92EA-8A6CE384B652}"/>
              </a:ext>
            </a:extLst>
          </p:cNvPr>
          <p:cNvSpPr>
            <a:spLocks noGrp="1"/>
          </p:cNvSpPr>
          <p:nvPr>
            <p:ph type="body" sz="quarter" idx="3"/>
          </p:nvPr>
        </p:nvSpPr>
        <p:spPr/>
        <p:txBody>
          <a:bodyPr/>
          <a:lstStyle/>
          <a:p>
            <a:r>
              <a:rPr lang="en-US" dirty="0"/>
              <a:t>New Testament</a:t>
            </a:r>
          </a:p>
        </p:txBody>
      </p:sp>
      <p:sp>
        <p:nvSpPr>
          <p:cNvPr id="6" name="Content Placeholder 5">
            <a:extLst>
              <a:ext uri="{FF2B5EF4-FFF2-40B4-BE49-F238E27FC236}">
                <a16:creationId xmlns:a16="http://schemas.microsoft.com/office/drawing/2014/main" id="{EF762BFD-1397-4B63-8778-0232BC5B7E57}"/>
              </a:ext>
            </a:extLst>
          </p:cNvPr>
          <p:cNvSpPr>
            <a:spLocks noGrp="1"/>
          </p:cNvSpPr>
          <p:nvPr>
            <p:ph sz="quarter" idx="4"/>
          </p:nvPr>
        </p:nvSpPr>
        <p:spPr/>
        <p:txBody>
          <a:bodyPr>
            <a:normAutofit fontScale="55000" lnSpcReduction="20000"/>
          </a:bodyPr>
          <a:lstStyle/>
          <a:p>
            <a:r>
              <a:rPr lang="en-US" dirty="0"/>
              <a:t>Barnabas (Joseph) </a:t>
            </a:r>
            <a:r>
              <a:rPr lang="en-US" dirty="0">
                <a:solidFill>
                  <a:schemeClr val="accent2">
                    <a:lumMod val="75000"/>
                  </a:schemeClr>
                </a:solidFill>
              </a:rPr>
              <a:t>Acts:13:1</a:t>
            </a:r>
          </a:p>
          <a:p>
            <a:r>
              <a:rPr lang="en-US" dirty="0"/>
              <a:t>John the Baptist </a:t>
            </a:r>
            <a:r>
              <a:rPr lang="en-US" dirty="0">
                <a:solidFill>
                  <a:schemeClr val="accent2">
                    <a:lumMod val="75000"/>
                  </a:schemeClr>
                </a:solidFill>
              </a:rPr>
              <a:t>Luke 1:76</a:t>
            </a:r>
          </a:p>
          <a:p>
            <a:r>
              <a:rPr lang="en-US" dirty="0">
                <a:solidFill>
                  <a:schemeClr val="tx1"/>
                </a:solidFill>
              </a:rPr>
              <a:t>Anna </a:t>
            </a:r>
            <a:r>
              <a:rPr lang="en-US" dirty="0">
                <a:solidFill>
                  <a:schemeClr val="accent2">
                    <a:lumMod val="75000"/>
                  </a:schemeClr>
                </a:solidFill>
              </a:rPr>
              <a:t>Luke 2:36</a:t>
            </a:r>
          </a:p>
          <a:p>
            <a:r>
              <a:rPr lang="en-US" dirty="0">
                <a:solidFill>
                  <a:schemeClr val="tx1"/>
                </a:solidFill>
              </a:rPr>
              <a:t>Judas/Silas </a:t>
            </a:r>
            <a:r>
              <a:rPr lang="en-US" dirty="0">
                <a:solidFill>
                  <a:schemeClr val="accent2">
                    <a:lumMod val="75000"/>
                  </a:schemeClr>
                </a:solidFill>
              </a:rPr>
              <a:t>Acts 11:27, Acts15:32</a:t>
            </a:r>
          </a:p>
          <a:p>
            <a:r>
              <a:rPr lang="en-US" dirty="0">
                <a:solidFill>
                  <a:schemeClr val="tx1"/>
                </a:solidFill>
              </a:rPr>
              <a:t>Agabus </a:t>
            </a:r>
            <a:r>
              <a:rPr lang="en-US" dirty="0">
                <a:solidFill>
                  <a:schemeClr val="accent2">
                    <a:lumMod val="75000"/>
                  </a:schemeClr>
                </a:solidFill>
              </a:rPr>
              <a:t>Acts 21:10-11</a:t>
            </a:r>
          </a:p>
          <a:p>
            <a:endParaRPr lang="en-US" dirty="0">
              <a:solidFill>
                <a:schemeClr val="accent2">
                  <a:lumMod val="75000"/>
                </a:schemeClr>
              </a:solidFill>
            </a:endParaRPr>
          </a:p>
        </p:txBody>
      </p:sp>
    </p:spTree>
    <p:extLst>
      <p:ext uri="{BB962C8B-B14F-4D97-AF65-F5344CB8AC3E}">
        <p14:creationId xmlns:p14="http://schemas.microsoft.com/office/powerpoint/2010/main" val="1897886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4DBB7-787C-486E-B360-ADF799BC58AD}"/>
              </a:ext>
            </a:extLst>
          </p:cNvPr>
          <p:cNvSpPr>
            <a:spLocks noGrp="1"/>
          </p:cNvSpPr>
          <p:nvPr>
            <p:ph type="ctrTitle"/>
          </p:nvPr>
        </p:nvSpPr>
        <p:spPr>
          <a:xfrm>
            <a:off x="2692398" y="1871131"/>
            <a:ext cx="6815669" cy="2006905"/>
          </a:xfrm>
        </p:spPr>
        <p:txBody>
          <a:bodyPr/>
          <a:lstStyle/>
          <a:p>
            <a:r>
              <a:rPr lang="en-US" sz="3600" dirty="0">
                <a:solidFill>
                  <a:schemeClr val="accent2">
                    <a:lumMod val="75000"/>
                  </a:schemeClr>
                </a:solidFill>
              </a:rPr>
              <a:t>Is there a difference between old testament prophets and new?</a:t>
            </a:r>
            <a:br>
              <a:rPr lang="en-US" dirty="0"/>
            </a:br>
            <a:endParaRPr lang="en-US" dirty="0"/>
          </a:p>
        </p:txBody>
      </p:sp>
      <p:sp>
        <p:nvSpPr>
          <p:cNvPr id="3" name="Subtitle 2">
            <a:extLst>
              <a:ext uri="{FF2B5EF4-FFF2-40B4-BE49-F238E27FC236}">
                <a16:creationId xmlns:a16="http://schemas.microsoft.com/office/drawing/2014/main" id="{1353E015-2D86-47D9-ADDA-D878EC7B684E}"/>
              </a:ext>
            </a:extLst>
          </p:cNvPr>
          <p:cNvSpPr>
            <a:spLocks noGrp="1"/>
          </p:cNvSpPr>
          <p:nvPr>
            <p:ph type="subTitle" idx="1"/>
          </p:nvPr>
        </p:nvSpPr>
        <p:spPr>
          <a:xfrm>
            <a:off x="2481943" y="3657597"/>
            <a:ext cx="7233557" cy="1657353"/>
          </a:xfrm>
        </p:spPr>
        <p:txBody>
          <a:bodyPr>
            <a:normAutofit fontScale="92500"/>
          </a:bodyPr>
          <a:lstStyle/>
          <a:p>
            <a:r>
              <a:rPr lang="en-US" dirty="0"/>
              <a:t>Based on the table given you can see there is a distinct difference between the two. The most obvious and important being </a:t>
            </a:r>
            <a:r>
              <a:rPr lang="en-US" u="sng" dirty="0">
                <a:solidFill>
                  <a:schemeClr val="accent2">
                    <a:lumMod val="75000"/>
                  </a:schemeClr>
                </a:solidFill>
              </a:rPr>
              <a:t>New Testament people have holy spirit inside of them and the ability to hear from God themselves.</a:t>
            </a:r>
            <a:r>
              <a:rPr lang="en-US" dirty="0"/>
              <a:t> Also, it’s important to note that the office in the 5 ministry gifts </a:t>
            </a:r>
            <a:r>
              <a:rPr lang="en-US" u="sng" dirty="0">
                <a:solidFill>
                  <a:schemeClr val="accent2">
                    <a:lumMod val="75000"/>
                  </a:schemeClr>
                </a:solidFill>
              </a:rPr>
              <a:t>is designed for the local body first</a:t>
            </a:r>
            <a:r>
              <a:rPr lang="en-US" dirty="0"/>
              <a:t>, then to the world.</a:t>
            </a:r>
          </a:p>
        </p:txBody>
      </p:sp>
    </p:spTree>
    <p:extLst>
      <p:ext uri="{BB962C8B-B14F-4D97-AF65-F5344CB8AC3E}">
        <p14:creationId xmlns:p14="http://schemas.microsoft.com/office/powerpoint/2010/main" val="1987482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FE31C-8C85-4647-BE0E-9061799F05D2}"/>
              </a:ext>
            </a:extLst>
          </p:cNvPr>
          <p:cNvSpPr>
            <a:spLocks noGrp="1"/>
          </p:cNvSpPr>
          <p:nvPr>
            <p:ph type="ctrTitle"/>
          </p:nvPr>
        </p:nvSpPr>
        <p:spPr>
          <a:xfrm>
            <a:off x="2703133" y="1652208"/>
            <a:ext cx="6815669" cy="1033842"/>
          </a:xfrm>
        </p:spPr>
        <p:txBody>
          <a:bodyPr/>
          <a:lstStyle/>
          <a:p>
            <a:r>
              <a:rPr lang="en-US" sz="4400" dirty="0">
                <a:solidFill>
                  <a:schemeClr val="accent2">
                    <a:lumMod val="75000"/>
                  </a:schemeClr>
                </a:solidFill>
              </a:rPr>
              <a:t>Who can be a prophet/ How?</a:t>
            </a:r>
            <a:br>
              <a:rPr lang="en-US" dirty="0"/>
            </a:br>
            <a:r>
              <a:rPr lang="en-US" sz="2000" dirty="0"/>
              <a:t>Obedience is Key</a:t>
            </a:r>
          </a:p>
        </p:txBody>
      </p:sp>
      <p:sp>
        <p:nvSpPr>
          <p:cNvPr id="3" name="Subtitle 2">
            <a:extLst>
              <a:ext uri="{FF2B5EF4-FFF2-40B4-BE49-F238E27FC236}">
                <a16:creationId xmlns:a16="http://schemas.microsoft.com/office/drawing/2014/main" id="{D3CD366B-07EC-4298-BBAD-5987AA254F80}"/>
              </a:ext>
            </a:extLst>
          </p:cNvPr>
          <p:cNvSpPr>
            <a:spLocks noGrp="1"/>
          </p:cNvSpPr>
          <p:nvPr>
            <p:ph type="subTitle" idx="1"/>
          </p:nvPr>
        </p:nvSpPr>
        <p:spPr>
          <a:xfrm>
            <a:off x="2506435" y="3494314"/>
            <a:ext cx="7209064" cy="1943100"/>
          </a:xfrm>
        </p:spPr>
        <p:txBody>
          <a:bodyPr>
            <a:normAutofit fontScale="70000" lnSpcReduction="20000"/>
          </a:bodyPr>
          <a:lstStyle/>
          <a:p>
            <a:pPr algn="l"/>
            <a:r>
              <a:rPr lang="en-US" dirty="0"/>
              <a:t>As you may have noticed in the previous slide. Prophets are chosen by God. </a:t>
            </a:r>
            <a:r>
              <a:rPr lang="en-US" u="sng" dirty="0">
                <a:solidFill>
                  <a:schemeClr val="accent2">
                    <a:lumMod val="75000"/>
                  </a:schemeClr>
                </a:solidFill>
              </a:rPr>
              <a:t>That office is given to you by God but must be recognized by those in your place of ministry.</a:t>
            </a:r>
            <a:r>
              <a:rPr lang="en-US" dirty="0"/>
              <a:t> If they do not recognize you that doesn’t make you disqualified, but you should then proceed to trust god to placed somewhere where you will. </a:t>
            </a:r>
            <a:r>
              <a:rPr lang="en-US" u="sng" dirty="0">
                <a:solidFill>
                  <a:schemeClr val="accent2">
                    <a:lumMod val="75000"/>
                  </a:schemeClr>
                </a:solidFill>
              </a:rPr>
              <a:t>A prophet can be both male and female</a:t>
            </a:r>
            <a:r>
              <a:rPr lang="en-US" dirty="0"/>
              <a:t> as evident in scripture. </a:t>
            </a:r>
            <a:r>
              <a:rPr lang="en-US" u="sng" dirty="0">
                <a:solidFill>
                  <a:schemeClr val="accent2">
                    <a:lumMod val="75000"/>
                  </a:schemeClr>
                </a:solidFill>
              </a:rPr>
              <a:t>Age is not a requirement for the office</a:t>
            </a:r>
            <a:r>
              <a:rPr lang="en-US" dirty="0"/>
              <a:t>, Jeremiah was one of the youngest prophets at 17, alongside Samuel at the age of 11 he stepped into his calling. </a:t>
            </a:r>
            <a:r>
              <a:rPr lang="en-US" u="sng" dirty="0">
                <a:solidFill>
                  <a:schemeClr val="accent2">
                    <a:lumMod val="75000"/>
                  </a:schemeClr>
                </a:solidFill>
              </a:rPr>
              <a:t>There were not many TRUE prophets in the bible</a:t>
            </a:r>
            <a:r>
              <a:rPr lang="en-US" dirty="0"/>
              <a:t>. Ratio of actual prophets to false prophets usually was very heavily sided towards the false prophets 1 vs 400. The same can be said of Micaiah 1 vs 400. 2 chronicles 18.  (1 Kings18:20-40) Even in the new testament you don’t see many people actively walking in this office. </a:t>
            </a:r>
            <a:r>
              <a:rPr lang="en-US" u="sng" dirty="0">
                <a:solidFill>
                  <a:schemeClr val="accent2">
                    <a:lumMod val="75000"/>
                  </a:schemeClr>
                </a:solidFill>
              </a:rPr>
              <a:t>With this office comes great persecution</a:t>
            </a:r>
            <a:r>
              <a:rPr lang="en-US" dirty="0"/>
              <a:t>.</a:t>
            </a:r>
          </a:p>
        </p:txBody>
      </p:sp>
    </p:spTree>
    <p:extLst>
      <p:ext uri="{BB962C8B-B14F-4D97-AF65-F5344CB8AC3E}">
        <p14:creationId xmlns:p14="http://schemas.microsoft.com/office/powerpoint/2010/main" val="2055220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EE35A-1E6D-4422-8284-FEB43C127477}"/>
              </a:ext>
            </a:extLst>
          </p:cNvPr>
          <p:cNvSpPr>
            <a:spLocks noGrp="1"/>
          </p:cNvSpPr>
          <p:nvPr>
            <p:ph type="ctrTitle"/>
          </p:nvPr>
        </p:nvSpPr>
        <p:spPr>
          <a:xfrm>
            <a:off x="2457450" y="1567543"/>
            <a:ext cx="7331529" cy="1861457"/>
          </a:xfrm>
        </p:spPr>
        <p:txBody>
          <a:bodyPr/>
          <a:lstStyle/>
          <a:p>
            <a:r>
              <a:rPr lang="en-US" sz="2800" dirty="0">
                <a:solidFill>
                  <a:schemeClr val="accent2">
                    <a:lumMod val="75000"/>
                  </a:schemeClr>
                </a:solidFill>
              </a:rPr>
              <a:t>How can I decern between the gift of prophecy (1 Cor 12:10) and The office of a prophet? (Eph 4:11)</a:t>
            </a:r>
            <a:br>
              <a:rPr lang="en-US" sz="2800" dirty="0">
                <a:solidFill>
                  <a:schemeClr val="accent2">
                    <a:lumMod val="75000"/>
                  </a:schemeClr>
                </a:solidFill>
              </a:rPr>
            </a:br>
            <a:endParaRPr lang="en-US" sz="2800" dirty="0">
              <a:solidFill>
                <a:schemeClr val="accent2">
                  <a:lumMod val="75000"/>
                </a:schemeClr>
              </a:solidFill>
            </a:endParaRPr>
          </a:p>
        </p:txBody>
      </p:sp>
      <p:sp>
        <p:nvSpPr>
          <p:cNvPr id="3" name="Subtitle 2">
            <a:extLst>
              <a:ext uri="{FF2B5EF4-FFF2-40B4-BE49-F238E27FC236}">
                <a16:creationId xmlns:a16="http://schemas.microsoft.com/office/drawing/2014/main" id="{20652686-063D-4ED0-8118-A4F679817183}"/>
              </a:ext>
            </a:extLst>
          </p:cNvPr>
          <p:cNvSpPr>
            <a:spLocks noGrp="1"/>
          </p:cNvSpPr>
          <p:nvPr>
            <p:ph type="subTitle" idx="1"/>
          </p:nvPr>
        </p:nvSpPr>
        <p:spPr>
          <a:xfrm>
            <a:off x="2457450" y="3535136"/>
            <a:ext cx="7266214" cy="1861457"/>
          </a:xfrm>
        </p:spPr>
        <p:txBody>
          <a:bodyPr>
            <a:normAutofit fontScale="77500" lnSpcReduction="20000"/>
          </a:bodyPr>
          <a:lstStyle/>
          <a:p>
            <a:pPr algn="l"/>
            <a:r>
              <a:rPr lang="en-US" sz="1600" dirty="0"/>
              <a:t>(Please read the scriptures in their entirety to help you understand some of the distinctions we will make.)</a:t>
            </a:r>
          </a:p>
          <a:p>
            <a:pPr algn="l"/>
            <a:r>
              <a:rPr lang="en-US" sz="1600" dirty="0"/>
              <a:t>The issue that has arisen in the current days and culture is that everyone thinks they are a prophet of God. All to easily they want to say thus says the Lord without thought or call.</a:t>
            </a:r>
          </a:p>
          <a:p>
            <a:pPr algn="l"/>
            <a:r>
              <a:rPr lang="en-US" sz="1600" dirty="0">
                <a:solidFill>
                  <a:schemeClr val="accent2">
                    <a:lumMod val="75000"/>
                  </a:schemeClr>
                </a:solidFill>
              </a:rPr>
              <a:t>So, we pose the question. What happens when someone prophesies specifics and they do not come to pass? Do we immediately assume they are a false prophet? </a:t>
            </a:r>
            <a:r>
              <a:rPr lang="en-US" sz="1600" dirty="0"/>
              <a:t>The answer is in the for of the original question above. One who prophesies is not necessarily a prophet. The two are distinctly different. </a:t>
            </a:r>
            <a:r>
              <a:rPr lang="en-US" sz="1600" dirty="0">
                <a:solidFill>
                  <a:schemeClr val="accent2">
                    <a:lumMod val="75000"/>
                  </a:schemeClr>
                </a:solidFill>
              </a:rPr>
              <a:t>One of two things may have happened.</a:t>
            </a:r>
            <a:r>
              <a:rPr lang="en-US" sz="1600" dirty="0"/>
              <a:t> Someone is activating the gift of prophecy but has not been properly trained and equip so is prophesying amiss. That person should be corrected in the love by the brothers and sisters in the faith and keep silent until they have shown themselves approved. If the person claims to be a prophet and a prophesy does not happen then they themselves condemn themselves by those words.</a:t>
            </a:r>
          </a:p>
        </p:txBody>
      </p:sp>
    </p:spTree>
    <p:extLst>
      <p:ext uri="{BB962C8B-B14F-4D97-AF65-F5344CB8AC3E}">
        <p14:creationId xmlns:p14="http://schemas.microsoft.com/office/powerpoint/2010/main" val="3633098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93867-0A18-46CE-982E-328E2960595B}"/>
              </a:ext>
            </a:extLst>
          </p:cNvPr>
          <p:cNvSpPr>
            <a:spLocks noGrp="1"/>
          </p:cNvSpPr>
          <p:nvPr>
            <p:ph type="title"/>
          </p:nvPr>
        </p:nvSpPr>
        <p:spPr/>
        <p:txBody>
          <a:bodyPr/>
          <a:lstStyle/>
          <a:p>
            <a:r>
              <a:rPr lang="en-US" dirty="0">
                <a:solidFill>
                  <a:schemeClr val="accent2">
                    <a:lumMod val="75000"/>
                  </a:schemeClr>
                </a:solidFill>
              </a:rPr>
              <a:t>Prophet</a:t>
            </a:r>
            <a:r>
              <a:rPr lang="en-US" dirty="0"/>
              <a:t> vs. </a:t>
            </a:r>
            <a:r>
              <a:rPr lang="en-US" dirty="0">
                <a:solidFill>
                  <a:schemeClr val="accent6">
                    <a:lumMod val="75000"/>
                  </a:schemeClr>
                </a:solidFill>
              </a:rPr>
              <a:t>Prophesy</a:t>
            </a:r>
          </a:p>
        </p:txBody>
      </p:sp>
      <p:sp>
        <p:nvSpPr>
          <p:cNvPr id="3" name="Text Placeholder 2">
            <a:extLst>
              <a:ext uri="{FF2B5EF4-FFF2-40B4-BE49-F238E27FC236}">
                <a16:creationId xmlns:a16="http://schemas.microsoft.com/office/drawing/2014/main" id="{6C767A11-0298-44E7-A9A1-654B36E2DFA6}"/>
              </a:ext>
            </a:extLst>
          </p:cNvPr>
          <p:cNvSpPr>
            <a:spLocks noGrp="1"/>
          </p:cNvSpPr>
          <p:nvPr>
            <p:ph type="body" idx="1"/>
          </p:nvPr>
        </p:nvSpPr>
        <p:spPr/>
        <p:txBody>
          <a:bodyPr/>
          <a:lstStyle/>
          <a:p>
            <a:r>
              <a:rPr lang="en-US" dirty="0">
                <a:solidFill>
                  <a:schemeClr val="accent2">
                    <a:lumMod val="75000"/>
                  </a:schemeClr>
                </a:solidFill>
              </a:rPr>
              <a:t>Prophet (office) Eph 4:11</a:t>
            </a:r>
          </a:p>
        </p:txBody>
      </p:sp>
      <p:sp>
        <p:nvSpPr>
          <p:cNvPr id="4" name="Content Placeholder 3">
            <a:extLst>
              <a:ext uri="{FF2B5EF4-FFF2-40B4-BE49-F238E27FC236}">
                <a16:creationId xmlns:a16="http://schemas.microsoft.com/office/drawing/2014/main" id="{7F4B917A-D125-4F00-8AF5-B9678EA27C8C}"/>
              </a:ext>
            </a:extLst>
          </p:cNvPr>
          <p:cNvSpPr>
            <a:spLocks noGrp="1"/>
          </p:cNvSpPr>
          <p:nvPr>
            <p:ph sz="half" idx="2"/>
          </p:nvPr>
        </p:nvSpPr>
        <p:spPr/>
        <p:txBody>
          <a:bodyPr>
            <a:normAutofit fontScale="70000" lnSpcReduction="20000"/>
          </a:bodyPr>
          <a:lstStyle/>
          <a:p>
            <a:r>
              <a:rPr lang="en-US" sz="1400" dirty="0">
                <a:solidFill>
                  <a:schemeClr val="accent2">
                    <a:lumMod val="75000"/>
                  </a:schemeClr>
                </a:solidFill>
              </a:rPr>
              <a:t>And He personally gave some to be apostles, some prophets, some evangelists, some pastors and teachers…</a:t>
            </a:r>
          </a:p>
          <a:p>
            <a:r>
              <a:rPr lang="en-US" sz="1400" dirty="0">
                <a:solidFill>
                  <a:schemeClr val="accent2">
                    <a:lumMod val="75000"/>
                  </a:schemeClr>
                </a:solidFill>
              </a:rPr>
              <a:t>This is a ministry office appointed by God, an office given to help bring God's church to maturity, and the fullness of their faith.</a:t>
            </a:r>
          </a:p>
          <a:p>
            <a:r>
              <a:rPr lang="en-US" sz="1400" dirty="0">
                <a:solidFill>
                  <a:schemeClr val="accent2">
                    <a:lumMod val="75000"/>
                  </a:schemeClr>
                </a:solidFill>
              </a:rPr>
              <a:t>Prophets can speak to nations and peoples.</a:t>
            </a:r>
          </a:p>
          <a:p>
            <a:r>
              <a:rPr lang="en-US" sz="1400" dirty="0">
                <a:solidFill>
                  <a:schemeClr val="accent2">
                    <a:lumMod val="75000"/>
                  </a:schemeClr>
                </a:solidFill>
              </a:rPr>
              <a:t>Prophets who speak directly from God should never prophesy wrongly or incorrect they hear from the Lord and their words are not there own.</a:t>
            </a:r>
          </a:p>
          <a:p>
            <a:r>
              <a:rPr lang="en-US" sz="1400" dirty="0">
                <a:solidFill>
                  <a:schemeClr val="accent2">
                    <a:lumMod val="75000"/>
                  </a:schemeClr>
                </a:solidFill>
              </a:rPr>
              <a:t>Usually, the gift of prophecy dominates this person's ministry.</a:t>
            </a:r>
          </a:p>
          <a:p>
            <a:r>
              <a:rPr lang="en-US" sz="1400" dirty="0">
                <a:solidFill>
                  <a:schemeClr val="accent2">
                    <a:lumMod val="75000"/>
                  </a:schemeClr>
                </a:solidFill>
              </a:rPr>
              <a:t>Should be recognized by fellow believers as one who speaks on behalf of God.</a:t>
            </a:r>
          </a:p>
          <a:p>
            <a:r>
              <a:rPr lang="en-US" sz="1400" b="1" u="sng" dirty="0">
                <a:solidFill>
                  <a:schemeClr val="accent2">
                    <a:lumMod val="75000"/>
                  </a:schemeClr>
                </a:solidFill>
              </a:rPr>
              <a:t>Tested and approved</a:t>
            </a:r>
          </a:p>
        </p:txBody>
      </p:sp>
      <p:sp>
        <p:nvSpPr>
          <p:cNvPr id="5" name="Text Placeholder 4">
            <a:extLst>
              <a:ext uri="{FF2B5EF4-FFF2-40B4-BE49-F238E27FC236}">
                <a16:creationId xmlns:a16="http://schemas.microsoft.com/office/drawing/2014/main" id="{B923ABFD-D02C-4A89-973D-44E8D20DAD6B}"/>
              </a:ext>
            </a:extLst>
          </p:cNvPr>
          <p:cNvSpPr>
            <a:spLocks noGrp="1"/>
          </p:cNvSpPr>
          <p:nvPr>
            <p:ph type="body" sz="quarter" idx="3"/>
          </p:nvPr>
        </p:nvSpPr>
        <p:spPr/>
        <p:txBody>
          <a:bodyPr/>
          <a:lstStyle/>
          <a:p>
            <a:r>
              <a:rPr lang="en-US" dirty="0">
                <a:solidFill>
                  <a:schemeClr val="accent6">
                    <a:lumMod val="75000"/>
                  </a:schemeClr>
                </a:solidFill>
              </a:rPr>
              <a:t>Prophesy (gift) 1 Cor 12:10</a:t>
            </a:r>
          </a:p>
        </p:txBody>
      </p:sp>
      <p:sp>
        <p:nvSpPr>
          <p:cNvPr id="6" name="Content Placeholder 5">
            <a:extLst>
              <a:ext uri="{FF2B5EF4-FFF2-40B4-BE49-F238E27FC236}">
                <a16:creationId xmlns:a16="http://schemas.microsoft.com/office/drawing/2014/main" id="{6715E629-F47D-454F-BCF4-EE7C05F9329E}"/>
              </a:ext>
            </a:extLst>
          </p:cNvPr>
          <p:cNvSpPr>
            <a:spLocks noGrp="1"/>
          </p:cNvSpPr>
          <p:nvPr>
            <p:ph sz="quarter" idx="4"/>
          </p:nvPr>
        </p:nvSpPr>
        <p:spPr/>
        <p:txBody>
          <a:bodyPr>
            <a:normAutofit fontScale="70000" lnSpcReduction="20000"/>
          </a:bodyPr>
          <a:lstStyle/>
          <a:p>
            <a:pPr marL="0" indent="0">
              <a:buNone/>
            </a:pPr>
            <a:r>
              <a:rPr lang="en-US" sz="1400" dirty="0">
                <a:solidFill>
                  <a:schemeClr val="accent6">
                    <a:lumMod val="75000"/>
                  </a:schemeClr>
                </a:solidFill>
              </a:rPr>
              <a:t>to another, the performing of miracles, o another, prophecy, to another, distinguishing between spirits, to another, different kinds of languages, to another, interpretation of languages.</a:t>
            </a:r>
          </a:p>
          <a:p>
            <a:pPr marL="0" indent="0">
              <a:buNone/>
            </a:pPr>
            <a:r>
              <a:rPr lang="en-US" sz="1400" dirty="0">
                <a:solidFill>
                  <a:schemeClr val="accent6">
                    <a:lumMod val="75000"/>
                  </a:schemeClr>
                </a:solidFill>
              </a:rPr>
              <a:t>This gift is given freely for those who receive Holy Spirit.</a:t>
            </a:r>
          </a:p>
          <a:p>
            <a:pPr marL="0" indent="0">
              <a:buNone/>
            </a:pPr>
            <a:r>
              <a:rPr lang="en-US" sz="1400" dirty="0">
                <a:solidFill>
                  <a:schemeClr val="accent6">
                    <a:lumMod val="75000"/>
                  </a:schemeClr>
                </a:solidFill>
              </a:rPr>
              <a:t>Specifically for the believer and not the unbeliever. For edifying and correction. </a:t>
            </a:r>
            <a:r>
              <a:rPr lang="en-US" sz="1400" u="sng" dirty="0">
                <a:solidFill>
                  <a:schemeClr val="accent6">
                    <a:lumMod val="75000"/>
                  </a:schemeClr>
                </a:solidFill>
              </a:rPr>
              <a:t>1 Corinthians 14:22</a:t>
            </a:r>
          </a:p>
          <a:p>
            <a:pPr marL="0" indent="0">
              <a:buNone/>
            </a:pPr>
            <a:r>
              <a:rPr lang="en-US" sz="1400" dirty="0">
                <a:solidFill>
                  <a:schemeClr val="accent6">
                    <a:lumMod val="75000"/>
                  </a:schemeClr>
                </a:solidFill>
              </a:rPr>
              <a:t>Paul says he wishes all would prophecy, but we must remember that does not mean all are Prophets. </a:t>
            </a:r>
          </a:p>
          <a:p>
            <a:pPr marL="0" indent="0">
              <a:buNone/>
            </a:pPr>
            <a:r>
              <a:rPr lang="en-US" sz="1400" dirty="0">
                <a:solidFill>
                  <a:schemeClr val="accent6">
                    <a:lumMod val="75000"/>
                  </a:schemeClr>
                </a:solidFill>
              </a:rPr>
              <a:t>Prophecy is a gift that can be cultivated and used to grow in.</a:t>
            </a:r>
          </a:p>
          <a:p>
            <a:pPr marL="0" indent="0">
              <a:buNone/>
            </a:pPr>
            <a:r>
              <a:rPr lang="en-US" sz="1400" dirty="0">
                <a:solidFill>
                  <a:schemeClr val="accent6">
                    <a:lumMod val="75000"/>
                  </a:schemeClr>
                </a:solidFill>
              </a:rPr>
              <a:t>All can prophesy and sometime due to our human nature our prophecy which is from the Lord can take a more personal form based on your character. God may not say </a:t>
            </a:r>
            <a:r>
              <a:rPr lang="en-US" sz="1400" dirty="0" err="1">
                <a:solidFill>
                  <a:schemeClr val="accent6">
                    <a:lumMod val="75000"/>
                  </a:schemeClr>
                </a:solidFill>
              </a:rPr>
              <a:t>yall</a:t>
            </a:r>
            <a:r>
              <a:rPr lang="en-US" sz="1400" dirty="0">
                <a:solidFill>
                  <a:schemeClr val="accent6">
                    <a:lumMod val="75000"/>
                  </a:schemeClr>
                </a:solidFill>
              </a:rPr>
              <a:t>, but if he is using you to prophesy there is nothing wrong with that being how it’s delivered.</a:t>
            </a:r>
          </a:p>
          <a:p>
            <a:pPr marL="0" indent="0">
              <a:buNone/>
            </a:pPr>
            <a:r>
              <a:rPr lang="en-US" sz="1400" b="1" u="sng" dirty="0">
                <a:solidFill>
                  <a:schemeClr val="accent6">
                    <a:lumMod val="75000"/>
                  </a:schemeClr>
                </a:solidFill>
              </a:rPr>
              <a:t>Tested and improved.</a:t>
            </a:r>
          </a:p>
        </p:txBody>
      </p:sp>
    </p:spTree>
    <p:extLst>
      <p:ext uri="{BB962C8B-B14F-4D97-AF65-F5344CB8AC3E}">
        <p14:creationId xmlns:p14="http://schemas.microsoft.com/office/powerpoint/2010/main" val="158071208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Organic</Template>
  <TotalTime>1205</TotalTime>
  <Words>1896</Words>
  <Application>Microsoft Office PowerPoint</Application>
  <PresentationFormat>Widescreen</PresentationFormat>
  <Paragraphs>88</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Garamond</vt:lpstr>
      <vt:lpstr>Times New Roman</vt:lpstr>
      <vt:lpstr>Organic</vt:lpstr>
      <vt:lpstr>Prophets Eph 4:11 And He personally gave some to be apostles, some prophets, some evangelists, some pastors and teachers, </vt:lpstr>
      <vt:lpstr>Are you a prophet?</vt:lpstr>
      <vt:lpstr>Quick brief practical definition.</vt:lpstr>
      <vt:lpstr>Prophet</vt:lpstr>
      <vt:lpstr>Prophet's con.</vt:lpstr>
      <vt:lpstr>Is there a difference between old testament prophets and new? </vt:lpstr>
      <vt:lpstr>Who can be a prophet/ How? Obedience is Key</vt:lpstr>
      <vt:lpstr>How can I decern between the gift of prophecy (1 Cor 12:10) and The office of a prophet? (Eph 4:11) </vt:lpstr>
      <vt:lpstr>Prophet vs. Prophesy</vt:lpstr>
      <vt:lpstr>How does it function in the 5 ministry gifts?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Apostles  APOS'TLE, noun [Latin apostalus; Gr. to send away, to sent.] Apostolos from apo = from + stello = send forth) means one sent forth from by another, often with a special commission to represent another and to accomplish his work. It can be a delegate, commissioner, ambassador sent out on a mission or orders or commission and with the authority of the one who sent him.</dc:title>
  <dc:creator>Kaleb Kidd</dc:creator>
  <cp:lastModifiedBy>Kaleb Kidd</cp:lastModifiedBy>
  <cp:revision>39</cp:revision>
  <dcterms:created xsi:type="dcterms:W3CDTF">2021-04-12T05:04:02Z</dcterms:created>
  <dcterms:modified xsi:type="dcterms:W3CDTF">2021-05-02T21:32:40Z</dcterms:modified>
</cp:coreProperties>
</file>