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56" r:id="rId2"/>
    <p:sldId id="257" r:id="rId3"/>
    <p:sldId id="267" r:id="rId4"/>
    <p:sldId id="268" r:id="rId5"/>
    <p:sldId id="269" r:id="rId6"/>
    <p:sldId id="258" r:id="rId7"/>
    <p:sldId id="260" r:id="rId8"/>
    <p:sldId id="261" r:id="rId9"/>
    <p:sldId id="262" r:id="rId10"/>
    <p:sldId id="263" r:id="rId11"/>
    <p:sldId id="266" r:id="rId12"/>
    <p:sldId id="270" r:id="rId13"/>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01" autoAdjust="0"/>
    <p:restoredTop sz="94599" autoAdjust="0"/>
  </p:normalViewPr>
  <p:slideViewPr>
    <p:cSldViewPr>
      <p:cViewPr varScale="1">
        <p:scale>
          <a:sx n="117" d="100"/>
          <a:sy n="117" d="100"/>
        </p:scale>
        <p:origin x="120" y="150"/>
      </p:cViewPr>
      <p:guideLst>
        <p:guide pos="3839"/>
        <p:guide orient="horz" pos="2160"/>
      </p:guideLst>
    </p:cSldViewPr>
  </p:slideViewPr>
  <p:notesTextViewPr>
    <p:cViewPr>
      <p:scale>
        <a:sx n="1" d="1"/>
        <a:sy n="1" d="1"/>
      </p:scale>
      <p:origin x="0" y="0"/>
    </p:cViewPr>
  </p:notesTextViewPr>
  <p:notesViewPr>
    <p:cSldViewPr showGuides="1">
      <p:cViewPr varScale="1">
        <p:scale>
          <a:sx n="52" d="100"/>
          <a:sy n="52" d="100"/>
        </p:scale>
        <p:origin x="2664" y="3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119837-5B71-4D44-BB01-DB0B084933C8}"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en-US"/>
        </a:p>
      </dgm:t>
    </dgm:pt>
    <dgm:pt modelId="{477D14C5-CED9-4CFC-B338-DFB0C8090B9F}">
      <dgm:prSet phldrT="[Text]"/>
      <dgm:spPr/>
      <dgm:t>
        <a:bodyPr/>
        <a:lstStyle/>
        <a:p>
          <a:r>
            <a:rPr lang="en-US"/>
            <a:t>Group A</a:t>
          </a:r>
          <a:endParaRPr lang="en-US" dirty="0"/>
        </a:p>
      </dgm:t>
    </dgm:pt>
    <dgm:pt modelId="{92DFCBC7-BC14-4697-8ECD-BF0D5B1EDA3B}" type="parTrans" cxnId="{7D461F02-AB37-447A-AC6B-D31C4D2EC6A9}">
      <dgm:prSet/>
      <dgm:spPr/>
      <dgm:t>
        <a:bodyPr/>
        <a:lstStyle/>
        <a:p>
          <a:endParaRPr lang="en-US"/>
        </a:p>
      </dgm:t>
    </dgm:pt>
    <dgm:pt modelId="{87E3C0DB-7BEE-424E-8E11-B838D238D595}" type="sibTrans" cxnId="{7D461F02-AB37-447A-AC6B-D31C4D2EC6A9}">
      <dgm:prSet/>
      <dgm:spPr/>
      <dgm:t>
        <a:bodyPr/>
        <a:lstStyle/>
        <a:p>
          <a:endParaRPr lang="en-US"/>
        </a:p>
      </dgm:t>
    </dgm:pt>
    <dgm:pt modelId="{C111C18A-FD96-4E63-821A-54D70D8DC65F}">
      <dgm:prSet phldrT="[Text]"/>
      <dgm:spPr/>
      <dgm:t>
        <a:bodyPr/>
        <a:lstStyle/>
        <a:p>
          <a:r>
            <a:rPr lang="en-US" dirty="0"/>
            <a:t>Task 1</a:t>
          </a:r>
        </a:p>
      </dgm:t>
    </dgm:pt>
    <dgm:pt modelId="{83BE74EF-FAB4-45A2-BBED-7CD5259AB210}" type="parTrans" cxnId="{FFD8B471-C98F-4DB5-8DE3-2AB7E896ADD5}">
      <dgm:prSet/>
      <dgm:spPr/>
      <dgm:t>
        <a:bodyPr/>
        <a:lstStyle/>
        <a:p>
          <a:endParaRPr lang="en-US"/>
        </a:p>
      </dgm:t>
    </dgm:pt>
    <dgm:pt modelId="{B4F34DE2-2DAE-4F88-8C78-BD8892EBF4FF}" type="sibTrans" cxnId="{FFD8B471-C98F-4DB5-8DE3-2AB7E896ADD5}">
      <dgm:prSet/>
      <dgm:spPr/>
      <dgm:t>
        <a:bodyPr/>
        <a:lstStyle/>
        <a:p>
          <a:endParaRPr lang="en-US"/>
        </a:p>
      </dgm:t>
    </dgm:pt>
    <dgm:pt modelId="{33EAD35F-38F2-4CB7-9A6D-B04FFD8A51FD}">
      <dgm:prSet phldrT="[Text]"/>
      <dgm:spPr/>
      <dgm:t>
        <a:bodyPr/>
        <a:lstStyle/>
        <a:p>
          <a:r>
            <a:rPr lang="en-US" dirty="0"/>
            <a:t>Task 2</a:t>
          </a:r>
        </a:p>
      </dgm:t>
    </dgm:pt>
    <dgm:pt modelId="{81FE7DB1-4BFC-4407-80A9-E5514E94C61D}" type="parTrans" cxnId="{FAC3D40F-8E66-452D-9CA4-C2871F2D10EF}">
      <dgm:prSet/>
      <dgm:spPr/>
      <dgm:t>
        <a:bodyPr/>
        <a:lstStyle/>
        <a:p>
          <a:endParaRPr lang="en-US"/>
        </a:p>
      </dgm:t>
    </dgm:pt>
    <dgm:pt modelId="{4B66B839-1910-459B-92B2-14846EBA7A70}" type="sibTrans" cxnId="{FAC3D40F-8E66-452D-9CA4-C2871F2D10EF}">
      <dgm:prSet/>
      <dgm:spPr/>
      <dgm:t>
        <a:bodyPr/>
        <a:lstStyle/>
        <a:p>
          <a:endParaRPr lang="en-US"/>
        </a:p>
      </dgm:t>
    </dgm:pt>
    <dgm:pt modelId="{3C67E77D-62FA-499D-B5E6-E79A091C5267}">
      <dgm:prSet phldrT="[Text]"/>
      <dgm:spPr/>
      <dgm:t>
        <a:bodyPr/>
        <a:lstStyle/>
        <a:p>
          <a:r>
            <a:rPr lang="en-US" dirty="0"/>
            <a:t>Group B</a:t>
          </a:r>
        </a:p>
      </dgm:t>
    </dgm:pt>
    <dgm:pt modelId="{5337D229-E330-4525-B0FA-14EC5A80604A}" type="parTrans" cxnId="{32AA6160-4426-4C4D-93AE-E2F474E37AD9}">
      <dgm:prSet/>
      <dgm:spPr/>
      <dgm:t>
        <a:bodyPr/>
        <a:lstStyle/>
        <a:p>
          <a:endParaRPr lang="en-US"/>
        </a:p>
      </dgm:t>
    </dgm:pt>
    <dgm:pt modelId="{C056AC5D-B04E-4376-A1CB-3EAB7BE5AF5B}" type="sibTrans" cxnId="{32AA6160-4426-4C4D-93AE-E2F474E37AD9}">
      <dgm:prSet/>
      <dgm:spPr/>
      <dgm:t>
        <a:bodyPr/>
        <a:lstStyle/>
        <a:p>
          <a:endParaRPr lang="en-US"/>
        </a:p>
      </dgm:t>
    </dgm:pt>
    <dgm:pt modelId="{D6510970-8F9C-4B45-A0F3-6ACB9AA76D40}">
      <dgm:prSet phldrT="[Text]"/>
      <dgm:spPr/>
      <dgm:t>
        <a:bodyPr/>
        <a:lstStyle/>
        <a:p>
          <a:r>
            <a:rPr lang="en-US" dirty="0"/>
            <a:t>Task 1</a:t>
          </a:r>
        </a:p>
      </dgm:t>
    </dgm:pt>
    <dgm:pt modelId="{7A9FC291-2B6A-4475-8B09-917F9F09E3AB}" type="parTrans" cxnId="{C6E7222A-5F84-456A-9806-D51868FAF8A9}">
      <dgm:prSet/>
      <dgm:spPr/>
      <dgm:t>
        <a:bodyPr/>
        <a:lstStyle/>
        <a:p>
          <a:endParaRPr lang="en-US"/>
        </a:p>
      </dgm:t>
    </dgm:pt>
    <dgm:pt modelId="{4B87F32C-3630-48F2-9114-4262C0BEEA9E}" type="sibTrans" cxnId="{C6E7222A-5F84-456A-9806-D51868FAF8A9}">
      <dgm:prSet/>
      <dgm:spPr/>
      <dgm:t>
        <a:bodyPr/>
        <a:lstStyle/>
        <a:p>
          <a:endParaRPr lang="en-US"/>
        </a:p>
      </dgm:t>
    </dgm:pt>
    <dgm:pt modelId="{709ED9DC-E391-4C6C-B788-93F1C2EFB6FD}">
      <dgm:prSet phldrT="[Text]"/>
      <dgm:spPr/>
      <dgm:t>
        <a:bodyPr/>
        <a:lstStyle/>
        <a:p>
          <a:r>
            <a:rPr lang="en-US" dirty="0"/>
            <a:t>Task 2</a:t>
          </a:r>
        </a:p>
      </dgm:t>
    </dgm:pt>
    <dgm:pt modelId="{B5FA6CF0-E0A0-46A0-93C9-B722B31A8A9C}" type="parTrans" cxnId="{78E3C3B3-FD19-41A6-A9CC-BB3375A6FF81}">
      <dgm:prSet/>
      <dgm:spPr/>
      <dgm:t>
        <a:bodyPr/>
        <a:lstStyle/>
        <a:p>
          <a:endParaRPr lang="en-US"/>
        </a:p>
      </dgm:t>
    </dgm:pt>
    <dgm:pt modelId="{F3C03C29-D7FF-4D61-8D75-8B75B2F589EC}" type="sibTrans" cxnId="{78E3C3B3-FD19-41A6-A9CC-BB3375A6FF81}">
      <dgm:prSet/>
      <dgm:spPr/>
      <dgm:t>
        <a:bodyPr/>
        <a:lstStyle/>
        <a:p>
          <a:endParaRPr lang="en-US"/>
        </a:p>
      </dgm:t>
    </dgm:pt>
    <dgm:pt modelId="{CC6B7442-0B72-4EF2-9F13-1325B51AFF9F}">
      <dgm:prSet phldrT="[Text]"/>
      <dgm:spPr/>
      <dgm:t>
        <a:bodyPr/>
        <a:lstStyle/>
        <a:p>
          <a:r>
            <a:rPr lang="en-US" dirty="0"/>
            <a:t>Group C</a:t>
          </a:r>
        </a:p>
      </dgm:t>
    </dgm:pt>
    <dgm:pt modelId="{E3D139E0-5DC2-4F8E-9F8F-B3F0EBCD4689}" type="parTrans" cxnId="{102D6D4D-90C9-40F4-A001-35DCC329B127}">
      <dgm:prSet/>
      <dgm:spPr/>
      <dgm:t>
        <a:bodyPr/>
        <a:lstStyle/>
        <a:p>
          <a:endParaRPr lang="en-US"/>
        </a:p>
      </dgm:t>
    </dgm:pt>
    <dgm:pt modelId="{FF80E1BA-0D6F-4EE8-9640-892A5897DBCD}" type="sibTrans" cxnId="{102D6D4D-90C9-40F4-A001-35DCC329B127}">
      <dgm:prSet/>
      <dgm:spPr/>
      <dgm:t>
        <a:bodyPr/>
        <a:lstStyle/>
        <a:p>
          <a:endParaRPr lang="en-US"/>
        </a:p>
      </dgm:t>
    </dgm:pt>
    <dgm:pt modelId="{FE0A3CAE-D039-42F2-AF12-1E6F6793A633}">
      <dgm:prSet phldrT="[Text]"/>
      <dgm:spPr/>
      <dgm:t>
        <a:bodyPr/>
        <a:lstStyle/>
        <a:p>
          <a:r>
            <a:rPr lang="en-US" dirty="0"/>
            <a:t>Task 1</a:t>
          </a:r>
        </a:p>
      </dgm:t>
    </dgm:pt>
    <dgm:pt modelId="{7E2ED2D1-AFF4-4DED-BB53-30A310825CE2}" type="parTrans" cxnId="{A6FB3C49-AB75-4315-BB6B-886AA454F16F}">
      <dgm:prSet/>
      <dgm:spPr/>
      <dgm:t>
        <a:bodyPr/>
        <a:lstStyle/>
        <a:p>
          <a:endParaRPr lang="en-US"/>
        </a:p>
      </dgm:t>
    </dgm:pt>
    <dgm:pt modelId="{417BDEF2-191B-4000-BDE8-D3D22A51FCF3}" type="sibTrans" cxnId="{A6FB3C49-AB75-4315-BB6B-886AA454F16F}">
      <dgm:prSet/>
      <dgm:spPr/>
      <dgm:t>
        <a:bodyPr/>
        <a:lstStyle/>
        <a:p>
          <a:endParaRPr lang="en-US"/>
        </a:p>
      </dgm:t>
    </dgm:pt>
    <dgm:pt modelId="{ED5DCCC5-BCA8-4491-AA37-BAF153ECA184}" type="pres">
      <dgm:prSet presAssocID="{90119837-5B71-4D44-BB01-DB0B084933C8}" presName="linear" presStyleCnt="0">
        <dgm:presLayoutVars>
          <dgm:animLvl val="lvl"/>
          <dgm:resizeHandles val="exact"/>
        </dgm:presLayoutVars>
      </dgm:prSet>
      <dgm:spPr/>
    </dgm:pt>
    <dgm:pt modelId="{A9DD881E-A532-414B-870C-8ADE2076F78C}" type="pres">
      <dgm:prSet presAssocID="{477D14C5-CED9-4CFC-B338-DFB0C8090B9F}" presName="parentText" presStyleLbl="node1" presStyleIdx="0" presStyleCnt="3" custLinFactNeighborX="3448" custLinFactNeighborY="27091">
        <dgm:presLayoutVars>
          <dgm:chMax val="0"/>
          <dgm:bulletEnabled val="1"/>
        </dgm:presLayoutVars>
      </dgm:prSet>
      <dgm:spPr/>
    </dgm:pt>
    <dgm:pt modelId="{CD5F6E02-AD43-4E7A-935B-DDF5D6C74800}" type="pres">
      <dgm:prSet presAssocID="{477D14C5-CED9-4CFC-B338-DFB0C8090B9F}" presName="childText" presStyleLbl="revTx" presStyleIdx="0" presStyleCnt="3">
        <dgm:presLayoutVars>
          <dgm:bulletEnabled val="1"/>
        </dgm:presLayoutVars>
      </dgm:prSet>
      <dgm:spPr/>
    </dgm:pt>
    <dgm:pt modelId="{81203336-F3DE-4B3A-BCF4-0F68C23AC2BB}" type="pres">
      <dgm:prSet presAssocID="{3C67E77D-62FA-499D-B5E6-E79A091C5267}" presName="parentText" presStyleLbl="node1" presStyleIdx="1" presStyleCnt="3">
        <dgm:presLayoutVars>
          <dgm:chMax val="0"/>
          <dgm:bulletEnabled val="1"/>
        </dgm:presLayoutVars>
      </dgm:prSet>
      <dgm:spPr/>
    </dgm:pt>
    <dgm:pt modelId="{782956A5-ADC8-4959-B856-589B9D9B9635}" type="pres">
      <dgm:prSet presAssocID="{3C67E77D-62FA-499D-B5E6-E79A091C5267}" presName="childText" presStyleLbl="revTx" presStyleIdx="1" presStyleCnt="3">
        <dgm:presLayoutVars>
          <dgm:bulletEnabled val="1"/>
        </dgm:presLayoutVars>
      </dgm:prSet>
      <dgm:spPr/>
    </dgm:pt>
    <dgm:pt modelId="{D64CB5D5-837D-47FC-9E42-A26D800BC695}" type="pres">
      <dgm:prSet presAssocID="{CC6B7442-0B72-4EF2-9F13-1325B51AFF9F}" presName="parentText" presStyleLbl="node1" presStyleIdx="2" presStyleCnt="3">
        <dgm:presLayoutVars>
          <dgm:chMax val="0"/>
          <dgm:bulletEnabled val="1"/>
        </dgm:presLayoutVars>
      </dgm:prSet>
      <dgm:spPr/>
    </dgm:pt>
    <dgm:pt modelId="{08B7B17B-8600-44B0-B235-389E5D71D804}" type="pres">
      <dgm:prSet presAssocID="{CC6B7442-0B72-4EF2-9F13-1325B51AFF9F}" presName="childText" presStyleLbl="revTx" presStyleIdx="2" presStyleCnt="3">
        <dgm:presLayoutVars>
          <dgm:bulletEnabled val="1"/>
        </dgm:presLayoutVars>
      </dgm:prSet>
      <dgm:spPr/>
    </dgm:pt>
  </dgm:ptLst>
  <dgm:cxnLst>
    <dgm:cxn modelId="{7D461F02-AB37-447A-AC6B-D31C4D2EC6A9}" srcId="{90119837-5B71-4D44-BB01-DB0B084933C8}" destId="{477D14C5-CED9-4CFC-B338-DFB0C8090B9F}" srcOrd="0" destOrd="0" parTransId="{92DFCBC7-BC14-4697-8ECD-BF0D5B1EDA3B}" sibTransId="{87E3C0DB-7BEE-424E-8E11-B838D238D595}"/>
    <dgm:cxn modelId="{FAC3D40F-8E66-452D-9CA4-C2871F2D10EF}" srcId="{477D14C5-CED9-4CFC-B338-DFB0C8090B9F}" destId="{33EAD35F-38F2-4CB7-9A6D-B04FFD8A51FD}" srcOrd="1" destOrd="0" parTransId="{81FE7DB1-4BFC-4407-80A9-E5514E94C61D}" sibTransId="{4B66B839-1910-459B-92B2-14846EBA7A70}"/>
    <dgm:cxn modelId="{C6E7222A-5F84-456A-9806-D51868FAF8A9}" srcId="{3C67E77D-62FA-499D-B5E6-E79A091C5267}" destId="{D6510970-8F9C-4B45-A0F3-6ACB9AA76D40}" srcOrd="0" destOrd="0" parTransId="{7A9FC291-2B6A-4475-8B09-917F9F09E3AB}" sibTransId="{4B87F32C-3630-48F2-9114-4262C0BEEA9E}"/>
    <dgm:cxn modelId="{AB09493F-37CB-481D-BE1C-7A521AC3963B}" type="presOf" srcId="{477D14C5-CED9-4CFC-B338-DFB0C8090B9F}" destId="{A9DD881E-A532-414B-870C-8ADE2076F78C}" srcOrd="0" destOrd="0" presId="urn:microsoft.com/office/officeart/2005/8/layout/vList2"/>
    <dgm:cxn modelId="{32AA6160-4426-4C4D-93AE-E2F474E37AD9}" srcId="{90119837-5B71-4D44-BB01-DB0B084933C8}" destId="{3C67E77D-62FA-499D-B5E6-E79A091C5267}" srcOrd="1" destOrd="0" parTransId="{5337D229-E330-4525-B0FA-14EC5A80604A}" sibTransId="{C056AC5D-B04E-4376-A1CB-3EAB7BE5AF5B}"/>
    <dgm:cxn modelId="{A677E445-9D5B-4C26-A5C5-42BF01249F61}" type="presOf" srcId="{709ED9DC-E391-4C6C-B788-93F1C2EFB6FD}" destId="{782956A5-ADC8-4959-B856-589B9D9B9635}" srcOrd="0" destOrd="1" presId="urn:microsoft.com/office/officeart/2005/8/layout/vList2"/>
    <dgm:cxn modelId="{A6FB3C49-AB75-4315-BB6B-886AA454F16F}" srcId="{CC6B7442-0B72-4EF2-9F13-1325B51AFF9F}" destId="{FE0A3CAE-D039-42F2-AF12-1E6F6793A633}" srcOrd="0" destOrd="0" parTransId="{7E2ED2D1-AFF4-4DED-BB53-30A310825CE2}" sibTransId="{417BDEF2-191B-4000-BDE8-D3D22A51FCF3}"/>
    <dgm:cxn modelId="{102D6D4D-90C9-40F4-A001-35DCC329B127}" srcId="{90119837-5B71-4D44-BB01-DB0B084933C8}" destId="{CC6B7442-0B72-4EF2-9F13-1325B51AFF9F}" srcOrd="2" destOrd="0" parTransId="{E3D139E0-5DC2-4F8E-9F8F-B3F0EBCD4689}" sibTransId="{FF80E1BA-0D6F-4EE8-9640-892A5897DBCD}"/>
    <dgm:cxn modelId="{FFD8B471-C98F-4DB5-8DE3-2AB7E896ADD5}" srcId="{477D14C5-CED9-4CFC-B338-DFB0C8090B9F}" destId="{C111C18A-FD96-4E63-821A-54D70D8DC65F}" srcOrd="0" destOrd="0" parTransId="{83BE74EF-FAB4-45A2-BBED-7CD5259AB210}" sibTransId="{B4F34DE2-2DAE-4F88-8C78-BD8892EBF4FF}"/>
    <dgm:cxn modelId="{F3770B74-60B7-438A-9C14-87FF95D04624}" type="presOf" srcId="{FE0A3CAE-D039-42F2-AF12-1E6F6793A633}" destId="{08B7B17B-8600-44B0-B235-389E5D71D804}" srcOrd="0" destOrd="0" presId="urn:microsoft.com/office/officeart/2005/8/layout/vList2"/>
    <dgm:cxn modelId="{87AD0085-41E8-4E29-BBED-9D1036577237}" type="presOf" srcId="{C111C18A-FD96-4E63-821A-54D70D8DC65F}" destId="{CD5F6E02-AD43-4E7A-935B-DDF5D6C74800}" srcOrd="0" destOrd="0" presId="urn:microsoft.com/office/officeart/2005/8/layout/vList2"/>
    <dgm:cxn modelId="{85B80D8C-EBB2-4A80-BB6C-93E30B69F4BB}" type="presOf" srcId="{33EAD35F-38F2-4CB7-9A6D-B04FFD8A51FD}" destId="{CD5F6E02-AD43-4E7A-935B-DDF5D6C74800}" srcOrd="0" destOrd="1" presId="urn:microsoft.com/office/officeart/2005/8/layout/vList2"/>
    <dgm:cxn modelId="{E2EE33AC-3CDB-41AB-99D0-EE89822B0377}" type="presOf" srcId="{90119837-5B71-4D44-BB01-DB0B084933C8}" destId="{ED5DCCC5-BCA8-4491-AA37-BAF153ECA184}" srcOrd="0" destOrd="0" presId="urn:microsoft.com/office/officeart/2005/8/layout/vList2"/>
    <dgm:cxn modelId="{78E3C3B3-FD19-41A6-A9CC-BB3375A6FF81}" srcId="{3C67E77D-62FA-499D-B5E6-E79A091C5267}" destId="{709ED9DC-E391-4C6C-B788-93F1C2EFB6FD}" srcOrd="1" destOrd="0" parTransId="{B5FA6CF0-E0A0-46A0-93C9-B722B31A8A9C}" sibTransId="{F3C03C29-D7FF-4D61-8D75-8B75B2F589EC}"/>
    <dgm:cxn modelId="{DC6E05B4-83E9-4C3F-9822-9E1D41C41D9E}" type="presOf" srcId="{CC6B7442-0B72-4EF2-9F13-1325B51AFF9F}" destId="{D64CB5D5-837D-47FC-9E42-A26D800BC695}" srcOrd="0" destOrd="0" presId="urn:microsoft.com/office/officeart/2005/8/layout/vList2"/>
    <dgm:cxn modelId="{80D369CF-62F1-4541-AEE2-AB29E5A204FB}" type="presOf" srcId="{3C67E77D-62FA-499D-B5E6-E79A091C5267}" destId="{81203336-F3DE-4B3A-BCF4-0F68C23AC2BB}" srcOrd="0" destOrd="0" presId="urn:microsoft.com/office/officeart/2005/8/layout/vList2"/>
    <dgm:cxn modelId="{44946EF3-425E-42C8-A6FB-ABA83804B586}" type="presOf" srcId="{D6510970-8F9C-4B45-A0F3-6ACB9AA76D40}" destId="{782956A5-ADC8-4959-B856-589B9D9B9635}" srcOrd="0" destOrd="0" presId="urn:microsoft.com/office/officeart/2005/8/layout/vList2"/>
    <dgm:cxn modelId="{8ED8745E-70AE-4940-BBB9-FB6376BDA0D9}" type="presParOf" srcId="{ED5DCCC5-BCA8-4491-AA37-BAF153ECA184}" destId="{A9DD881E-A532-414B-870C-8ADE2076F78C}" srcOrd="0" destOrd="0" presId="urn:microsoft.com/office/officeart/2005/8/layout/vList2"/>
    <dgm:cxn modelId="{31CF7A1A-6E4D-4D10-861C-4FF0D37EB7F8}" type="presParOf" srcId="{ED5DCCC5-BCA8-4491-AA37-BAF153ECA184}" destId="{CD5F6E02-AD43-4E7A-935B-DDF5D6C74800}" srcOrd="1" destOrd="0" presId="urn:microsoft.com/office/officeart/2005/8/layout/vList2"/>
    <dgm:cxn modelId="{9126909B-F016-45D1-8092-6C3135AB4C8A}" type="presParOf" srcId="{ED5DCCC5-BCA8-4491-AA37-BAF153ECA184}" destId="{81203336-F3DE-4B3A-BCF4-0F68C23AC2BB}" srcOrd="2" destOrd="0" presId="urn:microsoft.com/office/officeart/2005/8/layout/vList2"/>
    <dgm:cxn modelId="{730D2F2D-B4CA-4D4B-834E-CF6050C80AD0}" type="presParOf" srcId="{ED5DCCC5-BCA8-4491-AA37-BAF153ECA184}" destId="{782956A5-ADC8-4959-B856-589B9D9B9635}" srcOrd="3" destOrd="0" presId="urn:microsoft.com/office/officeart/2005/8/layout/vList2"/>
    <dgm:cxn modelId="{4902803D-CBF9-4D0B-9ABD-A3F2B1110870}" type="presParOf" srcId="{ED5DCCC5-BCA8-4491-AA37-BAF153ECA184}" destId="{D64CB5D5-837D-47FC-9E42-A26D800BC695}" srcOrd="4" destOrd="0" presId="urn:microsoft.com/office/officeart/2005/8/layout/vList2"/>
    <dgm:cxn modelId="{23FA2328-0584-487D-931D-ED8370AFC6E0}" type="presParOf" srcId="{ED5DCCC5-BCA8-4491-AA37-BAF153ECA184}" destId="{08B7B17B-8600-44B0-B235-389E5D71D804}"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DD881E-A532-414B-870C-8ADE2076F78C}">
      <dsp:nvSpPr>
        <dsp:cNvPr id="0" name=""/>
        <dsp:cNvSpPr/>
      </dsp:nvSpPr>
      <dsp:spPr>
        <a:xfrm>
          <a:off x="0" y="47075"/>
          <a:ext cx="45719" cy="136062"/>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l" defTabSz="222250">
            <a:lnSpc>
              <a:spcPct val="90000"/>
            </a:lnSpc>
            <a:spcBef>
              <a:spcPct val="0"/>
            </a:spcBef>
            <a:spcAft>
              <a:spcPct val="35000"/>
            </a:spcAft>
            <a:buNone/>
          </a:pPr>
          <a:r>
            <a:rPr lang="en-US" sz="500" kern="1200"/>
            <a:t>Group A</a:t>
          </a:r>
          <a:endParaRPr lang="en-US" sz="500" kern="1200" dirty="0"/>
        </a:p>
      </dsp:txBody>
      <dsp:txXfrm>
        <a:off x="2232" y="49307"/>
        <a:ext cx="41255" cy="131598"/>
      </dsp:txXfrm>
    </dsp:sp>
    <dsp:sp modelId="{CD5F6E02-AD43-4E7A-935B-DDF5D6C74800}">
      <dsp:nvSpPr>
        <dsp:cNvPr id="0" name=""/>
        <dsp:cNvSpPr/>
      </dsp:nvSpPr>
      <dsp:spPr>
        <a:xfrm>
          <a:off x="0" y="136672"/>
          <a:ext cx="45719" cy="171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2" tIns="6350" rIns="35560" bIns="6350" numCol="1" spcCol="1270" anchor="t" anchorCtr="0">
          <a:noAutofit/>
        </a:bodyPr>
        <a:lstStyle/>
        <a:p>
          <a:pPr marL="57150" lvl="1" indent="-57150" algn="l" defTabSz="177800">
            <a:lnSpc>
              <a:spcPct val="90000"/>
            </a:lnSpc>
            <a:spcBef>
              <a:spcPct val="0"/>
            </a:spcBef>
            <a:spcAft>
              <a:spcPct val="20000"/>
            </a:spcAft>
            <a:buChar char="•"/>
          </a:pPr>
          <a:r>
            <a:rPr lang="en-US" sz="400" kern="1200" dirty="0"/>
            <a:t>Task 1</a:t>
          </a:r>
        </a:p>
        <a:p>
          <a:pPr marL="57150" lvl="1" indent="-57150" algn="l" defTabSz="177800">
            <a:lnSpc>
              <a:spcPct val="90000"/>
            </a:lnSpc>
            <a:spcBef>
              <a:spcPct val="0"/>
            </a:spcBef>
            <a:spcAft>
              <a:spcPct val="20000"/>
            </a:spcAft>
            <a:buChar char="•"/>
          </a:pPr>
          <a:r>
            <a:rPr lang="en-US" sz="400" kern="1200" dirty="0"/>
            <a:t>Task 2</a:t>
          </a:r>
        </a:p>
      </dsp:txBody>
      <dsp:txXfrm>
        <a:off x="0" y="136672"/>
        <a:ext cx="45719" cy="171517"/>
      </dsp:txXfrm>
    </dsp:sp>
    <dsp:sp modelId="{81203336-F3DE-4B3A-BCF4-0F68C23AC2BB}">
      <dsp:nvSpPr>
        <dsp:cNvPr id="0" name=""/>
        <dsp:cNvSpPr/>
      </dsp:nvSpPr>
      <dsp:spPr>
        <a:xfrm>
          <a:off x="0" y="308189"/>
          <a:ext cx="45719" cy="136062"/>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l" defTabSz="222250">
            <a:lnSpc>
              <a:spcPct val="90000"/>
            </a:lnSpc>
            <a:spcBef>
              <a:spcPct val="0"/>
            </a:spcBef>
            <a:spcAft>
              <a:spcPct val="35000"/>
            </a:spcAft>
            <a:buNone/>
          </a:pPr>
          <a:r>
            <a:rPr lang="en-US" sz="500" kern="1200" dirty="0"/>
            <a:t>Group B</a:t>
          </a:r>
        </a:p>
      </dsp:txBody>
      <dsp:txXfrm>
        <a:off x="2232" y="310421"/>
        <a:ext cx="41255" cy="131598"/>
      </dsp:txXfrm>
    </dsp:sp>
    <dsp:sp modelId="{782956A5-ADC8-4959-B856-589B9D9B9635}">
      <dsp:nvSpPr>
        <dsp:cNvPr id="0" name=""/>
        <dsp:cNvSpPr/>
      </dsp:nvSpPr>
      <dsp:spPr>
        <a:xfrm>
          <a:off x="0" y="444251"/>
          <a:ext cx="45719" cy="171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2" tIns="6350" rIns="35560" bIns="6350" numCol="1" spcCol="1270" anchor="t" anchorCtr="0">
          <a:noAutofit/>
        </a:bodyPr>
        <a:lstStyle/>
        <a:p>
          <a:pPr marL="57150" lvl="1" indent="-57150" algn="l" defTabSz="177800">
            <a:lnSpc>
              <a:spcPct val="90000"/>
            </a:lnSpc>
            <a:spcBef>
              <a:spcPct val="0"/>
            </a:spcBef>
            <a:spcAft>
              <a:spcPct val="20000"/>
            </a:spcAft>
            <a:buChar char="•"/>
          </a:pPr>
          <a:r>
            <a:rPr lang="en-US" sz="400" kern="1200" dirty="0"/>
            <a:t>Task 1</a:t>
          </a:r>
        </a:p>
        <a:p>
          <a:pPr marL="57150" lvl="1" indent="-57150" algn="l" defTabSz="177800">
            <a:lnSpc>
              <a:spcPct val="90000"/>
            </a:lnSpc>
            <a:spcBef>
              <a:spcPct val="0"/>
            </a:spcBef>
            <a:spcAft>
              <a:spcPct val="20000"/>
            </a:spcAft>
            <a:buChar char="•"/>
          </a:pPr>
          <a:r>
            <a:rPr lang="en-US" sz="400" kern="1200" dirty="0"/>
            <a:t>Task 2</a:t>
          </a:r>
        </a:p>
      </dsp:txBody>
      <dsp:txXfrm>
        <a:off x="0" y="444251"/>
        <a:ext cx="45719" cy="171517"/>
      </dsp:txXfrm>
    </dsp:sp>
    <dsp:sp modelId="{D64CB5D5-837D-47FC-9E42-A26D800BC695}">
      <dsp:nvSpPr>
        <dsp:cNvPr id="0" name=""/>
        <dsp:cNvSpPr/>
      </dsp:nvSpPr>
      <dsp:spPr>
        <a:xfrm>
          <a:off x="0" y="615768"/>
          <a:ext cx="45719" cy="136062"/>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l" defTabSz="222250">
            <a:lnSpc>
              <a:spcPct val="90000"/>
            </a:lnSpc>
            <a:spcBef>
              <a:spcPct val="0"/>
            </a:spcBef>
            <a:spcAft>
              <a:spcPct val="35000"/>
            </a:spcAft>
            <a:buNone/>
          </a:pPr>
          <a:r>
            <a:rPr lang="en-US" sz="500" kern="1200" dirty="0"/>
            <a:t>Group C</a:t>
          </a:r>
        </a:p>
      </dsp:txBody>
      <dsp:txXfrm>
        <a:off x="2232" y="618000"/>
        <a:ext cx="41255" cy="131598"/>
      </dsp:txXfrm>
    </dsp:sp>
    <dsp:sp modelId="{08B7B17B-8600-44B0-B235-389E5D71D804}">
      <dsp:nvSpPr>
        <dsp:cNvPr id="0" name=""/>
        <dsp:cNvSpPr/>
      </dsp:nvSpPr>
      <dsp:spPr>
        <a:xfrm>
          <a:off x="0" y="751831"/>
          <a:ext cx="45719" cy="857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2" tIns="6350" rIns="35560" bIns="6350" numCol="1" spcCol="1270" anchor="t" anchorCtr="0">
          <a:noAutofit/>
        </a:bodyPr>
        <a:lstStyle/>
        <a:p>
          <a:pPr marL="57150" lvl="1" indent="-57150" algn="l" defTabSz="177800">
            <a:lnSpc>
              <a:spcPct val="90000"/>
            </a:lnSpc>
            <a:spcBef>
              <a:spcPct val="0"/>
            </a:spcBef>
            <a:spcAft>
              <a:spcPct val="20000"/>
            </a:spcAft>
            <a:buChar char="•"/>
          </a:pPr>
          <a:r>
            <a:rPr lang="en-US" sz="400" kern="1200" dirty="0"/>
            <a:t>Task 1</a:t>
          </a:r>
        </a:p>
      </dsp:txBody>
      <dsp:txXfrm>
        <a:off x="0" y="751831"/>
        <a:ext cx="45719" cy="8575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5/2/2021</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5/2/2021</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a:t>Click to edit Master title style</a:t>
            </a:r>
            <a:endParaRPr/>
          </a:p>
        </p:txBody>
      </p:sp>
      <p:grpSp>
        <p:nvGrpSpPr>
          <p:cNvPr id="256" name="line" descr="Line graphic"/>
          <p:cNvGrpSpPr/>
          <p:nvPr/>
        </p:nvGrpSpPr>
        <p:grpSpPr bwMode="invGray">
          <a:xfrm>
            <a:off x="1584896" y="4724400"/>
            <a:ext cx="8631936" cy="64008"/>
            <a:chOff x="-4110038" y="2703513"/>
            <a:chExt cx="17394239" cy="160336"/>
          </a:xfrm>
          <a:solidFill>
            <a:schemeClr val="accent1"/>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7" name="line" descr="Line graphic"/>
          <p:cNvGrpSpPr/>
          <p:nvPr/>
        </p:nvGrpSpPr>
        <p:grpSpPr bwMode="invGray">
          <a:xfrm>
            <a:off x="1522413" y="1514475"/>
            <a:ext cx="10569575" cy="64008"/>
            <a:chOff x="1522413" y="1514475"/>
            <a:chExt cx="10569575" cy="64008"/>
          </a:xfrm>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5/2/2021</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361612" y="274639"/>
            <a:ext cx="1371600" cy="5901747"/>
          </a:xfrm>
        </p:spPr>
        <p:txBody>
          <a:bodyPr vert="eaVert"/>
          <a:lstStyle/>
          <a:p>
            <a:r>
              <a:rPr lang="en-US"/>
              <a:t>Click to edit Master title style</a:t>
            </a:r>
            <a:endParaRPr/>
          </a:p>
        </p:txBody>
      </p:sp>
      <p:grpSp>
        <p:nvGrpSpPr>
          <p:cNvPr id="7" name="line" descr="Line graphic"/>
          <p:cNvGrpSpPr/>
          <p:nvPr/>
        </p:nvGrpSpPr>
        <p:grpSpPr bwMode="invGray">
          <a:xfrm rot="5400000">
            <a:off x="6864412" y="3472598"/>
            <a:ext cx="6492240" cy="64008"/>
            <a:chOff x="1522413" y="1514475"/>
            <a:chExt cx="10569575" cy="64008"/>
          </a:xfrm>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hasCustomPrompt="1"/>
          </p:nvPr>
        </p:nvSpPr>
        <p:spPr>
          <a:xfrm>
            <a:off x="608012" y="277813"/>
            <a:ext cx="9144001" cy="5898573"/>
          </a:xfrm>
        </p:spPr>
        <p:txBody>
          <a:bodyPr vert="eaVert"/>
          <a:lstStyle>
            <a:lvl5pPr>
              <a:defRPr/>
            </a:lvl5pPr>
            <a:lvl6pPr marL="1261872" indent="0">
              <a:buNone/>
              <a:defRPr/>
            </a:lvl6pPr>
            <a:lvl7pPr>
              <a:defRPr/>
            </a:lvl7pPr>
            <a:lvl8pPr>
              <a:defRPr baseline="0"/>
            </a:lvl8pPr>
            <a:lvl9pPr>
              <a:defRPr baseline="0"/>
            </a:lvl9pPr>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endParaRPr lang="en-US" dirty="0"/>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5/2/2021</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67" name="line" descr="Line graphic"/>
          <p:cNvGrpSpPr/>
          <p:nvPr/>
        </p:nvGrpSpPr>
        <p:grpSpPr bwMode="invGray">
          <a:xfrm>
            <a:off x="1522413" y="1514475"/>
            <a:ext cx="10569575" cy="64008"/>
            <a:chOff x="1522413" y="1514475"/>
            <a:chExt cx="10569575" cy="64008"/>
          </a:xfrm>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dirty="0"/>
          </a:p>
        </p:txBody>
      </p:sp>
      <p:sp>
        <p:nvSpPr>
          <p:cNvPr id="4" name="Date Placeholder 3"/>
          <p:cNvSpPr>
            <a:spLocks noGrp="1"/>
          </p:cNvSpPr>
          <p:nvPr>
            <p:ph type="dt" sz="half" idx="10"/>
          </p:nvPr>
        </p:nvSpPr>
        <p:spPr/>
        <p:txBody>
          <a:bodyPr/>
          <a:lstStyle/>
          <a:p>
            <a:fld id="{9AFE8FB1-0A7A-443E-AAF7-31D4FA1AA312}" type="datetimeFigureOut">
              <a:rPr lang="en-US"/>
              <a:t>5/2/2021</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a:t>Click to edit Master title style</a:t>
            </a:r>
            <a:endParaRPr/>
          </a:p>
        </p:txBody>
      </p:sp>
      <p:grpSp>
        <p:nvGrpSpPr>
          <p:cNvPr id="255" name="line" descr="Line graphic"/>
          <p:cNvGrpSpPr/>
          <p:nvPr/>
        </p:nvGrpSpPr>
        <p:grpSpPr bwMode="invGray">
          <a:xfrm>
            <a:off x="1584896" y="4724400"/>
            <a:ext cx="8631936" cy="64008"/>
            <a:chOff x="-4110038" y="2703513"/>
            <a:chExt cx="17394239" cy="160336"/>
          </a:xfrm>
          <a:solidFill>
            <a:schemeClr val="accent1"/>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5/2/2021</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58" name="line" descr="Line graphic"/>
          <p:cNvGrpSpPr/>
          <p:nvPr/>
        </p:nvGrpSpPr>
        <p:grpSpPr bwMode="invGray">
          <a:xfrm>
            <a:off x="1522413" y="1514475"/>
            <a:ext cx="10569575" cy="64008"/>
            <a:chOff x="1522413" y="1514475"/>
            <a:chExt cx="10569575" cy="64008"/>
          </a:xfrm>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5/2/2021</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lvl1pPr>
              <a:defRPr/>
            </a:lvl1pPr>
          </a:lstStyle>
          <a:p>
            <a:r>
              <a:rPr lang="en-US"/>
              <a:t>Click to edit Master title style</a:t>
            </a:r>
            <a:endParaRPr/>
          </a:p>
        </p:txBody>
      </p:sp>
      <p:grpSp>
        <p:nvGrpSpPr>
          <p:cNvPr id="160" name="line" descr="Line graphic"/>
          <p:cNvGrpSpPr/>
          <p:nvPr/>
        </p:nvGrpSpPr>
        <p:grpSpPr bwMode="invGray">
          <a:xfrm>
            <a:off x="1522413" y="1514475"/>
            <a:ext cx="10569575" cy="64008"/>
            <a:chOff x="1522413" y="1514475"/>
            <a:chExt cx="10569575" cy="64008"/>
          </a:xfrm>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endParaRPr/>
          </a:p>
        </p:txBody>
      </p:sp>
      <p:sp>
        <p:nvSpPr>
          <p:cNvPr id="7" name="Date Placeholder 6"/>
          <p:cNvSpPr>
            <a:spLocks noGrp="1"/>
          </p:cNvSpPr>
          <p:nvPr>
            <p:ph type="dt" sz="half" idx="10"/>
          </p:nvPr>
        </p:nvSpPr>
        <p:spPr/>
        <p:txBody>
          <a:bodyPr/>
          <a:lstStyle/>
          <a:p>
            <a:fld id="{9AFE8FB1-0A7A-443E-AAF7-31D4FA1AA312}" type="datetimeFigureOut">
              <a:rPr lang="en-US"/>
              <a:t>5/2/2021</a:t>
            </a:fld>
            <a:endParaRPr/>
          </a:p>
        </p:txBody>
      </p:sp>
      <p:sp>
        <p:nvSpPr>
          <p:cNvPr id="9" name="Slide Number Placeholder 8"/>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156" name="line" descr="Line graphic"/>
          <p:cNvGrpSpPr/>
          <p:nvPr/>
        </p:nvGrpSpPr>
        <p:grpSpPr bwMode="invGray">
          <a:xfrm>
            <a:off x="1522413" y="1514475"/>
            <a:ext cx="10569575" cy="64008"/>
            <a:chOff x="1522413" y="1514475"/>
            <a:chExt cx="10569575" cy="64008"/>
          </a:xfrm>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Footer Placeholder 3"/>
          <p:cNvSpPr>
            <a:spLocks noGrp="1"/>
          </p:cNvSpPr>
          <p:nvPr>
            <p:ph type="ftr" sz="quarter" idx="11"/>
          </p:nvPr>
        </p:nvSpPr>
        <p:spPr/>
        <p:txBody>
          <a:bodyPr/>
          <a:lstStyle/>
          <a:p>
            <a:endParaRPr/>
          </a:p>
        </p:txBody>
      </p:sp>
      <p:sp>
        <p:nvSpPr>
          <p:cNvPr id="3" name="Date Placeholder 2"/>
          <p:cNvSpPr>
            <a:spLocks noGrp="1"/>
          </p:cNvSpPr>
          <p:nvPr>
            <p:ph type="dt" sz="half" idx="10"/>
          </p:nvPr>
        </p:nvSpPr>
        <p:spPr/>
        <p:txBody>
          <a:bodyPr/>
          <a:lstStyle/>
          <a:p>
            <a:fld id="{9AFE8FB1-0A7A-443E-AAF7-31D4FA1AA312}" type="datetimeFigureOut">
              <a:rPr lang="en-US"/>
              <a:t>5/2/2021</a:t>
            </a:fld>
            <a:endParaRPr/>
          </a:p>
        </p:txBody>
      </p:sp>
      <p:sp>
        <p:nvSpPr>
          <p:cNvPr id="5" name="Slide Number Placeholder 4"/>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a:p>
        </p:txBody>
      </p:sp>
      <p:sp>
        <p:nvSpPr>
          <p:cNvPr id="2" name="Date Placeholder 1"/>
          <p:cNvSpPr>
            <a:spLocks noGrp="1"/>
          </p:cNvSpPr>
          <p:nvPr>
            <p:ph type="dt" sz="half" idx="10"/>
          </p:nvPr>
        </p:nvSpPr>
        <p:spPr/>
        <p:txBody>
          <a:bodyPr/>
          <a:lstStyle/>
          <a:p>
            <a:fld id="{9AFE8FB1-0A7A-443E-AAF7-31D4FA1AA312}" type="datetimeFigureOut">
              <a:rPr lang="en-US"/>
              <a:t>5/2/2021</a:t>
            </a:fld>
            <a:endParaRPr/>
          </a:p>
        </p:txBody>
      </p:sp>
      <p:sp>
        <p:nvSpPr>
          <p:cNvPr id="4" name="Slide Number Placeholder 3"/>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grpSp>
        <p:nvGrpSpPr>
          <p:cNvPr id="615" name="frame" descr="Box graphic"/>
          <p:cNvGrpSpPr/>
          <p:nvPr/>
        </p:nvGrpSpPr>
        <p:grpSpPr bwMode="invGray">
          <a:xfrm>
            <a:off x="4417839" y="1630821"/>
            <a:ext cx="6291028" cy="4575885"/>
            <a:chOff x="4417839" y="1630821"/>
            <a:chExt cx="6291028" cy="4575885"/>
          </a:xfrm>
        </p:grpSpPr>
        <p:grpSp>
          <p:nvGrpSpPr>
            <p:cNvPr id="616" name="Group 615"/>
            <p:cNvGrpSpPr/>
            <p:nvPr/>
          </p:nvGrpSpPr>
          <p:grpSpPr bwMode="invGray">
            <a:xfrm>
              <a:off x="5414491" y="1630821"/>
              <a:ext cx="5294376" cy="4114800"/>
              <a:chOff x="3310555" y="716546"/>
              <a:chExt cx="5294376" cy="4114800"/>
            </a:xfrm>
          </p:grpSpPr>
          <p:grpSp>
            <p:nvGrpSpPr>
              <p:cNvPr id="768" name="Group 767"/>
              <p:cNvGrpSpPr/>
              <p:nvPr/>
            </p:nvGrpSpPr>
            <p:grpSpPr bwMode="invGray">
              <a:xfrm flipH="1">
                <a:off x="3310555" y="737968"/>
                <a:ext cx="5294376" cy="54864"/>
                <a:chOff x="1522413" y="1514475"/>
                <a:chExt cx="10569575" cy="64008"/>
              </a:xfrm>
              <a:solidFill>
                <a:schemeClr val="accent1"/>
              </a:solid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solidFill>
                <a:schemeClr val="accent1"/>
              </a:solid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p:grpSpPr>
          <p:grpSp>
            <p:nvGrpSpPr>
              <p:cNvPr id="618" name="Group 617"/>
              <p:cNvGrpSpPr/>
              <p:nvPr/>
            </p:nvGrpSpPr>
            <p:grpSpPr bwMode="invGray">
              <a:xfrm flipH="1">
                <a:off x="3310555" y="737968"/>
                <a:ext cx="5294376" cy="54864"/>
                <a:chOff x="1522413" y="1514475"/>
                <a:chExt cx="10569575" cy="64008"/>
              </a:xfrm>
              <a:solidFill>
                <a:schemeClr val="accent1"/>
              </a:solid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solidFill>
                <a:schemeClr val="accent1"/>
              </a:solid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5/2/2021</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grpSp>
        <p:nvGrpSpPr>
          <p:cNvPr id="614" name="frame" descr="Box graphic"/>
          <p:cNvGrpSpPr/>
          <p:nvPr/>
        </p:nvGrpSpPr>
        <p:grpSpPr bwMode="invGray">
          <a:xfrm flipH="1">
            <a:off x="1447500" y="1630821"/>
            <a:ext cx="6291028" cy="4575885"/>
            <a:chOff x="4417839" y="1630821"/>
            <a:chExt cx="6291028" cy="4575885"/>
          </a:xfrm>
        </p:grpSpPr>
        <p:grpSp>
          <p:nvGrpSpPr>
            <p:cNvPr id="615" name="Group 614"/>
            <p:cNvGrpSpPr/>
            <p:nvPr/>
          </p:nvGrpSpPr>
          <p:grpSpPr bwMode="invGray">
            <a:xfrm>
              <a:off x="5414491" y="1630821"/>
              <a:ext cx="5294376" cy="4114800"/>
              <a:chOff x="3310555" y="716546"/>
              <a:chExt cx="5294376" cy="4114800"/>
            </a:xfrm>
          </p:grpSpPr>
          <p:grpSp>
            <p:nvGrpSpPr>
              <p:cNvPr id="767" name="Group 766"/>
              <p:cNvGrpSpPr/>
              <p:nvPr/>
            </p:nvGrpSpPr>
            <p:grpSpPr bwMode="invGray">
              <a:xfrm flipH="1">
                <a:off x="3310555" y="737968"/>
                <a:ext cx="5294376" cy="54864"/>
                <a:chOff x="1522413" y="1514475"/>
                <a:chExt cx="10569575" cy="64008"/>
              </a:xfrm>
              <a:solidFill>
                <a:schemeClr val="accent1"/>
              </a:solid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solidFill>
                <a:schemeClr val="accent1"/>
              </a:solid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p:grpSpPr>
          <p:grpSp>
            <p:nvGrpSpPr>
              <p:cNvPr id="617" name="Group 616"/>
              <p:cNvGrpSpPr/>
              <p:nvPr/>
            </p:nvGrpSpPr>
            <p:grpSpPr bwMode="invGray">
              <a:xfrm flipH="1">
                <a:off x="3310555" y="737968"/>
                <a:ext cx="5294376" cy="54864"/>
                <a:chOff x="1522413" y="1514475"/>
                <a:chExt cx="10569575" cy="64008"/>
              </a:xfrm>
              <a:solidFill>
                <a:schemeClr val="accent1"/>
              </a:solid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solidFill>
                <a:schemeClr val="accent1"/>
              </a:solid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5/2/2021</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9AFE8FB1-0A7A-443E-AAF7-31D4FA1AA312}" type="datetimeFigureOut">
              <a:rPr lang="en-US" smtClean="0"/>
              <a:pPr/>
              <a:t>5/2/2021</a:t>
            </a:fld>
            <a:endParaRPr lang="en-US" dirty="0"/>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25BA54BD-C84D-46CE-8B72-31BFB26ABA43}" type="slidenum">
              <a:rPr lang="en-US" smtClean="0"/>
              <a:pPr/>
              <a:t>‹#›</a:t>
            </a:fld>
            <a:endParaRPr lang="en-US"/>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hyperlink" Target="https://dailyverses.net/matthew/4/19" TargetMode="External"/><Relationship Id="rId2" Type="http://schemas.openxmlformats.org/officeDocument/2006/relationships/hyperlink" Target="https://dailyverses.net/1-peter/3/15" TargetMode="Externa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Teacher </a:t>
            </a:r>
            <a:r>
              <a:rPr lang="en-US" dirty="0">
                <a:solidFill>
                  <a:schemeClr val="accent5"/>
                </a:solidFill>
              </a:rPr>
              <a:t>vs.</a:t>
            </a:r>
            <a:r>
              <a:rPr lang="en-US" dirty="0"/>
              <a:t> “Preacher” Evangelist</a:t>
            </a:r>
          </a:p>
        </p:txBody>
      </p:sp>
      <p:sp>
        <p:nvSpPr>
          <p:cNvPr id="3" name="Subtitle 2"/>
          <p:cNvSpPr>
            <a:spLocks noGrp="1"/>
          </p:cNvSpPr>
          <p:nvPr>
            <p:ph type="subTitle" idx="1"/>
          </p:nvPr>
        </p:nvSpPr>
        <p:spPr/>
        <p:txBody>
          <a:bodyPr/>
          <a:lstStyle/>
          <a:p>
            <a:r>
              <a:rPr lang="en-US" dirty="0"/>
              <a:t>They are </a:t>
            </a:r>
            <a:r>
              <a:rPr lang="en-US" u="sng" dirty="0">
                <a:solidFill>
                  <a:schemeClr val="accent5"/>
                </a:solidFill>
              </a:rPr>
              <a:t>DIFFERENT. </a:t>
            </a:r>
            <a:r>
              <a:rPr lang="en-US" u="sng" dirty="0">
                <a:solidFill>
                  <a:schemeClr val="tx1"/>
                </a:solidFill>
              </a:rPr>
              <a:t> (But equally important.)</a:t>
            </a:r>
            <a:endParaRPr lang="en-US" u="sng" dirty="0">
              <a:solidFill>
                <a:schemeClr val="accent5"/>
              </a:solidFill>
            </a:endParaRPr>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Am I an evangelist?</a:t>
            </a:r>
          </a:p>
        </p:txBody>
      </p:sp>
      <p:sp>
        <p:nvSpPr>
          <p:cNvPr id="6" name="Content Placeholder 5"/>
          <p:cNvSpPr>
            <a:spLocks noGrp="1"/>
          </p:cNvSpPr>
          <p:nvPr>
            <p:ph idx="1"/>
          </p:nvPr>
        </p:nvSpPr>
        <p:spPr>
          <a:xfrm>
            <a:off x="4646612" y="1828800"/>
            <a:ext cx="5669280" cy="4038600"/>
          </a:xfrm>
        </p:spPr>
        <p:txBody>
          <a:bodyPr>
            <a:normAutofit lnSpcReduction="10000"/>
          </a:bodyPr>
          <a:lstStyle/>
          <a:p>
            <a:r>
              <a:rPr lang="en-US" dirty="0"/>
              <a:t>Do you enjoy speaking to friends, coworkers, strangers about Jesus as the hope of salvation?</a:t>
            </a:r>
          </a:p>
          <a:p>
            <a:r>
              <a:rPr lang="en-US" dirty="0"/>
              <a:t>Are you able to present the gospel in ways that unbelievers have their questions answered?</a:t>
            </a:r>
          </a:p>
          <a:p>
            <a:r>
              <a:rPr lang="en-US" dirty="0"/>
              <a:t>Can you easily point out the fallen nature that requires a savior to the lost?</a:t>
            </a:r>
          </a:p>
          <a:p>
            <a:r>
              <a:rPr lang="en-US" dirty="0"/>
              <a:t>Do you have a desire to preach Christ crucified so that nonbelievers see the hope in you?</a:t>
            </a:r>
          </a:p>
        </p:txBody>
      </p:sp>
      <p:sp>
        <p:nvSpPr>
          <p:cNvPr id="3" name="TextBox 2">
            <a:extLst>
              <a:ext uri="{FF2B5EF4-FFF2-40B4-BE49-F238E27FC236}">
                <a16:creationId xmlns:a16="http://schemas.microsoft.com/office/drawing/2014/main" id="{FCDF8AF1-E3BB-4B08-A0A0-1510FD17308A}"/>
              </a:ext>
            </a:extLst>
          </p:cNvPr>
          <p:cNvSpPr txBox="1"/>
          <p:nvPr/>
        </p:nvSpPr>
        <p:spPr>
          <a:xfrm>
            <a:off x="531812" y="1600200"/>
            <a:ext cx="3478213" cy="5078313"/>
          </a:xfrm>
          <a:prstGeom prst="rect">
            <a:avLst/>
          </a:prstGeom>
          <a:noFill/>
        </p:spPr>
        <p:txBody>
          <a:bodyPr wrap="square" rtlCol="0">
            <a:spAutoFit/>
          </a:bodyPr>
          <a:lstStyle/>
          <a:p>
            <a:pPr>
              <a:lnSpc>
                <a:spcPct val="90000"/>
              </a:lnSpc>
            </a:pPr>
            <a:r>
              <a:rPr lang="en-US" sz="2400" dirty="0"/>
              <a:t>Phillip was a central evangelist of the bible as depicted in Acts 8:30-35</a:t>
            </a:r>
          </a:p>
          <a:p>
            <a:pPr>
              <a:lnSpc>
                <a:spcPct val="90000"/>
              </a:lnSpc>
            </a:pPr>
            <a:endParaRPr lang="en-US" sz="2400" dirty="0"/>
          </a:p>
          <a:p>
            <a:pPr>
              <a:lnSpc>
                <a:spcPct val="90000"/>
              </a:lnSpc>
            </a:pPr>
            <a:r>
              <a:rPr lang="en-US" sz="2400" dirty="0"/>
              <a:t>He runs up to the eunuch and proceeds to explain and share the gospel with him until he understood. Igniting faith and repentance until the eunuch desired to be baptized. Then with joy the eunuch shared with others his new faith in many towns.</a:t>
            </a:r>
          </a:p>
        </p:txBody>
      </p:sp>
    </p:spTree>
    <p:extLst>
      <p:ext uri="{BB962C8B-B14F-4D97-AF65-F5344CB8AC3E}">
        <p14:creationId xmlns:p14="http://schemas.microsoft.com/office/powerpoint/2010/main" val="1797304117"/>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Evangelism at a price</a:t>
            </a:r>
          </a:p>
        </p:txBody>
      </p:sp>
      <p:sp>
        <p:nvSpPr>
          <p:cNvPr id="3" name="TextBox 2">
            <a:extLst>
              <a:ext uri="{FF2B5EF4-FFF2-40B4-BE49-F238E27FC236}">
                <a16:creationId xmlns:a16="http://schemas.microsoft.com/office/drawing/2014/main" id="{ADF2AD61-C52A-41BF-BEE7-37B1B58F057D}"/>
              </a:ext>
            </a:extLst>
          </p:cNvPr>
          <p:cNvSpPr txBox="1"/>
          <p:nvPr/>
        </p:nvSpPr>
        <p:spPr>
          <a:xfrm>
            <a:off x="1598612" y="1632794"/>
            <a:ext cx="6095998" cy="4330416"/>
          </a:xfrm>
          <a:prstGeom prst="rect">
            <a:avLst/>
          </a:prstGeom>
          <a:noFill/>
        </p:spPr>
        <p:txBody>
          <a:bodyPr wrap="square" rtlCol="0">
            <a:spAutoFit/>
          </a:bodyPr>
          <a:lstStyle/>
          <a:p>
            <a:pPr>
              <a:lnSpc>
                <a:spcPct val="90000"/>
              </a:lnSpc>
            </a:pPr>
            <a:r>
              <a:rPr lang="en-US" sz="2000" dirty="0"/>
              <a:t>Evangelism comes with a price.</a:t>
            </a:r>
          </a:p>
          <a:p>
            <a:pPr>
              <a:lnSpc>
                <a:spcPct val="90000"/>
              </a:lnSpc>
            </a:pPr>
            <a:endParaRPr lang="en-US" sz="2000" dirty="0"/>
          </a:p>
          <a:p>
            <a:pPr>
              <a:lnSpc>
                <a:spcPct val="90000"/>
              </a:lnSpc>
            </a:pPr>
            <a:r>
              <a:rPr lang="en-US" sz="2000" dirty="0"/>
              <a:t>Evangelists are more likely to be mocked and ridiculed for walking in their ministry gifting. </a:t>
            </a:r>
          </a:p>
          <a:p>
            <a:pPr>
              <a:lnSpc>
                <a:spcPct val="90000"/>
              </a:lnSpc>
            </a:pPr>
            <a:endParaRPr lang="en-US" sz="2000" dirty="0"/>
          </a:p>
          <a:p>
            <a:pPr>
              <a:lnSpc>
                <a:spcPct val="90000"/>
              </a:lnSpc>
            </a:pPr>
            <a:r>
              <a:rPr lang="en-US" sz="2000" dirty="0"/>
              <a:t>They, are reaching out to lost souls who do not know a savior. They may be mocked, attacked, or rejected for simply sharing the gospel.</a:t>
            </a:r>
          </a:p>
          <a:p>
            <a:pPr>
              <a:lnSpc>
                <a:spcPct val="90000"/>
              </a:lnSpc>
            </a:pPr>
            <a:endParaRPr lang="en-US" sz="2000" dirty="0"/>
          </a:p>
          <a:p>
            <a:pPr>
              <a:lnSpc>
                <a:spcPct val="90000"/>
              </a:lnSpc>
            </a:pPr>
            <a:r>
              <a:rPr lang="en-US" dirty="0"/>
              <a:t>(This is not in comparison with church congregants disagreeing with teaching or pastoral techniques. These people are (Or should be already saved)</a:t>
            </a:r>
          </a:p>
          <a:p>
            <a:pPr>
              <a:lnSpc>
                <a:spcPct val="90000"/>
              </a:lnSpc>
            </a:pPr>
            <a:r>
              <a:rPr lang="en-US" dirty="0"/>
              <a:t> Whereas evangelists deal with the uncultivated  hearts of the lost.) Churches should submit to each other and take up troubles with their brothers. Evangelists are more likely to get unfiltered forms of disapproval as they walk in ministry.</a:t>
            </a:r>
          </a:p>
        </p:txBody>
      </p:sp>
      <p:sp>
        <p:nvSpPr>
          <p:cNvPr id="5" name="TextBox 4">
            <a:extLst>
              <a:ext uri="{FF2B5EF4-FFF2-40B4-BE49-F238E27FC236}">
                <a16:creationId xmlns:a16="http://schemas.microsoft.com/office/drawing/2014/main" id="{014F3D8F-42DE-4543-BA5C-0B713D0C0C96}"/>
              </a:ext>
            </a:extLst>
          </p:cNvPr>
          <p:cNvSpPr txBox="1"/>
          <p:nvPr/>
        </p:nvSpPr>
        <p:spPr>
          <a:xfrm>
            <a:off x="8151812" y="785019"/>
            <a:ext cx="3505200" cy="6297108"/>
          </a:xfrm>
          <a:prstGeom prst="rect">
            <a:avLst/>
          </a:prstGeom>
          <a:noFill/>
        </p:spPr>
        <p:txBody>
          <a:bodyPr wrap="square" rtlCol="0">
            <a:spAutoFit/>
          </a:bodyPr>
          <a:lstStyle/>
          <a:p>
            <a:pPr>
              <a:lnSpc>
                <a:spcPct val="90000"/>
              </a:lnSpc>
            </a:pPr>
            <a:r>
              <a:rPr lang="en-US" sz="2000" b="0" i="0" dirty="0">
                <a:effectLst/>
                <a:latin typeface="calibri" panose="020F0502020204030204" pitchFamily="34" charset="0"/>
              </a:rPr>
              <a:t>But in your hearts revere Christ as Lord. Always be prepared to give an answer to everyone who asks you to give the reason for the hope that you have. But do this with gentleness and respect.</a:t>
            </a:r>
            <a:r>
              <a:rPr lang="en-US" sz="2000" b="1" i="0" u="none" strike="noStrike" dirty="0">
                <a:effectLst/>
                <a:latin typeface="calibri" panose="020F0502020204030204" pitchFamily="34" charset="0"/>
                <a:hlinkClick r:id="rId2">
                  <a:extLst>
                    <a:ext uri="{A12FA001-AC4F-418D-AE19-62706E023703}">
                      <ahyp:hlinkClr xmlns:ahyp="http://schemas.microsoft.com/office/drawing/2018/hyperlinkcolor" val="tx"/>
                    </a:ext>
                  </a:extLst>
                </a:hlinkClick>
              </a:rPr>
              <a:t>1 Peter 3:15</a:t>
            </a:r>
            <a:endParaRPr lang="en-US" sz="2000" b="1" i="0" u="none" strike="noStrike" dirty="0">
              <a:effectLst/>
              <a:latin typeface="calibri" panose="020F0502020204030204" pitchFamily="34" charset="0"/>
            </a:endParaRPr>
          </a:p>
          <a:p>
            <a:pPr>
              <a:lnSpc>
                <a:spcPct val="90000"/>
              </a:lnSpc>
            </a:pPr>
            <a:endParaRPr lang="en-US" sz="2000" b="1" dirty="0">
              <a:latin typeface="calibri" panose="020F0502020204030204" pitchFamily="34" charset="0"/>
            </a:endParaRPr>
          </a:p>
          <a:p>
            <a:pPr>
              <a:lnSpc>
                <a:spcPct val="90000"/>
              </a:lnSpc>
            </a:pPr>
            <a:endParaRPr lang="en-US" sz="2000" b="1" i="0" dirty="0">
              <a:effectLst/>
              <a:latin typeface="calibri" panose="020F0502020204030204" pitchFamily="34" charset="0"/>
            </a:endParaRPr>
          </a:p>
          <a:p>
            <a:pPr>
              <a:lnSpc>
                <a:spcPct val="90000"/>
              </a:lnSpc>
            </a:pPr>
            <a:r>
              <a:rPr lang="en-US" sz="2000" b="0" i="0" dirty="0">
                <a:effectLst/>
                <a:latin typeface="calibri" panose="020F0502020204030204" pitchFamily="34" charset="0"/>
              </a:rPr>
              <a:t>“Come, follow me,” Jesus said, “and I will send you out to fish for </a:t>
            </a:r>
            <a:r>
              <a:rPr lang="en-US" sz="2000" b="0" i="0" dirty="0">
                <a:effectLst/>
                <a:latin typeface="calibri" panose="020F0502020204030204" pitchFamily="34" charset="0"/>
                <a:hlinkClick r:id="rId3">
                  <a:extLst>
                    <a:ext uri="{A12FA001-AC4F-418D-AE19-62706E023703}">
                      <ahyp:hlinkClr xmlns:ahyp="http://schemas.microsoft.com/office/drawing/2018/hyperlinkcolor" val="tx"/>
                    </a:ext>
                  </a:extLst>
                </a:hlinkClick>
              </a:rPr>
              <a:t>people. "Matthew</a:t>
            </a:r>
            <a:r>
              <a:rPr lang="en-US" sz="2000" b="1" i="0" u="none" strike="noStrike" dirty="0">
                <a:effectLst/>
                <a:latin typeface="calibri" panose="020F0502020204030204" pitchFamily="34" charset="0"/>
                <a:hlinkClick r:id="rId3">
                  <a:extLst>
                    <a:ext uri="{A12FA001-AC4F-418D-AE19-62706E023703}">
                      <ahyp:hlinkClr xmlns:ahyp="http://schemas.microsoft.com/office/drawing/2018/hyperlinkcolor" val="tx"/>
                    </a:ext>
                  </a:extLst>
                </a:hlinkClick>
              </a:rPr>
              <a:t> 4:19</a:t>
            </a:r>
            <a:endParaRPr lang="en-US" sz="2000" b="1" i="0" u="none" strike="noStrike" dirty="0">
              <a:effectLst/>
              <a:latin typeface="calibri" panose="020F0502020204030204" pitchFamily="34" charset="0"/>
            </a:endParaRPr>
          </a:p>
          <a:p>
            <a:pPr>
              <a:lnSpc>
                <a:spcPct val="90000"/>
              </a:lnSpc>
            </a:pPr>
            <a:endParaRPr lang="en-US" sz="2000" b="1" dirty="0">
              <a:latin typeface="calibri" panose="020F0502020204030204" pitchFamily="34" charset="0"/>
            </a:endParaRPr>
          </a:p>
          <a:p>
            <a:pPr>
              <a:lnSpc>
                <a:spcPct val="90000"/>
              </a:lnSpc>
            </a:pPr>
            <a:endParaRPr lang="en-US" sz="2000" b="1" i="0" dirty="0">
              <a:effectLst/>
              <a:latin typeface="calibri" panose="020F0502020204030204" pitchFamily="34" charset="0"/>
            </a:endParaRPr>
          </a:p>
          <a:p>
            <a:pPr>
              <a:lnSpc>
                <a:spcPct val="90000"/>
              </a:lnSpc>
            </a:pPr>
            <a:r>
              <a:rPr lang="en-US" b="1" dirty="0">
                <a:solidFill>
                  <a:srgbClr val="FF0000"/>
                </a:solidFill>
                <a:latin typeface="calibri" panose="020F0502020204030204" pitchFamily="34" charset="0"/>
              </a:rPr>
              <a:t>*We are all called to share the gospel with the lost and make disciples. Evangelists, however, are designed with this specific ministry gifting where it envelops their very lives. To go forth and preach the gospel to the lost*</a:t>
            </a:r>
            <a:endParaRPr lang="en-US" b="1" i="0" dirty="0">
              <a:solidFill>
                <a:srgbClr val="FF0000"/>
              </a:solidFill>
              <a:effectLst/>
              <a:latin typeface="calibri" panose="020F0502020204030204" pitchFamily="34" charset="0"/>
            </a:endParaRPr>
          </a:p>
          <a:p>
            <a:pPr>
              <a:lnSpc>
                <a:spcPct val="90000"/>
              </a:lnSpc>
            </a:pPr>
            <a:endParaRPr lang="en-US" b="1" i="0" dirty="0">
              <a:effectLst/>
              <a:latin typeface="calibri" panose="020F0502020204030204" pitchFamily="34" charset="0"/>
            </a:endParaRPr>
          </a:p>
          <a:p>
            <a:pPr>
              <a:lnSpc>
                <a:spcPct val="90000"/>
              </a:lnSpc>
            </a:pPr>
            <a:endParaRPr lang="en-US" sz="2400" dirty="0"/>
          </a:p>
        </p:txBody>
      </p:sp>
    </p:spTree>
    <p:extLst>
      <p:ext uri="{BB962C8B-B14F-4D97-AF65-F5344CB8AC3E}">
        <p14:creationId xmlns:p14="http://schemas.microsoft.com/office/powerpoint/2010/main" val="11609593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EC195-BB38-4A5A-B2C6-5EE9F0D76CB7}"/>
              </a:ext>
            </a:extLst>
          </p:cNvPr>
          <p:cNvSpPr>
            <a:spLocks noGrp="1"/>
          </p:cNvSpPr>
          <p:nvPr>
            <p:ph type="title"/>
          </p:nvPr>
        </p:nvSpPr>
        <p:spPr/>
        <p:txBody>
          <a:bodyPr/>
          <a:lstStyle/>
          <a:p>
            <a:pPr algn="ctr"/>
            <a:r>
              <a:rPr lang="en-US" dirty="0">
                <a:solidFill>
                  <a:srgbClr val="FF0000"/>
                </a:solidFill>
              </a:rPr>
              <a:t>Recap</a:t>
            </a:r>
          </a:p>
        </p:txBody>
      </p:sp>
      <p:sp>
        <p:nvSpPr>
          <p:cNvPr id="3" name="Text Placeholder 2">
            <a:extLst>
              <a:ext uri="{FF2B5EF4-FFF2-40B4-BE49-F238E27FC236}">
                <a16:creationId xmlns:a16="http://schemas.microsoft.com/office/drawing/2014/main" id="{2E5785CA-D418-4E7D-B4DE-5BABB44616CA}"/>
              </a:ext>
            </a:extLst>
          </p:cNvPr>
          <p:cNvSpPr>
            <a:spLocks noGrp="1"/>
          </p:cNvSpPr>
          <p:nvPr>
            <p:ph type="body" idx="1"/>
          </p:nvPr>
        </p:nvSpPr>
        <p:spPr/>
        <p:txBody>
          <a:bodyPr/>
          <a:lstStyle/>
          <a:p>
            <a:r>
              <a:rPr lang="en-US" dirty="0"/>
              <a:t>Teacher</a:t>
            </a:r>
          </a:p>
        </p:txBody>
      </p:sp>
      <p:sp>
        <p:nvSpPr>
          <p:cNvPr id="4" name="Content Placeholder 3">
            <a:extLst>
              <a:ext uri="{FF2B5EF4-FFF2-40B4-BE49-F238E27FC236}">
                <a16:creationId xmlns:a16="http://schemas.microsoft.com/office/drawing/2014/main" id="{7C738F1E-2841-4131-AEF4-51BDA32B17A7}"/>
              </a:ext>
            </a:extLst>
          </p:cNvPr>
          <p:cNvSpPr>
            <a:spLocks noGrp="1"/>
          </p:cNvSpPr>
          <p:nvPr>
            <p:ph sz="half" idx="2"/>
          </p:nvPr>
        </p:nvSpPr>
        <p:spPr>
          <a:xfrm>
            <a:off x="1522413" y="2819399"/>
            <a:ext cx="4416552" cy="3505201"/>
          </a:xfrm>
        </p:spPr>
        <p:txBody>
          <a:bodyPr>
            <a:normAutofit fontScale="92500" lnSpcReduction="20000"/>
          </a:bodyPr>
          <a:lstStyle/>
          <a:p>
            <a:r>
              <a:rPr lang="en-US" dirty="0"/>
              <a:t>Defend, define, declare the word of God.</a:t>
            </a:r>
          </a:p>
          <a:p>
            <a:r>
              <a:rPr lang="en-US" dirty="0"/>
              <a:t>Focus on training and equipping the believers for the work of the ministry. </a:t>
            </a:r>
          </a:p>
          <a:p>
            <a:r>
              <a:rPr lang="en-US" dirty="0"/>
              <a:t>Study and dissect the word, not to interpret, but to understand and share.</a:t>
            </a:r>
          </a:p>
          <a:p>
            <a:r>
              <a:rPr lang="en-US" dirty="0"/>
              <a:t>Commonly mistaken for “Pastor” Teachers focus on instruction of the body in the word.</a:t>
            </a:r>
          </a:p>
        </p:txBody>
      </p:sp>
      <p:sp>
        <p:nvSpPr>
          <p:cNvPr id="5" name="Text Placeholder 4">
            <a:extLst>
              <a:ext uri="{FF2B5EF4-FFF2-40B4-BE49-F238E27FC236}">
                <a16:creationId xmlns:a16="http://schemas.microsoft.com/office/drawing/2014/main" id="{2E0E603B-6064-43CC-A72A-2E1811F65254}"/>
              </a:ext>
            </a:extLst>
          </p:cNvPr>
          <p:cNvSpPr>
            <a:spLocks noGrp="1"/>
          </p:cNvSpPr>
          <p:nvPr>
            <p:ph type="body" sz="quarter" idx="3"/>
          </p:nvPr>
        </p:nvSpPr>
        <p:spPr/>
        <p:txBody>
          <a:bodyPr/>
          <a:lstStyle/>
          <a:p>
            <a:r>
              <a:rPr lang="en-US" dirty="0"/>
              <a:t>Evangelist</a:t>
            </a:r>
          </a:p>
        </p:txBody>
      </p:sp>
      <p:sp>
        <p:nvSpPr>
          <p:cNvPr id="6" name="Content Placeholder 5">
            <a:extLst>
              <a:ext uri="{FF2B5EF4-FFF2-40B4-BE49-F238E27FC236}">
                <a16:creationId xmlns:a16="http://schemas.microsoft.com/office/drawing/2014/main" id="{4CC5D115-CD0F-4D9F-B0CB-A60BDA8F9E4F}"/>
              </a:ext>
            </a:extLst>
          </p:cNvPr>
          <p:cNvSpPr>
            <a:spLocks noGrp="1"/>
          </p:cNvSpPr>
          <p:nvPr>
            <p:ph sz="quarter" idx="4"/>
          </p:nvPr>
        </p:nvSpPr>
        <p:spPr/>
        <p:txBody>
          <a:bodyPr>
            <a:normAutofit fontScale="92500" lnSpcReduction="20000"/>
          </a:bodyPr>
          <a:lstStyle/>
          <a:p>
            <a:r>
              <a:rPr lang="en-US" dirty="0"/>
              <a:t>Moved by their desire to “win” souls.</a:t>
            </a:r>
          </a:p>
          <a:p>
            <a:r>
              <a:rPr lang="en-US" dirty="0"/>
              <a:t>Fishers of men, do not speak to the congregation but the lost souls.</a:t>
            </a:r>
          </a:p>
          <a:p>
            <a:r>
              <a:rPr lang="en-US" dirty="0"/>
              <a:t>Preach Christ and him crucified.</a:t>
            </a:r>
          </a:p>
          <a:p>
            <a:r>
              <a:rPr lang="en-US" dirty="0"/>
              <a:t>Deal with the unbelievers primarily.</a:t>
            </a:r>
          </a:p>
        </p:txBody>
      </p:sp>
    </p:spTree>
    <p:extLst>
      <p:ext uri="{BB962C8B-B14F-4D97-AF65-F5344CB8AC3E}">
        <p14:creationId xmlns:p14="http://schemas.microsoft.com/office/powerpoint/2010/main" val="2857083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Differences</a:t>
            </a:r>
          </a:p>
        </p:txBody>
      </p:sp>
      <p:sp>
        <p:nvSpPr>
          <p:cNvPr id="14" name="Content Placeholder 13"/>
          <p:cNvSpPr>
            <a:spLocks noGrp="1"/>
          </p:cNvSpPr>
          <p:nvPr>
            <p:ph idx="1"/>
          </p:nvPr>
        </p:nvSpPr>
        <p:spPr>
          <a:xfrm>
            <a:off x="1293812" y="1600200"/>
            <a:ext cx="9144000" cy="4983162"/>
          </a:xfrm>
        </p:spPr>
        <p:txBody>
          <a:bodyPr>
            <a:normAutofit fontScale="25000" lnSpcReduction="20000"/>
          </a:bodyPr>
          <a:lstStyle/>
          <a:p>
            <a:pPr algn="l"/>
            <a:r>
              <a:rPr lang="en-US" b="1" i="0" dirty="0">
                <a:solidFill>
                  <a:srgbClr val="000000"/>
                </a:solidFill>
                <a:effectLst/>
                <a:latin typeface="var(--serif)"/>
              </a:rPr>
              <a:t>s</a:t>
            </a:r>
          </a:p>
          <a:p>
            <a:pPr algn="l"/>
            <a:r>
              <a:rPr lang="en-US" sz="5600" b="1" i="0" dirty="0">
                <a:effectLst/>
                <a:latin typeface="var(--serif)"/>
              </a:rPr>
              <a:t>The difference between the office of a teacher</a:t>
            </a:r>
          </a:p>
          <a:p>
            <a:pPr algn="l"/>
            <a:r>
              <a:rPr lang="en-US" sz="5600" b="0" i="0" dirty="0">
                <a:effectLst/>
                <a:latin typeface="Libre Franklin"/>
              </a:rPr>
              <a:t>The office of teacher equips the other teachers to teach and be better at their calling. He also corrects, rebukes, and removes false teachers. This sermon will be primarily about the Ministry gift of teaching in general.</a:t>
            </a:r>
          </a:p>
          <a:p>
            <a:pPr algn="l"/>
            <a:r>
              <a:rPr lang="en-US" sz="5600" b="1" i="0" dirty="0">
                <a:effectLst/>
                <a:latin typeface="var(--serif)"/>
              </a:rPr>
              <a:t>The difference between teaching and evangelism (preaching)</a:t>
            </a:r>
          </a:p>
          <a:p>
            <a:pPr algn="l"/>
            <a:r>
              <a:rPr lang="en-US" sz="5600" b="0" i="0" dirty="0">
                <a:effectLst/>
                <a:latin typeface="Libre Franklin"/>
              </a:rPr>
              <a:t>Preaching is a declaration, Announcing something and broadcasting it. Evangelists bring awareness and preach to get people to accept  the gospel. They’re marketers of the gospel. They often speak to the emotions of the people. </a:t>
            </a:r>
            <a:r>
              <a:rPr lang="en-US" sz="5600" b="0" i="0" dirty="0">
                <a:solidFill>
                  <a:schemeClr val="accent5"/>
                </a:solidFill>
                <a:effectLst/>
                <a:latin typeface="Libre Franklin"/>
              </a:rPr>
              <a:t>Teaching is instructional, practical, and logical. </a:t>
            </a:r>
            <a:r>
              <a:rPr lang="en-US" sz="5600" b="0" i="0" dirty="0">
                <a:effectLst/>
                <a:latin typeface="Libre Franklin"/>
              </a:rPr>
              <a:t>Teachers speak to the minds of the people. Teachers show buyers how to understand the “product” they “bought.” Teachers help converts use the instruction manual which is the Bible.</a:t>
            </a:r>
          </a:p>
          <a:p>
            <a:pPr algn="l"/>
            <a:r>
              <a:rPr lang="en-US" sz="5600" i="1" u="sng" dirty="0">
                <a:effectLst/>
                <a:latin typeface="var(--serif)"/>
              </a:rPr>
              <a:t>What is teaching? What do teachers do?</a:t>
            </a:r>
          </a:p>
          <a:p>
            <a:pPr algn="l">
              <a:buFont typeface="Arial" panose="020B0604020202020204" pitchFamily="34" charset="0"/>
              <a:buChar char="•"/>
            </a:pPr>
            <a:r>
              <a:rPr lang="en-US" sz="5600" dirty="0">
                <a:solidFill>
                  <a:schemeClr val="accent5"/>
                </a:solidFill>
                <a:latin typeface="Libre Franklin"/>
              </a:rPr>
              <a:t>Consider all learning types and make sure each person leaves with an understanding of the topics presented.</a:t>
            </a:r>
          </a:p>
          <a:p>
            <a:pPr algn="l">
              <a:buFont typeface="Arial" panose="020B0604020202020204" pitchFamily="34" charset="0"/>
              <a:buChar char="•"/>
            </a:pPr>
            <a:r>
              <a:rPr lang="en-US" sz="5600" b="0" i="0" dirty="0">
                <a:effectLst/>
                <a:latin typeface="Libre Franklin"/>
              </a:rPr>
              <a:t>to impart instruction</a:t>
            </a:r>
          </a:p>
          <a:p>
            <a:pPr algn="l">
              <a:buFont typeface="Arial" panose="020B0604020202020204" pitchFamily="34" charset="0"/>
              <a:buChar char="•"/>
            </a:pPr>
            <a:r>
              <a:rPr lang="en-US" sz="5600" b="0" i="0" dirty="0">
                <a:effectLst/>
                <a:latin typeface="Libre Franklin"/>
              </a:rPr>
              <a:t>instill doctrine into one</a:t>
            </a:r>
          </a:p>
          <a:p>
            <a:pPr algn="l">
              <a:buFont typeface="Arial" panose="020B0604020202020204" pitchFamily="34" charset="0"/>
              <a:buChar char="•"/>
            </a:pPr>
            <a:r>
              <a:rPr lang="en-US" sz="5600" b="0" i="0" dirty="0">
                <a:effectLst/>
                <a:latin typeface="Libre Franklin"/>
              </a:rPr>
              <a:t>to explain or expound a thing</a:t>
            </a:r>
          </a:p>
          <a:p>
            <a:pPr algn="l">
              <a:buFont typeface="Arial" panose="020B0604020202020204" pitchFamily="34" charset="0"/>
              <a:buChar char="•"/>
            </a:pPr>
            <a:r>
              <a:rPr lang="en-US" sz="5600" dirty="0">
                <a:solidFill>
                  <a:schemeClr val="accent5"/>
                </a:solidFill>
                <a:latin typeface="Libre Franklin"/>
              </a:rPr>
              <a:t>Teachers DO </a:t>
            </a:r>
            <a:r>
              <a:rPr lang="en-US" sz="5600" u="sng" dirty="0">
                <a:solidFill>
                  <a:schemeClr val="accent5"/>
                </a:solidFill>
                <a:latin typeface="Libre Franklin"/>
              </a:rPr>
              <a:t>NOT </a:t>
            </a:r>
            <a:r>
              <a:rPr lang="en-US" sz="5600" dirty="0">
                <a:solidFill>
                  <a:schemeClr val="accent5"/>
                </a:solidFill>
                <a:latin typeface="Libre Franklin"/>
              </a:rPr>
              <a:t> present correction in order to be “right” they present truth because they can not tolerate the misrepresentation of scripture.</a:t>
            </a:r>
          </a:p>
          <a:p>
            <a:pPr algn="l">
              <a:buFont typeface="Arial" panose="020B0604020202020204" pitchFamily="34" charset="0"/>
              <a:buChar char="•"/>
            </a:pPr>
            <a:r>
              <a:rPr lang="en-US" sz="5600" b="0" i="0" u="sng" dirty="0">
                <a:solidFill>
                  <a:schemeClr val="accent5"/>
                </a:solidFill>
                <a:effectLst/>
                <a:latin typeface="Libre Franklin"/>
              </a:rPr>
              <a:t>(If you seek arguments and </a:t>
            </a:r>
            <a:r>
              <a:rPr lang="en-US" sz="5600" u="sng" dirty="0">
                <a:solidFill>
                  <a:schemeClr val="accent5"/>
                </a:solidFill>
                <a:latin typeface="Libre Franklin"/>
              </a:rPr>
              <a:t>hate correction then you are more than likely NOT a teacher or need to be equipped and trained by one.)</a:t>
            </a:r>
            <a:endParaRPr lang="en-US" sz="5600" b="0" i="0" u="sng" dirty="0">
              <a:solidFill>
                <a:schemeClr val="accent5"/>
              </a:solidFill>
              <a:effectLst/>
              <a:latin typeface="Libre Franklin"/>
            </a:endParaRPr>
          </a:p>
          <a:p>
            <a:pPr algn="l"/>
            <a:endParaRPr lang="en-US" b="0" i="0" dirty="0">
              <a:solidFill>
                <a:schemeClr val="accent5"/>
              </a:solidFill>
              <a:effectLst/>
              <a:highlight>
                <a:srgbClr val="FFFF00"/>
              </a:highlight>
              <a:latin typeface="Libre Franklin"/>
            </a:endParaRPr>
          </a:p>
          <a:p>
            <a:br>
              <a:rPr lang="en-US" dirty="0">
                <a:highlight>
                  <a:srgbClr val="FFFF00"/>
                </a:highlight>
              </a:rPr>
            </a:br>
            <a:endParaRPr lang="en-US" dirty="0">
              <a:highlight>
                <a:srgbClr val="FFFF00"/>
              </a:highlight>
            </a:endParaRPr>
          </a:p>
        </p:txBody>
      </p:sp>
    </p:spTree>
    <p:extLst>
      <p:ext uri="{BB962C8B-B14F-4D97-AF65-F5344CB8AC3E}">
        <p14:creationId xmlns:p14="http://schemas.microsoft.com/office/powerpoint/2010/main" val="212853603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do you know IF YOU ARE A TEACHER?</a:t>
            </a:r>
          </a:p>
        </p:txBody>
      </p:sp>
      <p:sp>
        <p:nvSpPr>
          <p:cNvPr id="8" name="Content Placeholder 7">
            <a:extLst>
              <a:ext uri="{FF2B5EF4-FFF2-40B4-BE49-F238E27FC236}">
                <a16:creationId xmlns:a16="http://schemas.microsoft.com/office/drawing/2014/main" id="{B87E5725-711F-4DEF-893C-DED0B4D40C5F}"/>
              </a:ext>
            </a:extLst>
          </p:cNvPr>
          <p:cNvSpPr>
            <a:spLocks noGrp="1"/>
          </p:cNvSpPr>
          <p:nvPr>
            <p:ph idx="1"/>
          </p:nvPr>
        </p:nvSpPr>
        <p:spPr>
          <a:xfrm>
            <a:off x="1549401" y="2209800"/>
            <a:ext cx="9144000" cy="4267200"/>
          </a:xfrm>
        </p:spPr>
        <p:txBody>
          <a:bodyPr>
            <a:normAutofit fontScale="70000" lnSpcReduction="20000"/>
          </a:bodyPr>
          <a:lstStyle/>
          <a:p>
            <a:pPr marL="0" indent="0" algn="l">
              <a:buNone/>
            </a:pPr>
            <a:endParaRPr lang="en-US" b="1" i="0" dirty="0">
              <a:effectLst/>
              <a:latin typeface="var(--serif)"/>
            </a:endParaRPr>
          </a:p>
          <a:p>
            <a:pPr algn="l"/>
            <a:r>
              <a:rPr lang="en-US" b="0" i="0" dirty="0">
                <a:effectLst/>
                <a:latin typeface="Libre Franklin"/>
              </a:rPr>
              <a:t>Your life’s motivation is to teach and instruct the things of God.</a:t>
            </a:r>
          </a:p>
          <a:p>
            <a:pPr algn="l"/>
            <a:r>
              <a:rPr lang="en-US" b="0" i="0" dirty="0">
                <a:effectLst/>
                <a:latin typeface="Libre Franklin"/>
              </a:rPr>
              <a:t>People with the spiritual gift of teaching feel like Jesus in Matthew 6:36 where it says, “When he saw the crowds, he had compassion on them because they were confused and helpless, like sheep without a shepherd.” Mark 6:34 says, “Jesus saw the huge crowd as he stepped from the boat, and he had compassion on them because they were like sheep without a shepherd. </a:t>
            </a:r>
            <a:r>
              <a:rPr lang="en-US" b="0" i="1" dirty="0">
                <a:effectLst/>
                <a:latin typeface="Libre Franklin"/>
              </a:rPr>
              <a:t>So he began teaching them many things.</a:t>
            </a:r>
            <a:r>
              <a:rPr lang="en-US" b="0" i="0" dirty="0">
                <a:effectLst/>
                <a:latin typeface="Libre Franklin"/>
              </a:rPr>
              <a:t>”</a:t>
            </a:r>
          </a:p>
          <a:p>
            <a:pPr algn="l">
              <a:buFont typeface="Arial" panose="020B0604020202020204" pitchFamily="34" charset="0"/>
              <a:buChar char="•"/>
            </a:pPr>
            <a:r>
              <a:rPr lang="en-US" b="0" i="0" dirty="0">
                <a:effectLst/>
                <a:latin typeface="Libre Franklin"/>
              </a:rPr>
              <a:t>If you’re a teacher you’re motivated to help people grow, not money and glory</a:t>
            </a:r>
          </a:p>
          <a:p>
            <a:pPr algn="l">
              <a:buFont typeface="Arial" panose="020B0604020202020204" pitchFamily="34" charset="0"/>
              <a:buChar char="•"/>
            </a:pPr>
            <a:r>
              <a:rPr lang="en-US" b="0" i="0" dirty="0">
                <a:effectLst/>
                <a:latin typeface="Libre Franklin"/>
              </a:rPr>
              <a:t>When you study, you get near instant revelation—you can </a:t>
            </a:r>
            <a:r>
              <a:rPr lang="en-US" dirty="0">
                <a:latin typeface="Libre Franklin"/>
              </a:rPr>
              <a:t>find answers through study and create multiple examples for presentation.</a:t>
            </a:r>
          </a:p>
          <a:p>
            <a:pPr algn="l">
              <a:buFont typeface="Arial" panose="020B0604020202020204" pitchFamily="34" charset="0"/>
              <a:buChar char="•"/>
            </a:pPr>
            <a:r>
              <a:rPr lang="en-US" b="0" i="0" dirty="0">
                <a:effectLst/>
                <a:latin typeface="Libre Franklin"/>
              </a:rPr>
              <a:t>You can explain the Bible in ways people can easily understand</a:t>
            </a:r>
          </a:p>
          <a:p>
            <a:pPr algn="l">
              <a:buFont typeface="Arial" panose="020B0604020202020204" pitchFamily="34" charset="0"/>
              <a:buChar char="•"/>
            </a:pPr>
            <a:r>
              <a:rPr lang="en-US" b="0" i="0" dirty="0">
                <a:solidFill>
                  <a:schemeClr val="accent5"/>
                </a:solidFill>
                <a:effectLst/>
                <a:latin typeface="Libre Franklin"/>
              </a:rPr>
              <a:t>The Bible is your foundation</a:t>
            </a:r>
          </a:p>
          <a:p>
            <a:pPr algn="l">
              <a:buFont typeface="Arial" panose="020B0604020202020204" pitchFamily="34" charset="0"/>
              <a:buChar char="•"/>
            </a:pPr>
            <a:r>
              <a:rPr lang="en-US" b="0" i="0" dirty="0">
                <a:effectLst/>
                <a:latin typeface="Libre Franklin"/>
              </a:rPr>
              <a:t>You often require proof from scripture regarding “new doctrines” presented you</a:t>
            </a:r>
          </a:p>
          <a:p>
            <a:endParaRPr lang="en-US" dirty="0"/>
          </a:p>
        </p:txBody>
      </p:sp>
      <p:sp>
        <p:nvSpPr>
          <p:cNvPr id="9" name="TextBox 8">
            <a:extLst>
              <a:ext uri="{FF2B5EF4-FFF2-40B4-BE49-F238E27FC236}">
                <a16:creationId xmlns:a16="http://schemas.microsoft.com/office/drawing/2014/main" id="{DC01BD10-EB67-4ACC-A379-D5E98D141723}"/>
              </a:ext>
            </a:extLst>
          </p:cNvPr>
          <p:cNvSpPr txBox="1"/>
          <p:nvPr/>
        </p:nvSpPr>
        <p:spPr>
          <a:xfrm>
            <a:off x="1522414" y="1649205"/>
            <a:ext cx="10591798" cy="674031"/>
          </a:xfrm>
          <a:prstGeom prst="rect">
            <a:avLst/>
          </a:prstGeom>
          <a:noFill/>
        </p:spPr>
        <p:txBody>
          <a:bodyPr wrap="square" rtlCol="0">
            <a:spAutoFit/>
          </a:bodyPr>
          <a:lstStyle/>
          <a:p>
            <a:pPr>
              <a:lnSpc>
                <a:spcPct val="90000"/>
              </a:lnSpc>
            </a:pPr>
            <a:r>
              <a:rPr lang="en-US" sz="1400" dirty="0"/>
              <a:t>John 21:15 When they had eaten breakfast, Jesus asked Simon Peter, “Simon, son of John, do you love Me more than these?”</a:t>
            </a:r>
          </a:p>
          <a:p>
            <a:pPr>
              <a:lnSpc>
                <a:spcPct val="90000"/>
              </a:lnSpc>
            </a:pPr>
            <a:r>
              <a:rPr lang="en-US" sz="1400" dirty="0"/>
              <a:t>“Yes, Lord,” he said to Him, “You know that I love You.”</a:t>
            </a:r>
          </a:p>
          <a:p>
            <a:pPr>
              <a:lnSpc>
                <a:spcPct val="90000"/>
              </a:lnSpc>
            </a:pPr>
            <a:r>
              <a:rPr lang="en-US" sz="1400" dirty="0"/>
              <a:t>“</a:t>
            </a:r>
            <a:r>
              <a:rPr lang="en-US" sz="1400" u="sng" dirty="0">
                <a:solidFill>
                  <a:srgbClr val="FF0000"/>
                </a:solidFill>
              </a:rPr>
              <a:t>Feed My lambs,” </a:t>
            </a:r>
            <a:r>
              <a:rPr lang="en-US" sz="1400" dirty="0"/>
              <a:t>He told him. 3x Jesus instructs Peter to teach his sheep.</a:t>
            </a:r>
          </a:p>
        </p:txBody>
      </p:sp>
    </p:spTree>
    <p:extLst>
      <p:ext uri="{BB962C8B-B14F-4D97-AF65-F5344CB8AC3E}">
        <p14:creationId xmlns:p14="http://schemas.microsoft.com/office/powerpoint/2010/main" val="396580736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about teachers</a:t>
            </a:r>
          </a:p>
        </p:txBody>
      </p:sp>
      <p:sp>
        <p:nvSpPr>
          <p:cNvPr id="5" name="Content Placeholder 4"/>
          <p:cNvSpPr>
            <a:spLocks noGrp="1"/>
          </p:cNvSpPr>
          <p:nvPr>
            <p:ph sz="half" idx="1"/>
          </p:nvPr>
        </p:nvSpPr>
        <p:spPr>
          <a:xfrm>
            <a:off x="1522413" y="1524000"/>
            <a:ext cx="9677399" cy="4648200"/>
          </a:xfrm>
        </p:spPr>
        <p:txBody>
          <a:bodyPr>
            <a:normAutofit fontScale="55000" lnSpcReduction="20000"/>
          </a:bodyPr>
          <a:lstStyle/>
          <a:p>
            <a:pPr marL="0" indent="0" algn="l">
              <a:buNone/>
            </a:pPr>
            <a:endParaRPr lang="en-US" b="1" i="0" dirty="0">
              <a:effectLst/>
              <a:latin typeface="var(--serif)"/>
            </a:endParaRPr>
          </a:p>
          <a:p>
            <a:pPr algn="l">
              <a:buFont typeface="Arial" panose="020B0604020202020204" pitchFamily="34" charset="0"/>
              <a:buChar char="•"/>
            </a:pPr>
            <a:r>
              <a:rPr lang="en-US" b="0" i="0" dirty="0">
                <a:effectLst/>
                <a:latin typeface="Libre Franklin"/>
              </a:rPr>
              <a:t>Teachers must teach everything Jesus commanded (Matthew 28:20).</a:t>
            </a:r>
          </a:p>
          <a:p>
            <a:pPr algn="l">
              <a:buFont typeface="Arial" panose="020B0604020202020204" pitchFamily="34" charset="0"/>
              <a:buChar char="•"/>
            </a:pPr>
            <a:r>
              <a:rPr lang="en-US" b="0" i="0" dirty="0">
                <a:effectLst/>
                <a:latin typeface="Libre Franklin"/>
              </a:rPr>
              <a:t>Teachers teach what God wants the people to know, not what people want to hear (2 Timothy 4:3).</a:t>
            </a:r>
          </a:p>
          <a:p>
            <a:pPr algn="l">
              <a:buFont typeface="Arial" panose="020B0604020202020204" pitchFamily="34" charset="0"/>
              <a:buChar char="•"/>
            </a:pPr>
            <a:r>
              <a:rPr lang="en-US" b="0" i="0" dirty="0">
                <a:effectLst/>
                <a:latin typeface="Libre Franklin"/>
              </a:rPr>
              <a:t>Teachers may learn from other teachers, but primarily, from the Holy Spirit (Luke 12:12, John 14:26).</a:t>
            </a:r>
          </a:p>
          <a:p>
            <a:pPr algn="l">
              <a:buFont typeface="Arial" panose="020B0604020202020204" pitchFamily="34" charset="0"/>
              <a:buChar char="•"/>
            </a:pPr>
            <a:r>
              <a:rPr lang="en-US" b="0" i="0" dirty="0">
                <a:effectLst/>
                <a:latin typeface="Libre Franklin"/>
              </a:rPr>
              <a:t>Going to a seminary is unnecessary to become a teacher (Acts 4:13)</a:t>
            </a:r>
          </a:p>
          <a:p>
            <a:pPr algn="l">
              <a:buFont typeface="Arial" panose="020B0604020202020204" pitchFamily="34" charset="0"/>
              <a:buChar char="•"/>
            </a:pPr>
            <a:r>
              <a:rPr lang="en-US" b="0" i="0" dirty="0">
                <a:effectLst/>
                <a:latin typeface="Libre Franklin"/>
              </a:rPr>
              <a:t>I</a:t>
            </a:r>
            <a:r>
              <a:rPr lang="en-US" b="0" i="0" dirty="0">
                <a:solidFill>
                  <a:schemeClr val="accent5"/>
                </a:solidFill>
                <a:effectLst/>
                <a:latin typeface="Libre Franklin"/>
              </a:rPr>
              <a:t>n an orderly church, the teacher is the one in front of the people most of the time, not the pastor or evangelist. Allowing the teacher to walk in their gifts to equip and train the body. (Pastor's shepherd, guide, and love </a:t>
            </a:r>
            <a:r>
              <a:rPr lang="en-US" dirty="0">
                <a:solidFill>
                  <a:schemeClr val="accent5"/>
                </a:solidFill>
                <a:latin typeface="Libre Franklin"/>
              </a:rPr>
              <a:t>(</a:t>
            </a:r>
            <a:r>
              <a:rPr lang="en-US" b="0" i="0" dirty="0">
                <a:solidFill>
                  <a:schemeClr val="accent5"/>
                </a:solidFill>
                <a:effectLst/>
                <a:latin typeface="Libre Franklin"/>
              </a:rPr>
              <a:t>but not control) the body in a local gathering usually thriving in one-on-one scenarios best. Preachers and Pastors are also different gifts.) </a:t>
            </a:r>
            <a:r>
              <a:rPr lang="en-US" b="0" i="0" dirty="0">
                <a:effectLst/>
                <a:latin typeface="Libre Franklin"/>
              </a:rPr>
              <a:t>(Deeper study on pastors and evangelists coming soon.)</a:t>
            </a:r>
          </a:p>
          <a:p>
            <a:pPr algn="l">
              <a:buFont typeface="Arial" panose="020B0604020202020204" pitchFamily="34" charset="0"/>
              <a:buChar char="•"/>
            </a:pPr>
            <a:r>
              <a:rPr lang="en-US" b="0" i="0" dirty="0">
                <a:effectLst/>
                <a:latin typeface="Libre Franklin"/>
              </a:rPr>
              <a:t>While pastors must be able to teach, their teaching is more on a personal one-on-one basis instead of to a large audience</a:t>
            </a:r>
          </a:p>
          <a:p>
            <a:pPr algn="l">
              <a:buFont typeface="Arial" panose="020B0604020202020204" pitchFamily="34" charset="0"/>
              <a:buChar char="•"/>
            </a:pPr>
            <a:r>
              <a:rPr lang="en-US" b="0" i="0" dirty="0">
                <a:effectLst/>
                <a:latin typeface="Libre Franklin"/>
              </a:rPr>
              <a:t>Teachers rely on God to supply their needs, not men</a:t>
            </a:r>
          </a:p>
          <a:p>
            <a:pPr algn="l">
              <a:buFont typeface="Arial" panose="020B0604020202020204" pitchFamily="34" charset="0"/>
              <a:buChar char="•"/>
            </a:pPr>
            <a:r>
              <a:rPr lang="en-US" b="0" i="0" dirty="0">
                <a:effectLst/>
                <a:latin typeface="Libre Franklin"/>
              </a:rPr>
              <a:t>Just as we are warned about false prophets, we must beware of false teachers (2 Peter 2:1-3)</a:t>
            </a:r>
          </a:p>
          <a:p>
            <a:pPr algn="l">
              <a:buFont typeface="Arial" panose="020B0604020202020204" pitchFamily="34" charset="0"/>
              <a:buChar char="•"/>
            </a:pPr>
            <a:r>
              <a:rPr lang="en-US" dirty="0">
                <a:solidFill>
                  <a:schemeClr val="accent5"/>
                </a:solidFill>
                <a:latin typeface="Libre Franklin"/>
              </a:rPr>
              <a:t>The primary goal is instruction NOT division</a:t>
            </a:r>
            <a:r>
              <a:rPr lang="en-US" dirty="0">
                <a:latin typeface="Libre Franklin"/>
              </a:rPr>
              <a:t>. Teachers desire full unity in the body of Christ and everyone to understand and step into their rightful callings.</a:t>
            </a:r>
          </a:p>
          <a:p>
            <a:pPr algn="l">
              <a:buFont typeface="Arial" panose="020B0604020202020204" pitchFamily="34" charset="0"/>
              <a:buChar char="•"/>
            </a:pPr>
            <a:r>
              <a:rPr lang="en-US" b="0" i="0" dirty="0">
                <a:effectLst/>
                <a:latin typeface="Libre Franklin"/>
              </a:rPr>
              <a:t>Have continual questions and live in constant study to see their questions answered. If you don’t have a deep desire to learn, study, and present your findings you ar</a:t>
            </a:r>
            <a:r>
              <a:rPr lang="en-US" dirty="0">
                <a:latin typeface="Libre Franklin"/>
              </a:rPr>
              <a:t>e probably not in the office of a teacher.</a:t>
            </a:r>
            <a:endParaRPr lang="en-US" b="0" i="0" dirty="0">
              <a:effectLst/>
              <a:latin typeface="Libre Franklin"/>
            </a:endParaRPr>
          </a:p>
          <a:p>
            <a:endParaRPr lang="en-US" dirty="0"/>
          </a:p>
        </p:txBody>
      </p:sp>
      <p:sp>
        <p:nvSpPr>
          <p:cNvPr id="6" name="Content Placeholder 5">
            <a:extLst>
              <a:ext uri="{FF2B5EF4-FFF2-40B4-BE49-F238E27FC236}">
                <a16:creationId xmlns:a16="http://schemas.microsoft.com/office/drawing/2014/main" id="{AE2BFEAE-2514-4A0E-8595-881FEA34BB4F}"/>
              </a:ext>
            </a:extLst>
          </p:cNvPr>
          <p:cNvSpPr>
            <a:spLocks noGrp="1"/>
          </p:cNvSpPr>
          <p:nvPr>
            <p:ph sz="half" idx="2"/>
          </p:nvPr>
        </p:nvSpPr>
        <p:spPr>
          <a:xfrm>
            <a:off x="12188825" y="6934200"/>
            <a:ext cx="4419598" cy="4267200"/>
          </a:xfrm>
        </p:spPr>
        <p:txBody>
          <a:bodyPr>
            <a:normAutofit fontScale="55000" lnSpcReduction="20000"/>
          </a:bodyPr>
          <a:lstStyle/>
          <a:p>
            <a:endParaRPr lang="en-US"/>
          </a:p>
        </p:txBody>
      </p:sp>
    </p:spTree>
    <p:extLst>
      <p:ext uri="{BB962C8B-B14F-4D97-AF65-F5344CB8AC3E}">
        <p14:creationId xmlns:p14="http://schemas.microsoft.com/office/powerpoint/2010/main" val="2237309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to avoid?</a:t>
            </a:r>
          </a:p>
        </p:txBody>
      </p:sp>
      <p:graphicFrame>
        <p:nvGraphicFramePr>
          <p:cNvPr id="4" name="Content Placeholder 3" descr="Vertical bullet list showing 3 groups arranged one below the other and bullet points are present under each group."/>
          <p:cNvGraphicFramePr>
            <a:graphicFrameLocks noGrp="1"/>
          </p:cNvGraphicFramePr>
          <p:nvPr>
            <p:ph sz="half" idx="1"/>
            <p:extLst>
              <p:ext uri="{D42A27DB-BD31-4B8C-83A1-F6EECF244321}">
                <p14:modId xmlns:p14="http://schemas.microsoft.com/office/powerpoint/2010/main" val="2190153994"/>
              </p:ext>
            </p:extLst>
          </p:nvPr>
        </p:nvGraphicFramePr>
        <p:xfrm>
          <a:off x="5896293" y="7086600"/>
          <a:ext cx="45719" cy="83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Content Placeholder 5"/>
          <p:cNvSpPr>
            <a:spLocks noGrp="1"/>
          </p:cNvSpPr>
          <p:nvPr>
            <p:ph sz="half" idx="2"/>
          </p:nvPr>
        </p:nvSpPr>
        <p:spPr>
          <a:xfrm>
            <a:off x="577531" y="1905000"/>
            <a:ext cx="10088882" cy="4267200"/>
          </a:xfrm>
        </p:spPr>
        <p:txBody>
          <a:bodyPr>
            <a:normAutofit lnSpcReduction="10000"/>
          </a:bodyPr>
          <a:lstStyle/>
          <a:p>
            <a:pPr algn="l">
              <a:buFont typeface="Arial" panose="020B0604020202020204" pitchFamily="34" charset="0"/>
              <a:buChar char="•"/>
            </a:pPr>
            <a:r>
              <a:rPr lang="en-US" b="0" i="0" dirty="0">
                <a:effectLst/>
                <a:latin typeface="Libre Franklin"/>
              </a:rPr>
              <a:t>Being led into side topics, off track, and silly debates</a:t>
            </a:r>
          </a:p>
          <a:p>
            <a:pPr algn="l">
              <a:buFont typeface="Arial" panose="020B0604020202020204" pitchFamily="34" charset="0"/>
              <a:buChar char="•"/>
            </a:pPr>
            <a:r>
              <a:rPr lang="en-US" b="0" i="0" u="sng" dirty="0">
                <a:solidFill>
                  <a:schemeClr val="accent5"/>
                </a:solidFill>
                <a:effectLst/>
                <a:latin typeface="Libre Franklin"/>
              </a:rPr>
              <a:t>Teaching </a:t>
            </a:r>
            <a:r>
              <a:rPr lang="en-US" b="0" i="0" dirty="0">
                <a:solidFill>
                  <a:schemeClr val="accent5"/>
                </a:solidFill>
                <a:effectLst/>
                <a:latin typeface="Libre Franklin"/>
              </a:rPr>
              <a:t>sinners </a:t>
            </a:r>
            <a:r>
              <a:rPr lang="en-US" b="0" i="0" dirty="0">
                <a:effectLst/>
                <a:latin typeface="Libre Franklin"/>
              </a:rPr>
              <a:t>(sinners can’t understand spiritual things 1 Cor 2:14)</a:t>
            </a:r>
          </a:p>
          <a:p>
            <a:pPr algn="l">
              <a:buFont typeface="Arial" panose="020B0604020202020204" pitchFamily="34" charset="0"/>
              <a:buChar char="•"/>
            </a:pPr>
            <a:r>
              <a:rPr lang="en-US" b="0" i="0" dirty="0">
                <a:effectLst/>
                <a:latin typeface="Libre Franklin"/>
              </a:rPr>
              <a:t>Teaching the proud. God resists the proud (James 4:6)</a:t>
            </a:r>
          </a:p>
          <a:p>
            <a:pPr algn="l">
              <a:buFont typeface="Arial" panose="020B0604020202020204" pitchFamily="34" charset="0"/>
              <a:buChar char="•"/>
            </a:pPr>
            <a:r>
              <a:rPr lang="en-US" b="0" i="0" dirty="0">
                <a:effectLst/>
                <a:latin typeface="Libre Franklin"/>
              </a:rPr>
              <a:t>Group teaching. One teacher at a time. Or teachers should be in sync</a:t>
            </a:r>
          </a:p>
          <a:p>
            <a:pPr algn="l">
              <a:buFont typeface="Arial" panose="020B0604020202020204" pitchFamily="34" charset="0"/>
              <a:buChar char="•"/>
            </a:pPr>
            <a:r>
              <a:rPr lang="en-US" b="0" i="0" dirty="0">
                <a:effectLst/>
                <a:latin typeface="Libre Franklin"/>
              </a:rPr>
              <a:t>Things that just puff up but don’t lead to transformation (1 Cor 8:1)</a:t>
            </a:r>
          </a:p>
          <a:p>
            <a:pPr algn="l">
              <a:buFont typeface="Arial" panose="020B0604020202020204" pitchFamily="34" charset="0"/>
              <a:buChar char="•"/>
            </a:pPr>
            <a:r>
              <a:rPr lang="en-US" b="0" i="0" dirty="0">
                <a:effectLst/>
                <a:latin typeface="Libre Franklin"/>
              </a:rPr>
              <a:t>Deep words to dazzle people. Blowing minds.</a:t>
            </a:r>
          </a:p>
          <a:p>
            <a:pPr algn="l">
              <a:buFont typeface="Arial" panose="020B0604020202020204" pitchFamily="34" charset="0"/>
              <a:buChar char="•"/>
            </a:pPr>
            <a:r>
              <a:rPr lang="en-US" b="0" i="0" dirty="0">
                <a:effectLst/>
                <a:latin typeface="Libre Franklin"/>
              </a:rPr>
              <a:t>Complicating your teaching to appear smarter</a:t>
            </a:r>
          </a:p>
          <a:p>
            <a:pPr algn="l">
              <a:buFont typeface="Arial" panose="020B0604020202020204" pitchFamily="34" charset="0"/>
              <a:buChar char="•"/>
            </a:pPr>
            <a:r>
              <a:rPr lang="en-US" b="0" i="0" dirty="0">
                <a:effectLst/>
                <a:latin typeface="Libre Franklin"/>
              </a:rPr>
              <a:t>Teaching traditions of man (Matthew 15:9)</a:t>
            </a:r>
          </a:p>
          <a:p>
            <a:endParaRPr lang="en-US" sz="2000" dirty="0"/>
          </a:p>
        </p:txBody>
      </p:sp>
    </p:spTree>
    <p:extLst>
      <p:ext uri="{BB962C8B-B14F-4D97-AF65-F5344CB8AC3E}">
        <p14:creationId xmlns:p14="http://schemas.microsoft.com/office/powerpoint/2010/main" val="198955573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2413" y="1"/>
            <a:ext cx="9144000" cy="685800"/>
          </a:xfrm>
        </p:spPr>
        <p:txBody>
          <a:bodyPr/>
          <a:lstStyle/>
          <a:p>
            <a:r>
              <a:rPr lang="en-US" dirty="0"/>
              <a:t>How to teach</a:t>
            </a:r>
          </a:p>
        </p:txBody>
      </p:sp>
      <p:sp>
        <p:nvSpPr>
          <p:cNvPr id="3" name="Text Placeholder 2"/>
          <p:cNvSpPr>
            <a:spLocks noGrp="1"/>
          </p:cNvSpPr>
          <p:nvPr>
            <p:ph type="body" idx="1"/>
          </p:nvPr>
        </p:nvSpPr>
        <p:spPr>
          <a:xfrm>
            <a:off x="1370012" y="914400"/>
            <a:ext cx="4571999" cy="5181600"/>
          </a:xfrm>
        </p:spPr>
        <p:txBody>
          <a:bodyPr>
            <a:normAutofit fontScale="92500" lnSpcReduction="20000"/>
          </a:bodyPr>
          <a:lstStyle/>
          <a:p>
            <a:pPr marL="342900" indent="-342900">
              <a:buFont typeface="Arial" panose="020B0604020202020204" pitchFamily="34" charset="0"/>
              <a:buChar char="•"/>
            </a:pPr>
            <a:r>
              <a:rPr lang="en-US" sz="2400" b="0" i="0" dirty="0">
                <a:solidFill>
                  <a:schemeClr val="tx1"/>
                </a:solidFill>
                <a:effectLst/>
                <a:latin typeface="Libre Franklin"/>
              </a:rPr>
              <a:t>Be honest</a:t>
            </a:r>
            <a:br>
              <a:rPr lang="en-US" sz="2400" b="0" i="0" dirty="0">
                <a:solidFill>
                  <a:schemeClr val="tx1"/>
                </a:solidFill>
                <a:effectLst/>
                <a:latin typeface="Libre Franklin"/>
              </a:rPr>
            </a:br>
            <a:endParaRPr lang="en-US" sz="2400" b="0" i="0" dirty="0">
              <a:solidFill>
                <a:schemeClr val="tx1"/>
              </a:solidFill>
              <a:effectLst/>
              <a:latin typeface="Libre Franklin"/>
            </a:endParaRPr>
          </a:p>
          <a:p>
            <a:pPr marL="342900" indent="-342900">
              <a:buFont typeface="Arial" panose="020B0604020202020204" pitchFamily="34" charset="0"/>
              <a:buChar char="•"/>
            </a:pPr>
            <a:r>
              <a:rPr lang="en-US" sz="2400" b="0" i="0" dirty="0">
                <a:solidFill>
                  <a:schemeClr val="tx1"/>
                </a:solidFill>
                <a:effectLst/>
                <a:latin typeface="Libre Franklin"/>
              </a:rPr>
              <a:t>Be simple</a:t>
            </a:r>
            <a:br>
              <a:rPr lang="en-US" sz="2400" b="0" i="0" dirty="0">
                <a:solidFill>
                  <a:schemeClr val="tx1"/>
                </a:solidFill>
                <a:effectLst/>
                <a:latin typeface="Libre Franklin"/>
              </a:rPr>
            </a:br>
            <a:endParaRPr lang="en-US" sz="2400" b="0" i="0" dirty="0">
              <a:solidFill>
                <a:schemeClr val="tx1"/>
              </a:solidFill>
              <a:effectLst/>
              <a:latin typeface="Libre Franklin"/>
            </a:endParaRPr>
          </a:p>
          <a:p>
            <a:pPr marL="342900" indent="-342900">
              <a:buFont typeface="Arial" panose="020B0604020202020204" pitchFamily="34" charset="0"/>
              <a:buChar char="•"/>
            </a:pPr>
            <a:r>
              <a:rPr lang="en-US" sz="2400" b="0" i="0" dirty="0">
                <a:solidFill>
                  <a:schemeClr val="tx1"/>
                </a:solidFill>
                <a:effectLst/>
                <a:latin typeface="Libre Franklin"/>
              </a:rPr>
              <a:t>Be patient</a:t>
            </a:r>
            <a:br>
              <a:rPr lang="en-US" sz="2400" b="0" i="0" dirty="0">
                <a:solidFill>
                  <a:schemeClr val="tx1"/>
                </a:solidFill>
                <a:effectLst/>
                <a:latin typeface="Libre Franklin"/>
              </a:rPr>
            </a:br>
            <a:endParaRPr lang="en-US" sz="2400" b="0" i="0" dirty="0">
              <a:solidFill>
                <a:schemeClr val="tx1"/>
              </a:solidFill>
              <a:effectLst/>
              <a:latin typeface="Libre Franklin"/>
            </a:endParaRPr>
          </a:p>
          <a:p>
            <a:pPr marL="342900" indent="-342900">
              <a:buFont typeface="Arial" panose="020B0604020202020204" pitchFamily="34" charset="0"/>
              <a:buChar char="•"/>
            </a:pPr>
            <a:r>
              <a:rPr lang="en-US" sz="2400" b="0" i="0" dirty="0">
                <a:solidFill>
                  <a:schemeClr val="tx1"/>
                </a:solidFill>
                <a:effectLst/>
                <a:latin typeface="Libre Franklin"/>
              </a:rPr>
              <a:t>Be repetitious</a:t>
            </a:r>
            <a:br>
              <a:rPr lang="en-US" sz="2400" b="0" i="0" dirty="0">
                <a:solidFill>
                  <a:schemeClr val="tx1"/>
                </a:solidFill>
                <a:effectLst/>
                <a:latin typeface="Libre Franklin"/>
              </a:rPr>
            </a:br>
            <a:endParaRPr lang="en-US" sz="2400" b="0" i="0" dirty="0">
              <a:solidFill>
                <a:schemeClr val="tx1"/>
              </a:solidFill>
              <a:effectLst/>
              <a:latin typeface="Libre Franklin"/>
            </a:endParaRPr>
          </a:p>
          <a:p>
            <a:pPr marL="342900" indent="-342900">
              <a:buFont typeface="Arial" panose="020B0604020202020204" pitchFamily="34" charset="0"/>
              <a:buChar char="•"/>
            </a:pPr>
            <a:r>
              <a:rPr lang="en-US" sz="2400" b="0" i="0" dirty="0">
                <a:solidFill>
                  <a:schemeClr val="accent5"/>
                </a:solidFill>
                <a:effectLst/>
                <a:latin typeface="Libre Franklin"/>
              </a:rPr>
              <a:t>Consider learning speeds</a:t>
            </a:r>
            <a:br>
              <a:rPr lang="en-US" sz="2400" b="0" i="0" dirty="0">
                <a:solidFill>
                  <a:schemeClr val="accent5"/>
                </a:solidFill>
                <a:effectLst/>
                <a:latin typeface="Libre Franklin"/>
              </a:rPr>
            </a:br>
            <a:endParaRPr lang="en-US" sz="2400" b="0" i="0" dirty="0">
              <a:solidFill>
                <a:schemeClr val="accent5"/>
              </a:solidFill>
              <a:effectLst/>
              <a:latin typeface="Libre Franklin"/>
            </a:endParaRPr>
          </a:p>
          <a:p>
            <a:pPr marL="342900" indent="-342900">
              <a:buFont typeface="Arial" panose="020B0604020202020204" pitchFamily="34" charset="0"/>
              <a:buChar char="•"/>
            </a:pPr>
            <a:r>
              <a:rPr lang="en-US" sz="2400" b="0" i="0" dirty="0">
                <a:solidFill>
                  <a:schemeClr val="accent5"/>
                </a:solidFill>
                <a:effectLst/>
                <a:latin typeface="Libre Franklin"/>
              </a:rPr>
              <a:t>Consider learning styles</a:t>
            </a:r>
            <a:br>
              <a:rPr lang="en-US" sz="2400" b="0" i="0" dirty="0">
                <a:solidFill>
                  <a:schemeClr val="tx1"/>
                </a:solidFill>
                <a:effectLst/>
                <a:latin typeface="Libre Franklin"/>
              </a:rPr>
            </a:br>
            <a:endParaRPr lang="en-US" sz="2400" b="0" i="0" dirty="0">
              <a:solidFill>
                <a:schemeClr val="tx1"/>
              </a:solidFill>
              <a:effectLst/>
              <a:latin typeface="Libre Franklin"/>
            </a:endParaRPr>
          </a:p>
          <a:p>
            <a:pPr marL="342900" indent="-342900">
              <a:buFont typeface="Arial" panose="020B0604020202020204" pitchFamily="34" charset="0"/>
              <a:buChar char="•"/>
            </a:pPr>
            <a:r>
              <a:rPr lang="en-US" sz="2400" b="0" i="0" dirty="0">
                <a:solidFill>
                  <a:schemeClr val="tx1"/>
                </a:solidFill>
                <a:effectLst/>
                <a:latin typeface="Libre Franklin"/>
              </a:rPr>
              <a:t>Be humble</a:t>
            </a:r>
            <a:br>
              <a:rPr lang="en-US" sz="2400" b="0" i="0" dirty="0">
                <a:solidFill>
                  <a:schemeClr val="tx1"/>
                </a:solidFill>
                <a:effectLst/>
                <a:latin typeface="Libre Franklin"/>
              </a:rPr>
            </a:br>
            <a:endParaRPr lang="en-US" sz="2400" b="0" i="0" dirty="0">
              <a:solidFill>
                <a:schemeClr val="tx1"/>
              </a:solidFill>
              <a:effectLst/>
              <a:latin typeface="Libre Franklin"/>
            </a:endParaRPr>
          </a:p>
          <a:p>
            <a:pPr marL="342900" indent="-342900">
              <a:buFont typeface="Arial" panose="020B0604020202020204" pitchFamily="34" charset="0"/>
              <a:buChar char="•"/>
            </a:pPr>
            <a:r>
              <a:rPr lang="en-US" sz="2400" b="0" i="0" dirty="0">
                <a:solidFill>
                  <a:schemeClr val="tx1"/>
                </a:solidFill>
                <a:effectLst/>
                <a:latin typeface="Libre Franklin"/>
              </a:rPr>
              <a:t>Be serious (Titus 2:6-8)</a:t>
            </a:r>
            <a:br>
              <a:rPr lang="en-US" sz="2400" b="0" i="0" dirty="0">
                <a:solidFill>
                  <a:schemeClr val="tx1"/>
                </a:solidFill>
                <a:effectLst/>
                <a:latin typeface="Libre Franklin"/>
              </a:rPr>
            </a:br>
            <a:endParaRPr lang="en-US" sz="2400" b="0" i="0" dirty="0">
              <a:solidFill>
                <a:schemeClr val="tx1"/>
              </a:solidFill>
              <a:effectLst/>
              <a:latin typeface="Libre Franklin"/>
            </a:endParaRPr>
          </a:p>
          <a:p>
            <a:pPr marL="342900" indent="-342900">
              <a:buFont typeface="Arial" panose="020B0604020202020204" pitchFamily="34" charset="0"/>
              <a:buChar char="•"/>
            </a:pPr>
            <a:endParaRPr lang="en-US" sz="2400" b="0" i="0" dirty="0">
              <a:solidFill>
                <a:schemeClr val="tx1"/>
              </a:solidFill>
              <a:effectLst/>
              <a:latin typeface="Libre Franklin"/>
            </a:endParaRPr>
          </a:p>
          <a:p>
            <a:pPr marL="342900" indent="-342900">
              <a:buFont typeface="Arial" panose="020B0604020202020204" pitchFamily="34" charset="0"/>
              <a:buChar char="•"/>
            </a:pPr>
            <a:r>
              <a:rPr lang="en-US" sz="2400" b="0" i="0" dirty="0">
                <a:solidFill>
                  <a:schemeClr val="tx1"/>
                </a:solidFill>
                <a:effectLst/>
                <a:latin typeface="Libre Franklin"/>
              </a:rPr>
              <a:t>Teach in the Spirit (1 Cor 2 12-14)</a:t>
            </a:r>
            <a:br>
              <a:rPr lang="en-US" sz="2400" b="0" i="0" dirty="0">
                <a:solidFill>
                  <a:schemeClr val="tx1"/>
                </a:solidFill>
                <a:effectLst/>
                <a:latin typeface="Libre Franklin"/>
              </a:rPr>
            </a:br>
            <a:endParaRPr lang="en-US" sz="2400" b="0" i="0" dirty="0">
              <a:solidFill>
                <a:schemeClr val="tx1"/>
              </a:solidFill>
              <a:effectLst/>
              <a:latin typeface="Libre Franklin"/>
            </a:endParaRPr>
          </a:p>
          <a:p>
            <a:pPr marL="342900" indent="-342900">
              <a:buFont typeface="Arial" panose="020B0604020202020204" pitchFamily="34" charset="0"/>
              <a:buChar char="•"/>
            </a:pPr>
            <a:r>
              <a:rPr lang="en-US" sz="2400" b="0" i="0" dirty="0">
                <a:solidFill>
                  <a:schemeClr val="accent5"/>
                </a:solidFill>
                <a:effectLst/>
                <a:latin typeface="Libre Franklin"/>
              </a:rPr>
              <a:t>Avoid fights </a:t>
            </a:r>
            <a:r>
              <a:rPr lang="en-US" sz="2400" b="0" i="0" dirty="0">
                <a:solidFill>
                  <a:schemeClr val="tx1"/>
                </a:solidFill>
                <a:effectLst/>
                <a:latin typeface="Libre Franklin"/>
              </a:rPr>
              <a:t>(2 Tim 2:22-26)</a:t>
            </a:r>
            <a:br>
              <a:rPr lang="en-US" sz="2400" b="0" i="0" dirty="0">
                <a:solidFill>
                  <a:schemeClr val="tx1"/>
                </a:solidFill>
                <a:effectLst/>
                <a:latin typeface="Libre Franklin"/>
              </a:rPr>
            </a:br>
            <a:endParaRPr lang="en-US" dirty="0"/>
          </a:p>
        </p:txBody>
      </p:sp>
      <p:sp>
        <p:nvSpPr>
          <p:cNvPr id="4" name="TextBox 3">
            <a:extLst>
              <a:ext uri="{FF2B5EF4-FFF2-40B4-BE49-F238E27FC236}">
                <a16:creationId xmlns:a16="http://schemas.microsoft.com/office/drawing/2014/main" id="{07C6FD1A-A359-465A-AC4F-8017C01C3D7A}"/>
              </a:ext>
            </a:extLst>
          </p:cNvPr>
          <p:cNvSpPr txBox="1"/>
          <p:nvPr/>
        </p:nvSpPr>
        <p:spPr>
          <a:xfrm>
            <a:off x="6246815" y="1038225"/>
            <a:ext cx="5486400" cy="4708981"/>
          </a:xfrm>
          <a:prstGeom prst="rect">
            <a:avLst/>
          </a:prstGeom>
          <a:noFill/>
        </p:spPr>
        <p:txBody>
          <a:bodyPr wrap="square" rtlCol="0">
            <a:spAutoFit/>
          </a:bodyPr>
          <a:lstStyle/>
          <a:p>
            <a:pPr marL="342900" indent="-342900">
              <a:buFont typeface="Arial" panose="020B0604020202020204" pitchFamily="34" charset="0"/>
              <a:buChar char="•"/>
            </a:pPr>
            <a:r>
              <a:rPr lang="en-US" sz="2000" b="0" i="0" dirty="0">
                <a:solidFill>
                  <a:schemeClr val="tx1"/>
                </a:solidFill>
                <a:effectLst/>
                <a:latin typeface="Libre Franklin"/>
              </a:rPr>
              <a:t>Preach with authority (Mat 7:29)</a:t>
            </a:r>
            <a:br>
              <a:rPr lang="en-US" sz="2000" b="0" i="0" dirty="0">
                <a:solidFill>
                  <a:schemeClr val="tx1"/>
                </a:solidFill>
                <a:effectLst/>
                <a:latin typeface="Libre Franklin"/>
              </a:rPr>
            </a:br>
            <a:endParaRPr lang="en-US" sz="2000" b="0" i="0" dirty="0">
              <a:solidFill>
                <a:schemeClr val="tx1"/>
              </a:solidFill>
              <a:effectLst/>
              <a:latin typeface="Libre Franklin"/>
            </a:endParaRPr>
          </a:p>
          <a:p>
            <a:pPr marL="342900" indent="-342900">
              <a:buFont typeface="Arial" panose="020B0604020202020204" pitchFamily="34" charset="0"/>
              <a:buChar char="•"/>
            </a:pPr>
            <a:r>
              <a:rPr lang="en-US" sz="2000" b="0" i="0" dirty="0">
                <a:solidFill>
                  <a:schemeClr val="tx1"/>
                </a:solidFill>
                <a:effectLst/>
                <a:latin typeface="Libre Franklin"/>
              </a:rPr>
              <a:t>Use stories (parables)</a:t>
            </a:r>
            <a:br>
              <a:rPr lang="en-US" sz="2000" b="0" i="0" dirty="0">
                <a:solidFill>
                  <a:schemeClr val="tx1"/>
                </a:solidFill>
                <a:effectLst/>
                <a:latin typeface="Libre Franklin"/>
              </a:rPr>
            </a:br>
            <a:endParaRPr lang="en-US" sz="2000" b="0" i="0" dirty="0">
              <a:solidFill>
                <a:schemeClr val="tx1"/>
              </a:solidFill>
              <a:effectLst/>
              <a:latin typeface="Libre Franklin"/>
            </a:endParaRPr>
          </a:p>
          <a:p>
            <a:pPr marL="342900" indent="-342900">
              <a:buFont typeface="Arial" panose="020B0604020202020204" pitchFamily="34" charset="0"/>
              <a:buChar char="•"/>
            </a:pPr>
            <a:r>
              <a:rPr lang="en-US" sz="2000" b="0" i="0" dirty="0">
                <a:solidFill>
                  <a:schemeClr val="tx1"/>
                </a:solidFill>
                <a:effectLst/>
                <a:latin typeface="Libre Franklin"/>
              </a:rPr>
              <a:t>Create memorable sayings</a:t>
            </a:r>
            <a:r>
              <a:rPr lang="en-US" sz="2000" b="0" i="0" dirty="0">
                <a:solidFill>
                  <a:srgbClr val="000000"/>
                </a:solidFill>
                <a:effectLst/>
                <a:latin typeface="Libre Franklin"/>
              </a:rPr>
              <a:t> </a:t>
            </a:r>
          </a:p>
          <a:p>
            <a:pPr marL="342900" indent="-342900">
              <a:buFont typeface="Arial" panose="020B0604020202020204" pitchFamily="34" charset="0"/>
              <a:buChar char="•"/>
            </a:pPr>
            <a:endParaRPr lang="en-US" sz="2000" b="0" i="0" dirty="0">
              <a:solidFill>
                <a:schemeClr val="tx1"/>
              </a:solidFill>
              <a:effectLst/>
              <a:latin typeface="Libre Franklin"/>
            </a:endParaRPr>
          </a:p>
          <a:p>
            <a:pPr marL="342900" indent="-342900">
              <a:buFont typeface="Arial" panose="020B0604020202020204" pitchFamily="34" charset="0"/>
              <a:buChar char="•"/>
            </a:pPr>
            <a:r>
              <a:rPr lang="en-US" sz="2000" b="0" i="0" dirty="0">
                <a:solidFill>
                  <a:schemeClr val="tx1"/>
                </a:solidFill>
                <a:effectLst/>
                <a:latin typeface="Libre Franklin"/>
              </a:rPr>
              <a:t>Use visual illustrations</a:t>
            </a:r>
            <a:br>
              <a:rPr lang="en-US" sz="2000" b="0" i="0" dirty="0">
                <a:solidFill>
                  <a:schemeClr val="tx1"/>
                </a:solidFill>
                <a:effectLst/>
                <a:latin typeface="Libre Franklin"/>
              </a:rPr>
            </a:br>
            <a:endParaRPr lang="en-US" sz="2000" b="0" i="0" dirty="0">
              <a:solidFill>
                <a:schemeClr val="tx1"/>
              </a:solidFill>
              <a:effectLst/>
              <a:latin typeface="Libre Franklin"/>
            </a:endParaRPr>
          </a:p>
          <a:p>
            <a:pPr marL="342900" indent="-342900">
              <a:buFont typeface="Arial" panose="020B0604020202020204" pitchFamily="34" charset="0"/>
              <a:buChar char="•"/>
            </a:pPr>
            <a:r>
              <a:rPr lang="en-US" sz="2000" b="0" i="0" dirty="0">
                <a:solidFill>
                  <a:schemeClr val="accent5"/>
                </a:solidFill>
                <a:effectLst/>
                <a:latin typeface="Libre Franklin"/>
              </a:rPr>
              <a:t>Have a call to action</a:t>
            </a:r>
            <a:br>
              <a:rPr lang="en-US" sz="2000" b="0" i="0" dirty="0">
                <a:solidFill>
                  <a:schemeClr val="tx1"/>
                </a:solidFill>
                <a:effectLst/>
                <a:latin typeface="Libre Franklin"/>
              </a:rPr>
            </a:br>
            <a:endParaRPr lang="en-US" sz="2000" b="0" i="0" dirty="0">
              <a:solidFill>
                <a:schemeClr val="tx1"/>
              </a:solidFill>
              <a:effectLst/>
              <a:latin typeface="Libre Franklin"/>
            </a:endParaRPr>
          </a:p>
          <a:p>
            <a:pPr marL="342900" indent="-342900">
              <a:buFont typeface="Arial" panose="020B0604020202020204" pitchFamily="34" charset="0"/>
              <a:buChar char="•"/>
            </a:pPr>
            <a:r>
              <a:rPr lang="en-US" sz="2000" b="0" i="0" dirty="0">
                <a:solidFill>
                  <a:schemeClr val="tx1"/>
                </a:solidFill>
                <a:effectLst/>
                <a:latin typeface="Libre Franklin"/>
              </a:rPr>
              <a:t>Practice what you teach</a:t>
            </a:r>
          </a:p>
          <a:p>
            <a:pPr marL="342900" indent="-342900">
              <a:buFont typeface="Arial" panose="020B0604020202020204" pitchFamily="34" charset="0"/>
              <a:buChar char="•"/>
            </a:pPr>
            <a:endParaRPr lang="en-US" sz="2000" b="0" i="0" dirty="0">
              <a:solidFill>
                <a:schemeClr val="tx1"/>
              </a:solidFill>
              <a:effectLst/>
              <a:latin typeface="Libre Franklin"/>
            </a:endParaRPr>
          </a:p>
          <a:p>
            <a:pPr marL="342900" indent="-342900">
              <a:buFont typeface="Arial" panose="020B0604020202020204" pitchFamily="34" charset="0"/>
              <a:buChar char="•"/>
            </a:pPr>
            <a:r>
              <a:rPr lang="en-US" sz="2000" dirty="0">
                <a:latin typeface="Libre Franklin"/>
              </a:rPr>
              <a:t>Know when to speak and when to remain silent</a:t>
            </a:r>
          </a:p>
          <a:p>
            <a:pPr marL="342900" indent="-342900">
              <a:buFont typeface="Arial" panose="020B0604020202020204" pitchFamily="34" charset="0"/>
              <a:buChar char="•"/>
            </a:pPr>
            <a:r>
              <a:rPr lang="en-US" sz="2000" b="0" i="0" dirty="0">
                <a:solidFill>
                  <a:schemeClr val="tx1"/>
                </a:solidFill>
                <a:effectLst/>
                <a:latin typeface="Libre Franklin"/>
              </a:rPr>
              <a:t>( We seek correction not strife.)</a:t>
            </a:r>
            <a:br>
              <a:rPr lang="en-US" sz="2000" b="0" i="0" dirty="0">
                <a:solidFill>
                  <a:schemeClr val="tx1"/>
                </a:solidFill>
                <a:effectLst/>
                <a:latin typeface="Libre Franklin"/>
              </a:rPr>
            </a:br>
            <a:endParaRPr lang="en-US" sz="2000" dirty="0"/>
          </a:p>
        </p:txBody>
      </p:sp>
    </p:spTree>
    <p:extLst>
      <p:ext uri="{BB962C8B-B14F-4D97-AF65-F5344CB8AC3E}">
        <p14:creationId xmlns:p14="http://schemas.microsoft.com/office/powerpoint/2010/main" val="384775098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 Evangelists (aka Preachers)</a:t>
            </a:r>
          </a:p>
        </p:txBody>
      </p:sp>
      <p:sp>
        <p:nvSpPr>
          <p:cNvPr id="3" name="Text Placeholder 2"/>
          <p:cNvSpPr>
            <a:spLocks noGrp="1"/>
          </p:cNvSpPr>
          <p:nvPr>
            <p:ph type="body" idx="1"/>
          </p:nvPr>
        </p:nvSpPr>
        <p:spPr>
          <a:xfrm>
            <a:off x="1255712" y="4953000"/>
            <a:ext cx="9982200" cy="1524000"/>
          </a:xfrm>
        </p:spPr>
        <p:txBody>
          <a:bodyPr>
            <a:normAutofit fontScale="55000" lnSpcReduction="20000"/>
          </a:bodyPr>
          <a:lstStyle/>
          <a:p>
            <a:r>
              <a:rPr lang="en-US" dirty="0"/>
              <a:t>*Many churches have a disconnect because they are trying to fit a “Preacher” in the role of a Teacher to equip and train the body of Christ. This leads to many sermons of saved people being told to </a:t>
            </a:r>
            <a:r>
              <a:rPr lang="en-US" dirty="0">
                <a:solidFill>
                  <a:schemeClr val="accent5">
                    <a:lumMod val="75000"/>
                  </a:schemeClr>
                </a:solidFill>
              </a:rPr>
              <a:t>constantly repent or degrades their walks with Christ instead of expounding their knowledge on HOW to do these things.*</a:t>
            </a:r>
          </a:p>
          <a:p>
            <a:endParaRPr lang="en-US" dirty="0">
              <a:solidFill>
                <a:schemeClr val="accent5">
                  <a:lumMod val="75000"/>
                </a:schemeClr>
              </a:solidFill>
            </a:endParaRPr>
          </a:p>
          <a:p>
            <a:endParaRPr lang="en-US" dirty="0">
              <a:solidFill>
                <a:schemeClr val="accent5">
                  <a:lumMod val="75000"/>
                </a:schemeClr>
              </a:solidFill>
            </a:endParaRPr>
          </a:p>
          <a:p>
            <a:r>
              <a:rPr lang="en-US" dirty="0">
                <a:solidFill>
                  <a:schemeClr val="accent5">
                    <a:lumMod val="75000"/>
                  </a:schemeClr>
                </a:solidFill>
              </a:rPr>
              <a:t>*Evangelists will thrive in settings where they can present the gospel to those who have no formal knowledge of scripture as opposed to a saved congregation.</a:t>
            </a:r>
          </a:p>
          <a:p>
            <a:endParaRPr lang="en-US" dirty="0">
              <a:solidFill>
                <a:schemeClr val="accent5">
                  <a:lumMod val="75000"/>
                </a:schemeClr>
              </a:solidFill>
            </a:endParaRPr>
          </a:p>
          <a:p>
            <a:r>
              <a:rPr lang="en-US" dirty="0">
                <a:solidFill>
                  <a:schemeClr val="accent5">
                    <a:lumMod val="75000"/>
                  </a:schemeClr>
                </a:solidFill>
              </a:rPr>
              <a:t>*EVANGELISTS ARE JUST AS IMPORTANT AS TEACHERS</a:t>
            </a:r>
            <a:r>
              <a:rPr lang="en-US" u="sng" dirty="0">
                <a:solidFill>
                  <a:schemeClr val="accent5">
                    <a:lumMod val="75000"/>
                  </a:schemeClr>
                </a:solidFill>
              </a:rPr>
              <a:t>! EVERY MINISTRY GIFT </a:t>
            </a:r>
            <a:r>
              <a:rPr lang="en-US" dirty="0">
                <a:solidFill>
                  <a:schemeClr val="accent5">
                    <a:lumMod val="75000"/>
                  </a:schemeClr>
                </a:solidFill>
              </a:rPr>
              <a:t>WHEN USED IN THE RIGHT FRAMEWORK IS FOR THE BETTERMENT OF THE CHURCH AND SPREAD OF THE GOSPEL!</a:t>
            </a:r>
          </a:p>
        </p:txBody>
      </p:sp>
      <p:sp>
        <p:nvSpPr>
          <p:cNvPr id="4" name="Content Placeholder 3"/>
          <p:cNvSpPr>
            <a:spLocks noGrp="1"/>
          </p:cNvSpPr>
          <p:nvPr>
            <p:ph sz="half" idx="2"/>
          </p:nvPr>
        </p:nvSpPr>
        <p:spPr>
          <a:xfrm>
            <a:off x="1522412" y="1524000"/>
            <a:ext cx="4953000" cy="2590800"/>
          </a:xfrm>
        </p:spPr>
        <p:txBody>
          <a:bodyPr>
            <a:noAutofit/>
          </a:bodyPr>
          <a:lstStyle/>
          <a:p>
            <a:r>
              <a:rPr lang="en-US" sz="2000" b="0" i="0" dirty="0">
                <a:effectLst/>
                <a:latin typeface="Times New Roman" panose="02020603050405020304" pitchFamily="18" charset="0"/>
                <a:cs typeface="Times New Roman" panose="02020603050405020304" pitchFamily="18" charset="0"/>
              </a:rPr>
              <a:t>The difference between </a:t>
            </a:r>
            <a:r>
              <a:rPr lang="en-US" sz="2000" b="1" i="0" dirty="0">
                <a:effectLst/>
                <a:latin typeface="Times New Roman" panose="02020603050405020304" pitchFamily="18" charset="0"/>
                <a:cs typeface="Times New Roman" panose="02020603050405020304" pitchFamily="18" charset="0"/>
              </a:rPr>
              <a:t>preacher/evangelist</a:t>
            </a:r>
            <a:r>
              <a:rPr lang="en-US" sz="2000" b="0" i="0" dirty="0">
                <a:effectLst/>
                <a:latin typeface="Times New Roman" panose="02020603050405020304" pitchFamily="18" charset="0"/>
                <a:cs typeface="Times New Roman" panose="02020603050405020304" pitchFamily="18" charset="0"/>
              </a:rPr>
              <a:t> and </a:t>
            </a:r>
            <a:r>
              <a:rPr lang="en-US" sz="2000" b="1" i="0" dirty="0">
                <a:effectLst/>
                <a:latin typeface="Times New Roman" panose="02020603050405020304" pitchFamily="18" charset="0"/>
                <a:cs typeface="Times New Roman" panose="02020603050405020304" pitchFamily="18" charset="0"/>
              </a:rPr>
              <a:t>pastor</a:t>
            </a:r>
            <a:r>
              <a:rPr lang="en-US" sz="2000" b="0" i="0" dirty="0">
                <a:effectLst/>
                <a:latin typeface="Times New Roman" panose="02020603050405020304" pitchFamily="18" charset="0"/>
                <a:cs typeface="Times New Roman" panose="02020603050405020304" pitchFamily="18" charset="0"/>
              </a:rPr>
              <a:t> is that an evangelist is someone who </a:t>
            </a:r>
            <a:r>
              <a:rPr lang="en-US" sz="2000" b="0" i="0" dirty="0">
                <a:solidFill>
                  <a:schemeClr val="accent5">
                    <a:lumMod val="75000"/>
                  </a:schemeClr>
                </a:solidFill>
                <a:effectLst/>
                <a:latin typeface="Times New Roman" panose="02020603050405020304" pitchFamily="18" charset="0"/>
                <a:cs typeface="Times New Roman" panose="02020603050405020304" pitchFamily="18" charset="0"/>
              </a:rPr>
              <a:t>spreads the word of God to the unsaved</a:t>
            </a:r>
            <a:r>
              <a:rPr lang="en-US" sz="2000" b="0" i="0" dirty="0">
                <a:effectLst/>
                <a:latin typeface="Times New Roman" panose="02020603050405020304" pitchFamily="18" charset="0"/>
                <a:cs typeface="Times New Roman" panose="02020603050405020304" pitchFamily="18" charset="0"/>
              </a:rPr>
              <a:t> and does not  necessarily perform any </a:t>
            </a:r>
            <a:r>
              <a:rPr lang="en-US" sz="2000" b="0" i="0" u="sng" dirty="0">
                <a:effectLst/>
                <a:latin typeface="Times New Roman" panose="02020603050405020304" pitchFamily="18" charset="0"/>
                <a:cs typeface="Times New Roman" panose="02020603050405020304" pitchFamily="18" charset="0"/>
              </a:rPr>
              <a:t>formal duties</a:t>
            </a:r>
            <a:r>
              <a:rPr lang="en-US" sz="2000" b="0" i="0" dirty="0">
                <a:effectLst/>
                <a:latin typeface="Times New Roman" panose="02020603050405020304" pitchFamily="18" charset="0"/>
                <a:cs typeface="Times New Roman" panose="02020603050405020304" pitchFamily="18" charset="0"/>
              </a:rPr>
              <a:t> for the congregation. But a </a:t>
            </a:r>
            <a:r>
              <a:rPr lang="en-US" sz="2000" b="1" i="0" dirty="0">
                <a:effectLst/>
                <a:latin typeface="Times New Roman" panose="02020603050405020304" pitchFamily="18" charset="0"/>
                <a:cs typeface="Times New Roman" panose="02020603050405020304" pitchFamily="18" charset="0"/>
              </a:rPr>
              <a:t>pastor</a:t>
            </a:r>
            <a:r>
              <a:rPr lang="en-US" sz="2000" b="0" i="0" dirty="0">
                <a:effectLst/>
                <a:latin typeface="Times New Roman" panose="02020603050405020304" pitchFamily="18" charset="0"/>
                <a:cs typeface="Times New Roman" panose="02020603050405020304" pitchFamily="18" charset="0"/>
              </a:rPr>
              <a:t> on the other hand is someone who has a more formal role and is said to oversee the congregation and guide it.</a:t>
            </a:r>
            <a:endParaRPr lang="en-US" sz="2000" dirty="0">
              <a:latin typeface="Times New Roman" panose="02020603050405020304" pitchFamily="18" charset="0"/>
              <a:cs typeface="Times New Roman" panose="02020603050405020304" pitchFamily="18" charset="0"/>
            </a:endParaRPr>
          </a:p>
        </p:txBody>
      </p:sp>
      <p:sp>
        <p:nvSpPr>
          <p:cNvPr id="5" name="Text Placeholder 4"/>
          <p:cNvSpPr>
            <a:spLocks noGrp="1"/>
          </p:cNvSpPr>
          <p:nvPr>
            <p:ph type="body" sz="quarter" idx="3"/>
          </p:nvPr>
        </p:nvSpPr>
        <p:spPr>
          <a:xfrm>
            <a:off x="6853364" y="303213"/>
            <a:ext cx="5257800" cy="3657600"/>
          </a:xfrm>
        </p:spPr>
        <p:txBody>
          <a:bodyPr>
            <a:normAutofit fontScale="55000" lnSpcReduction="20000"/>
          </a:bodyPr>
          <a:lstStyle/>
          <a:p>
            <a:pPr marL="342900" indent="-342900">
              <a:buFont typeface="Arial" panose="020B0604020202020204" pitchFamily="34" charset="0"/>
              <a:buChar char="•"/>
            </a:pPr>
            <a:r>
              <a:rPr lang="en-US" sz="3200" dirty="0">
                <a:solidFill>
                  <a:schemeClr val="accent5"/>
                </a:solidFill>
                <a:latin typeface="Times New Roman" panose="02020603050405020304" pitchFamily="18" charset="0"/>
                <a:cs typeface="Times New Roman" panose="02020603050405020304" pitchFamily="18" charset="0"/>
              </a:rPr>
              <a:t>The difference between a Evangelist and a Teacher is a teacher equips and trains the believers. Preachers/Evangelists  present the gospel to the lost.</a:t>
            </a:r>
          </a:p>
        </p:txBody>
      </p:sp>
      <p:sp>
        <p:nvSpPr>
          <p:cNvPr id="6" name="Content Placeholder 5"/>
          <p:cNvSpPr>
            <a:spLocks noGrp="1"/>
          </p:cNvSpPr>
          <p:nvPr>
            <p:ph sz="quarter" idx="4"/>
          </p:nvPr>
        </p:nvSpPr>
        <p:spPr>
          <a:xfrm flipV="1">
            <a:off x="7694612" y="7467599"/>
            <a:ext cx="4416552" cy="238124"/>
          </a:xfrm>
        </p:spPr>
        <p:txBody>
          <a:bodyPr>
            <a:normAutofit fontScale="47500" lnSpcReduction="20000"/>
          </a:bodyPr>
          <a:lstStyle/>
          <a:p>
            <a:endParaRPr lang="en-US" dirty="0"/>
          </a:p>
        </p:txBody>
      </p:sp>
    </p:spTree>
    <p:extLst>
      <p:ext uri="{BB962C8B-B14F-4D97-AF65-F5344CB8AC3E}">
        <p14:creationId xmlns:p14="http://schemas.microsoft.com/office/powerpoint/2010/main" val="413515131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Importance of a Preacher.</a:t>
            </a:r>
          </a:p>
        </p:txBody>
      </p:sp>
      <p:sp>
        <p:nvSpPr>
          <p:cNvPr id="3" name="TextBox 2">
            <a:extLst>
              <a:ext uri="{FF2B5EF4-FFF2-40B4-BE49-F238E27FC236}">
                <a16:creationId xmlns:a16="http://schemas.microsoft.com/office/drawing/2014/main" id="{DEC81213-58F2-4FD3-A16C-8E9881C86921}"/>
              </a:ext>
            </a:extLst>
          </p:cNvPr>
          <p:cNvSpPr txBox="1"/>
          <p:nvPr/>
        </p:nvSpPr>
        <p:spPr>
          <a:xfrm>
            <a:off x="836612" y="1512213"/>
            <a:ext cx="11125200" cy="5355312"/>
          </a:xfrm>
          <a:prstGeom prst="rect">
            <a:avLst/>
          </a:prstGeom>
          <a:noFill/>
        </p:spPr>
        <p:txBody>
          <a:bodyPr wrap="square" rtlCol="0">
            <a:spAutoFit/>
          </a:bodyPr>
          <a:lstStyle/>
          <a:p>
            <a:pPr marL="342900" indent="-342900">
              <a:lnSpc>
                <a:spcPct val="90000"/>
              </a:lnSpc>
              <a:buFont typeface="Arial" panose="020B0604020202020204" pitchFamily="34" charset="0"/>
              <a:buChar char="•"/>
            </a:pPr>
            <a:r>
              <a:rPr lang="en-US" sz="2000" dirty="0"/>
              <a:t>Mark 16:15 He said to them, “Go into all the world and preach the gospel to all creation.</a:t>
            </a:r>
          </a:p>
          <a:p>
            <a:pPr marL="342900" indent="-342900">
              <a:lnSpc>
                <a:spcPct val="90000"/>
              </a:lnSpc>
              <a:buFont typeface="Arial" panose="020B0604020202020204" pitchFamily="34" charset="0"/>
              <a:buChar char="•"/>
            </a:pPr>
            <a:r>
              <a:rPr lang="en-US" sz="2000" dirty="0"/>
              <a:t>This is a mandate to all Christians; however, Preachers will find the mandate behind this scripture fuels their desire to spread the gospel to the world.</a:t>
            </a:r>
          </a:p>
          <a:p>
            <a:pPr marL="342900" indent="-342900">
              <a:lnSpc>
                <a:spcPct val="90000"/>
              </a:lnSpc>
              <a:buFont typeface="Arial" panose="020B0604020202020204" pitchFamily="34" charset="0"/>
              <a:buChar char="•"/>
            </a:pPr>
            <a:r>
              <a:rPr lang="en-US" sz="2000" dirty="0"/>
              <a:t>Revivals are well suited for evangelists. Evangelistic preaching holds a unique ability for stirring up what is </a:t>
            </a:r>
            <a:r>
              <a:rPr lang="en-US" sz="2000" dirty="0">
                <a:solidFill>
                  <a:schemeClr val="accent5">
                    <a:lumMod val="75000"/>
                  </a:schemeClr>
                </a:solidFill>
              </a:rPr>
              <a:t>DEAD</a:t>
            </a:r>
            <a:r>
              <a:rPr lang="en-US" sz="2000" dirty="0"/>
              <a:t> to find new </a:t>
            </a:r>
            <a:r>
              <a:rPr lang="en-US" sz="2000" dirty="0">
                <a:solidFill>
                  <a:schemeClr val="accent5">
                    <a:lumMod val="75000"/>
                  </a:schemeClr>
                </a:solidFill>
              </a:rPr>
              <a:t>LIFE. </a:t>
            </a:r>
            <a:r>
              <a:rPr lang="en-US" sz="2000" dirty="0"/>
              <a:t>(The church is </a:t>
            </a:r>
            <a:r>
              <a:rPr lang="en-US" sz="2000" dirty="0">
                <a:solidFill>
                  <a:schemeClr val="accent5">
                    <a:lumMod val="75000"/>
                  </a:schemeClr>
                </a:solidFill>
              </a:rPr>
              <a:t>NOT</a:t>
            </a:r>
            <a:r>
              <a:rPr lang="en-US" sz="2000" dirty="0"/>
              <a:t> dead hence the impact of bringing in the lost for revival conferences. REVIVALS are not for the revival of the CHURCH. REVIVAL BRINGS TO LIFE WHAT IS DEAD)</a:t>
            </a:r>
          </a:p>
          <a:p>
            <a:pPr marL="342900" indent="-342900">
              <a:lnSpc>
                <a:spcPct val="90000"/>
              </a:lnSpc>
              <a:buFont typeface="Arial" panose="020B0604020202020204" pitchFamily="34" charset="0"/>
              <a:buChar char="•"/>
            </a:pPr>
            <a:r>
              <a:rPr lang="en-US" sz="2000" dirty="0"/>
              <a:t>Evangelists often partner well with apostles because of their desire to reach the lost. </a:t>
            </a:r>
          </a:p>
          <a:p>
            <a:pPr marL="342900" indent="-342900">
              <a:lnSpc>
                <a:spcPct val="90000"/>
              </a:lnSpc>
              <a:buFont typeface="Arial" panose="020B0604020202020204" pitchFamily="34" charset="0"/>
              <a:buChar char="•"/>
            </a:pPr>
            <a:endParaRPr lang="en-US" sz="2000" dirty="0"/>
          </a:p>
          <a:p>
            <a:pPr marL="342900" indent="-342900">
              <a:lnSpc>
                <a:spcPct val="90000"/>
              </a:lnSpc>
              <a:buFont typeface="Arial" panose="020B0604020202020204" pitchFamily="34" charset="0"/>
              <a:buChar char="•"/>
            </a:pPr>
            <a:r>
              <a:rPr lang="en-US" sz="2000" u="sng" dirty="0"/>
              <a:t>MINISTRY GIFTS IN ACTION:</a:t>
            </a:r>
          </a:p>
          <a:p>
            <a:pPr marL="342900" indent="-342900">
              <a:lnSpc>
                <a:spcPct val="90000"/>
              </a:lnSpc>
              <a:buFont typeface="Arial" panose="020B0604020202020204" pitchFamily="34" charset="0"/>
              <a:buChar char="•"/>
            </a:pPr>
            <a:r>
              <a:rPr lang="en-US" sz="2000" dirty="0"/>
              <a:t>Evangelists stir and bring forth awareness of the need for a savior leading the lost to repentance. Apostles help build up and establish a church. Pastors can then lovingly guide and shepherd the new converts or church congregants, and teachers expand the knowledge and understanding of the church to equip and train so more can go out.</a:t>
            </a:r>
          </a:p>
          <a:p>
            <a:pPr marL="342900" indent="-342900">
              <a:lnSpc>
                <a:spcPct val="90000"/>
              </a:lnSpc>
              <a:buFont typeface="Arial" panose="020B0604020202020204" pitchFamily="34" charset="0"/>
              <a:buChar char="•"/>
            </a:pPr>
            <a:endParaRPr lang="en-US" sz="2000" dirty="0"/>
          </a:p>
          <a:p>
            <a:pPr marL="342900" indent="-342900">
              <a:lnSpc>
                <a:spcPct val="90000"/>
              </a:lnSpc>
              <a:buFont typeface="Arial" panose="020B0604020202020204" pitchFamily="34" charset="0"/>
              <a:buChar char="•"/>
            </a:pPr>
            <a:r>
              <a:rPr lang="en-US" sz="2000" dirty="0">
                <a:solidFill>
                  <a:schemeClr val="accent5">
                    <a:lumMod val="75000"/>
                  </a:schemeClr>
                </a:solidFill>
              </a:rPr>
              <a:t>Ephesians 3:7-9 </a:t>
            </a:r>
            <a:r>
              <a:rPr lang="en-US" sz="2000" dirty="0"/>
              <a:t>of which I was made a minister, according to the gift of God’s grace which was given to me according to the working of His power. To me, the very least of all saints, this grace was given, </a:t>
            </a:r>
            <a:r>
              <a:rPr lang="en-US" sz="2000" dirty="0">
                <a:solidFill>
                  <a:schemeClr val="accent5">
                    <a:lumMod val="75000"/>
                  </a:schemeClr>
                </a:solidFill>
              </a:rPr>
              <a:t>to preach to the Gentiles the unfathomable riches of Christ, and to bring to light what is the administration of the mystery which for ages has been hidden in God</a:t>
            </a:r>
            <a:r>
              <a:rPr lang="en-US" sz="2000" dirty="0"/>
              <a:t> who created all things</a:t>
            </a:r>
          </a:p>
        </p:txBody>
      </p:sp>
    </p:spTree>
    <p:extLst>
      <p:ext uri="{BB962C8B-B14F-4D97-AF65-F5344CB8AC3E}">
        <p14:creationId xmlns:p14="http://schemas.microsoft.com/office/powerpoint/2010/main" val="221589492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D1994E3-E857-4F8D-A094-03C458DB80D9}"/>
              </a:ext>
            </a:extLst>
          </p:cNvPr>
          <p:cNvSpPr txBox="1"/>
          <p:nvPr/>
        </p:nvSpPr>
        <p:spPr>
          <a:xfrm>
            <a:off x="1065212" y="304800"/>
            <a:ext cx="9677400" cy="6740307"/>
          </a:xfrm>
          <a:prstGeom prst="rect">
            <a:avLst/>
          </a:prstGeom>
          <a:noFill/>
        </p:spPr>
        <p:txBody>
          <a:bodyPr wrap="square" rtlCol="0">
            <a:spAutoFit/>
          </a:bodyPr>
          <a:lstStyle/>
          <a:p>
            <a:pPr>
              <a:lnSpc>
                <a:spcPct val="90000"/>
              </a:lnSpc>
            </a:pPr>
            <a:r>
              <a:rPr lang="en-US" sz="2400" u="sng" dirty="0"/>
              <a:t>Isaiah 61:1-3</a:t>
            </a:r>
            <a:r>
              <a:rPr lang="en-US" sz="2400" dirty="0"/>
              <a:t>The Spirit of the Lord God is upon me, Because the Lord has anointed me </a:t>
            </a:r>
            <a:r>
              <a:rPr lang="en-US" sz="2400" dirty="0">
                <a:solidFill>
                  <a:schemeClr val="accent5">
                    <a:lumMod val="75000"/>
                  </a:schemeClr>
                </a:solidFill>
              </a:rPr>
              <a:t>To bring good news </a:t>
            </a:r>
            <a:r>
              <a:rPr lang="en-US" sz="2400" dirty="0"/>
              <a:t>to the </a:t>
            </a:r>
            <a:r>
              <a:rPr lang="en-US" sz="2400" dirty="0">
                <a:solidFill>
                  <a:schemeClr val="accent5">
                    <a:lumMod val="75000"/>
                  </a:schemeClr>
                </a:solidFill>
              </a:rPr>
              <a:t>afflicted; </a:t>
            </a:r>
            <a:r>
              <a:rPr lang="en-US" sz="2400" dirty="0"/>
              <a:t>He has sent me to bind up the </a:t>
            </a:r>
            <a:r>
              <a:rPr lang="en-US" sz="2400" dirty="0">
                <a:solidFill>
                  <a:schemeClr val="accent5">
                    <a:lumMod val="75000"/>
                  </a:schemeClr>
                </a:solidFill>
              </a:rPr>
              <a:t>brokenhearted, </a:t>
            </a:r>
            <a:r>
              <a:rPr lang="en-US" sz="2400" dirty="0"/>
              <a:t>To proclaim </a:t>
            </a:r>
            <a:r>
              <a:rPr lang="en-US" sz="2400" dirty="0">
                <a:solidFill>
                  <a:schemeClr val="accent5">
                    <a:lumMod val="75000"/>
                  </a:schemeClr>
                </a:solidFill>
              </a:rPr>
              <a:t>liberty to captives </a:t>
            </a:r>
            <a:r>
              <a:rPr lang="en-US" sz="2400" dirty="0"/>
              <a:t>And </a:t>
            </a:r>
            <a:r>
              <a:rPr lang="en-US" sz="2400" dirty="0">
                <a:solidFill>
                  <a:schemeClr val="accent5">
                    <a:lumMod val="75000"/>
                  </a:schemeClr>
                </a:solidFill>
              </a:rPr>
              <a:t>freedom to prisoners; </a:t>
            </a:r>
            <a:r>
              <a:rPr lang="en-US" sz="2400" dirty="0"/>
              <a:t>To proclaim the favorable year of the Lord And the day of vengeance of our God; To comfort all who mourn, To grant those who mourn in Zion, Giving them a garland instead of ashes, The oil of gladness instead of mourning, The mantle of praise instead of a </a:t>
            </a:r>
            <a:r>
              <a:rPr lang="en-US" sz="2400" dirty="0">
                <a:solidFill>
                  <a:schemeClr val="accent5">
                    <a:lumMod val="75000"/>
                  </a:schemeClr>
                </a:solidFill>
              </a:rPr>
              <a:t>spirit of fainting. </a:t>
            </a:r>
            <a:r>
              <a:rPr lang="en-US" sz="2400" dirty="0"/>
              <a:t>So, they </a:t>
            </a:r>
            <a:r>
              <a:rPr lang="en-US" sz="2400" u="sng" dirty="0">
                <a:solidFill>
                  <a:schemeClr val="accent5">
                    <a:lumMod val="75000"/>
                  </a:schemeClr>
                </a:solidFill>
              </a:rPr>
              <a:t>will be </a:t>
            </a:r>
            <a:r>
              <a:rPr lang="en-US" sz="2400" dirty="0">
                <a:solidFill>
                  <a:schemeClr val="accent5">
                    <a:lumMod val="75000"/>
                  </a:schemeClr>
                </a:solidFill>
              </a:rPr>
              <a:t>called oaks of righteousness, </a:t>
            </a:r>
            <a:r>
              <a:rPr lang="en-US" sz="2400" dirty="0"/>
              <a:t>The planting of the Lord, that He may be glorified.</a:t>
            </a:r>
          </a:p>
          <a:p>
            <a:pPr>
              <a:lnSpc>
                <a:spcPct val="90000"/>
              </a:lnSpc>
            </a:pPr>
            <a:endParaRPr lang="en-US" sz="2400" dirty="0"/>
          </a:p>
          <a:p>
            <a:pPr>
              <a:lnSpc>
                <a:spcPct val="90000"/>
              </a:lnSpc>
            </a:pPr>
            <a:r>
              <a:rPr lang="en-US" sz="2400" u="sng" dirty="0"/>
              <a:t>Romans 15:15-16 </a:t>
            </a:r>
            <a:r>
              <a:rPr lang="en-US" sz="2400" dirty="0"/>
              <a:t>But I have written very boldly to you on some points so as to remind you again, because of the grace that was given me from God, to </a:t>
            </a:r>
            <a:r>
              <a:rPr lang="en-US" sz="2400" dirty="0">
                <a:solidFill>
                  <a:schemeClr val="accent5"/>
                </a:solidFill>
              </a:rPr>
              <a:t>be a minister of Christ Jesus to the Gentiles</a:t>
            </a:r>
            <a:r>
              <a:rPr lang="en-US" sz="2400" dirty="0"/>
              <a:t>, ministering as a priest the </a:t>
            </a:r>
            <a:r>
              <a:rPr lang="en-US" sz="2400" dirty="0">
                <a:solidFill>
                  <a:schemeClr val="accent5"/>
                </a:solidFill>
              </a:rPr>
              <a:t>gospel of God</a:t>
            </a:r>
            <a:r>
              <a:rPr lang="en-US" sz="2400" dirty="0"/>
              <a:t>, so that my offering of the Gentiles may become acceptable, sanctified by the Holy Spirit.</a:t>
            </a:r>
          </a:p>
          <a:p>
            <a:pPr>
              <a:lnSpc>
                <a:spcPct val="90000"/>
              </a:lnSpc>
            </a:pPr>
            <a:endParaRPr lang="en-US" sz="2400" dirty="0"/>
          </a:p>
          <a:p>
            <a:pPr>
              <a:lnSpc>
                <a:spcPct val="90000"/>
              </a:lnSpc>
            </a:pPr>
            <a:r>
              <a:rPr lang="en-US" sz="2400" dirty="0"/>
              <a:t>Romans 10:17 So faith comes from hearing, and hearing by the word of Christ.</a:t>
            </a:r>
          </a:p>
          <a:p>
            <a:pPr>
              <a:lnSpc>
                <a:spcPct val="90000"/>
              </a:lnSpc>
            </a:pPr>
            <a:endParaRPr lang="en-US" sz="1400" dirty="0">
              <a:solidFill>
                <a:schemeClr val="accent5"/>
              </a:solidFill>
            </a:endParaRPr>
          </a:p>
          <a:p>
            <a:pPr>
              <a:lnSpc>
                <a:spcPct val="90000"/>
              </a:lnSpc>
            </a:pPr>
            <a:r>
              <a:rPr lang="en-US" sz="1400" dirty="0">
                <a:solidFill>
                  <a:schemeClr val="accent5"/>
                </a:solidFill>
              </a:rPr>
              <a:t>(Evangelists ignite NEW FAITH. Teachers enhance already established faith.)</a:t>
            </a:r>
          </a:p>
          <a:p>
            <a:pPr>
              <a:lnSpc>
                <a:spcPct val="90000"/>
              </a:lnSpc>
            </a:pPr>
            <a:endParaRPr lang="en-US" sz="2400" dirty="0"/>
          </a:p>
        </p:txBody>
      </p:sp>
    </p:spTree>
    <p:extLst>
      <p:ext uri="{BB962C8B-B14F-4D97-AF65-F5344CB8AC3E}">
        <p14:creationId xmlns:p14="http://schemas.microsoft.com/office/powerpoint/2010/main" val="465021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alkboard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TF00001018.potx" id="{D19C2884-2C55-4C1A-A5C2-5D03FF1F35A4}" vid="{5F7A9C6A-558C-4654-B762-2F22BC904FAE}"/>
    </a:ext>
  </a:ext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{5B5A6490-6CAE-48D4-B134-1BBEC593BD64}tf02804846_win32</Template>
  <TotalTime>304</TotalTime>
  <Words>2155</Words>
  <Application>Microsoft Office PowerPoint</Application>
  <PresentationFormat>Custom</PresentationFormat>
  <Paragraphs>141</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Consolas</vt:lpstr>
      <vt:lpstr>Corbel</vt:lpstr>
      <vt:lpstr>Libre Franklin</vt:lpstr>
      <vt:lpstr>Times New Roman</vt:lpstr>
      <vt:lpstr>var(--serif)</vt:lpstr>
      <vt:lpstr>Chalkboard 16x9</vt:lpstr>
      <vt:lpstr>Teacher vs. “Preacher” Evangelist</vt:lpstr>
      <vt:lpstr>Differences</vt:lpstr>
      <vt:lpstr>How do you know IF YOU ARE A TEACHER?</vt:lpstr>
      <vt:lpstr>More about teachers</vt:lpstr>
      <vt:lpstr>What to avoid?</vt:lpstr>
      <vt:lpstr>How to teach</vt:lpstr>
      <vt:lpstr> Evangelists (aka Preachers)</vt:lpstr>
      <vt:lpstr>The Importance of a Preacher.</vt:lpstr>
      <vt:lpstr>PowerPoint Presentation</vt:lpstr>
      <vt:lpstr>Am I an evangelist?</vt:lpstr>
      <vt:lpstr>Evangelism at a price</vt:lpstr>
      <vt:lpstr>Recap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Teacher Vs. Preacher</dc:title>
  <dc:creator>Kaleb Kidd</dc:creator>
  <cp:lastModifiedBy>Kaleb Kidd</cp:lastModifiedBy>
  <cp:revision>26</cp:revision>
  <dcterms:created xsi:type="dcterms:W3CDTF">2021-05-02T14:37:19Z</dcterms:created>
  <dcterms:modified xsi:type="dcterms:W3CDTF">2021-05-02T21:41:41Z</dcterms:modified>
</cp:coreProperties>
</file>