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317" r:id="rId5"/>
    <p:sldId id="305" r:id="rId6"/>
    <p:sldId id="296" r:id="rId7"/>
    <p:sldId id="306" r:id="rId8"/>
    <p:sldId id="259" r:id="rId9"/>
    <p:sldId id="314" r:id="rId10"/>
    <p:sldId id="294" r:id="rId11"/>
    <p:sldId id="313" r:id="rId12"/>
    <p:sldId id="310" r:id="rId13"/>
    <p:sldId id="31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 id="4" name="Mantu Kumar" initials="MK" lastIdx="2" clrIdx="3">
    <p:extLst>
      <p:ext uri="{19B8F6BF-5375-455C-9EA6-DF929625EA0E}">
        <p15:presenceInfo xmlns:p15="http://schemas.microsoft.com/office/powerpoint/2012/main" userId="63adfbd36b4a0b8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010"/>
    <a:srgbClr val="73292A"/>
    <a:srgbClr val="A9D7D9"/>
    <a:srgbClr val="93D3D9"/>
    <a:srgbClr val="AAD6FF"/>
    <a:srgbClr val="B2C8CD"/>
    <a:srgbClr val="CCD8D6"/>
    <a:srgbClr val="4F5945"/>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879" autoAdjust="0"/>
  </p:normalViewPr>
  <p:slideViewPr>
    <p:cSldViewPr snapToGrid="0">
      <p:cViewPr varScale="1">
        <p:scale>
          <a:sx n="71" d="100"/>
          <a:sy n="71" d="100"/>
        </p:scale>
        <p:origin x="696"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10/19/2022</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10/19/2022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5</a:t>
            </a:fld>
            <a:endParaRPr lang="en-US" dirty="0"/>
          </a:p>
        </p:txBody>
      </p:sp>
    </p:spTree>
    <p:extLst>
      <p:ext uri="{BB962C8B-B14F-4D97-AF65-F5344CB8AC3E}">
        <p14:creationId xmlns:p14="http://schemas.microsoft.com/office/powerpoint/2010/main" val="12428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s://www.peakpx.com/641084/buddha-doing-meditation/1920x1200-wallpaper" TargetMode="External"/><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23B64-8300-58EE-ACCC-4AD13DE7B7EB}"/>
              </a:ext>
            </a:extLst>
          </p:cNvPr>
          <p:cNvSpPr>
            <a:spLocks noGrp="1"/>
          </p:cNvSpPr>
          <p:nvPr>
            <p:ph type="title"/>
          </p:nvPr>
        </p:nvSpPr>
        <p:spPr>
          <a:effectLst>
            <a:outerShdw blurRad="50800" dist="38100" dir="2700000" algn="tl" rotWithShape="0">
              <a:prstClr val="black">
                <a:alpha val="40000"/>
              </a:prstClr>
            </a:outerShdw>
          </a:effectLst>
        </p:spPr>
        <p:txBody>
          <a:bodyPr/>
          <a:lstStyle/>
          <a:p>
            <a:r>
              <a:rPr lang="en-IN" dirty="0"/>
              <a:t>BNS DAV TEACHER TRAINING COLLEGE,GIRIDIH</a:t>
            </a:r>
          </a:p>
        </p:txBody>
      </p:sp>
      <p:sp>
        <p:nvSpPr>
          <p:cNvPr id="3" name="Content Placeholder 2">
            <a:extLst>
              <a:ext uri="{FF2B5EF4-FFF2-40B4-BE49-F238E27FC236}">
                <a16:creationId xmlns:a16="http://schemas.microsoft.com/office/drawing/2014/main" id="{49ED4F9B-F77B-4574-AB05-C358BB7B564F}"/>
              </a:ext>
            </a:extLst>
          </p:cNvPr>
          <p:cNvSpPr>
            <a:spLocks noGrp="1"/>
          </p:cNvSpPr>
          <p:nvPr>
            <p:ph idx="1"/>
          </p:nvPr>
        </p:nvSpPr>
        <p:spPr>
          <a:xfrm>
            <a:off x="2664893" y="4142233"/>
            <a:ext cx="6862213" cy="1073075"/>
          </a:xfrm>
        </p:spPr>
        <p:txBody>
          <a:bodyPr>
            <a:normAutofit/>
          </a:bodyPr>
          <a:lstStyle/>
          <a:p>
            <a:pPr algn="ctr">
              <a:lnSpc>
                <a:spcPct val="115000"/>
              </a:lnSpc>
              <a:spcAft>
                <a:spcPts val="1000"/>
              </a:spcAft>
            </a:pPr>
            <a:r>
              <a:rPr lang="en-IN" i="1" dirty="0">
                <a:effectLst/>
                <a:latin typeface="Times New Roman" panose="02020603050405020304" pitchFamily="18" charset="0"/>
                <a:ea typeface="Calibri" panose="020F0502020204030204" pitchFamily="34" charset="0"/>
                <a:cs typeface="Times New Roman" panose="02020603050405020304" pitchFamily="18" charset="0"/>
              </a:rPr>
              <a:t>Assignment on</a:t>
            </a:r>
            <a:endParaRPr lang="en-IN" dirty="0">
              <a:effectLst/>
              <a:latin typeface="Calibri" panose="020F0502020204030204" pitchFamily="34" charset="0"/>
              <a:ea typeface="Calibri" panose="020F0502020204030204" pitchFamily="34" charset="0"/>
              <a:cs typeface="Times New Roman" panose="02020603050405020304" pitchFamily="18" charset="0"/>
            </a:endParaRPr>
          </a:p>
          <a:p>
            <a:r>
              <a:rPr lang="en-IN" b="1" dirty="0">
                <a:effectLst/>
                <a:latin typeface="Times New Roman" panose="02020603050405020304" pitchFamily="18" charset="0"/>
                <a:ea typeface="Calibri" panose="020F0502020204030204" pitchFamily="34" charset="0"/>
              </a:rPr>
              <a:t>EPC 04: UNDERSTANDING THE SELF</a:t>
            </a:r>
            <a:endParaRPr lang="en-IN" dirty="0"/>
          </a:p>
        </p:txBody>
      </p:sp>
      <p:sp>
        <p:nvSpPr>
          <p:cNvPr id="5" name="Slide Number Placeholder 4">
            <a:extLst>
              <a:ext uri="{FF2B5EF4-FFF2-40B4-BE49-F238E27FC236}">
                <a16:creationId xmlns:a16="http://schemas.microsoft.com/office/drawing/2014/main" id="{2E1600E6-8200-0B0D-4920-BFE523EEDDC8}"/>
              </a:ext>
            </a:extLst>
          </p:cNvPr>
          <p:cNvSpPr>
            <a:spLocks noGrp="1"/>
          </p:cNvSpPr>
          <p:nvPr>
            <p:ph type="sldNum" sz="quarter" idx="11"/>
          </p:nvPr>
        </p:nvSpPr>
        <p:spPr/>
        <p:txBody>
          <a:bodyPr/>
          <a:lstStyle/>
          <a:p>
            <a:fld id="{294A09A9-5501-47C1-A89A-A340965A2BE2}" type="slidenum">
              <a:rPr lang="en-US" smtClean="0"/>
              <a:pPr/>
              <a:t>1</a:t>
            </a:fld>
            <a:endParaRPr lang="en-US" dirty="0"/>
          </a:p>
        </p:txBody>
      </p:sp>
      <p:pic>
        <p:nvPicPr>
          <p:cNvPr id="7" name="Picture 6" descr="images">
            <a:extLst>
              <a:ext uri="{FF2B5EF4-FFF2-40B4-BE49-F238E27FC236}">
                <a16:creationId xmlns:a16="http://schemas.microsoft.com/office/drawing/2014/main" id="{A429D59B-843F-D714-4409-CF48AF7CBF67}"/>
              </a:ext>
            </a:extLst>
          </p:cNvPr>
          <p:cNvPicPr>
            <a:picLocks noChangeAspect="1"/>
          </p:cNvPicPr>
          <p:nvPr/>
        </p:nvPicPr>
        <p:blipFill>
          <a:blip r:embed="rId2"/>
          <a:stretch>
            <a:fillRect/>
          </a:stretch>
        </p:blipFill>
        <p:spPr>
          <a:xfrm>
            <a:off x="5351929" y="2659682"/>
            <a:ext cx="1532965" cy="1494923"/>
          </a:xfrm>
          <a:prstGeom prst="rect">
            <a:avLst/>
          </a:prstGeom>
        </p:spPr>
      </p:pic>
    </p:spTree>
    <p:extLst>
      <p:ext uri="{BB962C8B-B14F-4D97-AF65-F5344CB8AC3E}">
        <p14:creationId xmlns:p14="http://schemas.microsoft.com/office/powerpoint/2010/main" val="2119226243"/>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a:xfrm>
            <a:off x="1431843" y="2662518"/>
            <a:ext cx="2965345" cy="1801906"/>
          </a:xfrm>
          <a:effectLst>
            <a:outerShdw blurRad="50800" dist="38100" dir="2700000" algn="tl" rotWithShape="0">
              <a:prstClr val="black">
                <a:alpha val="40000"/>
              </a:prstClr>
            </a:outerShdw>
          </a:effectLst>
        </p:spPr>
        <p:txBody>
          <a:bodyPr>
            <a:noAutofit/>
          </a:bodyPr>
          <a:lstStyle/>
          <a:p>
            <a:r>
              <a:rPr lang="en-US" sz="6600" dirty="0"/>
              <a:t>Thank you</a:t>
            </a:r>
          </a:p>
        </p:txBody>
      </p:sp>
      <p:sp>
        <p:nvSpPr>
          <p:cNvPr id="5" name="Content Placeholder 4">
            <a:extLst>
              <a:ext uri="{FF2B5EF4-FFF2-40B4-BE49-F238E27FC236}">
                <a16:creationId xmlns:a16="http://schemas.microsoft.com/office/drawing/2014/main" id="{AAF5CF3F-E5EF-5769-3F83-24ADB4412BBF}"/>
              </a:ext>
            </a:extLst>
          </p:cNvPr>
          <p:cNvSpPr>
            <a:spLocks noGrp="1"/>
          </p:cNvSpPr>
          <p:nvPr>
            <p:ph idx="1"/>
          </p:nvPr>
        </p:nvSpPr>
        <p:spPr>
          <a:xfrm>
            <a:off x="8162365" y="309282"/>
            <a:ext cx="3469340" cy="3119717"/>
          </a:xfrm>
        </p:spPr>
        <p:txBody>
          <a:bodyPr>
            <a:normAutofit/>
          </a:bodyPr>
          <a:lstStyle/>
          <a:p>
            <a:r>
              <a:rPr lang="en-US" b="1" dirty="0">
                <a:latin typeface="Maiandra GD" panose="020E0502030308020204" pitchFamily="34" charset="0"/>
              </a:rPr>
              <a:t>Name:-Mantu Kumar</a:t>
            </a:r>
          </a:p>
          <a:p>
            <a:r>
              <a:rPr lang="en-US" b="1" dirty="0">
                <a:latin typeface="Maiandra GD" panose="020E0502030308020204" pitchFamily="34" charset="0"/>
              </a:rPr>
              <a:t>Roll no.:-</a:t>
            </a:r>
            <a:r>
              <a:rPr lang="en-US" sz="4000" b="1" dirty="0">
                <a:latin typeface="Maiandra GD" panose="020E0502030308020204" pitchFamily="34" charset="0"/>
              </a:rPr>
              <a:t>33</a:t>
            </a:r>
          </a:p>
          <a:p>
            <a:r>
              <a:rPr lang="en-US" b="1" dirty="0">
                <a:latin typeface="Maiandra GD" panose="020E0502030308020204" pitchFamily="34" charset="0"/>
              </a:rPr>
              <a:t>Semester:-4</a:t>
            </a:r>
          </a:p>
          <a:p>
            <a:r>
              <a:rPr lang="en-US" b="1" dirty="0">
                <a:latin typeface="Maiandra GD" panose="020E0502030308020204" pitchFamily="34" charset="0"/>
              </a:rPr>
              <a:t>Session:-2020-2022</a:t>
            </a:r>
          </a:p>
        </p:txBody>
      </p:sp>
      <p:sp>
        <p:nvSpPr>
          <p:cNvPr id="3" name="Rectangle: Rounded Corners 2">
            <a:extLst>
              <a:ext uri="{FF2B5EF4-FFF2-40B4-BE49-F238E27FC236}">
                <a16:creationId xmlns:a16="http://schemas.microsoft.com/office/drawing/2014/main" id="{F0E4F9BF-F4F1-D937-0743-64BCBCD2BE43}"/>
              </a:ext>
            </a:extLst>
          </p:cNvPr>
          <p:cNvSpPr/>
          <p:nvPr/>
        </p:nvSpPr>
        <p:spPr>
          <a:xfrm>
            <a:off x="7463118" y="4101353"/>
            <a:ext cx="4397188" cy="24473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IN" sz="2000" dirty="0"/>
          </a:p>
          <a:p>
            <a:pPr algn="ctr"/>
            <a:endParaRPr lang="en-IN" sz="2000" dirty="0"/>
          </a:p>
          <a:p>
            <a:pPr algn="ctr"/>
            <a:r>
              <a:rPr lang="en-IN" sz="2000" b="1" dirty="0"/>
              <a:t>Under the guidance </a:t>
            </a:r>
          </a:p>
          <a:p>
            <a:pPr algn="ctr"/>
            <a:r>
              <a:rPr lang="en-IN" sz="2000" b="1" dirty="0"/>
              <a:t>Of</a:t>
            </a:r>
          </a:p>
          <a:p>
            <a:pPr algn="ctr"/>
            <a:r>
              <a:rPr lang="en-IN" sz="2000" b="1" dirty="0"/>
              <a:t>Mr. Mukesh </a:t>
            </a:r>
            <a:r>
              <a:rPr lang="en-IN" sz="2000" b="1" dirty="0" err="1"/>
              <a:t>Mahato</a:t>
            </a:r>
            <a:endParaRPr lang="en-IN" sz="2000" b="1" dirty="0"/>
          </a:p>
          <a:p>
            <a:pPr algn="ctr"/>
            <a:r>
              <a:rPr lang="en-IN" sz="2000" b="1" dirty="0"/>
              <a:t>Professor</a:t>
            </a:r>
          </a:p>
          <a:p>
            <a:pPr algn="ctr"/>
            <a:r>
              <a:rPr lang="en-IN" sz="2000" b="1" dirty="0"/>
              <a:t>BNS DAV Teacher Training College,  </a:t>
            </a:r>
            <a:r>
              <a:rPr lang="en-IN" sz="2000" b="1" dirty="0" err="1"/>
              <a:t>Giridih</a:t>
            </a:r>
            <a:endParaRPr lang="en-IN" sz="2000" b="1" dirty="0"/>
          </a:p>
          <a:p>
            <a:pPr algn="ctr"/>
            <a:endParaRPr lang="en-IN" sz="2000" b="1" dirty="0"/>
          </a:p>
          <a:p>
            <a:pPr algn="ctr"/>
            <a:endParaRPr lang="en-IN" dirty="0"/>
          </a:p>
        </p:txBody>
      </p:sp>
    </p:spTree>
    <p:extLst>
      <p:ext uri="{BB962C8B-B14F-4D97-AF65-F5344CB8AC3E}">
        <p14:creationId xmlns:p14="http://schemas.microsoft.com/office/powerpoint/2010/main" val="2790251853"/>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3101340" y="1809703"/>
            <a:ext cx="6195060" cy="4452551"/>
          </a:xfrm>
          <a:effectLst>
            <a:outerShdw blurRad="50800" dist="38100" dir="2700000" algn="tl" rotWithShape="0">
              <a:prstClr val="black">
                <a:alpha val="40000"/>
              </a:prstClr>
            </a:outerShdw>
          </a:effectLst>
        </p:spPr>
        <p:txBody>
          <a:bodyPr>
            <a:noAutofit/>
          </a:bodyPr>
          <a:lstStyle/>
          <a:p>
            <a:r>
              <a:rPr lang="en-US" sz="5400" b="1" dirty="0">
                <a:solidFill>
                  <a:schemeClr val="tx1"/>
                </a:solidFill>
              </a:rPr>
              <a:t>PEACE</a:t>
            </a:r>
            <a:r>
              <a:rPr lang="en-US" sz="5400" b="1" dirty="0"/>
              <a:t>,</a:t>
            </a:r>
          </a:p>
          <a:p>
            <a:r>
              <a:rPr lang="en-US" sz="5400" b="1" dirty="0"/>
              <a:t>PROGRESS</a:t>
            </a:r>
          </a:p>
          <a:p>
            <a:r>
              <a:rPr lang="en-US" sz="5400" b="1" dirty="0"/>
              <a:t>AND</a:t>
            </a:r>
          </a:p>
          <a:p>
            <a:r>
              <a:rPr lang="en-US" sz="5400" b="1" dirty="0"/>
              <a:t>HARMONY</a:t>
            </a:r>
          </a:p>
        </p:txBody>
      </p:sp>
    </p:spTree>
    <p:extLst>
      <p:ext uri="{BB962C8B-B14F-4D97-AF65-F5344CB8AC3E}">
        <p14:creationId xmlns:p14="http://schemas.microsoft.com/office/powerpoint/2010/main" val="317718070"/>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8010145" y="954741"/>
            <a:ext cx="3922775" cy="1239819"/>
          </a:xfrm>
          <a:effectLst>
            <a:outerShdw blurRad="50800" dist="38100" dir="2700000" algn="tl" rotWithShape="0">
              <a:prstClr val="black">
                <a:alpha val="40000"/>
              </a:prstClr>
            </a:outerShdw>
          </a:effectLst>
        </p:spPr>
        <p:txBody>
          <a:bodyPr>
            <a:noAutofit/>
          </a:bodyPr>
          <a:lstStyle/>
          <a:p>
            <a:r>
              <a:rPr lang="en-US" sz="7200" dirty="0">
                <a:solidFill>
                  <a:srgbClr val="00B0F0"/>
                </a:solidFill>
                <a:latin typeface="Baskerville Old Face" panose="02020602080505020303" pitchFamily="18" charset="77"/>
              </a:rPr>
              <a:t>PEACE</a:t>
            </a: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p:txBody>
          <a:bodyPr/>
          <a:lstStyle/>
          <a:p>
            <a:r>
              <a:rPr lang="en-US" dirty="0"/>
              <a:t>P</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531" y="2448747"/>
            <a:ext cx="1746767"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463118" y="2194560"/>
            <a:ext cx="4469802" cy="4306824"/>
          </a:xfrm>
        </p:spPr>
        <p:txBody>
          <a:bodyPr vert="horz" lIns="91440" tIns="45720" rIns="91440" bIns="45720" rtlCol="0" anchor="t">
            <a:normAutofit/>
          </a:bodyPr>
          <a:lstStyle/>
          <a:p>
            <a:pPr marL="0" indent="0">
              <a:lnSpc>
                <a:spcPct val="150000"/>
              </a:lnSpc>
              <a:buNone/>
            </a:pPr>
            <a:r>
              <a:rPr lang="en-US" sz="3600" b="1" i="0" dirty="0">
                <a:solidFill>
                  <a:srgbClr val="202122"/>
                </a:solidFill>
                <a:effectLst/>
                <a:latin typeface="Arial" panose="020B0604020202020204" pitchFamily="34" charset="0"/>
              </a:rPr>
              <a:t>Peace</a:t>
            </a:r>
            <a:r>
              <a:rPr lang="en-US" sz="3600" b="0" i="0" dirty="0">
                <a:solidFill>
                  <a:srgbClr val="202122"/>
                </a:solidFill>
                <a:effectLst/>
                <a:latin typeface="Arial" panose="020B0604020202020204" pitchFamily="34" charset="0"/>
              </a:rPr>
              <a:t> is a concept of societal friendship and harmony in the absence of hostility and violence</a:t>
            </a:r>
            <a:r>
              <a:rPr lang="en-US" sz="2800" b="0" i="0" dirty="0">
                <a:solidFill>
                  <a:srgbClr val="202122"/>
                </a:solidFill>
                <a:effectLst/>
                <a:latin typeface="Arial" panose="020B0604020202020204" pitchFamily="34" charset="0"/>
              </a:rPr>
              <a:t>.</a:t>
            </a:r>
            <a:endParaRPr lang="en-US" sz="2800" dirty="0">
              <a:solidFill>
                <a:schemeClr val="accent3"/>
              </a:solidFill>
              <a:latin typeface="Gill Sans Nova Light" panose="020B0302020104020203" pitchFamily="34" charset="0"/>
              <a:cs typeface="Gill Sans Light" panose="020B0302020104020203" pitchFamily="34" charset="-79"/>
            </a:endParaRPr>
          </a:p>
          <a:p>
            <a:endParaRPr lang="en-US" dirty="0">
              <a:solidFill>
                <a:schemeClr val="accent3"/>
              </a:solidFill>
              <a:latin typeface="Gill Sans Nova Light" panose="020B0302020104020203" pitchFamily="34" charset="0"/>
              <a:cs typeface="Calibri"/>
            </a:endParaRPr>
          </a:p>
        </p:txBody>
      </p:sp>
      <p:sp>
        <p:nvSpPr>
          <p:cNvPr id="5" name="Footer Placeholder 4">
            <a:extLst>
              <a:ext uri="{FF2B5EF4-FFF2-40B4-BE49-F238E27FC236}">
                <a16:creationId xmlns:a16="http://schemas.microsoft.com/office/drawing/2014/main" id="{4A947406-5839-A735-732D-5690E6315B95}"/>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662884A3-BD82-0FC6-A582-54DD17DBCB4A}"/>
              </a:ext>
            </a:extLst>
          </p:cNvPr>
          <p:cNvSpPr>
            <a:spLocks noGrp="1"/>
          </p:cNvSpPr>
          <p:nvPr>
            <p:ph type="sldNum" sz="quarter" idx="12"/>
          </p:nvPr>
        </p:nvSpPr>
        <p:spPr/>
        <p:txBody>
          <a:bodyPr/>
          <a:lstStyle/>
          <a:p>
            <a:fld id="{294A09A9-5501-47C1-A89A-A340965A2BE2}" type="slidenum">
              <a:rPr lang="en-US" smtClean="0"/>
              <a:t>3</a:t>
            </a:fld>
            <a:endParaRPr lang="en-US" dirty="0"/>
          </a:p>
        </p:txBody>
      </p:sp>
    </p:spTree>
    <p:extLst>
      <p:ext uri="{BB962C8B-B14F-4D97-AF65-F5344CB8AC3E}">
        <p14:creationId xmlns:p14="http://schemas.microsoft.com/office/powerpoint/2010/main" val="1859527893"/>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2655-34DF-25F9-4640-B2CE5329AD1A}"/>
              </a:ext>
            </a:extLst>
          </p:cNvPr>
          <p:cNvSpPr>
            <a:spLocks noGrp="1"/>
          </p:cNvSpPr>
          <p:nvPr>
            <p:ph type="title"/>
          </p:nvPr>
        </p:nvSpPr>
        <p:spPr>
          <a:xfrm>
            <a:off x="5943600" y="1241238"/>
            <a:ext cx="4500372" cy="1325880"/>
          </a:xfrm>
          <a:effectLst>
            <a:outerShdw blurRad="50800" dist="38100" dir="2700000" algn="tl" rotWithShape="0">
              <a:prstClr val="black">
                <a:alpha val="40000"/>
              </a:prstClr>
            </a:outerShdw>
          </a:effectLst>
        </p:spPr>
        <p:txBody>
          <a:bodyPr/>
          <a:lstStyle/>
          <a:p>
            <a:r>
              <a:rPr lang="en-US" sz="3600" dirty="0">
                <a:solidFill>
                  <a:srgbClr val="00B0F0"/>
                </a:solidFill>
              </a:rPr>
              <a:t>According</a:t>
            </a:r>
            <a:r>
              <a:rPr lang="en-US" sz="3600" dirty="0"/>
              <a:t> </a:t>
            </a:r>
            <a:r>
              <a:rPr lang="en-US" sz="3600" dirty="0">
                <a:solidFill>
                  <a:srgbClr val="00B0F0"/>
                </a:solidFill>
              </a:rPr>
              <a:t>to</a:t>
            </a:r>
            <a:r>
              <a:rPr lang="en-US" sz="3600" dirty="0"/>
              <a:t> </a:t>
            </a:r>
            <a:r>
              <a:rPr lang="en-US" sz="3600" dirty="0">
                <a:solidFill>
                  <a:srgbClr val="00B0F0"/>
                </a:solidFill>
              </a:rPr>
              <a:t>lord</a:t>
            </a:r>
            <a:r>
              <a:rPr lang="en-US" sz="3600" dirty="0"/>
              <a:t> </a:t>
            </a:r>
            <a:r>
              <a:rPr lang="en-US" sz="3600" dirty="0">
                <a:solidFill>
                  <a:srgbClr val="00B0F0"/>
                </a:solidFill>
              </a:rPr>
              <a:t>buddha</a:t>
            </a:r>
            <a:r>
              <a:rPr lang="en-US" dirty="0">
                <a:solidFill>
                  <a:srgbClr val="00B0F0"/>
                </a:solidFill>
              </a:rPr>
              <a:t>:</a:t>
            </a:r>
          </a:p>
        </p:txBody>
      </p:sp>
      <p:sp>
        <p:nvSpPr>
          <p:cNvPr id="3" name="Content Placeholder 2">
            <a:extLst>
              <a:ext uri="{FF2B5EF4-FFF2-40B4-BE49-F238E27FC236}">
                <a16:creationId xmlns:a16="http://schemas.microsoft.com/office/drawing/2014/main" id="{1A585715-2793-160B-269E-D9516C84D73A}"/>
              </a:ext>
            </a:extLst>
          </p:cNvPr>
          <p:cNvSpPr>
            <a:spLocks noGrp="1"/>
          </p:cNvSpPr>
          <p:nvPr>
            <p:ph idx="1"/>
          </p:nvPr>
        </p:nvSpPr>
        <p:spPr>
          <a:xfrm>
            <a:off x="5795681" y="2450054"/>
            <a:ext cx="4560865" cy="2697480"/>
          </a:xfrm>
        </p:spPr>
        <p:txBody>
          <a:bodyPr/>
          <a:lstStyle/>
          <a:p>
            <a:r>
              <a:rPr lang="en-US" sz="3600" b="1" dirty="0"/>
              <a:t>We</a:t>
            </a:r>
            <a:r>
              <a:rPr lang="en-US" sz="3600" dirty="0"/>
              <a:t> </a:t>
            </a:r>
            <a:r>
              <a:rPr lang="en-US" sz="3600" b="1" dirty="0"/>
              <a:t>can</a:t>
            </a:r>
            <a:r>
              <a:rPr lang="en-US" sz="3600" dirty="0"/>
              <a:t> </a:t>
            </a:r>
            <a:r>
              <a:rPr lang="en-US" sz="3600" b="1" dirty="0"/>
              <a:t>never</a:t>
            </a:r>
            <a:r>
              <a:rPr lang="en-US" sz="3600" dirty="0"/>
              <a:t> </a:t>
            </a:r>
            <a:r>
              <a:rPr lang="en-US" sz="3600" b="1" dirty="0"/>
              <a:t>obtain</a:t>
            </a:r>
            <a:r>
              <a:rPr lang="en-US" sz="3600" dirty="0"/>
              <a:t> </a:t>
            </a:r>
            <a:r>
              <a:rPr lang="en-US" sz="3600" b="1" dirty="0"/>
              <a:t>PEACE</a:t>
            </a:r>
            <a:r>
              <a:rPr lang="en-US" sz="3600" dirty="0"/>
              <a:t> </a:t>
            </a:r>
            <a:r>
              <a:rPr lang="en-US" sz="3600" b="1" dirty="0"/>
              <a:t>in</a:t>
            </a:r>
            <a:r>
              <a:rPr lang="en-US" sz="3600" dirty="0"/>
              <a:t> </a:t>
            </a:r>
            <a:r>
              <a:rPr lang="en-US" sz="3600" b="1" dirty="0"/>
              <a:t>the</a:t>
            </a:r>
            <a:r>
              <a:rPr lang="en-US" sz="3600" dirty="0"/>
              <a:t> </a:t>
            </a:r>
            <a:r>
              <a:rPr lang="en-US" sz="3600" b="1" dirty="0"/>
              <a:t>outer</a:t>
            </a:r>
            <a:r>
              <a:rPr lang="en-US" sz="3600" dirty="0"/>
              <a:t> </a:t>
            </a:r>
            <a:r>
              <a:rPr lang="en-US" sz="3600" b="1" dirty="0"/>
              <a:t>world</a:t>
            </a:r>
            <a:r>
              <a:rPr lang="en-US" sz="3600" dirty="0"/>
              <a:t> </a:t>
            </a:r>
            <a:r>
              <a:rPr lang="en-US" sz="3600" b="1" dirty="0"/>
              <a:t>until</a:t>
            </a:r>
            <a:r>
              <a:rPr lang="en-US" sz="3600" dirty="0"/>
              <a:t> </a:t>
            </a:r>
            <a:r>
              <a:rPr lang="en-US" sz="3600" b="1" dirty="0"/>
              <a:t>we</a:t>
            </a:r>
            <a:r>
              <a:rPr lang="en-US" sz="3600" dirty="0"/>
              <a:t> </a:t>
            </a:r>
            <a:r>
              <a:rPr lang="en-US" sz="3600" b="1" dirty="0"/>
              <a:t>make</a:t>
            </a:r>
            <a:r>
              <a:rPr lang="en-US" sz="3600" dirty="0"/>
              <a:t> </a:t>
            </a:r>
            <a:r>
              <a:rPr lang="en-US" sz="3600" b="1" dirty="0"/>
              <a:t>PEACE</a:t>
            </a:r>
            <a:r>
              <a:rPr lang="en-US" sz="3600" dirty="0"/>
              <a:t> </a:t>
            </a:r>
            <a:r>
              <a:rPr lang="en-US" sz="3600" b="1" dirty="0"/>
              <a:t>with</a:t>
            </a:r>
            <a:r>
              <a:rPr lang="en-US" sz="3600" dirty="0"/>
              <a:t> </a:t>
            </a:r>
            <a:r>
              <a:rPr lang="en-US" sz="3600" b="1" dirty="0"/>
              <a:t>ourselves</a:t>
            </a:r>
            <a:r>
              <a:rPr lang="en-US" b="1" dirty="0"/>
              <a:t>.</a:t>
            </a:r>
          </a:p>
        </p:txBody>
      </p:sp>
      <p:sp>
        <p:nvSpPr>
          <p:cNvPr id="4" name="Footer Placeholder 3">
            <a:extLst>
              <a:ext uri="{FF2B5EF4-FFF2-40B4-BE49-F238E27FC236}">
                <a16:creationId xmlns:a16="http://schemas.microsoft.com/office/drawing/2014/main" id="{A3609A75-5E9A-C165-5A1D-764F9E96B722}"/>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108060B-6C9E-CFFF-55DE-F0D645C094DC}"/>
              </a:ext>
            </a:extLst>
          </p:cNvPr>
          <p:cNvSpPr>
            <a:spLocks noGrp="1"/>
          </p:cNvSpPr>
          <p:nvPr>
            <p:ph type="sldNum" sz="quarter" idx="11"/>
          </p:nvPr>
        </p:nvSpPr>
        <p:spPr/>
        <p:txBody>
          <a:bodyPr/>
          <a:lstStyle/>
          <a:p>
            <a:fld id="{294A09A9-5501-47C1-A89A-A340965A2BE2}" type="slidenum">
              <a:rPr lang="en-US" smtClean="0"/>
              <a:pPr/>
              <a:t>4</a:t>
            </a:fld>
            <a:endParaRPr lang="en-US" dirty="0"/>
          </a:p>
        </p:txBody>
      </p:sp>
      <p:pic>
        <p:nvPicPr>
          <p:cNvPr id="7" name="Picture 6">
            <a:extLst>
              <a:ext uri="{FF2B5EF4-FFF2-40B4-BE49-F238E27FC236}">
                <a16:creationId xmlns:a16="http://schemas.microsoft.com/office/drawing/2014/main" id="{0E56ECB9-3B4C-C06C-3D84-28695C4E6A6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835454" y="1438835"/>
            <a:ext cx="3720941" cy="3519981"/>
          </a:xfrm>
          <a:prstGeom prst="rect">
            <a:avLst/>
          </a:prstGeom>
        </p:spPr>
      </p:pic>
    </p:spTree>
    <p:extLst>
      <p:ext uri="{BB962C8B-B14F-4D97-AF65-F5344CB8AC3E}">
        <p14:creationId xmlns:p14="http://schemas.microsoft.com/office/powerpoint/2010/main" val="1732999477"/>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effectLst>
            <a:outerShdw blurRad="50800" dist="38100" dir="2700000" algn="tl" rotWithShape="0">
              <a:prstClr val="black">
                <a:alpha val="40000"/>
              </a:prstClr>
            </a:outerShdw>
          </a:effectLst>
        </p:spPr>
        <p:txBody>
          <a:bodyPr>
            <a:noAutofit/>
          </a:bodyPr>
          <a:lstStyle/>
          <a:p>
            <a:r>
              <a:rPr lang="en-US" sz="5400" dirty="0">
                <a:solidFill>
                  <a:srgbClr val="00B0F0"/>
                </a:solidFill>
              </a:rPr>
              <a:t>PROGRESS</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body" idx="1"/>
          </p:nvPr>
        </p:nvSpPr>
        <p:spPr>
          <a:xfrm>
            <a:off x="228600" y="4700015"/>
            <a:ext cx="11766176" cy="544337"/>
          </a:xfrm>
        </p:spPr>
        <p:txBody>
          <a:bodyPr>
            <a:normAutofit fontScale="85000" lnSpcReduction="20000"/>
          </a:bodyPr>
          <a:lstStyle/>
          <a:p>
            <a:r>
              <a:rPr lang="en-US" b="1" dirty="0">
                <a:solidFill>
                  <a:srgbClr val="1D2A57"/>
                </a:solidFill>
                <a:latin typeface="Arial" panose="020B0604020202020204" pitchFamily="34" charset="0"/>
              </a:rPr>
              <a:t>Progress is defined as movement</a:t>
            </a:r>
            <a:r>
              <a:rPr lang="en-US" b="1" i="0" dirty="0">
                <a:solidFill>
                  <a:srgbClr val="1D2A57"/>
                </a:solidFill>
                <a:effectLst/>
                <a:latin typeface="Arial" panose="020B0604020202020204" pitchFamily="34" charset="0"/>
              </a:rPr>
              <a:t> toward an </a:t>
            </a:r>
            <a:r>
              <a:rPr lang="en-US" b="1" dirty="0">
                <a:solidFill>
                  <a:srgbClr val="1D2A57"/>
                </a:solidFill>
                <a:latin typeface="Arial" panose="020B0604020202020204" pitchFamily="34" charset="0"/>
              </a:rPr>
              <a:t>improved</a:t>
            </a:r>
            <a:r>
              <a:rPr lang="en-US" b="1" i="0" dirty="0">
                <a:solidFill>
                  <a:srgbClr val="1D2A57"/>
                </a:solidFill>
                <a:effectLst/>
                <a:latin typeface="Arial" panose="020B0604020202020204" pitchFamily="34" charset="0"/>
              </a:rPr>
              <a:t> or more </a:t>
            </a:r>
            <a:r>
              <a:rPr lang="en-US" b="1" dirty="0">
                <a:solidFill>
                  <a:srgbClr val="1D2A57"/>
                </a:solidFill>
                <a:latin typeface="Arial" panose="020B0604020202020204" pitchFamily="34" charset="0"/>
              </a:rPr>
              <a:t>developed</a:t>
            </a:r>
            <a:r>
              <a:rPr lang="en-US" b="1" i="0" dirty="0">
                <a:solidFill>
                  <a:srgbClr val="1D2A57"/>
                </a:solidFill>
                <a:effectLst/>
                <a:latin typeface="Arial" panose="020B0604020202020204" pitchFamily="34" charset="0"/>
              </a:rPr>
              <a:t> </a:t>
            </a:r>
            <a:r>
              <a:rPr lang="en-US" b="1" dirty="0">
                <a:solidFill>
                  <a:srgbClr val="1D2A57"/>
                </a:solidFill>
                <a:latin typeface="Arial" panose="020B0604020202020204" pitchFamily="34" charset="0"/>
              </a:rPr>
              <a:t>state</a:t>
            </a:r>
            <a:r>
              <a:rPr lang="en-US" b="1" i="0" dirty="0">
                <a:solidFill>
                  <a:srgbClr val="1D2A57"/>
                </a:solidFill>
                <a:effectLst/>
                <a:latin typeface="Arial" panose="020B0604020202020204" pitchFamily="34" charset="0"/>
              </a:rPr>
              <a:t>, or to a </a:t>
            </a:r>
            <a:r>
              <a:rPr lang="en-US" b="1" dirty="0">
                <a:solidFill>
                  <a:srgbClr val="1D2A57"/>
                </a:solidFill>
                <a:latin typeface="Arial" panose="020B0604020202020204" pitchFamily="34" charset="0"/>
              </a:rPr>
              <a:t>forward position </a:t>
            </a:r>
            <a:endParaRPr lang="en-US" dirty="0"/>
          </a:p>
        </p:txBody>
      </p:sp>
    </p:spTree>
    <p:extLst>
      <p:ext uri="{BB962C8B-B14F-4D97-AF65-F5344CB8AC3E}">
        <p14:creationId xmlns:p14="http://schemas.microsoft.com/office/powerpoint/2010/main" val="3446797337"/>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672353" y="2151529"/>
            <a:ext cx="10797988" cy="2514600"/>
          </a:xfrm>
        </p:spPr>
        <p:txBody>
          <a:bodyPr>
            <a:normAutofit/>
          </a:bodyPr>
          <a:lstStyle/>
          <a:p>
            <a:r>
              <a:rPr lang="en-US" sz="5400" dirty="0"/>
              <a:t>In education, progress refers to a students grasp of essential knowledge and educational skills.</a:t>
            </a:r>
          </a:p>
        </p:txBody>
      </p:sp>
    </p:spTree>
    <p:extLst>
      <p:ext uri="{BB962C8B-B14F-4D97-AF65-F5344CB8AC3E}">
        <p14:creationId xmlns:p14="http://schemas.microsoft.com/office/powerpoint/2010/main" val="1563980609"/>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5459506" y="430306"/>
            <a:ext cx="6078070" cy="1873982"/>
          </a:xfrm>
        </p:spPr>
        <p:txBody>
          <a:bodyPr>
            <a:noAutofit/>
          </a:bodyPr>
          <a:lstStyle/>
          <a:p>
            <a:r>
              <a:rPr lang="en-US" sz="8800" dirty="0">
                <a:solidFill>
                  <a:srgbClr val="00B0F0"/>
                </a:solidFill>
                <a:effectLst>
                  <a:outerShdw blurRad="38100" dist="38100" dir="2700000" algn="tl">
                    <a:srgbClr val="000000">
                      <a:alpha val="43137"/>
                    </a:srgbClr>
                  </a:outerShdw>
                </a:effectLst>
              </a:rPr>
              <a:t>HARMONY</a:t>
            </a:r>
          </a:p>
        </p:txBody>
      </p:sp>
      <p:sp>
        <p:nvSpPr>
          <p:cNvPr id="26" name="Text Placeholder 25">
            <a:extLst>
              <a:ext uri="{FF2B5EF4-FFF2-40B4-BE49-F238E27FC236}">
                <a16:creationId xmlns:a16="http://schemas.microsoft.com/office/drawing/2014/main" id="{FAA80863-7DDD-E33E-7C2A-C806622CEF7D}"/>
              </a:ext>
            </a:extLst>
          </p:cNvPr>
          <p:cNvSpPr>
            <a:spLocks noGrp="1"/>
          </p:cNvSpPr>
          <p:nvPr>
            <p:ph type="body" sz="quarter" idx="13"/>
          </p:nvPr>
        </p:nvSpPr>
        <p:spPr/>
        <p:txBody>
          <a:bodyPr/>
          <a:lstStyle/>
          <a:p>
            <a:r>
              <a:rPr lang="en-US" dirty="0"/>
              <a:t>H</a:t>
            </a:r>
          </a:p>
        </p:txBody>
      </p:sp>
      <p:pic>
        <p:nvPicPr>
          <p:cNvPr id="10" name="Picture 9" descr="Floral leaf accent">
            <a:extLst>
              <a:ext uri="{FF2B5EF4-FFF2-40B4-BE49-F238E27FC236}">
                <a16:creationId xmlns:a16="http://schemas.microsoft.com/office/drawing/2014/main" id="{1CABBF9A-AC19-48D9-D218-D09928CE1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90394" y="3301247"/>
            <a:ext cx="1250823" cy="794641"/>
          </a:xfrm>
          <a:prstGeom prst="rect">
            <a:avLst/>
          </a:prstGeom>
        </p:spPr>
      </p:pic>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5459506" y="2770632"/>
            <a:ext cx="6266150" cy="3293992"/>
          </a:xfrm>
        </p:spPr>
        <p:txBody>
          <a:bodyPr>
            <a:normAutofit fontScale="92500"/>
          </a:bodyPr>
          <a:lstStyle/>
          <a:p>
            <a:pPr marL="0" indent="0">
              <a:buNone/>
            </a:pPr>
            <a:r>
              <a:rPr lang="en-US" sz="4400" b="1" dirty="0"/>
              <a:t>From education aspect harmony is a healthy set of communication skills and respectful dynamic between teacher and students.</a:t>
            </a:r>
            <a:endParaRPr lang="en-US" dirty="0"/>
          </a:p>
        </p:txBody>
      </p:sp>
      <p:sp>
        <p:nvSpPr>
          <p:cNvPr id="7" name="Footer Placeholder 6">
            <a:extLst>
              <a:ext uri="{FF2B5EF4-FFF2-40B4-BE49-F238E27FC236}">
                <a16:creationId xmlns:a16="http://schemas.microsoft.com/office/drawing/2014/main" id="{486CE65B-C283-8A90-DF86-161AC356BEA0}"/>
              </a:ext>
            </a:extLst>
          </p:cNvPr>
          <p:cNvSpPr>
            <a:spLocks noGrp="1"/>
          </p:cNvSpPr>
          <p:nvPr>
            <p:ph type="ftr" sz="quarter" idx="11"/>
          </p:nvPr>
        </p:nvSpPr>
        <p:spPr/>
        <p:txBody>
          <a:bodyPr/>
          <a:lstStyle/>
          <a:p>
            <a:r>
              <a:rPr lang="en-US" dirty="0"/>
              <a:t>Presentation title</a:t>
            </a:r>
          </a:p>
        </p:txBody>
      </p:sp>
      <p:sp>
        <p:nvSpPr>
          <p:cNvPr id="9" name="Slide Number Placeholder 7">
            <a:extLst>
              <a:ext uri="{FF2B5EF4-FFF2-40B4-BE49-F238E27FC236}">
                <a16:creationId xmlns:a16="http://schemas.microsoft.com/office/drawing/2014/main" id="{FEDDE84F-33A7-1FC6-0912-6F42974F3C31}"/>
              </a:ext>
            </a:extLst>
          </p:cNvPr>
          <p:cNvSpPr>
            <a:spLocks noGrp="1"/>
          </p:cNvSpPr>
          <p:nvPr>
            <p:ph type="sldNum" sz="quarter" idx="12"/>
          </p:nvPr>
        </p:nvSpPr>
        <p:spPr/>
        <p:txBody>
          <a:bodyPr/>
          <a:lstStyle/>
          <a:p>
            <a:fld id="{294A09A9-5501-47C1-A89A-A340965A2BE2}" type="slidenum">
              <a:rPr lang="en-US" smtClean="0"/>
              <a:pPr/>
              <a:t>7</a:t>
            </a:fld>
            <a:endParaRPr lang="en-US" dirty="0"/>
          </a:p>
        </p:txBody>
      </p:sp>
    </p:spTree>
    <p:extLst>
      <p:ext uri="{BB962C8B-B14F-4D97-AF65-F5344CB8AC3E}">
        <p14:creationId xmlns:p14="http://schemas.microsoft.com/office/powerpoint/2010/main" val="2985610029"/>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a:effectLst>
            <a:outerShdw blurRad="50800" dist="38100" dir="2700000" algn="tl" rotWithShape="0">
              <a:prstClr val="black">
                <a:alpha val="40000"/>
              </a:prstClr>
            </a:outerShdw>
          </a:effectLst>
        </p:spPr>
        <p:txBody>
          <a:bodyPr>
            <a:noAutofit/>
          </a:bodyPr>
          <a:lstStyle/>
          <a:p>
            <a:r>
              <a:rPr lang="en-US" sz="9600" dirty="0">
                <a:solidFill>
                  <a:srgbClr val="002060"/>
                </a:solidFill>
                <a:latin typeface="Baskerville Old Face" panose="02020602080505020303" pitchFamily="18" charset="77"/>
              </a:rPr>
              <a:t>Need of harmony</a:t>
            </a:r>
            <a:endParaRPr lang="en-US" sz="9600" dirty="0">
              <a:solidFill>
                <a:srgbClr val="002060"/>
              </a:solidFill>
            </a:endParaRPr>
          </a:p>
        </p:txBody>
      </p:sp>
      <p:sp>
        <p:nvSpPr>
          <p:cNvPr id="6" name="Content Placeholder 5">
            <a:extLst>
              <a:ext uri="{FF2B5EF4-FFF2-40B4-BE49-F238E27FC236}">
                <a16:creationId xmlns:a16="http://schemas.microsoft.com/office/drawing/2014/main" id="{3C7B8494-23AF-BB4F-382C-D2B07675EBB6}"/>
              </a:ext>
            </a:extLst>
          </p:cNvPr>
          <p:cNvSpPr>
            <a:spLocks noGrp="1"/>
          </p:cNvSpPr>
          <p:nvPr>
            <p:ph sz="quarter" idx="4"/>
          </p:nvPr>
        </p:nvSpPr>
        <p:spPr>
          <a:xfrm>
            <a:off x="839788" y="2043953"/>
            <a:ext cx="10515600" cy="3906025"/>
          </a:xfrm>
        </p:spPr>
        <p:txBody>
          <a:bodyPr>
            <a:noAutofit/>
          </a:bodyPr>
          <a:lstStyle/>
          <a:p>
            <a:r>
              <a:rPr lang="en-US" sz="3600" b="0" i="0" dirty="0">
                <a:solidFill>
                  <a:srgbClr val="333333"/>
                </a:solidFill>
                <a:effectLst/>
                <a:latin typeface="Roboto" panose="020B0604020202020204" pitchFamily="2" charset="0"/>
              </a:rPr>
              <a:t>Education has been always supposed to promote peace and harmony all over the world. The universal human values are always focused on by education in schools and colleges. Peace and Harmony are two distinct values of these universal human values that need to be developed among the human kind through education.</a:t>
            </a:r>
            <a:endParaRPr lang="en-US" sz="3600" dirty="0">
              <a:solidFill>
                <a:schemeClr val="accent3"/>
              </a:solidFill>
              <a:latin typeface="Gill Sans Nova Light" panose="020B0302020104020203" pitchFamily="34" charset="0"/>
              <a:cs typeface="Gill Sans Light" panose="020B0302020104020203" pitchFamily="34" charset="-79"/>
            </a:endParaRPr>
          </a:p>
        </p:txBody>
      </p:sp>
      <p:sp>
        <p:nvSpPr>
          <p:cNvPr id="7" name="Footer Placeholder 6">
            <a:extLst>
              <a:ext uri="{FF2B5EF4-FFF2-40B4-BE49-F238E27FC236}">
                <a16:creationId xmlns:a16="http://schemas.microsoft.com/office/drawing/2014/main" id="{69D875C8-4D19-8AF8-6F98-F151E309145E}"/>
              </a:ext>
            </a:extLst>
          </p:cNvPr>
          <p:cNvSpPr>
            <a:spLocks noGrp="1"/>
          </p:cNvSpPr>
          <p:nvPr>
            <p:ph type="ftr" sz="quarter" idx="11"/>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7130094C-EC6A-E6F3-2E57-202E962AAC87}"/>
              </a:ext>
            </a:extLst>
          </p:cNvPr>
          <p:cNvSpPr>
            <a:spLocks noGrp="1"/>
          </p:cNvSpPr>
          <p:nvPr>
            <p:ph type="sldNum" sz="quarter" idx="12"/>
          </p:nvPr>
        </p:nvSpPr>
        <p:spPr/>
        <p:txBody>
          <a:bodyPr/>
          <a:lstStyle/>
          <a:p>
            <a:fld id="{294A09A9-5501-47C1-A89A-A340965A2BE2}" type="slidenum">
              <a:rPr lang="en-US" smtClean="0"/>
              <a:t>8</a:t>
            </a:fld>
            <a:endParaRPr lang="en-US" dirty="0"/>
          </a:p>
        </p:txBody>
      </p:sp>
    </p:spTree>
    <p:extLst>
      <p:ext uri="{BB962C8B-B14F-4D97-AF65-F5344CB8AC3E}">
        <p14:creationId xmlns:p14="http://schemas.microsoft.com/office/powerpoint/2010/main" val="2068121164"/>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4157-869F-9BBE-CFCF-717129CA6907}"/>
              </a:ext>
            </a:extLst>
          </p:cNvPr>
          <p:cNvSpPr>
            <a:spLocks noGrp="1"/>
          </p:cNvSpPr>
          <p:nvPr>
            <p:ph type="title"/>
          </p:nvPr>
        </p:nvSpPr>
        <p:spPr>
          <a:xfrm>
            <a:off x="1748028" y="1389888"/>
            <a:ext cx="8713784" cy="775088"/>
          </a:xfrm>
          <a:effectLst>
            <a:outerShdw blurRad="50800" dist="38100" dir="2700000" algn="tl" rotWithShape="0">
              <a:prstClr val="black">
                <a:alpha val="40000"/>
              </a:prstClr>
            </a:outerShdw>
          </a:effectLst>
        </p:spPr>
        <p:txBody>
          <a:bodyPr>
            <a:noAutofit/>
          </a:bodyPr>
          <a:lstStyle/>
          <a:p>
            <a:r>
              <a:rPr lang="en-US" sz="8800" dirty="0">
                <a:solidFill>
                  <a:srgbClr val="0070C0"/>
                </a:solidFill>
                <a:latin typeface="Baskerville Old Face" panose="02020602080505020303" pitchFamily="18" charset="77"/>
              </a:rPr>
              <a:t>Summary</a:t>
            </a:r>
            <a:r>
              <a:rPr lang="en-US" sz="8800" dirty="0">
                <a:solidFill>
                  <a:srgbClr val="0070C0"/>
                </a:solidFill>
              </a:rPr>
              <a:t> </a:t>
            </a:r>
          </a:p>
        </p:txBody>
      </p:sp>
      <p:sp>
        <p:nvSpPr>
          <p:cNvPr id="3" name="Content Placeholder 2">
            <a:extLst>
              <a:ext uri="{FF2B5EF4-FFF2-40B4-BE49-F238E27FC236}">
                <a16:creationId xmlns:a16="http://schemas.microsoft.com/office/drawing/2014/main" id="{DC9AC05D-560D-1665-8879-549C0B4EDE5C}"/>
              </a:ext>
            </a:extLst>
          </p:cNvPr>
          <p:cNvSpPr>
            <a:spLocks noGrp="1"/>
          </p:cNvSpPr>
          <p:nvPr>
            <p:ph idx="1"/>
          </p:nvPr>
        </p:nvSpPr>
        <p:spPr>
          <a:xfrm>
            <a:off x="2084294" y="2164976"/>
            <a:ext cx="7884190" cy="3184264"/>
          </a:xfrm>
        </p:spPr>
        <p:txBody>
          <a:bodyPr>
            <a:normAutofit/>
          </a:bodyPr>
          <a:lstStyle/>
          <a:p>
            <a:pPr marL="0" indent="0">
              <a:lnSpc>
                <a:spcPct val="100000"/>
              </a:lnSpc>
              <a:buNone/>
            </a:pPr>
            <a:r>
              <a:rPr lang="en-US" sz="2400" b="0" i="0" dirty="0">
                <a:solidFill>
                  <a:srgbClr val="414141"/>
                </a:solidFill>
                <a:effectLst/>
                <a:latin typeface="Roboto" panose="02000000000000000000" pitchFamily="2" charset="0"/>
              </a:rPr>
              <a:t>In conclusion; peace, progress and harmony are necessary, not only between peoples but also between countries, to make the world a better place for all. Learn the true meaning of friendship by respecting the values the country holds and helping them through difficult times. Even if we know the person or not, a big sincere smile is enough to build a solid relationship with someone and make their day peaceful and pleasant.</a:t>
            </a:r>
            <a:endParaRPr lang="en-US" sz="2400" dirty="0">
              <a:solidFill>
                <a:schemeClr val="accent3"/>
              </a:solidFill>
              <a:cs typeface="Calibri"/>
            </a:endParaRPr>
          </a:p>
        </p:txBody>
      </p:sp>
      <p:sp>
        <p:nvSpPr>
          <p:cNvPr id="4" name="Footer Placeholder 3">
            <a:extLst>
              <a:ext uri="{FF2B5EF4-FFF2-40B4-BE49-F238E27FC236}">
                <a16:creationId xmlns:a16="http://schemas.microsoft.com/office/drawing/2014/main" id="{8EF088D1-E89A-FD55-EB44-49411774536D}"/>
              </a:ext>
            </a:extLst>
          </p:cNvPr>
          <p:cNvSpPr>
            <a:spLocks noGrp="1"/>
          </p:cNvSpPr>
          <p:nvPr>
            <p:ph type="ftr" sz="quarter" idx="10"/>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94026A48-6EF8-D4D0-2C6E-1F96935EA501}"/>
              </a:ext>
            </a:extLst>
          </p:cNvPr>
          <p:cNvSpPr>
            <a:spLocks noGrp="1"/>
          </p:cNvSpPr>
          <p:nvPr>
            <p:ph type="sldNum" sz="quarter" idx="11"/>
          </p:nvPr>
        </p:nvSpPr>
        <p:spPr/>
        <p:txBody>
          <a:bodyPr/>
          <a:lstStyle/>
          <a:p>
            <a:fld id="{294A09A9-5501-47C1-A89A-A340965A2BE2}" type="slidenum">
              <a:rPr lang="en-US" smtClean="0"/>
              <a:pPr/>
              <a:t>9</a:t>
            </a:fld>
            <a:endParaRPr lang="en-US" dirty="0"/>
          </a:p>
        </p:txBody>
      </p:sp>
    </p:spTree>
    <p:extLst>
      <p:ext uri="{BB962C8B-B14F-4D97-AF65-F5344CB8AC3E}">
        <p14:creationId xmlns:p14="http://schemas.microsoft.com/office/powerpoint/2010/main" val="520700503"/>
      </p:ext>
    </p:extLst>
  </p:cSld>
  <p:clrMapOvr>
    <a:masterClrMapping/>
  </p:clrMapOvr>
  <mc:AlternateContent xmlns:mc="http://schemas.openxmlformats.org/markup-compatibility/2006">
    <mc:Choice xmlns:p14="http://schemas.microsoft.com/office/powerpoint/2010/main" Requires="p14">
      <p:transition spd="slow" p14:dur="625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B2F3B-6257-41BB-8B64-5AC7494F274B}">
  <ds:schemaRefs>
    <ds:schemaRef ds:uri="230e9df3-be65-4c73-a93b-d1236ebd677e"/>
    <ds:schemaRef ds:uri="http://purl.org/dc/elements/1.1/"/>
    <ds:schemaRef ds:uri="http://schemas.microsoft.com/office/2006/documentManagement/types"/>
    <ds:schemaRef ds:uri="http://schemas.microsoft.com/office/infopath/2007/PartnerControls"/>
    <ds:schemaRef ds:uri="http://purl.org/dc/dcmitype/"/>
    <ds:schemaRef ds:uri="16c05727-aa75-4e4a-9b5f-8a80a1165891"/>
    <ds:schemaRef ds:uri="http://schemas.microsoft.com/office/2006/metadata/properties"/>
    <ds:schemaRef ds:uri="http://www.w3.org/XML/1998/namespace"/>
    <ds:schemaRef ds:uri="http://purl.org/dc/terms/"/>
    <ds:schemaRef ds:uri="http://schemas.openxmlformats.org/package/2006/metadata/core-properties"/>
    <ds:schemaRef ds:uri="71af3243-3dd4-4a8d-8c0d-dd76da1f02a5"/>
    <ds:schemaRef ds:uri="http://schemas.microsoft.com/sharepoint/v3"/>
  </ds:schemaRefs>
</ds:datastoreItem>
</file>

<file path=customXml/itemProps2.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{F4F73C3B-F9D2-4872-A501-6B7AC2C2E810}tf56410444_win32</Template>
  <TotalTime>113</TotalTime>
  <Words>304</Words>
  <Application>Microsoft Office PowerPoint</Application>
  <PresentationFormat>Widescreen</PresentationFormat>
  <Paragraphs>47</Paragraphs>
  <Slides>10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Baskerville</vt:lpstr>
      <vt:lpstr>Baskerville Old Face</vt:lpstr>
      <vt:lpstr>Calibri</vt:lpstr>
      <vt:lpstr>Gill Sans Light</vt:lpstr>
      <vt:lpstr>Gill Sans Nova</vt:lpstr>
      <vt:lpstr>Gill Sans Nova Light</vt:lpstr>
      <vt:lpstr>Maiandra GD</vt:lpstr>
      <vt:lpstr>Roboto</vt:lpstr>
      <vt:lpstr>Times New Roman</vt:lpstr>
      <vt:lpstr>Office Theme</vt:lpstr>
      <vt:lpstr>BNS DAV TEACHER TRAINING COLLEGE,GIRIDIH</vt:lpstr>
      <vt:lpstr>PowerPoint Presentation</vt:lpstr>
      <vt:lpstr>PEACE</vt:lpstr>
      <vt:lpstr>According to lord buddha:</vt:lpstr>
      <vt:lpstr>PROGRESS</vt:lpstr>
      <vt:lpstr>In education, progress refers to a students grasp of essential knowledge and educational skills.</vt:lpstr>
      <vt:lpstr>HARMONY</vt:lpstr>
      <vt:lpstr>Need of harmony</vt:lpstr>
      <vt:lpstr>Summary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BNS DAV TEACHER TRAINING COLLEGE,GIRIDIH</dc:title>
  <dc:creator>Mantu Kumar</dc:creator>
  <cp:lastModifiedBy>Mantu Kumar</cp:lastModifiedBy>
  <cp:revision>3</cp:revision>
  <dcterms:created xsi:type="dcterms:W3CDTF">2022-10-19T10:24:35Z</dcterms:created>
  <dcterms:modified xsi:type="dcterms:W3CDTF">2022-10-19T16:41:36Z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