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9" r:id="rId2"/>
    <p:sldId id="257" r:id="rId3"/>
    <p:sldId id="258" r:id="rId4"/>
    <p:sldId id="259" r:id="rId5"/>
    <p:sldId id="260" r:id="rId6"/>
    <p:sldId id="261"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79" d="100"/>
          <a:sy n="79" d="100"/>
        </p:scale>
        <p:origin x="86"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a:t>Click to edit Master title style</a:t>
            </a:r>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a:t>Click to edit Master subtitle style</a:t>
            </a:r>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pPr/>
              <a:t>10/19/2022</a:t>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pPr/>
              <a:t>‹#›</a:t>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7475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7"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p:cNvPicPr>
            <a:picLocks noChangeAspect="1"/>
          </p:cNvPicPr>
          <p:nvPr/>
        </p:nvPicPr>
        <p:blipFill>
          <a:blip r:embed="rId13"/>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lstStyle/>
          <a:p>
            <a:pPr lvl="0"/>
            <a:r>
              <a:rPr lang="en-US" altLang="zh-CN" dirty="0"/>
              <a:t>Click to edit Master title style</a:t>
            </a:r>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pPr/>
              <a:t>10/19/2022</a:t>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5F4D2-04F6-4625-9DA4-B6732C2C6531}"/>
              </a:ext>
            </a:extLst>
          </p:cNvPr>
          <p:cNvSpPr>
            <a:spLocks noGrp="1"/>
          </p:cNvSpPr>
          <p:nvPr>
            <p:ph type="title"/>
          </p:nvPr>
        </p:nvSpPr>
        <p:spPr/>
        <p:txBody>
          <a:bodyPr/>
          <a:lstStyle/>
          <a:p>
            <a:r>
              <a:rPr lang="en-US" dirty="0"/>
              <a:t>;</a:t>
            </a:r>
            <a:endParaRPr lang="en-IN" dirty="0"/>
          </a:p>
        </p:txBody>
      </p:sp>
      <p:sp useBgFill="1">
        <p:nvSpPr>
          <p:cNvPr id="3" name="Content Placeholder 2">
            <a:extLst>
              <a:ext uri="{FF2B5EF4-FFF2-40B4-BE49-F238E27FC236}">
                <a16:creationId xmlns:a16="http://schemas.microsoft.com/office/drawing/2014/main" id="{689AECBF-60B8-4E30-BB37-4743171F14B6}"/>
              </a:ext>
            </a:extLst>
          </p:cNvPr>
          <p:cNvSpPr>
            <a:spLocks noGrp="1"/>
          </p:cNvSpPr>
          <p:nvPr>
            <p:ph idx="1"/>
          </p:nvPr>
        </p:nvSpPr>
        <p:spPr>
          <a:xfrm>
            <a:off x="97278" y="2879386"/>
            <a:ext cx="9601200" cy="3248363"/>
          </a:xfrm>
        </p:spPr>
        <p:txBody>
          <a:bodyPr/>
          <a:lstStyle/>
          <a:p>
            <a:pPr marL="0" indent="0">
              <a:buNone/>
            </a:pPr>
            <a:r>
              <a:rPr lang="en-US" dirty="0"/>
              <a:t>NAME: KUMARI MAMTA</a:t>
            </a:r>
          </a:p>
          <a:p>
            <a:pPr marL="0" indent="0">
              <a:buNone/>
            </a:pPr>
            <a:r>
              <a:rPr lang="en-US" dirty="0"/>
              <a:t>ROLL:09</a:t>
            </a:r>
          </a:p>
          <a:p>
            <a:pPr marL="0" indent="0">
              <a:buNone/>
            </a:pPr>
            <a:r>
              <a:rPr lang="en-US" dirty="0"/>
              <a:t>CLASS: </a:t>
            </a:r>
            <a:r>
              <a:rPr lang="en-US" dirty="0" err="1"/>
              <a:t>B.Ed</a:t>
            </a:r>
            <a:r>
              <a:rPr lang="en-US" dirty="0"/>
              <a:t> SEM4</a:t>
            </a:r>
            <a:endParaRPr lang="en-IN" dirty="0"/>
          </a:p>
        </p:txBody>
      </p:sp>
    </p:spTree>
    <p:extLst>
      <p:ext uri="{BB962C8B-B14F-4D97-AF65-F5344CB8AC3E}">
        <p14:creationId xmlns:p14="http://schemas.microsoft.com/office/powerpoint/2010/main" val="1760798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24000" t="-7000" r="-19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3.Developing social norms </a:t>
            </a:r>
          </a:p>
        </p:txBody>
      </p:sp>
      <p:sp>
        <p:nvSpPr>
          <p:cNvPr id="3" name="Content Placeholder 2"/>
          <p:cNvSpPr>
            <a:spLocks noGrp="1"/>
          </p:cNvSpPr>
          <p:nvPr>
            <p:ph idx="1"/>
          </p:nvPr>
        </p:nvSpPr>
        <p:spPr>
          <a:xfrm>
            <a:off x="609600" y="773430"/>
            <a:ext cx="10972800" cy="4953000"/>
          </a:xfrm>
        </p:spPr>
        <p:txBody>
          <a:bodyPr/>
          <a:lstStyle/>
          <a:p>
            <a:pPr marL="0" indent="0">
              <a:buNone/>
            </a:pPr>
            <a:r>
              <a:rPr lang="en-US"/>
              <a:t>Conflict between two warring fractions or groups may be reduced through development of special norms.</a:t>
            </a:r>
          </a:p>
          <a:p>
            <a:pPr marL="0" indent="0">
              <a:buNone/>
            </a:pPr>
            <a:r>
              <a:rPr lang="en-US"/>
              <a:t>For ex- in a game, the question of who will take first turn may be settled by leaving it to the umpire.</a:t>
            </a:r>
          </a:p>
          <a:p>
            <a:pPr marL="0" indent="0">
              <a:buNone/>
            </a:pPr>
            <a:r>
              <a:rPr lang="en-US" sz="3600" b="1"/>
              <a:t>4.Prosocial behaviour</a:t>
            </a:r>
            <a:r>
              <a:rPr lang="en-US"/>
              <a:t> </a:t>
            </a:r>
          </a:p>
          <a:p>
            <a:pPr marL="0" indent="0">
              <a:buNone/>
            </a:pPr>
            <a:r>
              <a:rPr lang="en-US"/>
              <a:t>By prosocial behaviour we mean behaviour that creates some kind of positive social influence among others.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746125"/>
            <a:ext cx="10972800" cy="582613"/>
          </a:xfrm>
        </p:spPr>
        <p:txBody>
          <a:bodyPr/>
          <a:lstStyle/>
          <a:p>
            <a:r>
              <a:rPr lang="en-US" b="1"/>
              <a:t>Exploring the basis of social disharmony becoming agents and catalyst of change and exploring methods of facilitating change:-</a:t>
            </a:r>
          </a:p>
        </p:txBody>
      </p:sp>
      <p:sp>
        <p:nvSpPr>
          <p:cNvPr id="3" name="Content Placeholder 2"/>
          <p:cNvSpPr>
            <a:spLocks noGrp="1"/>
          </p:cNvSpPr>
          <p:nvPr>
            <p:ph idx="1"/>
          </p:nvPr>
        </p:nvSpPr>
        <p:spPr>
          <a:xfrm>
            <a:off x="609600" y="1905000"/>
            <a:ext cx="10972800" cy="4953000"/>
          </a:xfrm>
        </p:spPr>
        <p:txBody>
          <a:bodyPr/>
          <a:lstStyle/>
          <a:p>
            <a:pPr marL="0" indent="0">
              <a:buNone/>
            </a:pPr>
            <a:endParaRPr lang="en-US" dirty="0"/>
          </a:p>
          <a:p>
            <a:pPr marL="0" indent="0">
              <a:buNone/>
            </a:pPr>
            <a:r>
              <a:rPr lang="en-US" dirty="0"/>
              <a:t>Social disharmony is caused due to the incessant desire to classify each of us as a member of some racial or ethnic or cultural grouping which is dangerously divisive and disrupts the harmony that’s already prevailing in the society.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The factors responsible for social disharmony:-</a:t>
            </a:r>
          </a:p>
        </p:txBody>
      </p:sp>
      <p:sp>
        <p:nvSpPr>
          <p:cNvPr id="3" name="Content Placeholder 2"/>
          <p:cNvSpPr>
            <a:spLocks noGrp="1"/>
          </p:cNvSpPr>
          <p:nvPr>
            <p:ph idx="1"/>
          </p:nvPr>
        </p:nvSpPr>
        <p:spPr/>
        <p:txBody>
          <a:bodyPr/>
          <a:lstStyle/>
          <a:p>
            <a:pPr marL="514350" indent="-514350">
              <a:buAutoNum type="arabicPeriod"/>
            </a:pPr>
            <a:r>
              <a:rPr lang="en-US"/>
              <a:t>Poverty </a:t>
            </a:r>
          </a:p>
          <a:p>
            <a:pPr marL="514350" indent="-514350">
              <a:buAutoNum type="arabicPeriod"/>
            </a:pPr>
            <a:r>
              <a:rPr lang="en-US"/>
              <a:t>Unemployment </a:t>
            </a:r>
          </a:p>
          <a:p>
            <a:pPr marL="514350" indent="-514350">
              <a:buAutoNum type="arabicPeriod"/>
            </a:pPr>
            <a:r>
              <a:rPr lang="en-US"/>
              <a:t>Gender inequality</a:t>
            </a:r>
          </a:p>
          <a:p>
            <a:pPr marL="514350" indent="-514350">
              <a:buAutoNum type="arabicPeriod"/>
            </a:pPr>
            <a:r>
              <a:rPr lang="en-US"/>
              <a:t>Caste discrimination </a:t>
            </a:r>
          </a:p>
          <a:p>
            <a:pPr marL="514350" indent="-514350">
              <a:buAutoNum type="arabicPeriod"/>
            </a:pPr>
            <a:r>
              <a:rPr lang="en-US"/>
              <a:t>Urbanisation </a:t>
            </a:r>
          </a:p>
          <a:p>
            <a:pPr marL="514350" indent="-514350">
              <a:buAutoNum type="arabicPeriod"/>
            </a:pPr>
            <a:r>
              <a:rPr lang="en-US"/>
              <a:t>Illiteracy </a:t>
            </a:r>
          </a:p>
          <a:p>
            <a:pPr marL="514350" indent="-514350">
              <a:buAutoNum type="arabicPeriod"/>
            </a:pPr>
            <a:r>
              <a:rPr lang="en-US"/>
              <a:t>Rapid growth of population </a:t>
            </a:r>
          </a:p>
          <a:p>
            <a:pPr marL="514350" indent="-514350">
              <a:buAutoNum type="arabicPeriod"/>
            </a:pPr>
            <a:r>
              <a:rPr lang="en-US"/>
              <a:t>Superstitions and religious belief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22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Peace, Progress and Harmony</a:t>
            </a:r>
          </a:p>
        </p:txBody>
      </p:sp>
      <p:sp>
        <p:nvSpPr>
          <p:cNvPr id="3" name="Content Placeholder 2"/>
          <p:cNvSpPr>
            <a:spLocks noGrp="1"/>
          </p:cNvSpPr>
          <p:nvPr>
            <p:ph idx="1"/>
          </p:nvPr>
        </p:nvSpPr>
        <p:spPr>
          <a:xfrm>
            <a:off x="609600" y="1175658"/>
            <a:ext cx="10972800" cy="5004344"/>
          </a:xfrm>
        </p:spPr>
        <p:txBody>
          <a:bodyPr/>
          <a:lstStyle/>
          <a:p>
            <a:r>
              <a:rPr lang="en-US" dirty="0"/>
              <a:t>Establishing peace within itself: </a:t>
            </a:r>
            <a:r>
              <a:rPr lang="en-US" dirty="0" err="1"/>
              <a:t>Excercises</a:t>
            </a:r>
            <a:r>
              <a:rPr lang="en-US" dirty="0"/>
              <a:t> of concentration and meditation </a:t>
            </a:r>
          </a:p>
          <a:p>
            <a:r>
              <a:rPr lang="en-US" dirty="0"/>
              <a:t>Exercises of concentration and meditation to establishing peace within oneself </a:t>
            </a:r>
          </a:p>
          <a:p>
            <a:pPr marL="514350" indent="-514350">
              <a:buAutoNum type="arabicPeriod"/>
            </a:pPr>
            <a:r>
              <a:rPr lang="en-US" sz="2400" dirty="0"/>
              <a:t>Show ourselves some love with positive affirmations</a:t>
            </a:r>
          </a:p>
          <a:p>
            <a:pPr marL="514350" indent="-514350">
              <a:buAutoNum type="arabicPeriod"/>
            </a:pPr>
            <a:r>
              <a:rPr lang="en-US" sz="2400" dirty="0"/>
              <a:t>Story in the moment </a:t>
            </a:r>
          </a:p>
          <a:p>
            <a:pPr marL="514350" indent="-514350">
              <a:buAutoNum type="arabicPeriod"/>
            </a:pPr>
            <a:r>
              <a:rPr lang="en-US" sz="2400" dirty="0"/>
              <a:t>Mindful eating: Savor and meals </a:t>
            </a:r>
          </a:p>
          <a:p>
            <a:pPr marL="514350" indent="-514350">
              <a:buAutoNum type="arabicPeriod"/>
            </a:pPr>
            <a:r>
              <a:rPr lang="en-US" sz="2400" dirty="0"/>
              <a:t>Boost our energy with exercise</a:t>
            </a:r>
          </a:p>
          <a:p>
            <a:pPr marL="514350" indent="-514350">
              <a:buAutoNum type="arabicPeriod"/>
            </a:pPr>
            <a:r>
              <a:rPr lang="en-US" sz="2400" dirty="0"/>
              <a:t>Take a bath for ultimate relaxation</a:t>
            </a:r>
            <a:r>
              <a:rPr lang="en-US" dirty="0"/>
              <a:t> </a:t>
            </a:r>
          </a:p>
          <a:p>
            <a:pPr marL="514350" indent="-514350">
              <a:buAutoNum type="arabicPeriod"/>
            </a:pPr>
            <a:r>
              <a:rPr lang="en-US" sz="2400" dirty="0"/>
              <a:t>Feel gratitude with good night sleep</a:t>
            </a:r>
          </a:p>
          <a:p>
            <a:pPr marL="514350" indent="-514350">
              <a:buAutoNum type="arabicPeriod"/>
            </a:pPr>
            <a:r>
              <a:rPr lang="en-US" sz="2400" dirty="0"/>
              <a:t>Go for a walk</a:t>
            </a:r>
          </a:p>
          <a:p>
            <a:pPr>
              <a:buNone/>
            </a:pP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1000"/>
            <a:lum/>
          </a:blip>
          <a:srcRect/>
          <a:stretch>
            <a:fillRect l="-1000" t="-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Understanding group dynamics and communication</a:t>
            </a:r>
          </a:p>
        </p:txBody>
      </p:sp>
      <p:sp>
        <p:nvSpPr>
          <p:cNvPr id="3" name="Content Placeholder 2"/>
          <p:cNvSpPr>
            <a:spLocks noGrp="1"/>
          </p:cNvSpPr>
          <p:nvPr>
            <p:ph idx="1"/>
          </p:nvPr>
        </p:nvSpPr>
        <p:spPr/>
        <p:txBody>
          <a:bodyPr/>
          <a:lstStyle/>
          <a:p>
            <a:pPr marL="0" indent="0">
              <a:buNone/>
            </a:pPr>
            <a:r>
              <a:rPr lang="en-US" sz="2400"/>
              <a:t>The social process by which people interact and behave in a group environment is called group dynamics. Group dynamics involve the influence of personality, power and behaviour on the group process.</a:t>
            </a:r>
          </a:p>
          <a:p>
            <a:pPr marL="0" indent="0">
              <a:buNone/>
            </a:pPr>
            <a:endParaRPr lang="en-US" sz="2400"/>
          </a:p>
          <a:p>
            <a:pPr marL="0" indent="0">
              <a:buNone/>
            </a:pPr>
            <a:r>
              <a:rPr lang="en-US" sz="2400"/>
              <a:t>Four things to know about group dynamics in the workplace</a:t>
            </a:r>
          </a:p>
          <a:p>
            <a:pPr marL="457200" indent="-457200">
              <a:buAutoNum type="arabicPeriod"/>
            </a:pPr>
            <a:r>
              <a:rPr lang="en-US" sz="2400"/>
              <a:t>Strong leadership is important with a group </a:t>
            </a:r>
          </a:p>
          <a:p>
            <a:pPr marL="457200" indent="-457200">
              <a:buAutoNum type="arabicPeriod"/>
            </a:pPr>
            <a:r>
              <a:rPr lang="en-US" sz="2400"/>
              <a:t>Recognize how personalities affect team dynamics </a:t>
            </a:r>
          </a:p>
          <a:p>
            <a:pPr marL="457200" indent="-457200">
              <a:buAutoNum type="arabicPeriod"/>
            </a:pPr>
            <a:r>
              <a:rPr lang="en-US" sz="2400"/>
              <a:t>Understand the life cycle of a group </a:t>
            </a:r>
          </a:p>
          <a:p>
            <a:pPr marL="457200" indent="-457200">
              <a:buAutoNum type="arabicPeriod"/>
            </a:pPr>
            <a:r>
              <a:rPr lang="en-US" sz="2400"/>
              <a:t>Communication is the key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1000"/>
            <a:lum/>
          </a:blip>
          <a:srcRect/>
          <a:stretch>
            <a:fillRect t="3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1.Strong Leadership is important with a Group</a:t>
            </a:r>
          </a:p>
        </p:txBody>
      </p:sp>
      <p:sp>
        <p:nvSpPr>
          <p:cNvPr id="3" name="Content Placeholder 2"/>
          <p:cNvSpPr>
            <a:spLocks noGrp="1"/>
          </p:cNvSpPr>
          <p:nvPr>
            <p:ph idx="1"/>
          </p:nvPr>
        </p:nvSpPr>
        <p:spPr>
          <a:xfrm>
            <a:off x="552450" y="952500"/>
            <a:ext cx="10972800" cy="4953000"/>
          </a:xfrm>
        </p:spPr>
        <p:txBody>
          <a:bodyPr/>
          <a:lstStyle/>
          <a:p>
            <a:pPr marL="0" indent="0">
              <a:buNone/>
            </a:pPr>
            <a:r>
              <a:rPr lang="en-US"/>
              <a:t>This does not mean that a manager needs to bully or strong- arm the team to maintain control. A leader should guide the development of the group and the path to the goal that needs to be reached.</a:t>
            </a:r>
          </a:p>
          <a:p>
            <a:pPr marL="0" indent="0">
              <a:buNone/>
            </a:pPr>
            <a:r>
              <a:rPr lang="en-US" sz="3600" b="1"/>
              <a:t>2.Recognize how personalities affect team dynamics </a:t>
            </a:r>
          </a:p>
          <a:p>
            <a:pPr marL="0" indent="0">
              <a:buNone/>
            </a:pPr>
            <a:r>
              <a:rPr lang="en-US"/>
              <a:t>obviously, each person working in a group brings their own personality and skill set. Recognize each person’s style of work, motivation and level of apptitude can help an individual understand how that person fits in the group.</a:t>
            </a:r>
            <a:endParaRPr lang="en-US" sz="3600" b="1"/>
          </a:p>
          <a:p>
            <a:pPr marL="0" indent="0">
              <a:buNone/>
            </a:pPr>
            <a:endParaRPr lang="en-US"/>
          </a:p>
          <a:p>
            <a:pPr marL="0" indent="0">
              <a:buNone/>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9000" t="-6000" r="9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3.Understand the life cycle of a group </a:t>
            </a:r>
          </a:p>
        </p:txBody>
      </p:sp>
      <p:sp>
        <p:nvSpPr>
          <p:cNvPr id="3" name="Content Placeholder 2"/>
          <p:cNvSpPr>
            <a:spLocks noGrp="1"/>
          </p:cNvSpPr>
          <p:nvPr>
            <p:ph idx="1"/>
          </p:nvPr>
        </p:nvSpPr>
        <p:spPr/>
        <p:txBody>
          <a:bodyPr/>
          <a:lstStyle/>
          <a:p>
            <a:r>
              <a:rPr lang="en-US"/>
              <a:t>The way a group comes together can be demonstrated in five steps :-</a:t>
            </a:r>
          </a:p>
          <a:p>
            <a:pPr marL="514350" indent="-514350">
              <a:buAutoNum type="arabicPeriod"/>
            </a:pPr>
            <a:r>
              <a:rPr lang="en-US"/>
              <a:t>Forming- The coming together of a group </a:t>
            </a:r>
          </a:p>
          <a:p>
            <a:pPr marL="514350" indent="-514350">
              <a:buAutoNum type="arabicPeriod"/>
            </a:pPr>
            <a:r>
              <a:rPr lang="en-US"/>
              <a:t>Storming- Members of the group seek out like- minded members. At this stage conflicts between different sub-groups may arise.</a:t>
            </a:r>
          </a:p>
          <a:p>
            <a:pPr marL="514350" indent="-514350">
              <a:buAutoNum type="arabicPeriod"/>
            </a:pPr>
            <a:r>
              <a:rPr lang="en-US"/>
              <a:t>Performing- The members of the group now functions as a unit, contributing to complete the task within the strands defined in the previous steps.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19000" b="-1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4.Norming- Members become invested in the groups as a whole and its common goal.</a:t>
            </a:r>
          </a:p>
          <a:p>
            <a:pPr marL="0" indent="0">
              <a:buNone/>
            </a:pPr>
            <a:r>
              <a:rPr lang="en-US" dirty="0"/>
              <a:t>5.Adjourning- If the group has formed to meet a specific goal, then the group will disband after the completion of the work and any subsequent needed evaluation.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24000" b="-3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4.Communication is the key </a:t>
            </a:r>
          </a:p>
        </p:txBody>
      </p:sp>
      <p:sp useBgFill="1">
        <p:nvSpPr>
          <p:cNvPr id="3" name="Content Placeholder 2"/>
          <p:cNvSpPr>
            <a:spLocks noGrp="1"/>
          </p:cNvSpPr>
          <p:nvPr>
            <p:ph idx="1"/>
          </p:nvPr>
        </p:nvSpPr>
        <p:spPr/>
        <p:txBody>
          <a:bodyPr/>
          <a:lstStyle/>
          <a:p>
            <a:pPr marL="0" indent="0">
              <a:buNone/>
            </a:pPr>
            <a:r>
              <a:rPr lang="en-US" dirty="0"/>
              <a:t>Its imperative for all the members of a group to understand and utilize the </a:t>
            </a:r>
            <a:r>
              <a:rPr lang="en-US" dirty="0" err="1"/>
              <a:t>choosen</a:t>
            </a:r>
            <a:r>
              <a:rPr lang="en-US" dirty="0"/>
              <a:t> methods of communication open and transparent communication builds and maintain a sense of trust within the groups and helps maintain focus towards the goal.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1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2450" y="593090"/>
            <a:ext cx="10972800" cy="582613"/>
          </a:xfrm>
        </p:spPr>
        <p:txBody>
          <a:bodyPr/>
          <a:lstStyle/>
          <a:p>
            <a:r>
              <a:rPr lang="en-US" dirty="0"/>
              <a:t>Creating group harmony: exploring methods of creating a collective for progress and conflict resolution</a:t>
            </a:r>
          </a:p>
        </p:txBody>
      </p:sp>
      <p:sp>
        <p:nvSpPr>
          <p:cNvPr id="3" name="Content Placeholder 2"/>
          <p:cNvSpPr>
            <a:spLocks noGrp="1"/>
          </p:cNvSpPr>
          <p:nvPr>
            <p:ph idx="1"/>
          </p:nvPr>
        </p:nvSpPr>
        <p:spPr>
          <a:xfrm>
            <a:off x="609600" y="1739900"/>
            <a:ext cx="10972800" cy="4953000"/>
          </a:xfrm>
        </p:spPr>
        <p:txBody>
          <a:bodyPr/>
          <a:lstStyle/>
          <a:p>
            <a:pPr algn="l"/>
            <a:r>
              <a:rPr lang="en-US" sz="2400" dirty="0"/>
              <a:t>Methods of conflict resolution </a:t>
            </a:r>
          </a:p>
          <a:p>
            <a:pPr marL="0" indent="0" algn="l">
              <a:buNone/>
            </a:pPr>
            <a:r>
              <a:rPr lang="en-US" sz="2400" dirty="0"/>
              <a:t>(</a:t>
            </a:r>
            <a:r>
              <a:rPr lang="en-US" sz="2400" dirty="0" err="1"/>
              <a:t>i</a:t>
            </a:r>
            <a:r>
              <a:rPr lang="en-US" sz="2400" dirty="0"/>
              <a:t>) Conflict resolution is simply a way for two or more people to agree on a      peaceful solution.</a:t>
            </a:r>
          </a:p>
          <a:p>
            <a:pPr marL="0" indent="0" algn="l">
              <a:buNone/>
            </a:pPr>
            <a:r>
              <a:rPr lang="en-US" sz="2400" dirty="0"/>
              <a:t>(ii) Like any other problem social </a:t>
            </a:r>
            <a:r>
              <a:rPr lang="en-US" sz="2400" dirty="0" err="1"/>
              <a:t>phychologists</a:t>
            </a:r>
            <a:r>
              <a:rPr lang="en-US" sz="2400" dirty="0"/>
              <a:t> have developed no. of resolution of social conflicts.</a:t>
            </a:r>
          </a:p>
          <a:p>
            <a:pPr marL="0" indent="0" algn="l">
              <a:buNone/>
            </a:pPr>
            <a:r>
              <a:rPr lang="en-US" sz="2400" dirty="0"/>
              <a:t>Some of the main methods as follows-</a:t>
            </a:r>
          </a:p>
          <a:p>
            <a:pPr marL="457200" indent="-457200" algn="l">
              <a:buAutoNum type="arabicPeriod"/>
            </a:pPr>
            <a:r>
              <a:rPr lang="en-US" sz="2400" dirty="0"/>
              <a:t>Mutually beneficial goal </a:t>
            </a:r>
          </a:p>
          <a:p>
            <a:pPr marL="457200" indent="-457200" algn="l">
              <a:buAutoNum type="arabicPeriod"/>
            </a:pPr>
            <a:r>
              <a:rPr lang="en-US" sz="2400" dirty="0"/>
              <a:t>Compromise </a:t>
            </a:r>
          </a:p>
          <a:p>
            <a:pPr marL="457200" indent="-457200" algn="l">
              <a:buAutoNum type="arabicPeriod"/>
            </a:pPr>
            <a:r>
              <a:rPr lang="en-US" sz="2400" dirty="0"/>
              <a:t>Developing special norms </a:t>
            </a:r>
          </a:p>
          <a:p>
            <a:pPr marL="457200" indent="-457200" algn="l">
              <a:buAutoNum type="arabicPeriod"/>
            </a:pPr>
            <a:r>
              <a:rPr lang="en-US" sz="2400" dirty="0" err="1"/>
              <a:t>Prosocial</a:t>
            </a:r>
            <a:r>
              <a:rPr lang="en-US" sz="2400" dirty="0"/>
              <a:t> </a:t>
            </a:r>
            <a:r>
              <a:rPr lang="en-US" sz="2400" dirty="0" err="1"/>
              <a:t>behaviour</a:t>
            </a:r>
            <a:r>
              <a:rPr lang="en-US" sz="2400" dirty="0"/>
              <a:t> </a:t>
            </a:r>
          </a:p>
          <a:p>
            <a:pPr marL="0" indent="0" algn="l">
              <a:buNone/>
            </a:pP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l="11000" t="-9000" r="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t>1.Mutually beneficial goal </a:t>
            </a:r>
          </a:p>
        </p:txBody>
      </p:sp>
      <p:sp>
        <p:nvSpPr>
          <p:cNvPr id="3" name="Content Placeholder 2"/>
          <p:cNvSpPr>
            <a:spLocks noGrp="1"/>
          </p:cNvSpPr>
          <p:nvPr>
            <p:ph idx="1"/>
          </p:nvPr>
        </p:nvSpPr>
        <p:spPr>
          <a:xfrm>
            <a:off x="609600" y="773430"/>
            <a:ext cx="10972800" cy="4953000"/>
          </a:xfrm>
        </p:spPr>
        <p:txBody>
          <a:bodyPr/>
          <a:lstStyle/>
          <a:p>
            <a:pPr marL="0" indent="0">
              <a:buNone/>
            </a:pPr>
            <a:r>
              <a:rPr lang="en-US"/>
              <a:t>Mutually beneficial goal with conflict resolution is to build the relationship between those involved. Find a solution that is mutually beneficial for everyone. Resolve the tension as quickly as possible.</a:t>
            </a:r>
          </a:p>
          <a:p>
            <a:pPr marL="0" indent="0">
              <a:buNone/>
            </a:pPr>
            <a:r>
              <a:rPr lang="en-US" sz="3600" b="1"/>
              <a:t>2.Compromise</a:t>
            </a:r>
            <a:endParaRPr lang="en-US" b="1"/>
          </a:p>
          <a:p>
            <a:pPr marL="0" indent="0">
              <a:buNone/>
            </a:pPr>
            <a:r>
              <a:rPr lang="en-US"/>
              <a:t>Coming to a compromise means funding a middle group between the two people. Both parties will likely have to end up sacrificing something but they will also gain something in return.</a:t>
            </a:r>
          </a:p>
        </p:txBody>
      </p:sp>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715</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Blue Waves</vt:lpstr>
      <vt:lpstr>;</vt:lpstr>
      <vt:lpstr>Peace, Progress and Harmony</vt:lpstr>
      <vt:lpstr>Understanding group dynamics and communication</vt:lpstr>
      <vt:lpstr>1.Strong Leadership is important with a Group</vt:lpstr>
      <vt:lpstr>3.Understand the life cycle of a group </vt:lpstr>
      <vt:lpstr>PowerPoint Presentation</vt:lpstr>
      <vt:lpstr>4.Communication is the key </vt:lpstr>
      <vt:lpstr>Creating group harmony: exploring methods of creating a collective for progress and conflict resolution</vt:lpstr>
      <vt:lpstr>1.Mutually beneficial goal </vt:lpstr>
      <vt:lpstr>3.Developing social norms </vt:lpstr>
      <vt:lpstr>Exploring the basis of social disharmony becoming agents and catalyst of change and exploring methods of facilitating change:-</vt:lpstr>
      <vt:lpstr>The factors responsible for social disharmony:-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EPC- 4 Understanding the Shelf  </dc:title>
  <dc:creator/>
  <cp:lastModifiedBy>Manish Kumar</cp:lastModifiedBy>
  <cp:revision>9</cp:revision>
  <dcterms:created xsi:type="dcterms:W3CDTF">2022-10-17T18:46:00Z</dcterms:created>
  <dcterms:modified xsi:type="dcterms:W3CDTF">2022-10-19T16:36:22Z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04E3D8BC1775445DBB77B8E84A36A674</vt:lpwstr>
  </property>
  <property fmtid="{D5CDD505-2E9C-101B-9397-08002B2CF9AE}" pid="3" name="KSOProductBuildVer">
    <vt:lpwstr>1033-11.2.0.11341</vt:lpwstr>
  </property>
</Properties>
</file>