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2" r:id="rId3"/>
    <p:sldId id="257" r:id="rId4"/>
    <p:sldId id="258" r:id="rId5"/>
    <p:sldId id="259" r:id="rId6"/>
    <p:sldId id="283" r:id="rId7"/>
    <p:sldId id="281" r:id="rId8"/>
    <p:sldId id="278" r:id="rId9"/>
    <p:sldId id="285" r:id="rId10"/>
    <p:sldId id="286" r:id="rId11"/>
    <p:sldId id="287" r:id="rId12"/>
    <p:sldId id="260" r:id="rId13"/>
    <p:sldId id="262" r:id="rId14"/>
    <p:sldId id="284" r:id="rId15"/>
    <p:sldId id="26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F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5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2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4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17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4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8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3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7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8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8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1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5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FC6A-F74D-449F-B20C-BEFAD2213B23}" type="datetimeFigureOut">
              <a:rPr lang="en-US" smtClean="0"/>
              <a:t>10/22/2022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C5BD-D9CE-4DFD-8AEB-EF3F2D2F93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84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4479-1BB3-6424-88B6-936ACB174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401" y="-233082"/>
            <a:ext cx="9048749" cy="4844163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Vinoba </a:t>
            </a:r>
            <a:r>
              <a:rPr lang="en-US" sz="4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Bhave</a:t>
            </a:r>
            <a:r>
              <a:rPr lang="en-US" sz="4400" dirty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University,Hazaribag</a:t>
            </a:r>
            <a:br>
              <a:rPr lang="en-US" sz="4400" dirty="0">
                <a:latin typeface="Bookman Old Style" panose="02050604050505020204" pitchFamily="18" charset="0"/>
              </a:rPr>
            </a:br>
            <a:r>
              <a:rPr lang="en-US" sz="4400" dirty="0">
                <a:latin typeface="Bookman Old Style" panose="02050604050505020204" pitchFamily="18" charset="0"/>
              </a:rPr>
              <a:t>  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PRESENTATION TOPIC :-</a:t>
            </a:r>
            <a:r>
              <a:rPr lang="hi-IN" sz="4400" dirty="0">
                <a:solidFill>
                  <a:srgbClr val="0E7FB2"/>
                </a:solidFill>
                <a:latin typeface="Impact" panose="020B0806030902050204" pitchFamily="34" charset="0"/>
              </a:rPr>
              <a:t> </a:t>
            </a:r>
            <a:br>
              <a:rPr lang="en-US" sz="4400" dirty="0">
                <a:solidFill>
                  <a:srgbClr val="0E7FB2"/>
                </a:solidFill>
                <a:latin typeface="Impact" panose="020B0806030902050204" pitchFamily="34" charset="0"/>
              </a:rPr>
            </a:br>
            <a:r>
              <a:rPr lang="hi-IN" sz="4400" b="1" u="sng" dirty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b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    </a:t>
            </a:r>
            <a:br>
              <a:rPr lang="en-US" sz="4000" b="1" dirty="0">
                <a:solidFill>
                  <a:srgbClr val="0070C0"/>
                </a:solidFill>
                <a:latin typeface="Century" panose="02040604050505020304" pitchFamily="18" charset="0"/>
              </a:rPr>
            </a:b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57C75-E0CB-9D6E-B089-BD8D90FF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2450"/>
            <a:ext cx="9144000" cy="2743994"/>
          </a:xfrm>
        </p:spPr>
        <p:txBody>
          <a:bodyPr>
            <a:normAutofit lnSpcReduction="10000"/>
          </a:bodyPr>
          <a:lstStyle/>
          <a:p>
            <a:endParaRPr lang="en-US" sz="2800" dirty="0">
              <a:latin typeface="Impact" panose="020B0806030902050204" pitchFamily="34" charset="0"/>
            </a:endParaRPr>
          </a:p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B.N.S D. A.V Teacher’s Training College,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Giridih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Presented by:-</a:t>
            </a:r>
            <a:r>
              <a:rPr lang="en-US" sz="360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chanchala</a:t>
            </a:r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en-US" sz="3600" dirty="0" err="1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kumari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                                  ROLL:-69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CE824-BC3A-6732-5170-AD4278D4C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14" y="169333"/>
            <a:ext cx="1539177" cy="134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0DB250-25A9-B56E-C6B5-1F49CB540A8F}"/>
              </a:ext>
            </a:extLst>
          </p:cNvPr>
          <p:cNvSpPr/>
          <p:nvPr/>
        </p:nvSpPr>
        <p:spPr>
          <a:xfrm>
            <a:off x="2160495" y="2052092"/>
            <a:ext cx="6974541" cy="129950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D63F3-B00D-9948-275A-CD469B6ADA4F}"/>
              </a:ext>
            </a:extLst>
          </p:cNvPr>
          <p:cNvSpPr txBox="1"/>
          <p:nvPr/>
        </p:nvSpPr>
        <p:spPr>
          <a:xfrm>
            <a:off x="2829769" y="2347904"/>
            <a:ext cx="6212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b="1" u="sng" dirty="0">
                <a:latin typeface="Impact" panose="020B0806030902050204" pitchFamily="34" charset="0"/>
              </a:rPr>
              <a:t>शांति प्रगति और सद्भाव</a:t>
            </a:r>
            <a:endParaRPr lang="en-US" sz="4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CE3989D-B73F-10E6-5B35-02B17E05F276}"/>
              </a:ext>
            </a:extLst>
          </p:cNvPr>
          <p:cNvSpPr/>
          <p:nvPr/>
        </p:nvSpPr>
        <p:spPr>
          <a:xfrm>
            <a:off x="941294" y="2519082"/>
            <a:ext cx="1048871" cy="5367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25853-BD25-C2D4-9BAC-E89A2FA46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0" y="240756"/>
            <a:ext cx="11851340" cy="6470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94280-7F35-D07F-D44F-1705AE75F7DB}"/>
              </a:ext>
            </a:extLst>
          </p:cNvPr>
          <p:cNvSpPr txBox="1"/>
          <p:nvPr/>
        </p:nvSpPr>
        <p:spPr>
          <a:xfrm>
            <a:off x="3639671" y="62753"/>
            <a:ext cx="6172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6000" dirty="0">
                <a:solidFill>
                  <a:schemeClr val="accent3">
                    <a:lumMod val="50000"/>
                  </a:schemeClr>
                </a:solidFill>
              </a:rPr>
              <a:t>समूह सद्भाव</a:t>
            </a:r>
            <a:endParaRPr lang="en-US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EC46B-71D8-B94C-D5E7-4288012A51EF}"/>
              </a:ext>
            </a:extLst>
          </p:cNvPr>
          <p:cNvSpPr txBox="1"/>
          <p:nvPr/>
        </p:nvSpPr>
        <p:spPr>
          <a:xfrm>
            <a:off x="1550894" y="967298"/>
            <a:ext cx="107217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>
                <a:solidFill>
                  <a:schemeClr val="bg2">
                    <a:lumMod val="50000"/>
                  </a:schemeClr>
                </a:solidFill>
              </a:rPr>
              <a:t>समूह सद्भाव वह तरीका है जिससे समूह एक साथ जुड़ता है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22136-E713-09A4-2E0E-454DDC33A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7" y="2685640"/>
            <a:ext cx="8402128" cy="4025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800B827-1AF5-29D0-3F0B-45519897B264}"/>
              </a:ext>
            </a:extLst>
          </p:cNvPr>
          <p:cNvSpPr/>
          <p:nvPr/>
        </p:nvSpPr>
        <p:spPr>
          <a:xfrm>
            <a:off x="2794959" y="312591"/>
            <a:ext cx="758448" cy="535977"/>
          </a:xfrm>
          <a:prstGeom prst="star5">
            <a:avLst/>
          </a:prstGeom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8EA9A-8BAC-36CA-ACF9-DAB00B1F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5" y="0"/>
            <a:ext cx="11766430" cy="6633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2551C-3730-9AB0-EA92-2318F3EC3847}"/>
              </a:ext>
            </a:extLst>
          </p:cNvPr>
          <p:cNvSpPr txBox="1"/>
          <p:nvPr/>
        </p:nvSpPr>
        <p:spPr>
          <a:xfrm>
            <a:off x="1423358" y="1481380"/>
            <a:ext cx="847329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      </a:t>
            </a:r>
            <a:r>
              <a:rPr lang="hi-IN" sz="4800" b="1" dirty="0"/>
              <a:t>समूह सद्भाव बनाना</a:t>
            </a:r>
            <a:endParaRPr lang="en-US" sz="4800" b="1" dirty="0"/>
          </a:p>
          <a:p>
            <a:r>
              <a:rPr lang="hi-IN" sz="4800" b="1" dirty="0"/>
              <a:t>  </a:t>
            </a:r>
            <a:endParaRPr lang="en-US" sz="4800" b="1" dirty="0"/>
          </a:p>
          <a:p>
            <a:r>
              <a:rPr lang="hi-IN" sz="4000" dirty="0"/>
              <a:t>1)</a:t>
            </a:r>
            <a:r>
              <a:rPr lang="en-US" sz="4000" dirty="0"/>
              <a:t>  </a:t>
            </a:r>
            <a:r>
              <a:rPr lang="hi-IN" sz="4000" dirty="0"/>
              <a:t>अपनेपन की भावना पैदा करें   </a:t>
            </a:r>
            <a:endParaRPr lang="en-US" sz="4000" dirty="0"/>
          </a:p>
          <a:p>
            <a:r>
              <a:rPr lang="hi-IN" sz="4000" dirty="0"/>
              <a:t>2)</a:t>
            </a:r>
            <a:r>
              <a:rPr lang="en-US" sz="4000" dirty="0"/>
              <a:t>  </a:t>
            </a:r>
            <a:r>
              <a:rPr lang="hi-IN" sz="4000" dirty="0"/>
              <a:t>निर्णय लेने में टीमों को शामिल करें</a:t>
            </a:r>
            <a:r>
              <a:rPr lang="en-US" sz="4000" dirty="0"/>
              <a:t>                                       </a:t>
            </a:r>
            <a:r>
              <a:rPr lang="hi-IN" sz="4000" dirty="0"/>
              <a:t> </a:t>
            </a:r>
            <a:r>
              <a:rPr lang="en-US" sz="4000" dirty="0"/>
              <a:t>        3</a:t>
            </a:r>
            <a:r>
              <a:rPr lang="hi-IN" sz="4000" dirty="0"/>
              <a:t>)</a:t>
            </a:r>
            <a:r>
              <a:rPr lang="en-US" sz="4000" dirty="0"/>
              <a:t>   </a:t>
            </a:r>
            <a:r>
              <a:rPr lang="hi-IN" sz="4000" dirty="0"/>
              <a:t>एक दूसरे से सीखना    </a:t>
            </a:r>
            <a:endParaRPr lang="en-US" sz="4000" dirty="0"/>
          </a:p>
          <a:p>
            <a:r>
              <a:rPr lang="hi-IN" sz="4000" dirty="0"/>
              <a:t>4)</a:t>
            </a:r>
            <a:r>
              <a:rPr lang="en-US" sz="4000" dirty="0"/>
              <a:t>   </a:t>
            </a:r>
            <a:r>
              <a:rPr lang="hi-IN" sz="4000" dirty="0"/>
              <a:t>महान कार्य को स्वीकार करें</a:t>
            </a:r>
            <a:endParaRPr lang="en-US" sz="40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641DEA8-F839-8608-AC2C-B8BA68BB4705}"/>
              </a:ext>
            </a:extLst>
          </p:cNvPr>
          <p:cNvSpPr/>
          <p:nvPr/>
        </p:nvSpPr>
        <p:spPr>
          <a:xfrm>
            <a:off x="552091" y="1587260"/>
            <a:ext cx="854015" cy="59522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C4DBA-D299-5ADD-A440-ACD5EDAC3F20}"/>
              </a:ext>
            </a:extLst>
          </p:cNvPr>
          <p:cNvSpPr txBox="1"/>
          <p:nvPr/>
        </p:nvSpPr>
        <p:spPr>
          <a:xfrm>
            <a:off x="1402976" y="379339"/>
            <a:ext cx="1006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सामाजिक सामंजस्यहीनता के आधार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0CF5D0-C9F1-97A0-0735-7523AE856605}"/>
              </a:ext>
            </a:extLst>
          </p:cNvPr>
          <p:cNvCxnSpPr/>
          <p:nvPr/>
        </p:nvCxnSpPr>
        <p:spPr>
          <a:xfrm>
            <a:off x="1766047" y="1262499"/>
            <a:ext cx="82027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7B30CD-3B85-FC83-F3A5-34F0B8B4C1EF}"/>
              </a:ext>
            </a:extLst>
          </p:cNvPr>
          <p:cNvSpPr txBox="1"/>
          <p:nvPr/>
        </p:nvSpPr>
        <p:spPr>
          <a:xfrm>
            <a:off x="1559858" y="1431957"/>
            <a:ext cx="5625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hi-I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व्यक्तिवादी विचारधारा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D9517-83D5-66E2-F543-D74BBC340058}"/>
              </a:ext>
            </a:extLst>
          </p:cNvPr>
          <p:cNvSpPr txBox="1"/>
          <p:nvPr/>
        </p:nvSpPr>
        <p:spPr>
          <a:xfrm>
            <a:off x="1559858" y="2029291"/>
            <a:ext cx="76603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dirty="0"/>
              <a:t>व्यक्ति सामूहिक प्रतिमानों की चिंता नहीं करते और मनमाना व्यवहार करने लगते है।</a:t>
            </a:r>
            <a:endParaRPr lang="en-US" sz="28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8475E56-4CB4-05DB-4AFA-63C21221DE8C}"/>
              </a:ext>
            </a:extLst>
          </p:cNvPr>
          <p:cNvSpPr/>
          <p:nvPr/>
        </p:nvSpPr>
        <p:spPr>
          <a:xfrm>
            <a:off x="842682" y="2029291"/>
            <a:ext cx="645459" cy="2435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BB6B1-3520-5715-47EB-5410C0A85292}"/>
              </a:ext>
            </a:extLst>
          </p:cNvPr>
          <p:cNvSpPr txBox="1"/>
          <p:nvPr/>
        </p:nvSpPr>
        <p:spPr>
          <a:xfrm>
            <a:off x="1559858" y="3057512"/>
            <a:ext cx="6620436" cy="52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</a:t>
            </a:r>
            <a:r>
              <a:rPr lang="hi-I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एकमत का अभाव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71E083-0F93-99FA-5433-707909194656}"/>
              </a:ext>
            </a:extLst>
          </p:cNvPr>
          <p:cNvSpPr txBox="1"/>
          <p:nvPr/>
        </p:nvSpPr>
        <p:spPr>
          <a:xfrm>
            <a:off x="1631576" y="3750189"/>
            <a:ext cx="6371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hi-I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समस्याओं की अधिकता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907E25-48E2-7763-B5C7-CA7FB2446F82}"/>
              </a:ext>
            </a:extLst>
          </p:cNvPr>
          <p:cNvSpPr txBox="1"/>
          <p:nvPr/>
        </p:nvSpPr>
        <p:spPr>
          <a:xfrm>
            <a:off x="1846730" y="4420932"/>
            <a:ext cx="6476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dirty="0"/>
              <a:t>समस्या अनेक हो और वे प्रबल रूप धारण कर ली हो</a:t>
            </a:r>
            <a:r>
              <a:rPr lang="en-US" sz="2800" dirty="0"/>
              <a:t> </a:t>
            </a:r>
            <a:r>
              <a:rPr lang="hi-IN" sz="2800" dirty="0"/>
              <a:t>तो</a:t>
            </a:r>
            <a:r>
              <a:rPr lang="en-US" sz="2800" dirty="0"/>
              <a:t> </a:t>
            </a:r>
            <a:r>
              <a:rPr lang="hi-IN" sz="2800" dirty="0"/>
              <a:t>व्यक्ति आंदोलन या अनुचित साधनों का प्रयोग</a:t>
            </a:r>
            <a:endParaRPr lang="en-US" sz="280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3DE54E9-89FF-6A43-5491-DD9C712B4E9D}"/>
              </a:ext>
            </a:extLst>
          </p:cNvPr>
          <p:cNvSpPr/>
          <p:nvPr/>
        </p:nvSpPr>
        <p:spPr>
          <a:xfrm>
            <a:off x="1039906" y="4518212"/>
            <a:ext cx="726141" cy="3137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5856B9-55BD-E4A6-0547-68757C59D2BC}"/>
              </a:ext>
            </a:extLst>
          </p:cNvPr>
          <p:cNvSpPr txBox="1"/>
          <p:nvPr/>
        </p:nvSpPr>
        <p:spPr>
          <a:xfrm>
            <a:off x="1631576" y="5767300"/>
            <a:ext cx="6073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hi-IN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परिस्थिति व कार्यों में आनियमतता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6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3875EEC-E8E3-0464-DB93-D1E3F7183EC1}"/>
              </a:ext>
            </a:extLst>
          </p:cNvPr>
          <p:cNvSpPr/>
          <p:nvPr/>
        </p:nvSpPr>
        <p:spPr>
          <a:xfrm>
            <a:off x="1757081" y="233080"/>
            <a:ext cx="9135036" cy="1604683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10DC9-4AED-0808-9DE7-88C558E68BB4}"/>
              </a:ext>
            </a:extLst>
          </p:cNvPr>
          <p:cNvSpPr txBox="1"/>
          <p:nvPr/>
        </p:nvSpPr>
        <p:spPr>
          <a:xfrm>
            <a:off x="3460377" y="435258"/>
            <a:ext cx="62618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dirty="0"/>
              <a:t>सामाजिक सामंजस्यहीनता में योगदान देने वाले घटक</a:t>
            </a:r>
            <a:endParaRPr lang="en-US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29CD77-12C4-68FB-9457-1203186D37DC}"/>
              </a:ext>
            </a:extLst>
          </p:cNvPr>
          <p:cNvSpPr/>
          <p:nvPr/>
        </p:nvSpPr>
        <p:spPr>
          <a:xfrm>
            <a:off x="2716305" y="636495"/>
            <a:ext cx="600635" cy="5378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765E8-32F0-E5D9-3BCD-9D960E8DE498}"/>
              </a:ext>
            </a:extLst>
          </p:cNvPr>
          <p:cNvSpPr txBox="1"/>
          <p:nvPr/>
        </p:nvSpPr>
        <p:spPr>
          <a:xfrm>
            <a:off x="2985251" y="2626970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2. </a:t>
            </a:r>
            <a:r>
              <a:rPr lang="hi-IN" sz="2800" dirty="0"/>
              <a:t>बेरोजगारी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90EFB-68F8-6FED-69A5-3F7DFFB465D2}"/>
              </a:ext>
            </a:extLst>
          </p:cNvPr>
          <p:cNvSpPr txBox="1"/>
          <p:nvPr/>
        </p:nvSpPr>
        <p:spPr>
          <a:xfrm>
            <a:off x="2940425" y="2160181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1. </a:t>
            </a:r>
            <a:r>
              <a:rPr lang="hi-IN" sz="2800" dirty="0"/>
              <a:t>अपराध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251C4-3C98-8964-9EA5-5F2D94A5D0E4}"/>
              </a:ext>
            </a:extLst>
          </p:cNvPr>
          <p:cNvSpPr txBox="1"/>
          <p:nvPr/>
        </p:nvSpPr>
        <p:spPr>
          <a:xfrm>
            <a:off x="2953873" y="3483214"/>
            <a:ext cx="7422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4. </a:t>
            </a:r>
            <a:r>
              <a:rPr lang="hi-IN" sz="2800" dirty="0"/>
              <a:t>व्यक्तियो के मन से धार्मिक भावना का लोप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022D7-CBF8-3E1C-4603-AE408C3166A0}"/>
              </a:ext>
            </a:extLst>
          </p:cNvPr>
          <p:cNvSpPr txBox="1"/>
          <p:nvPr/>
        </p:nvSpPr>
        <p:spPr>
          <a:xfrm>
            <a:off x="2967321" y="3055092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3. </a:t>
            </a:r>
            <a:r>
              <a:rPr lang="hi-IN" sz="2800" dirty="0"/>
              <a:t>धार्मिक कारण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CA9E36-A1C3-DC8E-415D-DCDBB8CC227A}"/>
              </a:ext>
            </a:extLst>
          </p:cNvPr>
          <p:cNvSpPr txBox="1"/>
          <p:nvPr/>
        </p:nvSpPr>
        <p:spPr>
          <a:xfrm>
            <a:off x="2985251" y="3950003"/>
            <a:ext cx="6042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5. </a:t>
            </a:r>
            <a:r>
              <a:rPr lang="hi-IN" sz="2800" dirty="0"/>
              <a:t>राजनीतिक कारण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271988-94A8-784F-1BE1-29107963B076}"/>
              </a:ext>
            </a:extLst>
          </p:cNvPr>
          <p:cNvSpPr txBox="1"/>
          <p:nvPr/>
        </p:nvSpPr>
        <p:spPr>
          <a:xfrm>
            <a:off x="3043518" y="4434556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6. </a:t>
            </a:r>
            <a:r>
              <a:rPr lang="hi-IN" sz="2800" dirty="0"/>
              <a:t>मनोवृत्तियों में बदलाव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534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D260E-B418-9479-C934-0F1E9C7C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8" y="358588"/>
            <a:ext cx="10002225" cy="62663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849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B8C8C-DF1A-32C8-AF0A-CA2BED2D4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8" y="357047"/>
            <a:ext cx="10802470" cy="61439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637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1ED6F-9639-453F-73A4-9E6339660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0576"/>
            <a:ext cx="9753599" cy="3065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88C209-6033-2D11-231F-F70D3CF0E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625641"/>
            <a:ext cx="10953550" cy="5752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BA60A-ACAA-3EFC-4919-2D3CFB0D6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7" y="430655"/>
            <a:ext cx="11210223" cy="5996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835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0886C-40EE-7AC9-F9CF-7026DC758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82" y="264459"/>
            <a:ext cx="7620000" cy="63290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315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CED93B-96B3-CEEE-D4D3-B74F1DF6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6" y="502024"/>
            <a:ext cx="10659035" cy="5781534"/>
          </a:xfrm>
          <a:prstGeom prst="rect">
            <a:avLst/>
          </a:prstGeom>
          <a:ln w="228600" cap="sq" cmpd="thickThin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B0352DC-0833-F14F-FF27-896E16A62147}"/>
              </a:ext>
            </a:extLst>
          </p:cNvPr>
          <p:cNvSpPr/>
          <p:nvPr/>
        </p:nvSpPr>
        <p:spPr>
          <a:xfrm>
            <a:off x="5011271" y="726141"/>
            <a:ext cx="448235" cy="2689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D8BCED4-270F-DB78-BAB4-CE6E5FD3395F}"/>
              </a:ext>
            </a:extLst>
          </p:cNvPr>
          <p:cNvSpPr/>
          <p:nvPr/>
        </p:nvSpPr>
        <p:spPr>
          <a:xfrm>
            <a:off x="6006353" y="3429000"/>
            <a:ext cx="510988" cy="3182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726A49D-3A84-B879-A3EE-AEDF29C703B2}"/>
              </a:ext>
            </a:extLst>
          </p:cNvPr>
          <p:cNvSpPr/>
          <p:nvPr/>
        </p:nvSpPr>
        <p:spPr>
          <a:xfrm>
            <a:off x="936814" y="228548"/>
            <a:ext cx="6553200" cy="170329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C49FC-BB2A-A9FA-462B-3F8DD1822365}"/>
              </a:ext>
            </a:extLst>
          </p:cNvPr>
          <p:cNvSpPr txBox="1"/>
          <p:nvPr/>
        </p:nvSpPr>
        <p:spPr>
          <a:xfrm>
            <a:off x="1910602" y="662952"/>
            <a:ext cx="488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शांति के दो प्रमुख भेद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:-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63C43-6F0F-1B8D-520E-8BE81463C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587" y="555811"/>
            <a:ext cx="3917575" cy="4105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F7C2DE1-77FA-D782-326B-1884D8C87DA5}"/>
              </a:ext>
            </a:extLst>
          </p:cNvPr>
          <p:cNvSpPr/>
          <p:nvPr/>
        </p:nvSpPr>
        <p:spPr>
          <a:xfrm>
            <a:off x="2613213" y="3272118"/>
            <a:ext cx="587187" cy="103990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11DFDEC-8F18-318E-47B7-B9FE942ED550}"/>
              </a:ext>
            </a:extLst>
          </p:cNvPr>
          <p:cNvSpPr/>
          <p:nvPr/>
        </p:nvSpPr>
        <p:spPr>
          <a:xfrm>
            <a:off x="4847666" y="3303494"/>
            <a:ext cx="587187" cy="116989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6BC0D-508A-2D5D-6038-BB87AC896E63}"/>
              </a:ext>
            </a:extLst>
          </p:cNvPr>
          <p:cNvSpPr txBox="1"/>
          <p:nvPr/>
        </p:nvSpPr>
        <p:spPr>
          <a:xfrm>
            <a:off x="649942" y="2375648"/>
            <a:ext cx="708435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i-IN" sz="4000" b="1" dirty="0">
                <a:ln/>
                <a:solidFill>
                  <a:schemeClr val="accent3"/>
                </a:solidFill>
              </a:rPr>
              <a:t>आत्म शांति और बाह्य शांति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D5C403-8F57-4070-464E-83D4D368E437}"/>
              </a:ext>
            </a:extLst>
          </p:cNvPr>
          <p:cNvSpPr txBox="1"/>
          <p:nvPr/>
        </p:nvSpPr>
        <p:spPr>
          <a:xfrm>
            <a:off x="1102659" y="4473388"/>
            <a:ext cx="2375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/>
              <a:t>मन की शांति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09C1F-FCFE-7F1C-CF04-09F20BF4D371}"/>
              </a:ext>
            </a:extLst>
          </p:cNvPr>
          <p:cNvSpPr txBox="1"/>
          <p:nvPr/>
        </p:nvSpPr>
        <p:spPr>
          <a:xfrm>
            <a:off x="3998259" y="4917194"/>
            <a:ext cx="5800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/>
              <a:t>परिवारिक शांति, देश की शांति, सामाजिक शांति तथा अन्तर्राष्ट्रीय शांति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1D0388-2085-ABBC-CBD2-79028C5D1A6F}"/>
              </a:ext>
            </a:extLst>
          </p:cNvPr>
          <p:cNvCxnSpPr>
            <a:cxnSpLocks/>
          </p:cNvCxnSpPr>
          <p:nvPr/>
        </p:nvCxnSpPr>
        <p:spPr>
          <a:xfrm>
            <a:off x="1981200" y="1299882"/>
            <a:ext cx="44823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F3B878A4-060B-98AB-86E2-9C787ED9F413}"/>
              </a:ext>
            </a:extLst>
          </p:cNvPr>
          <p:cNvSpPr/>
          <p:nvPr/>
        </p:nvSpPr>
        <p:spPr>
          <a:xfrm>
            <a:off x="582706" y="4473388"/>
            <a:ext cx="519953" cy="52322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063A4E9-46C5-E665-F6E2-095A206928D6}"/>
              </a:ext>
            </a:extLst>
          </p:cNvPr>
          <p:cNvSpPr/>
          <p:nvPr/>
        </p:nvSpPr>
        <p:spPr>
          <a:xfrm>
            <a:off x="3383056" y="4896362"/>
            <a:ext cx="519953" cy="52322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9A62EB-F7DB-F50F-4119-2D12D52DF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414462"/>
            <a:ext cx="7048500" cy="40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1881B-3840-7EAC-3191-CDCE70CBA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252132"/>
            <a:ext cx="10103223" cy="61027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02247-1F34-654A-56E2-A77E1221E7B1}"/>
              </a:ext>
            </a:extLst>
          </p:cNvPr>
          <p:cNvSpPr txBox="1"/>
          <p:nvPr/>
        </p:nvSpPr>
        <p:spPr>
          <a:xfrm>
            <a:off x="3451411" y="672353"/>
            <a:ext cx="628425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स्वयं में शांति स्थापना करने की  क्षमता का विकास करना :- 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hi-IN" dirty="0"/>
              <a:t>                     </a:t>
            </a:r>
            <a:endParaRPr lang="en-US" dirty="0"/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1.   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प्रार्थना से 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2.   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सकारात्मकता से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3.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प्रकृति का दर्शन कर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4.   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संगीत से 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5.   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लोककल्याण कार्य से  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6.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किताबें पढ़ने से 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7.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hi-IN" sz="3200" dirty="0">
                <a:solidFill>
                  <a:schemeClr val="tx1">
                    <a:lumMod val="95000"/>
                  </a:schemeClr>
                </a:solidFill>
              </a:rPr>
              <a:t>एकांत में आत्म अध्ययन से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9A0B11-B600-8A05-F37F-67D8ECE6A6F1}"/>
              </a:ext>
            </a:extLst>
          </p:cNvPr>
          <p:cNvSpPr/>
          <p:nvPr/>
        </p:nvSpPr>
        <p:spPr>
          <a:xfrm>
            <a:off x="2571750" y="813827"/>
            <a:ext cx="680757" cy="459162"/>
          </a:xfrm>
          <a:prstGeom prst="rightArrow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4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31608-F68D-36CE-B224-76E4A0D8F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6" y="199465"/>
            <a:ext cx="10112188" cy="64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082601D6-F892-6E35-A91F-54F986A155A2}"/>
              </a:ext>
            </a:extLst>
          </p:cNvPr>
          <p:cNvSpPr/>
          <p:nvPr/>
        </p:nvSpPr>
        <p:spPr>
          <a:xfrm>
            <a:off x="2519083" y="113875"/>
            <a:ext cx="5818094" cy="1497106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D0BFA-DF89-C16E-1908-9D67B02ABA7E}"/>
              </a:ext>
            </a:extLst>
          </p:cNvPr>
          <p:cNvSpPr txBox="1"/>
          <p:nvPr/>
        </p:nvSpPr>
        <p:spPr>
          <a:xfrm>
            <a:off x="2635624" y="477707"/>
            <a:ext cx="7673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सम्प्रेषण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(communication)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D8BB0D1-8C25-E462-333E-B803CD349496}"/>
              </a:ext>
            </a:extLst>
          </p:cNvPr>
          <p:cNvSpPr/>
          <p:nvPr/>
        </p:nvSpPr>
        <p:spPr>
          <a:xfrm>
            <a:off x="5078505" y="1766047"/>
            <a:ext cx="358589" cy="63649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B407E-903F-0745-9F4A-8C86708C7169}"/>
              </a:ext>
            </a:extLst>
          </p:cNvPr>
          <p:cNvSpPr txBox="1"/>
          <p:nvPr/>
        </p:nvSpPr>
        <p:spPr>
          <a:xfrm>
            <a:off x="4809564" y="2456125"/>
            <a:ext cx="31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>
                <a:solidFill>
                  <a:schemeClr val="bg1"/>
                </a:solidFill>
              </a:rPr>
              <a:t>उत्पत्ति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191E4-7041-A920-5B18-D962F971AEA3}"/>
              </a:ext>
            </a:extLst>
          </p:cNvPr>
          <p:cNvSpPr txBox="1"/>
          <p:nvPr/>
        </p:nvSpPr>
        <p:spPr>
          <a:xfrm>
            <a:off x="3801035" y="3102456"/>
            <a:ext cx="6154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dirty="0">
                <a:solidFill>
                  <a:schemeClr val="accent3">
                    <a:lumMod val="75000"/>
                  </a:schemeClr>
                </a:solidFill>
              </a:rPr>
              <a:t>कम्यून ( लैटिन भाषा)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4471E-866E-CDE3-6562-6379079EC739}"/>
              </a:ext>
            </a:extLst>
          </p:cNvPr>
          <p:cNvSpPr txBox="1"/>
          <p:nvPr/>
        </p:nvSpPr>
        <p:spPr>
          <a:xfrm>
            <a:off x="4872317" y="3963112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अर्थ</a:t>
            </a:r>
            <a:endParaRPr lang="en-US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DB521-CA22-9A32-1FA7-EE8A1FC63432}"/>
              </a:ext>
            </a:extLst>
          </p:cNvPr>
          <p:cNvSpPr txBox="1"/>
          <p:nvPr/>
        </p:nvSpPr>
        <p:spPr>
          <a:xfrm>
            <a:off x="1219200" y="4885325"/>
            <a:ext cx="96146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           </a:t>
            </a:r>
            <a:r>
              <a:rPr lang="hi-IN" sz="3600" dirty="0"/>
              <a:t>अनुभव की अभिव्यक्ति का</a:t>
            </a:r>
            <a:endParaRPr lang="en-US" sz="3600" dirty="0"/>
          </a:p>
          <a:p>
            <a:r>
              <a:rPr lang="en-US" sz="3600" dirty="0"/>
              <a:t>             </a:t>
            </a:r>
            <a:r>
              <a:rPr lang="hi-IN" sz="3600" dirty="0"/>
              <a:t> </a:t>
            </a:r>
            <a:r>
              <a:rPr lang="en-US" sz="3600" dirty="0"/>
              <a:t>   </a:t>
            </a:r>
            <a:r>
              <a:rPr lang="hi-IN" sz="3600" dirty="0"/>
              <a:t>आदान व प्रदान करना</a:t>
            </a:r>
            <a:endParaRPr lang="en-US" sz="3600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0ABE019-537C-F873-F992-B148896B2E62}"/>
              </a:ext>
            </a:extLst>
          </p:cNvPr>
          <p:cNvSpPr/>
          <p:nvPr/>
        </p:nvSpPr>
        <p:spPr>
          <a:xfrm>
            <a:off x="1815351" y="4973370"/>
            <a:ext cx="1151965" cy="64659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17F1F5-8B4B-0507-6C2A-4AD9BC602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" y="251012"/>
            <a:ext cx="11681013" cy="6266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04742-C12C-79B0-541A-6E4FD20DDD17}"/>
              </a:ext>
            </a:extLst>
          </p:cNvPr>
          <p:cNvSpPr txBox="1"/>
          <p:nvPr/>
        </p:nvSpPr>
        <p:spPr>
          <a:xfrm>
            <a:off x="1416425" y="2545399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400" b="1" dirty="0"/>
              <a:t>सम्प्रेषण वह विधि है जिसके द्वारा एक व्यक्ति अपनी भावना अपने ज्ञान या अनुभव को दूसरे</a:t>
            </a:r>
            <a:r>
              <a:rPr lang="en-US" sz="4400" b="1" dirty="0"/>
              <a:t>  </a:t>
            </a:r>
            <a:r>
              <a:rPr lang="hi-IN" sz="4400" b="1" dirty="0"/>
              <a:t>के समक्ष अभिव्यक्त करता है । यह दोनो ओर से होने वाली प्रक्रिया है।</a:t>
            </a:r>
            <a:r>
              <a:rPr lang="en-US" sz="4400" b="1" dirty="0"/>
              <a:t>|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CA357E-2D79-C04D-DE60-2EDBA96AD4AF}"/>
              </a:ext>
            </a:extLst>
          </p:cNvPr>
          <p:cNvSpPr/>
          <p:nvPr/>
        </p:nvSpPr>
        <p:spPr>
          <a:xfrm>
            <a:off x="3657600" y="834726"/>
            <a:ext cx="3612777" cy="11564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67E5-65C4-36E7-6918-32A1350A3579}"/>
              </a:ext>
            </a:extLst>
          </p:cNvPr>
          <p:cNvSpPr txBox="1"/>
          <p:nvPr/>
        </p:nvSpPr>
        <p:spPr>
          <a:xfrm>
            <a:off x="4099111" y="1067843"/>
            <a:ext cx="6485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400" b="1" dirty="0">
                <a:solidFill>
                  <a:schemeClr val="bg1"/>
                </a:solidFill>
              </a:rPr>
              <a:t>सम्प्रेषण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4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F3E0B9-FB43-79FC-07D8-E3B5817B442D}"/>
              </a:ext>
            </a:extLst>
          </p:cNvPr>
          <p:cNvSpPr txBox="1"/>
          <p:nvPr/>
        </p:nvSpPr>
        <p:spPr>
          <a:xfrm>
            <a:off x="3352801" y="106687"/>
            <a:ext cx="69610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400" dirty="0">
                <a:solidFill>
                  <a:srgbClr val="FF0000"/>
                </a:solidFill>
              </a:rPr>
              <a:t>समूह गत्यात्मकता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7AF1AA-C02D-489B-A566-058C9F041B3F}"/>
              </a:ext>
            </a:extLst>
          </p:cNvPr>
          <p:cNvSpPr/>
          <p:nvPr/>
        </p:nvSpPr>
        <p:spPr>
          <a:xfrm>
            <a:off x="1613648" y="1624808"/>
            <a:ext cx="9090212" cy="4150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DBF26-7C89-30FF-4B89-470B2BC60278}"/>
              </a:ext>
            </a:extLst>
          </p:cNvPr>
          <p:cNvSpPr txBox="1"/>
          <p:nvPr/>
        </p:nvSpPr>
        <p:spPr>
          <a:xfrm>
            <a:off x="2519084" y="2330824"/>
            <a:ext cx="7794810" cy="2308324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i-IN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समूह गत्यात्मकता एक मापक है जिसका उपयोग समूह में घटित परिवर्तनों तथा  उन परिवर्तनों के कारणों का अध्ययन के लिए किया जाता है।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C8922AF-203C-D472-AEDE-B3C244C3E155}"/>
              </a:ext>
            </a:extLst>
          </p:cNvPr>
          <p:cNvSpPr/>
          <p:nvPr/>
        </p:nvSpPr>
        <p:spPr>
          <a:xfrm>
            <a:off x="1707778" y="2545976"/>
            <a:ext cx="717176" cy="4213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7F50DC-9EC1-31C4-E750-F8FEB84B364A}"/>
              </a:ext>
            </a:extLst>
          </p:cNvPr>
          <p:cNvCxnSpPr/>
          <p:nvPr/>
        </p:nvCxnSpPr>
        <p:spPr>
          <a:xfrm>
            <a:off x="3469341" y="894057"/>
            <a:ext cx="404308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55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1674</TotalTime>
  <Words>347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Century</vt:lpstr>
      <vt:lpstr>Impact</vt:lpstr>
      <vt:lpstr>Tw Cen MT</vt:lpstr>
      <vt:lpstr>Circuit</vt:lpstr>
      <vt:lpstr>        Vinoba Bhave University,Hazaribag    PRESENTATION TOPIC :-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Vinoba Bhave University,Hazaribag    PRESENTATION TOPIC :-     FACILITATING PERSONAL GROWTH</dc:title>
  <dc:creator>Anuj singh</dc:creator>
  <cp:lastModifiedBy>Anuj singh</cp:lastModifiedBy>
  <cp:revision>10</cp:revision>
  <dcterms:created xsi:type="dcterms:W3CDTF">2022-10-18T11:11:40Z</dcterms:created>
  <dcterms:modified xsi:type="dcterms:W3CDTF">2022-10-22T02:41:19Z</dcterms:modified>
</cp:coreProperties>
</file>