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96" y="-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0B8E-A88C-7784-29C9-E50C96DE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E8516-ADE2-9E4B-94D7-A3026B83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09F7-95FD-5BB7-D764-5E55DFE2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B0E99-835D-6B04-65DD-D83F6F07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9BE3-6BF0-7097-4AF3-9487607E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231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07410-F039-4E7B-B26E-1F92AEE4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9F6A1-1A6A-5C3D-DE2F-F8695ABEA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137C-0E58-B661-47C5-14578D61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F9679-2DA6-9167-C4BF-13DD9495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1DF8B-29FA-483E-F050-4582A120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771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C1DB7-BB7F-ED14-6857-A6935970D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B94FD-ADA2-ABD4-21DC-763794EDF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16B90-FB4B-5AAE-C1F6-22758109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43AA2-D73E-A22A-903D-AFAD2330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8D3ED-2A4B-E729-2CD0-02F789AE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363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EDA8-2C80-E448-D2C9-20FD56B5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740BC-4CE9-B216-54AF-DC89B0BA5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B61AD-254A-47DB-B50C-A47FAEF2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3B147-67CE-2702-972E-F37F53D7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D841-74D6-84A0-D26C-37FE81B1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17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71F7-9CC0-DB70-58F0-FEB5912C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392CF-8ACF-4E90-204F-30990D36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25DE-EDCB-2B8C-4BD6-9F50F86F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CAEB-C4A3-2DCE-1AF6-DD9A28D3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17F13-4E6F-B7D5-E3A6-F42872F9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169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6F72-2E71-3DFE-2BB3-AC9F5048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0788A-B6CB-3E7D-292B-0755DD01F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CD5AA-BFF7-1A4F-4F23-AB97C467B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69260-ADBE-5316-21B7-4082E686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BCEF0-95A3-EF9C-5C03-BB5B9CC7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2E9F0-4C21-FBD3-7E2F-47C01C0C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28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298F-E043-1CEB-11A1-AA5F1E86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ECCDF-E140-B520-F3FE-1ECA753CF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08F83-782C-902F-FC28-B83FBBFF7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31672-67D9-81CB-7674-BD8E53D12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FA24C-CF52-D47B-80CB-A243B25FB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93C0B-BCC4-F0E5-B911-87B4DC30D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89F3AB-1EB1-626E-ED1E-3F5BCC03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EBB05-AD46-4EBC-111E-92A159DA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644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BECC-48A4-9409-86FC-DED193C9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DCE2F-3C68-0517-DE74-808A3918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E3C90-3792-9D9F-7E30-2A3E6A405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468FD-F5BB-3600-45CD-7765094C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66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0CCEF-35E6-E05D-0864-F3494541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C2A8A-EB00-8F68-E66A-36C1A1ED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5B40F-C202-13F6-83CB-4847D4BE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17D0-34AB-CF1F-C50F-78422F21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E4F52-1FC6-3720-4D5A-04F127F8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84B64-F3CE-1C1A-CF9E-8B8F3272A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40CD0-F0E2-A5A8-25AF-A88DB94D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02E78-0229-23B0-A2B1-89750B54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B5319-AA22-5A8C-721B-875A2EDE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07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B2274-BE2C-5B07-ADEC-02BC1D13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295559-1732-D2DB-71AF-15F2D3BC2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67772-3192-7EC8-1715-DB2D4D149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1A592-602D-7FB0-D25B-E66C14E4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5F28-8CB1-8D94-91FA-CB268BA6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CCCA-3D50-EB1D-955B-D60025CA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29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878267-8164-2F0B-804F-C7372F47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252C5-7669-8C76-E571-BA4D719EA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6F3DC-DD5C-0D2E-7754-C1A297696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290F-C6C3-415D-84BF-912EAC02B98A}" type="datetimeFigureOut">
              <a:rPr lang="en-IN" smtClean="0"/>
              <a:pPr/>
              <a:t>20-10-2022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6A9D9-1122-0EA3-6044-7AF93C3C2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AE0B9-4558-618F-E860-3977C7F3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21A85-1A6D-4437-A90F-2FF3CFFEDB5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5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wisconsin/madison/wisconsin-madison-large-sunset.jpg.php" TargetMode="External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0401442@N08/15777223905" TargetMode="External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1.png" /><Relationship Id="rId4" Type="http://schemas.openxmlformats.org/officeDocument/2006/relationships/hyperlink" Target="https://creativecommons.org/licenses/by/3.0/" TargetMode="Externa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florida/other/beach-near-the-western-end-of-sanibel-florida.jpg.php" TargetMode="External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5700-6B19-A8DD-B928-6DE15AF3C1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92D78-3749-71D4-67D3-E59926551F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 descr="Vibrant red sunset over icebergs">
            <a:extLst>
              <a:ext uri="{FF2B5EF4-FFF2-40B4-BE49-F238E27FC236}">
                <a16:creationId xmlns:a16="http://schemas.microsoft.com/office/drawing/2014/main" id="{AD2120B1-C53D-6461-144E-435E0BF0E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131F4-1920-8A17-5EF6-59F765BDE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65" y="662465"/>
            <a:ext cx="1828800" cy="18958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CCC36B-D36D-F303-7021-FA3879BDEF1A}"/>
              </a:ext>
            </a:extLst>
          </p:cNvPr>
          <p:cNvSpPr/>
          <p:nvPr/>
        </p:nvSpPr>
        <p:spPr>
          <a:xfrm>
            <a:off x="2121745" y="2967335"/>
            <a:ext cx="79485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BNS DAV TT. COLLEGE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GIRIDIH,JHARKHAND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361BAD-72DB-9B54-AD48-80071C9CC310}"/>
              </a:ext>
            </a:extLst>
          </p:cNvPr>
          <p:cNvSpPr/>
          <p:nvPr/>
        </p:nvSpPr>
        <p:spPr>
          <a:xfrm>
            <a:off x="8117664" y="4882009"/>
            <a:ext cx="319103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NAME </a:t>
            </a:r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:- BITU KUMAR GUPTA</a:t>
            </a:r>
          </a:p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ROLL NO :- 96</a:t>
            </a:r>
          </a:p>
          <a:p>
            <a:pPr algn="ctr"/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SESSION :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- 2020-2022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94C41-BD76-BABF-CE37-7FCE6C5CB2C8}"/>
              </a:ext>
            </a:extLst>
          </p:cNvPr>
          <p:cNvSpPr/>
          <p:nvPr/>
        </p:nvSpPr>
        <p:spPr>
          <a:xfrm>
            <a:off x="540152" y="5027751"/>
            <a:ext cx="4580228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POWER POINT </a:t>
            </a: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PRESENTATION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3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9003-485B-3ECE-F428-A5FD76CD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Underwater empty swimming pool">
            <a:extLst>
              <a:ext uri="{FF2B5EF4-FFF2-40B4-BE49-F238E27FC236}">
                <a16:creationId xmlns:a16="http://schemas.microsoft.com/office/drawing/2014/main" id="{8F71AD05-AA8A-3DFE-E150-B9CCE386F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14"/>
            <a:ext cx="12192000" cy="6919714"/>
          </a:xfrm>
        </p:spPr>
      </p:pic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A5A202A6-236E-541A-83A3-C6EEEAFB9DC0}"/>
              </a:ext>
            </a:extLst>
          </p:cNvPr>
          <p:cNvSpPr/>
          <p:nvPr/>
        </p:nvSpPr>
        <p:spPr>
          <a:xfrm>
            <a:off x="1435506" y="-36594"/>
            <a:ext cx="8583561" cy="169114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pc="-150" dirty="0">
                <a:highlight>
                  <a:srgbClr val="008080"/>
                </a:highlight>
              </a:rPr>
              <a:t>शांति किसी व्यक्ति के लिए कितनी सहायक है?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8EC39-F8A0-15B2-5FDF-31B4A5EA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8" y="1701852"/>
            <a:ext cx="6730567" cy="883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BA778-2D49-8B93-9814-AD97011C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859" y="3002670"/>
            <a:ext cx="7676354" cy="2631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131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CF38-98E9-01BE-02C2-780430288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16E7A-AF22-549C-622A-17542D9E78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 descr="Rainbow colored paper">
            <a:extLst>
              <a:ext uri="{FF2B5EF4-FFF2-40B4-BE49-F238E27FC236}">
                <a16:creationId xmlns:a16="http://schemas.microsoft.com/office/drawing/2014/main" id="{174570FD-BB93-4FCF-DCBB-BF056BAC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A1BF8-024C-7CD5-0886-37A85912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489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85F620-85D8-881B-5D43-AAEB7FBC0354}"/>
              </a:ext>
            </a:extLst>
          </p:cNvPr>
          <p:cNvSpPr txBox="1"/>
          <p:nvPr/>
        </p:nvSpPr>
        <p:spPr>
          <a:xfrm>
            <a:off x="4911212" y="130781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200" dirty="0">
                <a:solidFill>
                  <a:srgbClr val="00B050"/>
                </a:solidFill>
              </a:rPr>
              <a:t>युद्ध और हिंसा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327F1-5462-F441-F012-6AB549084A7F}"/>
              </a:ext>
            </a:extLst>
          </p:cNvPr>
          <p:cNvSpPr txBox="1"/>
          <p:nvPr/>
        </p:nvSpPr>
        <p:spPr>
          <a:xfrm>
            <a:off x="2890684" y="301350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400" dirty="0">
                <a:solidFill>
                  <a:schemeClr val="accent1"/>
                </a:solidFill>
              </a:rPr>
              <a:t>मानव अधिकार</a:t>
            </a:r>
          </a:p>
          <a:p>
            <a:r>
              <a:rPr lang="hi-IN" sz="2400" dirty="0">
                <a:solidFill>
                  <a:schemeClr val="accent1"/>
                </a:solidFill>
              </a:rPr>
              <a:t> का उल्लंघन</a:t>
            </a:r>
            <a:r>
              <a:rPr lang="hi-IN" dirty="0">
                <a:solidFill>
                  <a:schemeClr val="accent1"/>
                </a:solidFill>
              </a:rPr>
              <a:t>।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13C4BD-1CDE-BAC6-D76D-8B413B45B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145" y="2642547"/>
            <a:ext cx="2292295" cy="15729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04E631-D4A9-EC50-337B-6AAB828E08A3}"/>
              </a:ext>
            </a:extLst>
          </p:cNvPr>
          <p:cNvSpPr txBox="1"/>
          <p:nvPr/>
        </p:nvSpPr>
        <p:spPr>
          <a:xfrm>
            <a:off x="5289756" y="49394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400" dirty="0"/>
              <a:t>बेगुनाहों की जान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568E60-88DB-7327-6620-23FF88F68562}"/>
              </a:ext>
            </a:extLst>
          </p:cNvPr>
          <p:cNvSpPr/>
          <p:nvPr/>
        </p:nvSpPr>
        <p:spPr>
          <a:xfrm>
            <a:off x="5240596" y="2723537"/>
            <a:ext cx="1868128" cy="1452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/>
              <a:t>शांति न होने</a:t>
            </a:r>
          </a:p>
          <a:p>
            <a:pPr algn="ctr"/>
            <a:r>
              <a:rPr lang="hi-IN"/>
              <a:t> के परिणाम </a:t>
            </a:r>
          </a:p>
        </p:txBody>
      </p:sp>
    </p:spTree>
    <p:extLst>
      <p:ext uri="{BB962C8B-B14F-4D97-AF65-F5344CB8AC3E}">
        <p14:creationId xmlns:p14="http://schemas.microsoft.com/office/powerpoint/2010/main" val="122067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28F8-3E5F-E09B-5D4E-910C0FEE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88E1E-1B05-6B26-1606-A43E02CA0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0A713-D3BB-9E43-92FC-4246567E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3" y="207354"/>
            <a:ext cx="4060288" cy="628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791CD-876C-38A6-587E-5C950D8C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360" y="1138559"/>
            <a:ext cx="3981537" cy="51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5C4D-3BB2-37F9-40CF-8593719B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White modern architecture">
            <a:extLst>
              <a:ext uri="{FF2B5EF4-FFF2-40B4-BE49-F238E27FC236}">
                <a16:creationId xmlns:a16="http://schemas.microsoft.com/office/drawing/2014/main" id="{1863FDEF-D996-E757-33EE-3AD4235F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9" y="124670"/>
            <a:ext cx="12191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5C5EC07-7F8C-AD96-6B02-C4373C009B6D}"/>
              </a:ext>
            </a:extLst>
          </p:cNvPr>
          <p:cNvSpPr/>
          <p:nvPr/>
        </p:nvSpPr>
        <p:spPr>
          <a:xfrm>
            <a:off x="4227872" y="124670"/>
            <a:ext cx="3303638" cy="180647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F9591-514F-FA11-DF2E-8CD0710EC7D5}"/>
              </a:ext>
            </a:extLst>
          </p:cNvPr>
          <p:cNvSpPr txBox="1"/>
          <p:nvPr/>
        </p:nvSpPr>
        <p:spPr>
          <a:xfrm>
            <a:off x="5385007" y="735518"/>
            <a:ext cx="6399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प्रगति</a:t>
            </a:r>
            <a:r>
              <a:rPr lang="hi-IN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26044B-ECE2-3099-A274-BF53B455A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4339"/>
            <a:ext cx="12113340" cy="4815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34188B-CEB1-1818-0F10-CB47E63F75A5}"/>
              </a:ext>
            </a:extLst>
          </p:cNvPr>
          <p:cNvSpPr/>
          <p:nvPr/>
        </p:nvSpPr>
        <p:spPr>
          <a:xfrm>
            <a:off x="828368" y="2699114"/>
            <a:ext cx="10429568" cy="362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/>
              <a:t>प्रगति को एक परिष्कृत, बेहतर या वांछित स्थिति की ओर</a:t>
            </a:r>
          </a:p>
          <a:p>
            <a:pPr algn="ctr"/>
            <a:r>
              <a:rPr lang="hi-IN"/>
              <a:t> एक आंदोलन के रूप में परिभाषित किया गया है।</a:t>
            </a:r>
          </a:p>
          <a:p>
            <a:pPr algn="ctr"/>
            <a:r>
              <a:rPr lang="hi-IN"/>
              <a:t> शिक्षा में, प्रगति का तात्पर्य एक छात्र के आवश्यक ज्ञान और शैक्षिक कौशल की समझ से है।</a:t>
            </a:r>
          </a:p>
          <a:p>
            <a:pPr algn="ctr"/>
            <a:endParaRPr lang="hi-IN"/>
          </a:p>
          <a:p>
            <a:pPr algn="ctr"/>
            <a:r>
              <a:rPr lang="hi-IN"/>
              <a:t> अतीत में, एक छात्र को प्रगति करने वाला माना जाता था</a:t>
            </a:r>
          </a:p>
          <a:p>
            <a:pPr algn="ctr"/>
            <a:r>
              <a:rPr lang="hi-IN"/>
              <a:t> यदि वे तेजी से नए विषयों और सामग्री की ओर बढ़ रहे थे।</a:t>
            </a:r>
          </a:p>
          <a:p>
            <a:pPr algn="ctr"/>
            <a:r>
              <a:rPr lang="hi-IN"/>
              <a:t> हालांकि, हाल के वर्षों में महत्वपूर्ण सूचनाओं को</a:t>
            </a:r>
          </a:p>
          <a:p>
            <a:pPr algn="ctr"/>
            <a:r>
              <a:rPr lang="hi-IN"/>
              <a:t> याद रखने की छात्र की क्षमता के संदर्भ में प्रगति अधिक देखी गई है। </a:t>
            </a:r>
          </a:p>
        </p:txBody>
      </p:sp>
    </p:spTree>
    <p:extLst>
      <p:ext uri="{BB962C8B-B14F-4D97-AF65-F5344CB8AC3E}">
        <p14:creationId xmlns:p14="http://schemas.microsoft.com/office/powerpoint/2010/main" val="348254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9419E-9A56-AC9B-5AAE-AE48B9D25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05B9B-E46C-0202-9D64-5638459DBC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28639-7487-DA1F-EEBB-0F0B933B7E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681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2258D-D5BC-DB5F-389B-804E14738224}"/>
              </a:ext>
            </a:extLst>
          </p:cNvPr>
          <p:cNvSpPr txBox="1"/>
          <p:nvPr/>
        </p:nvSpPr>
        <p:spPr>
          <a:xfrm>
            <a:off x="0" y="6681787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900" dirty="0">
                <a:hlinkClick r:id="rId3" tooltip="https://www.flickr.com/photos/20401442@N08/15777223905"/>
              </a:rPr>
              <a:t>This Photo</a:t>
            </a:r>
            <a:r>
              <a:rPr lang="en-IN" sz="900" dirty="0"/>
              <a:t> by Unknown Author is licensed under </a:t>
            </a:r>
            <a:r>
              <a:rPr lang="en-IN" sz="900" dirty="0">
                <a:hlinkClick r:id="rId4" tooltip="https://creativecommons.org/licenses/by/3.0/"/>
              </a:rPr>
              <a:t>CC BY</a:t>
            </a:r>
            <a:endParaRPr lang="en-IN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DC8DA-B68A-AB30-A405-286BC82BE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0943" y="1600200"/>
            <a:ext cx="12424453" cy="48300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0063705-44BF-D480-6119-13AF4284EC4A}"/>
              </a:ext>
            </a:extLst>
          </p:cNvPr>
          <p:cNvSpPr/>
          <p:nvPr/>
        </p:nvSpPr>
        <p:spPr>
          <a:xfrm>
            <a:off x="5222688" y="99953"/>
            <a:ext cx="1907458" cy="14542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800" b="1" dirty="0">
                <a:solidFill>
                  <a:srgbClr val="FF0000"/>
                </a:solidFill>
              </a:rPr>
              <a:t>समन्वय</a:t>
            </a:r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3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5A5A-309A-CCEF-018D-E45824A4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Person hiking on top of a mountain">
            <a:extLst>
              <a:ext uri="{FF2B5EF4-FFF2-40B4-BE49-F238E27FC236}">
                <a16:creationId xmlns:a16="http://schemas.microsoft.com/office/drawing/2014/main" id="{58883CB2-A3BE-8BBD-95B6-A33E88CD8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23117-CB17-4F12-B6B8-EAD726A8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4" y="601884"/>
            <a:ext cx="8955800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3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6489-1E53-CF2F-5FE1-D83C3000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A63EEF-37F8-E07A-A139-315D5BC52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4EC391-BA59-409F-BDB8-FC733698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924" y="1504336"/>
            <a:ext cx="9259976" cy="4630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85965B-13CE-E9C4-910F-ED8DC0873452}"/>
              </a:ext>
            </a:extLst>
          </p:cNvPr>
          <p:cNvSpPr/>
          <p:nvPr/>
        </p:nvSpPr>
        <p:spPr>
          <a:xfrm>
            <a:off x="352732" y="1297858"/>
            <a:ext cx="2481416" cy="164198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FF0000"/>
                </a:solidFill>
                <a:latin typeface="inherit"/>
                <a:cs typeface="Mangal" pitchFamily="18" charset="0"/>
              </a:rPr>
              <a:t>निष्कर्ष बिंदु:-</a:t>
            </a:r>
            <a:r>
              <a:rPr lang="hi-IN" sz="700" b="1" dirty="0">
                <a:solidFill>
                  <a:srgbClr val="FF0000"/>
                </a:solidFill>
                <a:latin typeface="Arial" pitchFamily="34" charset="0"/>
                <a:cs typeface="Mangal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E6E9B3F9-0036-98DB-1196-69FF22D38E53}"/>
              </a:ext>
            </a:extLst>
          </p:cNvPr>
          <p:cNvSpPr/>
          <p:nvPr/>
        </p:nvSpPr>
        <p:spPr>
          <a:xfrm>
            <a:off x="82345" y="64576"/>
            <a:ext cx="5246739" cy="1050720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kumimoji="0" lang="hi-IN" sz="3600" b="0" i="0" u="none" strike="noStrike" cap="none" spc="-150" normalizeH="0" baseline="0" dirty="0">
                <a:ln>
                  <a:solidFill>
                    <a:schemeClr val="accent4"/>
                  </a:solidFill>
                </a:ln>
                <a:solidFill>
                  <a:srgbClr val="202124"/>
                </a:solidFill>
                <a:effectLst/>
                <a:latin typeface="inherit"/>
                <a:cs typeface="Mangal" pitchFamily="18" charset="0"/>
              </a:rPr>
              <a:t>शांति और सामंजस्य</a:t>
            </a:r>
            <a:r>
              <a:rPr kumimoji="0" lang="en-US" sz="3600" b="0" i="0" u="none" strike="noStrike" cap="none" spc="-150" normalizeH="0" baseline="0" dirty="0">
                <a:ln>
                  <a:solidFill>
                    <a:schemeClr val="accent4"/>
                  </a:solidFill>
                </a:ln>
                <a:solidFill>
                  <a:srgbClr val="202124"/>
                </a:solidFill>
                <a:effectLst/>
                <a:latin typeface="inherit"/>
                <a:cs typeface="Mangal" pitchFamily="18" charset="0"/>
              </a:rPr>
              <a:t> </a:t>
            </a:r>
            <a:r>
              <a:rPr kumimoji="0" lang="hi-IN" sz="1200" b="0" i="0" u="none" strike="noStrike" cap="none" spc="-150" normalizeH="0" baseline="0" dirty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cs typeface="Mangal" pitchFamily="18" charset="0"/>
              </a:rPr>
              <a:t> </a:t>
            </a:r>
            <a:endParaRPr kumimoji="0" lang="en-US" sz="3200" b="0" i="0" u="none" strike="noStrike" cap="none" spc="-150" normalizeH="0" baseline="0" dirty="0">
              <a:ln>
                <a:solidFill>
                  <a:schemeClr val="accent4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1540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200B-027E-AA65-CAEA-9B768CD691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03000-3719-6DF2-5404-18E50654A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47CAC-F013-88DB-2A04-154EC3A4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1DCC9-A38E-9B55-D978-FB4C6EB7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22" y="3581400"/>
            <a:ext cx="5113422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86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A38C-3044-992F-3F58-F067AD38B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E492C-3B5C-5449-4F6E-E26D0A7D5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 descr="Close-up of water droplet on a leaf">
            <a:extLst>
              <a:ext uri="{FF2B5EF4-FFF2-40B4-BE49-F238E27FC236}">
                <a16:creationId xmlns:a16="http://schemas.microsoft.com/office/drawing/2014/main" id="{14383A31-C49D-3F7B-1CBF-9D39C66DF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10" y="0"/>
            <a:ext cx="124999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C78BC3-A69E-A79C-E818-65AE4FEBFAF1}"/>
              </a:ext>
            </a:extLst>
          </p:cNvPr>
          <p:cNvSpPr/>
          <p:nvPr/>
        </p:nvSpPr>
        <p:spPr>
          <a:xfrm>
            <a:off x="877078" y="755979"/>
            <a:ext cx="94239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72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PRESENTATION TOPIC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185A64-F82C-9BF1-C117-180D12A545C9}"/>
              </a:ext>
            </a:extLst>
          </p:cNvPr>
          <p:cNvSpPr/>
          <p:nvPr/>
        </p:nvSpPr>
        <p:spPr>
          <a:xfrm>
            <a:off x="2144022" y="2794297"/>
            <a:ext cx="689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i-I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शांति सद्भाव की प्रगति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26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9758-9DCD-208E-7058-FBA387672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A4E1F-9360-F2D1-B5BA-C8EEF61F0F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 descr="A reflective glass wall">
            <a:extLst>
              <a:ext uri="{FF2B5EF4-FFF2-40B4-BE49-F238E27FC236}">
                <a16:creationId xmlns:a16="http://schemas.microsoft.com/office/drawing/2014/main" id="{29A1B1F4-5170-5CB0-D846-819F4162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FC61F8-3D46-E165-3A61-902DD826755C}"/>
              </a:ext>
            </a:extLst>
          </p:cNvPr>
          <p:cNvSpPr/>
          <p:nvPr/>
        </p:nvSpPr>
        <p:spPr>
          <a:xfrm>
            <a:off x="3071446" y="2316163"/>
            <a:ext cx="6307015" cy="16177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8000" b="1" dirty="0"/>
              <a:t>शांति क्या है?</a:t>
            </a:r>
            <a:endParaRPr lang="en-IN" sz="8000" b="1" dirty="0"/>
          </a:p>
        </p:txBody>
      </p:sp>
    </p:spTree>
    <p:extLst>
      <p:ext uri="{BB962C8B-B14F-4D97-AF65-F5344CB8AC3E}">
        <p14:creationId xmlns:p14="http://schemas.microsoft.com/office/powerpoint/2010/main" val="24545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7C-EDDD-BD52-41E3-758FC5AFE7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C80DF-038E-A600-D9DA-5DBF5F501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 descr="Shallow water and pink sunset sky view">
            <a:extLst>
              <a:ext uri="{FF2B5EF4-FFF2-40B4-BE49-F238E27FC236}">
                <a16:creationId xmlns:a16="http://schemas.microsoft.com/office/drawing/2014/main" id="{CA9379F2-5796-8A4B-9B47-8E69043E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67BFEA-AEFB-CD18-898D-2FD40C8EAB7D}"/>
              </a:ext>
            </a:extLst>
          </p:cNvPr>
          <p:cNvSpPr/>
          <p:nvPr/>
        </p:nvSpPr>
        <p:spPr>
          <a:xfrm>
            <a:off x="0" y="2263339"/>
            <a:ext cx="121919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i-I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शांति दूसरों के प्रति सम्मान रखने, एक दूसरे को समझने और मतभेदों को स्वीकार करने का उत्पाद है।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36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CD4B-3C16-154A-3EF2-CAC42449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 descr="Multi-colored balloons in the sky">
            <a:extLst>
              <a:ext uri="{FF2B5EF4-FFF2-40B4-BE49-F238E27FC236}">
                <a16:creationId xmlns:a16="http://schemas.microsoft.com/office/drawing/2014/main" id="{33B7E08F-A29A-7DF3-4690-56E8B198D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3766"/>
            <a:ext cx="12192000" cy="8989359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5E68D-923F-125B-115F-7DEC0E2D536A}"/>
              </a:ext>
            </a:extLst>
          </p:cNvPr>
          <p:cNvSpPr/>
          <p:nvPr/>
        </p:nvSpPr>
        <p:spPr>
          <a:xfrm>
            <a:off x="0" y="-416066"/>
            <a:ext cx="6947647" cy="326315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46139B-B090-4924-3A46-62D4FF85B7C3}"/>
              </a:ext>
            </a:extLst>
          </p:cNvPr>
          <p:cNvSpPr/>
          <p:nvPr/>
        </p:nvSpPr>
        <p:spPr>
          <a:xfrm>
            <a:off x="5244353" y="-416066"/>
            <a:ext cx="6947647" cy="326315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B1C922-72AC-A9E8-9BCC-DA559FF56B1E}"/>
              </a:ext>
            </a:extLst>
          </p:cNvPr>
          <p:cNvSpPr/>
          <p:nvPr/>
        </p:nvSpPr>
        <p:spPr>
          <a:xfrm>
            <a:off x="2537009" y="-416066"/>
            <a:ext cx="6920753" cy="32631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स्वामी विवेकानंद के शब्दों में, </a:t>
            </a:r>
          </a:p>
          <a:p>
            <a:pPr algn="ctr"/>
            <a:endParaRPr lang="hi-IN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hi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"शांति न केवल युद्ध की अनुपस्थिति होनी चाहिए, </a:t>
            </a:r>
          </a:p>
          <a:p>
            <a:pPr algn="ctr"/>
            <a:r>
              <a:rPr lang="hi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बल्कि सभी रूपों में हिंसा भी होनी चाहिए, </a:t>
            </a:r>
          </a:p>
          <a:p>
            <a:pPr algn="ctr"/>
            <a:r>
              <a:rPr lang="hi-IN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जैसे संघर्ष, जीवन के लिए खतरा, सामाजिक गिरावट, भेदभाव, उत्पीड़न, शोषण, गरीबी, अन्याय, और इसी तरह"। 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2D43F667-4336-746D-2163-8A5ABBDDCC5A}"/>
              </a:ext>
            </a:extLst>
          </p:cNvPr>
          <p:cNvSpPr/>
          <p:nvPr/>
        </p:nvSpPr>
        <p:spPr>
          <a:xfrm>
            <a:off x="3657600" y="2882146"/>
            <a:ext cx="5184742" cy="470643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highlight>
                <a:srgbClr val="80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12DBF-055A-4153-A9D6-4875148E7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613" y="3548460"/>
            <a:ext cx="2786113" cy="31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4A1B-EB65-0EC7-9BFC-481A751EE3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FBD70-BC93-C60F-B93B-8969D3950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 descr="Machu Pichu">
            <a:extLst>
              <a:ext uri="{FF2B5EF4-FFF2-40B4-BE49-F238E27FC236}">
                <a16:creationId xmlns:a16="http://schemas.microsoft.com/office/drawing/2014/main" id="{B682128F-AD22-B7F2-C5C6-9355B7BEF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B54C42-CF57-53CD-CE47-18CF90CE2D52}"/>
              </a:ext>
            </a:extLst>
          </p:cNvPr>
          <p:cNvSpPr/>
          <p:nvPr/>
        </p:nvSpPr>
        <p:spPr>
          <a:xfrm>
            <a:off x="3414851" y="2819400"/>
            <a:ext cx="1676400" cy="1752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FFF17-36A9-E649-97BC-0EF58344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51" y="341940"/>
            <a:ext cx="7315200" cy="6516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B9B5FA-3746-0D30-B6B8-D2C89D254C60}"/>
              </a:ext>
            </a:extLst>
          </p:cNvPr>
          <p:cNvSpPr/>
          <p:nvPr/>
        </p:nvSpPr>
        <p:spPr>
          <a:xfrm>
            <a:off x="5167451" y="2743200"/>
            <a:ext cx="1905000" cy="1752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i-IN" sz="4000" b="1" dirty="0">
                <a:solidFill>
                  <a:srgbClr val="FF0000"/>
                </a:solidFill>
                <a:latin typeface="inherit"/>
                <a:cs typeface="Mangal" pitchFamily="18" charset="0"/>
              </a:rPr>
              <a:t>शांति</a:t>
            </a:r>
            <a:r>
              <a:rPr lang="hi-IN" sz="1100" b="1" dirty="0">
                <a:solidFill>
                  <a:srgbClr val="FF0000"/>
                </a:solidFill>
                <a:latin typeface="Arial" pitchFamily="34" charset="0"/>
                <a:cs typeface="Mangal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1CDFAB-DC9D-77AB-3DAF-1B2B43B09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651" y="0"/>
            <a:ext cx="65" cy="24174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9DF32C-AFFA-A083-C96D-C0E9BB3FEE1C}"/>
              </a:ext>
            </a:extLst>
          </p:cNvPr>
          <p:cNvSpPr/>
          <p:nvPr/>
        </p:nvSpPr>
        <p:spPr>
          <a:xfrm>
            <a:off x="5243651" y="1295400"/>
            <a:ext cx="18288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भगवान के साथ</a:t>
            </a:r>
            <a:r>
              <a:rPr lang="en-US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 </a:t>
            </a: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शांति</a:t>
            </a:r>
            <a:r>
              <a:rPr lang="hi-IN" sz="900" b="1" u="sng" dirty="0">
                <a:latin typeface="Arial" pitchFamily="34" charset="0"/>
                <a:cs typeface="Mangal" pitchFamily="18" charset="0"/>
              </a:rPr>
              <a:t> 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712C9D-35F7-7808-D25F-BA3C455AD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651" y="457200"/>
            <a:ext cx="65" cy="24174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EE2BE-5693-CB17-4E32-2625DB1C3161}"/>
              </a:ext>
            </a:extLst>
          </p:cNvPr>
          <p:cNvSpPr/>
          <p:nvPr/>
        </p:nvSpPr>
        <p:spPr>
          <a:xfrm>
            <a:off x="7207530" y="3084493"/>
            <a:ext cx="1922321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दूसरों के</a:t>
            </a:r>
            <a:endParaRPr lang="en-US" sz="2800" b="1" u="sng" dirty="0">
              <a:solidFill>
                <a:srgbClr val="202124"/>
              </a:solidFill>
              <a:latin typeface="inherit"/>
              <a:cs typeface="Mangal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 साथ शांति</a:t>
            </a:r>
            <a:r>
              <a:rPr lang="hi-IN" sz="900" b="1" u="sng" dirty="0">
                <a:latin typeface="Arial" pitchFamily="34" charset="0"/>
                <a:cs typeface="Mangal" pitchFamily="18" charset="0"/>
              </a:rPr>
              <a:t> 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816BA-87FC-61D8-2CF1-70A98B0C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651" y="0"/>
            <a:ext cx="65" cy="24174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BA735B-2239-5C0C-FE99-372D95637D0E}"/>
              </a:ext>
            </a:extLst>
          </p:cNvPr>
          <p:cNvSpPr/>
          <p:nvPr/>
        </p:nvSpPr>
        <p:spPr>
          <a:xfrm>
            <a:off x="5336078" y="5029200"/>
            <a:ext cx="1736373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स्वयं के </a:t>
            </a:r>
            <a:endParaRPr lang="en-US" sz="2800" b="1" u="sng" dirty="0">
              <a:solidFill>
                <a:srgbClr val="202124"/>
              </a:solidFill>
              <a:latin typeface="inherit"/>
              <a:cs typeface="Mangal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साथ शांति</a:t>
            </a:r>
            <a:r>
              <a:rPr lang="hi-IN" sz="900" b="1" u="sng" dirty="0">
                <a:latin typeface="Arial" pitchFamily="34" charset="0"/>
                <a:cs typeface="Mangal" pitchFamily="18" charset="0"/>
              </a:rPr>
              <a:t> 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B02C15-BC8B-A207-7346-DA3B6F22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651" y="0"/>
            <a:ext cx="65" cy="24174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EC922-3084-DD82-0ACA-7AB4D9551640}"/>
              </a:ext>
            </a:extLst>
          </p:cNvPr>
          <p:cNvSpPr/>
          <p:nvPr/>
        </p:nvSpPr>
        <p:spPr>
          <a:xfrm>
            <a:off x="3338651" y="3200400"/>
            <a:ext cx="1789272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ब्रह्मांड के </a:t>
            </a:r>
            <a:endParaRPr lang="en-US" sz="2800" b="1" u="sng" dirty="0">
              <a:solidFill>
                <a:srgbClr val="202124"/>
              </a:solidFill>
              <a:latin typeface="inherit"/>
              <a:cs typeface="Mangal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i-IN" sz="2800" b="1" u="sng" dirty="0">
                <a:solidFill>
                  <a:srgbClr val="202124"/>
                </a:solidFill>
                <a:latin typeface="inherit"/>
                <a:cs typeface="Mangal" pitchFamily="18" charset="0"/>
              </a:rPr>
              <a:t>साथ शांति</a:t>
            </a:r>
            <a:r>
              <a:rPr lang="hi-IN" sz="900" b="1" u="sng" dirty="0">
                <a:latin typeface="Arial" pitchFamily="34" charset="0"/>
                <a:cs typeface="Mangal" pitchFamily="18" charset="0"/>
              </a:rPr>
              <a:t> 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7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20E6-7051-10F7-75B2-3BDB6D49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 descr="Abstract background painted texture">
            <a:extLst>
              <a:ext uri="{FF2B5EF4-FFF2-40B4-BE49-F238E27FC236}">
                <a16:creationId xmlns:a16="http://schemas.microsoft.com/office/drawing/2014/main" id="{DA43419C-4926-043E-94BC-AB310BB42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9590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E5AF2B-CD9E-E7E8-BF24-BF8CB2EFE7A9}"/>
              </a:ext>
            </a:extLst>
          </p:cNvPr>
          <p:cNvSpPr/>
          <p:nvPr/>
        </p:nvSpPr>
        <p:spPr>
          <a:xfrm>
            <a:off x="1289214" y="195560"/>
            <a:ext cx="9200561" cy="83099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i-IN" sz="4800" b="1" i="1" u="sng" dirty="0">
                <a:solidFill>
                  <a:schemeClr val="accent6">
                    <a:lumMod val="50000"/>
                  </a:schemeClr>
                </a:solidFill>
                <a:latin typeface="inherit"/>
                <a:cs typeface="Mangal" pitchFamily="18" charset="0"/>
              </a:rPr>
              <a:t>किसी</a:t>
            </a:r>
            <a:r>
              <a:rPr lang="en-US" sz="4800" b="1" i="1" u="sng" dirty="0">
                <a:solidFill>
                  <a:schemeClr val="accent6">
                    <a:lumMod val="50000"/>
                  </a:schemeClr>
                </a:solidFill>
                <a:latin typeface="inherit"/>
                <a:cs typeface="Mangal" pitchFamily="18" charset="0"/>
              </a:rPr>
              <a:t> </a:t>
            </a:r>
            <a:r>
              <a:rPr lang="hi-IN" sz="4800" b="1" i="1" u="sng" dirty="0">
                <a:solidFill>
                  <a:schemeClr val="accent6">
                    <a:lumMod val="50000"/>
                  </a:schemeClr>
                </a:solidFill>
                <a:latin typeface="inherit"/>
                <a:cs typeface="Mangal" pitchFamily="18" charset="0"/>
              </a:rPr>
              <a:t>को शांति कैसे मिल सकती है?</a:t>
            </a:r>
            <a:r>
              <a:rPr lang="hi-IN" sz="1400" b="1" i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Mangal" pitchFamily="18" charset="0"/>
              </a:rPr>
              <a:t> </a:t>
            </a:r>
            <a:endParaRPr lang="en-US" sz="4000" b="1" i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30E9F1-7E3D-1446-908D-3785065D01C0}"/>
              </a:ext>
            </a:extLst>
          </p:cNvPr>
          <p:cNvSpPr/>
          <p:nvPr/>
        </p:nvSpPr>
        <p:spPr>
          <a:xfrm>
            <a:off x="2772697" y="1222117"/>
            <a:ext cx="6125497" cy="934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hi-IN" sz="2800" b="1" dirty="0">
                <a:solidFill>
                  <a:srgbClr val="0070C0"/>
                </a:solidFill>
                <a:latin typeface="inherit"/>
                <a:cs typeface="Mangal" pitchFamily="18" charset="0"/>
              </a:rPr>
              <a:t>शांति पाने के कई उपाय हैं:-</a:t>
            </a:r>
            <a:r>
              <a:rPr lang="hi-IN" sz="1050" b="1" dirty="0">
                <a:solidFill>
                  <a:srgbClr val="0070C0"/>
                </a:solidFill>
                <a:latin typeface="Arial" pitchFamily="34" charset="0"/>
                <a:cs typeface="Mangal" pitchFamily="18" charset="0"/>
              </a:rPr>
              <a:t> 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IN" dirty="0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BD5B2B31-D574-85A9-A1FD-7CA99C6DDF2F}"/>
              </a:ext>
            </a:extLst>
          </p:cNvPr>
          <p:cNvSpPr/>
          <p:nvPr/>
        </p:nvSpPr>
        <p:spPr>
          <a:xfrm>
            <a:off x="3500285" y="2349915"/>
            <a:ext cx="5034116" cy="4395013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 descr="Abstract rainbow background">
            <a:extLst>
              <a:ext uri="{FF2B5EF4-FFF2-40B4-BE49-F238E27FC236}">
                <a16:creationId xmlns:a16="http://schemas.microsoft.com/office/drawing/2014/main" id="{B5CF340D-2638-A6D3-E320-579655034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27" y="2349914"/>
            <a:ext cx="5506063" cy="4508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01600" prst="riblet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0D9B42-CDAE-B65F-A93A-04E018D22079}"/>
              </a:ext>
            </a:extLst>
          </p:cNvPr>
          <p:cNvSpPr txBox="1"/>
          <p:nvPr/>
        </p:nvSpPr>
        <p:spPr>
          <a:xfrm>
            <a:off x="3274143" y="2469929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2400" dirty="0"/>
              <a:t>सकारात्मक रहें (</a:t>
            </a:r>
            <a:r>
              <a:rPr lang="en-IN" sz="2400" dirty="0"/>
              <a:t>Be Positive)</a:t>
            </a:r>
          </a:p>
          <a:p>
            <a:r>
              <a:rPr lang="hi-IN" sz="2400" dirty="0"/>
              <a:t>कोई इच्छा न रखें (</a:t>
            </a:r>
            <a:r>
              <a:rPr lang="en-IN" sz="2400" dirty="0"/>
              <a:t>No Desire) </a:t>
            </a:r>
          </a:p>
          <a:p>
            <a:r>
              <a:rPr lang="hi-IN" sz="2400" dirty="0"/>
              <a:t>सहजता के साथ जिएं (</a:t>
            </a:r>
            <a:r>
              <a:rPr lang="en-IN" sz="2400" dirty="0"/>
              <a:t>Live With Easiness)</a:t>
            </a:r>
          </a:p>
          <a:p>
            <a:r>
              <a:rPr lang="hi-IN" sz="2400" dirty="0"/>
              <a:t>ठंडा रहें  (</a:t>
            </a:r>
            <a:r>
              <a:rPr lang="en-IN" sz="2400" dirty="0"/>
              <a:t>Cool Cool) </a:t>
            </a:r>
          </a:p>
          <a:p>
            <a:r>
              <a:rPr lang="hi-IN" sz="2400" dirty="0"/>
              <a:t>ज्यादा भार मत लो  (</a:t>
            </a:r>
            <a:r>
              <a:rPr lang="en-IN" sz="2400" dirty="0"/>
              <a:t>Don’t Take Overload) </a:t>
            </a:r>
          </a:p>
          <a:p>
            <a:r>
              <a:rPr lang="hi-IN" sz="2400" dirty="0"/>
              <a:t>माफ़ करना या माफी मांगना (</a:t>
            </a:r>
            <a:r>
              <a:rPr lang="en-IN" sz="2400" dirty="0"/>
              <a:t>Sorry) </a:t>
            </a:r>
          </a:p>
          <a:p>
            <a:r>
              <a:rPr lang="hi-IN" sz="2400" dirty="0"/>
              <a:t>चिन्ता की बात नहीं है (</a:t>
            </a:r>
            <a:r>
              <a:rPr lang="en-IN" sz="2400" dirty="0"/>
              <a:t>No Tension)</a:t>
            </a:r>
          </a:p>
          <a:p>
            <a:r>
              <a:rPr lang="en-IN" sz="2400" dirty="0"/>
              <a:t> </a:t>
            </a:r>
            <a:r>
              <a:rPr lang="hi-IN" sz="2400" dirty="0"/>
              <a:t>समझौता (</a:t>
            </a:r>
            <a:r>
              <a:rPr lang="en-IN" sz="2400" dirty="0"/>
              <a:t>Compromise)</a:t>
            </a:r>
          </a:p>
          <a:p>
            <a:r>
              <a:rPr lang="hi-IN" sz="2400" dirty="0"/>
              <a:t>मुस्कुराओ (</a:t>
            </a:r>
            <a:r>
              <a:rPr lang="en-IN" sz="2400" dirty="0"/>
              <a:t>Smile) </a:t>
            </a:r>
          </a:p>
          <a:p>
            <a:r>
              <a:rPr lang="hi-IN" sz="2400" dirty="0"/>
              <a:t>नेक नीयत (</a:t>
            </a:r>
            <a:r>
              <a:rPr lang="en-IN" sz="2400" dirty="0"/>
              <a:t>Good Faith)</a:t>
            </a:r>
          </a:p>
          <a:p>
            <a:r>
              <a:rPr lang="en-IN" sz="2400" dirty="0"/>
              <a:t> </a:t>
            </a:r>
            <a:r>
              <a:rPr lang="hi-IN" sz="2400" dirty="0"/>
              <a:t>सुखी जीवन (</a:t>
            </a:r>
            <a:r>
              <a:rPr lang="en-IN" sz="2400" dirty="0"/>
              <a:t>Happy Life</a:t>
            </a:r>
            <a:r>
              <a:rPr lang="en-IN" dirty="0"/>
              <a:t>)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7E82580-857F-EE3D-FD54-7E1CB95D286F}"/>
              </a:ext>
            </a:extLst>
          </p:cNvPr>
          <p:cNvSpPr/>
          <p:nvPr/>
        </p:nvSpPr>
        <p:spPr>
          <a:xfrm>
            <a:off x="2143432" y="2349915"/>
            <a:ext cx="983222" cy="450808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E18339-0059-0E30-8061-BFB728B3DAC3}"/>
              </a:ext>
            </a:extLst>
          </p:cNvPr>
          <p:cNvSpPr/>
          <p:nvPr/>
        </p:nvSpPr>
        <p:spPr>
          <a:xfrm>
            <a:off x="2418732" y="2281082"/>
            <a:ext cx="4916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0B8B32-BBAB-2D66-140D-21A5ACD91EE7}"/>
              </a:ext>
            </a:extLst>
          </p:cNvPr>
          <p:cNvSpPr/>
          <p:nvPr/>
        </p:nvSpPr>
        <p:spPr>
          <a:xfrm>
            <a:off x="2474850" y="2692036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1B081B-C515-8195-C794-AAAC2CE0ED41}"/>
              </a:ext>
            </a:extLst>
          </p:cNvPr>
          <p:cNvSpPr/>
          <p:nvPr/>
        </p:nvSpPr>
        <p:spPr>
          <a:xfrm>
            <a:off x="2474845" y="3075487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4BA8EB-0987-963E-EB16-80455A8D9A54}"/>
              </a:ext>
            </a:extLst>
          </p:cNvPr>
          <p:cNvSpPr/>
          <p:nvPr/>
        </p:nvSpPr>
        <p:spPr>
          <a:xfrm>
            <a:off x="2382657" y="3447825"/>
            <a:ext cx="601447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2352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A5E6-6173-697E-6151-EC31912D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 descr="Colorful Paper Stripes  Yellow Orange Color">
            <a:extLst>
              <a:ext uri="{FF2B5EF4-FFF2-40B4-BE49-F238E27FC236}">
                <a16:creationId xmlns:a16="http://schemas.microsoft.com/office/drawing/2014/main" id="{6FD0A74A-EF66-C8FD-4272-B6EBD7D4B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62"/>
            <a:ext cx="12192000" cy="6913761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AF770FE-1821-6920-3E5D-CF3D20F41D15}"/>
              </a:ext>
            </a:extLst>
          </p:cNvPr>
          <p:cNvSpPr/>
          <p:nvPr/>
        </p:nvSpPr>
        <p:spPr>
          <a:xfrm>
            <a:off x="255643" y="-58996"/>
            <a:ext cx="4257368" cy="1219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3600" dirty="0">
                <a:solidFill>
                  <a:srgbClr val="FF0000"/>
                </a:solidFill>
              </a:rPr>
              <a:t>ध्यान से शांति:-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A5F67A-8BFB-BA0B-B5BE-CCCFFF276317}"/>
              </a:ext>
            </a:extLst>
          </p:cNvPr>
          <p:cNvSpPr/>
          <p:nvPr/>
        </p:nvSpPr>
        <p:spPr>
          <a:xfrm>
            <a:off x="206479" y="1435509"/>
            <a:ext cx="4886632" cy="1219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ध्यान आपकी आंतरिक शक्ति को बढ़ाकर </a:t>
            </a:r>
          </a:p>
          <a:p>
            <a:pPr algn="ctr"/>
            <a:r>
              <a:rPr lang="hi-I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आपकी आंतरिक शक्ति को बढ़ाता है।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2411F-EBB8-F1E6-9BED-B36C370E0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731" y="-27361"/>
            <a:ext cx="3798137" cy="299949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97F59F-78EC-CBC7-C485-6783ABA8E04D}"/>
              </a:ext>
            </a:extLst>
          </p:cNvPr>
          <p:cNvSpPr/>
          <p:nvPr/>
        </p:nvSpPr>
        <p:spPr>
          <a:xfrm>
            <a:off x="462116" y="3274142"/>
            <a:ext cx="11533239" cy="33921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3B511C-683D-BE9B-4A0C-6E4917DF6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58695"/>
            <a:ext cx="10773697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1197-EC7B-C204-01C3-67921CB4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 descr="Colorized light photo effects">
            <a:extLst>
              <a:ext uri="{FF2B5EF4-FFF2-40B4-BE49-F238E27FC236}">
                <a16:creationId xmlns:a16="http://schemas.microsoft.com/office/drawing/2014/main" id="{38D6391C-CD3B-2025-A587-3ED476BDF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7449E7D0-E447-E673-7CAE-6D72B2364EA2}"/>
              </a:ext>
            </a:extLst>
          </p:cNvPr>
          <p:cNvSpPr/>
          <p:nvPr/>
        </p:nvSpPr>
        <p:spPr>
          <a:xfrm>
            <a:off x="285138" y="58992"/>
            <a:ext cx="4670323" cy="1435510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3200" dirty="0"/>
              <a:t>क्षमा द्वारा शांति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99CBA2-2CF0-49B5-D592-25D9D1EA21E6}"/>
              </a:ext>
            </a:extLst>
          </p:cNvPr>
          <p:cNvSpPr/>
          <p:nvPr/>
        </p:nvSpPr>
        <p:spPr>
          <a:xfrm>
            <a:off x="373630" y="1690689"/>
            <a:ext cx="5879686" cy="924692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dirty="0">
                <a:highlight>
                  <a:srgbClr val="FF0000"/>
                </a:highlight>
              </a:rPr>
              <a:t>आप दूसरों को क्षमा करके अपनी शांति प्राप्त कर सकते हैं</a:t>
            </a:r>
          </a:p>
          <a:p>
            <a:pPr algn="ctr"/>
            <a:r>
              <a:rPr lang="hi-IN" dirty="0">
                <a:highlight>
                  <a:srgbClr val="FF0000"/>
                </a:highlight>
              </a:rPr>
              <a:t> क्योंकि इससे आपको आंतरिक संतुष्टि मिलती है।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5720F-75B9-B1B1-F252-210672F4D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30" y="2747055"/>
            <a:ext cx="4302536" cy="1903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C580B-B4ED-1189-84FE-7F6691BD8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0" y="4665223"/>
            <a:ext cx="4302536" cy="2133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C49FBC-EA8A-B132-5A63-7752BBA68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837" y="2860567"/>
            <a:ext cx="6665704" cy="38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350</Words>
  <Application>Microsoft Office PowerPoint</Application>
  <PresentationFormat>Widescreen</PresentationFormat>
  <Paragraphs>73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bitu kumar</dc:creator>
  <cp:lastModifiedBy>Unknown User</cp:lastModifiedBy>
  <cp:revision>4</cp:revision>
  <dcterms:created xsi:type="dcterms:W3CDTF">2022-10-19T18:20:35Z</dcterms:created>
  <dcterms:modified xsi:type="dcterms:W3CDTF">2022-10-20T07:46:24Z</dcterms:modified>
</cp:coreProperties>
</file>