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61" r:id="rId4"/>
    <p:sldId id="267" r:id="rId5"/>
    <p:sldId id="265" r:id="rId6"/>
    <p:sldId id="264" r:id="rId7"/>
    <p:sldId id="260" r:id="rId8"/>
    <p:sldId id="268" r:id="rId9"/>
    <p:sldId id="259" r:id="rId10"/>
    <p:sldId id="269" r:id="rId11"/>
    <p:sldId id="270" r:id="rId12"/>
    <p:sldId id="263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56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3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0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9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9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3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tingthepicture.info/3/" TargetMode="External"/><Relationship Id="rId2" Type="http://schemas.openxmlformats.org/officeDocument/2006/relationships/hyperlink" Target="http://www.wateraid.org/facts-and-statist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unwater.org/water-facts/scarcity/" TargetMode="External"/><Relationship Id="rId4" Type="http://schemas.openxmlformats.org/officeDocument/2006/relationships/hyperlink" Target="http://www.wri.org/blog/2015/08/ranking-world-s-most-water-stressed-countries-2040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7">
            <a:extLst>
              <a:ext uri="{FF2B5EF4-FFF2-40B4-BE49-F238E27FC236}">
                <a16:creationId xmlns:a16="http://schemas.microsoft.com/office/drawing/2014/main" id="{2C6DBAD6-8CB8-42FF-B0D9-6CE619D423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id="{00EA9405-B9EE-44A4-B30C-1640569C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Rectangle 11">
            <a:extLst>
              <a:ext uri="{FF2B5EF4-FFF2-40B4-BE49-F238E27FC236}">
                <a16:creationId xmlns:a16="http://schemas.microsoft.com/office/drawing/2014/main" id="{9EEEF0C3-167E-4DE6-A270-72D701E011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7561732" cy="637793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4260" y="997798"/>
            <a:ext cx="6010690" cy="4870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spc="-60">
                <a:solidFill>
                  <a:schemeClr val="bg1"/>
                </a:solidFill>
              </a:rPr>
              <a:t>Comparative water quality analysis of Iceland and India</a:t>
            </a:r>
          </a:p>
        </p:txBody>
      </p:sp>
      <p:sp useBgFill="1">
        <p:nvSpPr>
          <p:cNvPr id="63" name="Rectangle 13">
            <a:extLst>
              <a:ext uri="{FF2B5EF4-FFF2-40B4-BE49-F238E27FC236}">
                <a16:creationId xmlns:a16="http://schemas.microsoft.com/office/drawing/2014/main" id="{99F724F8-452D-4F94-8CD0-31075C61C5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178" y="0"/>
            <a:ext cx="4139821" cy="6858000"/>
          </a:xfrm>
          <a:prstGeom prst="rect">
            <a:avLst/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79724" y="777922"/>
            <a:ext cx="3384645" cy="53180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 algn="l">
              <a:buFont typeface="Corbel" pitchFamily="34" charset="0"/>
              <a:buChar char="•"/>
            </a:pPr>
            <a:endParaRPr lang="en-US" sz="1800"/>
          </a:p>
          <a:p>
            <a:pPr indent="-182880" algn="l">
              <a:buFont typeface="Corbel" pitchFamily="34" charset="0"/>
              <a:buChar char="•"/>
            </a:pPr>
            <a:endParaRPr lang="en-US" sz="1800"/>
          </a:p>
          <a:p>
            <a:pPr indent="-182880" algn="l">
              <a:buFont typeface="Corbel" pitchFamily="34" charset="0"/>
              <a:buChar char="•"/>
            </a:pPr>
            <a:r>
              <a:rPr lang="en-US" sz="1800"/>
              <a:t>Carley Carder</a:t>
            </a:r>
            <a:endParaRPr lang="en-US"/>
          </a:p>
          <a:p>
            <a:pPr indent="-182880" algn="l">
              <a:buFont typeface="Corbel" pitchFamily="34" charset="0"/>
              <a:buChar char="•"/>
            </a:pPr>
            <a:r>
              <a:rPr lang="en-US" sz="1800"/>
              <a:t>Emily Larrimore</a:t>
            </a:r>
            <a:endParaRPr lang="en-US"/>
          </a:p>
          <a:p>
            <a:pPr indent="-182880" algn="l">
              <a:buFont typeface="Corbel" pitchFamily="34" charset="0"/>
              <a:buChar char="•"/>
            </a:pPr>
            <a:endParaRPr lang="en-US" sz="1800"/>
          </a:p>
          <a:p>
            <a:pPr algn="l"/>
            <a:endParaRPr lang="en-US" sz="18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5EECA0-35B1-4414-8E29-973DEDB5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917" y="4077886"/>
            <a:ext cx="3332671" cy="2474343"/>
          </a:xfrm>
          <a:prstGeom prst="rect">
            <a:avLst/>
          </a:prstGeom>
        </p:spPr>
      </p:pic>
      <p:pic>
        <p:nvPicPr>
          <p:cNvPr id="5" name="Picture 5" descr="A person walking up a hill&#10;&#10;Description generated with very high confidence">
            <a:extLst>
              <a:ext uri="{FF2B5EF4-FFF2-40B4-BE49-F238E27FC236}">
                <a16:creationId xmlns:a16="http://schemas.microsoft.com/office/drawing/2014/main" id="{9B57DE6D-FAAD-4F22-B164-4F4780521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" r="-348"/>
          <a:stretch/>
        </p:blipFill>
        <p:spPr>
          <a:xfrm>
            <a:off x="8463197" y="412345"/>
            <a:ext cx="3318298" cy="250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888DB17-3762-44AB-B019-ADD669B5A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18155"/>
            <a:ext cx="12203501" cy="70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8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AD43A4-317E-4704-AB20-A838A8247A6D}"/>
              </a:ext>
            </a:extLst>
          </p:cNvPr>
          <p:cNvSpPr/>
          <p:nvPr/>
        </p:nvSpPr>
        <p:spPr>
          <a:xfrm>
            <a:off x="173123" y="178029"/>
            <a:ext cx="11841191" cy="6521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D42D5-4581-40E4-97EA-AC37CE6418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57400"/>
            <a:ext cx="9872663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4" name="Picture 4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7D071A37-8812-4778-BB7D-7FEFEFBD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6" y="85800"/>
            <a:ext cx="11427123" cy="5780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48AEB8-1938-4786-8577-B1F2E26E70C0}"/>
              </a:ext>
            </a:extLst>
          </p:cNvPr>
          <p:cNvSpPr txBox="1"/>
          <p:nvPr/>
        </p:nvSpPr>
        <p:spPr>
          <a:xfrm>
            <a:off x="4182383" y="5564263"/>
            <a:ext cx="16062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  <a:highlight>
                  <a:srgbClr val="008000"/>
                </a:highlight>
              </a:rPr>
              <a:t>91%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5ECFD-BC87-4F88-B585-D6005B64F148}"/>
              </a:ext>
            </a:extLst>
          </p:cNvPr>
          <p:cNvSpPr txBox="1"/>
          <p:nvPr/>
        </p:nvSpPr>
        <p:spPr>
          <a:xfrm>
            <a:off x="5602818" y="5566530"/>
            <a:ext cx="13280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  <a:highlight>
                  <a:srgbClr val="FF0000"/>
                </a:highlight>
              </a:rPr>
              <a:t>45%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E7C51-6F22-4EA7-8778-1D294816510E}"/>
              </a:ext>
            </a:extLst>
          </p:cNvPr>
          <p:cNvSpPr txBox="1"/>
          <p:nvPr/>
        </p:nvSpPr>
        <p:spPr>
          <a:xfrm>
            <a:off x="11084983" y="44873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Excellent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2DE177-DD99-4FF2-BD99-5FF30DC10511}"/>
              </a:ext>
            </a:extLst>
          </p:cNvPr>
          <p:cNvSpPr txBox="1"/>
          <p:nvPr/>
        </p:nvSpPr>
        <p:spPr>
          <a:xfrm>
            <a:off x="11148482" y="106256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60000"/>
                    <a:lumOff val="40000"/>
                  </a:schemeClr>
                </a:solidFill>
              </a:rPr>
              <a:t>Good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A5B97-82C5-4A74-99E9-E6C259B713CB}"/>
              </a:ext>
            </a:extLst>
          </p:cNvPr>
          <p:cNvSpPr txBox="1"/>
          <p:nvPr/>
        </p:nvSpPr>
        <p:spPr>
          <a:xfrm>
            <a:off x="11148481" y="190923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3">
                    <a:lumMod val="40000"/>
                    <a:lumOff val="60000"/>
                  </a:schemeClr>
                </a:solidFill>
              </a:rPr>
              <a:t>Fair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7F5C27-0CDC-4852-A82E-0DB787AE8F37}"/>
              </a:ext>
            </a:extLst>
          </p:cNvPr>
          <p:cNvSpPr txBox="1"/>
          <p:nvPr/>
        </p:nvSpPr>
        <p:spPr>
          <a:xfrm>
            <a:off x="11148480" y="277706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Bad</a:t>
            </a:r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45BE8-1ED4-48A3-A62D-D7C666EE4D1D}"/>
              </a:ext>
            </a:extLst>
          </p:cNvPr>
          <p:cNvSpPr txBox="1"/>
          <p:nvPr/>
        </p:nvSpPr>
        <p:spPr>
          <a:xfrm>
            <a:off x="11084979" y="387773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Very Bad</a:t>
            </a:r>
          </a:p>
        </p:txBody>
      </p:sp>
    </p:spTree>
    <p:extLst>
      <p:ext uri="{BB962C8B-B14F-4D97-AF65-F5344CB8AC3E}">
        <p14:creationId xmlns:p14="http://schemas.microsoft.com/office/powerpoint/2010/main" val="158315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2E6B-B684-40EA-AB10-BB533B91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Ganga River Discovery Center at </a:t>
            </a:r>
            <a:r>
              <a:rPr lang="en-US" err="1"/>
              <a:t>Parmarth</a:t>
            </a:r>
            <a:r>
              <a:rPr lang="en-US"/>
              <a:t> Niketan Ashram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32A7-EB8A-473D-8AD8-5CC54E744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Global Interfaith WASH Alliance headquarters</a:t>
            </a:r>
          </a:p>
          <a:p>
            <a:r>
              <a:rPr lang="en-US"/>
              <a:t>Engages global spiritual leaders to create a world where everyone has access to safe drinking water, sanitation, and proper hygiene</a:t>
            </a:r>
          </a:p>
          <a:p>
            <a:r>
              <a:rPr lang="en-US"/>
              <a:t>Ganga River Discovery Center</a:t>
            </a:r>
          </a:p>
          <a:p>
            <a:r>
              <a:rPr lang="en-US"/>
              <a:t>Uttarakhand recognizes personhood of the Ganges as of 2017</a:t>
            </a:r>
          </a:p>
        </p:txBody>
      </p:sp>
      <p:pic>
        <p:nvPicPr>
          <p:cNvPr id="4" name="Picture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3223BCB2-ACD3-47C6-8013-8FDCA1AC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563" y="4400473"/>
            <a:ext cx="3526879" cy="2186553"/>
          </a:xfrm>
          <a:prstGeom prst="rect">
            <a:avLst/>
          </a:prstGeom>
        </p:spPr>
      </p:pic>
      <p:pic>
        <p:nvPicPr>
          <p:cNvPr id="6" name="Picture 6" descr="A crowd of people&#10;&#10;Description generated with very high confidence">
            <a:extLst>
              <a:ext uri="{FF2B5EF4-FFF2-40B4-BE49-F238E27FC236}">
                <a16:creationId xmlns:a16="http://schemas.microsoft.com/office/drawing/2014/main" id="{82C4A228-A112-4F7D-B29C-E8445164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037" y="4405895"/>
            <a:ext cx="3732725" cy="2185522"/>
          </a:xfrm>
          <a:prstGeom prst="rect">
            <a:avLst/>
          </a:prstGeom>
        </p:spPr>
      </p:pic>
      <p:pic>
        <p:nvPicPr>
          <p:cNvPr id="8" name="Picture 8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2C0087D0-C51C-466F-87B2-1F0D9BD5E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37" y="4406019"/>
            <a:ext cx="3310535" cy="21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6015-4570-450E-8E9D-8558F743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64" y="415970"/>
            <a:ext cx="2787483" cy="579983"/>
          </a:xfrm>
        </p:spPr>
        <p:txBody>
          <a:bodyPr>
            <a:normAutofit fontScale="90000"/>
          </a:bodyPr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A400A-2EEC-4A00-BC83-4AE2DF1C6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40" y="1253571"/>
            <a:ext cx="9160839" cy="509584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buNone/>
            </a:pPr>
            <a:r>
              <a:rPr lang="en-US" sz="1000"/>
              <a:t>“Drinking-Water.” </a:t>
            </a:r>
            <a:r>
              <a:rPr lang="en-US" sz="1000" i="1"/>
              <a:t>World Health Organization</a:t>
            </a:r>
            <a:r>
              <a:rPr lang="en-US" sz="1000"/>
              <a:t>, World Health Organization, www.who.int/news-room/fact-sheets/detail/drinking-water.“Electricity.” </a:t>
            </a:r>
            <a:r>
              <a:rPr lang="en-US" sz="1000" i="1"/>
              <a:t>National Energy Authority of Iceland</a:t>
            </a:r>
            <a:r>
              <a:rPr lang="en-US" sz="1000"/>
              <a:t>, 2018, nea.is/hydro-power/electric-power/. </a:t>
            </a:r>
            <a:endParaRPr lang="en-US"/>
          </a:p>
          <a:p>
            <a:pPr>
              <a:buNone/>
            </a:pPr>
            <a:r>
              <a:rPr lang="en-US" sz="1000"/>
              <a:t>E. Etim, E &amp; Odoh, Raphael &amp; U. Itodo, A &amp; Umoh, Sampson &amp; Lawal, Usman. (2013). Water Quality Index for the Assessment of Water Quality from Different Sources in the Niger Delta Region of Nigeria. Frontiers in science.  </a:t>
            </a:r>
            <a:endParaRPr lang="en-US"/>
          </a:p>
          <a:p>
            <a:pPr>
              <a:buNone/>
            </a:pPr>
            <a:r>
              <a:rPr lang="en-US" sz="1000"/>
              <a:t>“Facts and Statistics | WaterAid Global.” </a:t>
            </a:r>
            <a:r>
              <a:rPr lang="en-US" sz="1000" i="1"/>
              <a:t>WaterAid</a:t>
            </a:r>
            <a:r>
              <a:rPr lang="en-US" sz="1000"/>
              <a:t>, </a:t>
            </a:r>
            <a:r>
              <a:rPr lang="en-US" sz="1000">
                <a:hlinkClick r:id="rId2"/>
              </a:rPr>
              <a:t>www.wateraid.org/facts-and-statistics</a:t>
            </a:r>
            <a:r>
              <a:rPr lang="en-US" sz="1000"/>
              <a:t>. </a:t>
            </a:r>
            <a:endParaRPr lang="en-US"/>
          </a:p>
          <a:p>
            <a:pPr>
              <a:buNone/>
            </a:pPr>
            <a:r>
              <a:rPr lang="en-US" sz="1000"/>
              <a:t>“GIWA Mission.” </a:t>
            </a:r>
            <a:r>
              <a:rPr lang="en-US" sz="1000" i="1"/>
              <a:t>Global Interfaith WASH Alliance</a:t>
            </a:r>
            <a:r>
              <a:rPr lang="en-US" sz="1000"/>
              <a:t>, washalliance.org/about-giwa/.</a:t>
            </a:r>
            <a:endParaRPr lang="en-US"/>
          </a:p>
          <a:p>
            <a:pPr>
              <a:buNone/>
            </a:pPr>
            <a:r>
              <a:rPr lang="en-US" sz="1000"/>
              <a:t>Gregory, Kathrine V. </a:t>
            </a:r>
            <a:r>
              <a:rPr lang="en-US" sz="1000" i="1"/>
              <a:t>Iceland's Environmental Saga: Motivations for Sustainable Action and Belief</a:t>
            </a:r>
            <a:r>
              <a:rPr lang="en-US" sz="1000"/>
              <a:t>. University of Colorado, Boulder, 2016. </a:t>
            </a:r>
            <a:endParaRPr lang="en-US"/>
          </a:p>
          <a:p>
            <a:pPr>
              <a:buNone/>
            </a:pPr>
            <a:r>
              <a:rPr lang="en-US" sz="1000" i="1"/>
              <a:t>Guidelines for Drinking Water Quality</a:t>
            </a:r>
            <a:r>
              <a:rPr lang="en-US" sz="1000"/>
              <a:t>. World Health Organization, 2017.  </a:t>
            </a:r>
            <a:endParaRPr lang="en-US"/>
          </a:p>
          <a:p>
            <a:pPr>
              <a:buNone/>
            </a:pPr>
            <a:r>
              <a:rPr lang="en-US" sz="1000"/>
              <a:t>“Informational Graphic.” </a:t>
            </a:r>
            <a:r>
              <a:rPr lang="en-US" sz="1000" i="1"/>
              <a:t>Getting the Picture | 3.0</a:t>
            </a:r>
            <a:r>
              <a:rPr lang="en-US" sz="1000"/>
              <a:t>, 2016, </a:t>
            </a:r>
            <a:r>
              <a:rPr lang="en-US" sz="1000">
                <a:hlinkClick r:id="rId3"/>
              </a:rPr>
              <a:t>www.gettingthepicture.info/3/</a:t>
            </a:r>
            <a:r>
              <a:rPr lang="en-US" sz="1000"/>
              <a:t>. </a:t>
            </a:r>
            <a:endParaRPr lang="en-US"/>
          </a:p>
          <a:p>
            <a:pPr>
              <a:buNone/>
            </a:pPr>
            <a:r>
              <a:rPr lang="en-US" sz="1000"/>
              <a:t>“Key Facts from JMP 2015 Report.” </a:t>
            </a:r>
            <a:r>
              <a:rPr lang="en-US" sz="1000" i="1"/>
              <a:t>World Health Organization</a:t>
            </a:r>
            <a:r>
              <a:rPr lang="en-US" sz="1000"/>
              <a:t>, World Health Organization, 2016, www.who.int/water_sanitation_health/monitoring/jmp-2015-key-facts/en/.</a:t>
            </a:r>
            <a:endParaRPr lang="en-US"/>
          </a:p>
          <a:p>
            <a:pPr>
              <a:buNone/>
            </a:pPr>
            <a:r>
              <a:rPr lang="en-US" sz="1000"/>
              <a:t>Maddocks, Andrew. “Ranking the World's Most Water-Stressed Countries in 2040.” </a:t>
            </a:r>
            <a:r>
              <a:rPr lang="en-US" sz="1000" i="1"/>
              <a:t>Ranking the World's Most Water-Stressed Countries in 2040 | World Resources Institute</a:t>
            </a:r>
            <a:r>
              <a:rPr lang="en-US" sz="1000"/>
              <a:t>, 2015, </a:t>
            </a:r>
            <a:r>
              <a:rPr lang="en-US" sz="1000">
                <a:hlinkClick r:id="rId4"/>
              </a:rPr>
              <a:t>www.wri.org/blog/2015/08/ranking-world-s-most-water-stressed-countries-2040</a:t>
            </a:r>
            <a:r>
              <a:rPr lang="en-US" sz="1000"/>
              <a:t>. </a:t>
            </a:r>
            <a:endParaRPr lang="en-US"/>
          </a:p>
          <a:p>
            <a:pPr>
              <a:buNone/>
            </a:pPr>
            <a:r>
              <a:rPr lang="en-US" sz="1000"/>
              <a:t>Ólafsson, Gunnar Alexander. “Drinking Water and Sanitation Iceland.” </a:t>
            </a:r>
            <a:r>
              <a:rPr lang="en-US" sz="1000" i="1"/>
              <a:t>United Nations Economic Commission for Europe</a:t>
            </a:r>
            <a:r>
              <a:rPr lang="en-US" sz="1000"/>
              <a:t>, Ministry of Welfare-Iceland, Nov. 2012. </a:t>
            </a:r>
            <a:endParaRPr lang="en-US"/>
          </a:p>
          <a:p>
            <a:pPr>
              <a:buNone/>
            </a:pPr>
            <a:r>
              <a:rPr lang="en-US" sz="1000"/>
              <a:t>Olmstead, Sheila M. “The Economics of Water Quality.” </a:t>
            </a:r>
            <a:r>
              <a:rPr lang="en-US" sz="1000" i="1"/>
              <a:t>Review of Environmental Economics and Policy</a:t>
            </a:r>
            <a:r>
              <a:rPr lang="en-US" sz="1000"/>
              <a:t>, Environmental Economics, School of Forestry and Environmental Studies, Yale University, 2010. </a:t>
            </a:r>
            <a:endParaRPr lang="en-US"/>
          </a:p>
          <a:p>
            <a:pPr>
              <a:buNone/>
            </a:pPr>
            <a:r>
              <a:rPr lang="en-US" sz="1000"/>
              <a:t>Perlman, Howard,. “How Much Water Is There on, in, and above the Earth?” </a:t>
            </a:r>
            <a:r>
              <a:rPr lang="en-US" sz="1000" i="1"/>
              <a:t>How Much Water Is There on Earth, from the USGS Water Science School</a:t>
            </a:r>
            <a:r>
              <a:rPr lang="en-US" sz="1000"/>
              <a:t>, USGS, 2 Dec. 2016, water.usgs.gov/edu/earthhowmuch.html. </a:t>
            </a:r>
            <a:endParaRPr lang="en-US"/>
          </a:p>
          <a:p>
            <a:pPr>
              <a:buNone/>
            </a:pPr>
            <a:r>
              <a:rPr lang="en-US" sz="1000"/>
              <a:t>“Scarcity | UN-Water.” </a:t>
            </a:r>
            <a:r>
              <a:rPr lang="en-US" sz="1000" i="1"/>
              <a:t>United Nation</a:t>
            </a:r>
            <a:r>
              <a:rPr lang="en-US" sz="1000"/>
              <a:t>, </a:t>
            </a:r>
            <a:r>
              <a:rPr lang="en-US" sz="1000">
                <a:hlinkClick r:id="rId5"/>
              </a:rPr>
              <a:t>www.unwater.org/water-facts/scarcity/</a:t>
            </a:r>
            <a:r>
              <a:rPr lang="en-US" sz="1000"/>
              <a:t>. </a:t>
            </a:r>
            <a:endParaRPr lang="en-US"/>
          </a:p>
          <a:p>
            <a:pPr marL="45720" indent="0">
              <a:buNone/>
            </a:pPr>
            <a:r>
              <a:rPr lang="en-US" sz="1000" i="1"/>
              <a:t>UNdata | Country Profile | Iceland</a:t>
            </a:r>
            <a:r>
              <a:rPr lang="en-US" sz="1000"/>
              <a:t>. United Nations, 2018, data.un.org/CountryProfile.aspx/_Images/CountryProfile.aspx?crName=Iceland. </a:t>
            </a:r>
            <a:endParaRPr lang="en-US"/>
          </a:p>
          <a:p>
            <a:pPr marL="45720" indent="0">
              <a:buNone/>
            </a:pPr>
            <a:r>
              <a:rPr lang="en-US" sz="1000"/>
              <a:t>“Water Quality Data.” </a:t>
            </a:r>
            <a:r>
              <a:rPr lang="en-US" sz="1000" i="1"/>
              <a:t>Government of India</a:t>
            </a:r>
            <a:r>
              <a:rPr lang="en-US" sz="1000"/>
              <a:t>, Ministry of Statistics and Programme Implementation, 2016.</a:t>
            </a:r>
            <a:endParaRPr lang="en-US"/>
          </a:p>
          <a:p>
            <a:pPr marL="45720" indent="0">
              <a:buNone/>
            </a:pPr>
            <a:endParaRPr lang="en-US" sz="1000"/>
          </a:p>
          <a:p>
            <a:endParaRPr lang="en-US" sz="1000"/>
          </a:p>
          <a:p>
            <a:endParaRPr lang="en-US" sz="10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9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7AEF-077B-4E8E-B102-62A1C705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C8770-D129-4568-9399-D4387903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2744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Thank you to</a:t>
            </a:r>
          </a:p>
          <a:p>
            <a:pPr lvl="2"/>
            <a:r>
              <a:rPr lang="en-US"/>
              <a:t>International Programs Office</a:t>
            </a:r>
          </a:p>
          <a:p>
            <a:pPr lvl="2"/>
            <a:r>
              <a:rPr lang="en-US"/>
              <a:t>Swami Chidanand</a:t>
            </a:r>
          </a:p>
          <a:p>
            <a:pPr lvl="2"/>
            <a:r>
              <a:rPr lang="en-US"/>
              <a:t>Swamini Adityananda</a:t>
            </a:r>
          </a:p>
          <a:p>
            <a:pPr lvl="2"/>
            <a:r>
              <a:rPr lang="en-US"/>
              <a:t>Global Interfaith WASH Alliance</a:t>
            </a:r>
          </a:p>
          <a:p>
            <a:pPr lvl="2"/>
            <a:endParaRPr lang="en-US"/>
          </a:p>
          <a:p>
            <a:pPr lvl="2"/>
            <a:r>
              <a:rPr lang="en-US"/>
              <a:t>And a HUGE thank you to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47418D-D497-4220-BBEE-ED87211B4874}"/>
              </a:ext>
            </a:extLst>
          </p:cNvPr>
          <p:cNvSpPr txBox="1"/>
          <p:nvPr/>
        </p:nvSpPr>
        <p:spPr>
          <a:xfrm>
            <a:off x="2294626" y="4623758"/>
            <a:ext cx="846538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/>
              <a:t>Dr. Tamie Jovanelly</a:t>
            </a:r>
          </a:p>
        </p:txBody>
      </p:sp>
    </p:spTree>
    <p:extLst>
      <p:ext uri="{BB962C8B-B14F-4D97-AF65-F5344CB8AC3E}">
        <p14:creationId xmlns:p14="http://schemas.microsoft.com/office/powerpoint/2010/main" val="251148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302A-C8A3-4E6D-A222-D469EFF6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45" y="393939"/>
            <a:ext cx="4829067" cy="1356360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A2B4363-47F8-4CF5-BE86-8B7811984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2069621"/>
            <a:ext cx="6121879" cy="458781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5ECFACE-113D-47BD-9D13-6F9B7EC00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36" r="171" b="25087"/>
          <a:stretch/>
        </p:blipFill>
        <p:spPr>
          <a:xfrm>
            <a:off x="6377027" y="257654"/>
            <a:ext cx="5583478" cy="635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0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35DE-D683-46D0-9D61-2402F2F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704" y="778933"/>
            <a:ext cx="5364444" cy="135636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Water as a Resource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1D264-CE7A-4EED-AC00-F232219E5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317" y="1547803"/>
            <a:ext cx="5510815" cy="35210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sz="2400"/>
          </a:p>
          <a:p>
            <a:r>
              <a:rPr lang="en-US" sz="2400"/>
              <a:t>Over 2 billion people live in countries experiencing high water stress (UN 2018)</a:t>
            </a:r>
          </a:p>
          <a:p>
            <a:r>
              <a:rPr lang="en-US" sz="2400"/>
              <a:t>More than 2 billion people's drinking water source is contaminated with feces (WHO 2018)</a:t>
            </a:r>
          </a:p>
          <a:p>
            <a:endParaRPr lang="en-US"/>
          </a:p>
        </p:txBody>
      </p:sp>
      <p:pic>
        <p:nvPicPr>
          <p:cNvPr id="7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E3A3F06C-A2D4-40B1-8297-B5DED55F9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" t="5776" r="1337" b="2888"/>
          <a:stretch/>
        </p:blipFill>
        <p:spPr>
          <a:xfrm>
            <a:off x="411352" y="1289684"/>
            <a:ext cx="5693726" cy="39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7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4B1A8-E270-4199-B301-6A9164AF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545" y="563419"/>
            <a:ext cx="4652819" cy="135636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Water Quality's Effects on Society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7C60-7ACA-4F40-8E81-1B174FE8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637" y="1734127"/>
            <a:ext cx="4929910" cy="46917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sz="1900">
              <a:highlight>
                <a:srgbClr val="FFFF00"/>
              </a:highlight>
            </a:endParaRPr>
          </a:p>
          <a:p>
            <a:r>
              <a:rPr lang="en-US" sz="2000"/>
              <a:t>Every minute a new born dies from infection caused by unsafe drinking water  (WHO 2018)</a:t>
            </a:r>
          </a:p>
          <a:p>
            <a:r>
              <a:rPr lang="en-US" sz="2000"/>
              <a:t>Every $1 spent on investing in water and sanitation, there is a $4 return on investment (UN 2014)</a:t>
            </a:r>
          </a:p>
          <a:p>
            <a:r>
              <a:rPr lang="en-US" sz="2000"/>
              <a:t>Water is religiously important in some context for Hindus, Christians, Muslims, and Buddhists</a:t>
            </a:r>
          </a:p>
        </p:txBody>
      </p:sp>
      <p:pic>
        <p:nvPicPr>
          <p:cNvPr id="4" name="Picture 4" descr="A picture containing outdoor, grass, child, water&#10;&#10;Description generated with very high confidence">
            <a:extLst>
              <a:ext uri="{FF2B5EF4-FFF2-40B4-BE49-F238E27FC236}">
                <a16:creationId xmlns:a16="http://schemas.microsoft.com/office/drawing/2014/main" id="{18DE61DC-A64B-4019-9503-2B344C867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1" r="30865" b="1"/>
          <a:stretch/>
        </p:blipFill>
        <p:spPr>
          <a:xfrm>
            <a:off x="8670840" y="243840"/>
            <a:ext cx="3288928" cy="6377939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1" descr="A person standing in front of a large rock&#10;&#10;Description generated with very high confidence">
            <a:extLst>
              <a:ext uri="{FF2B5EF4-FFF2-40B4-BE49-F238E27FC236}">
                <a16:creationId xmlns:a16="http://schemas.microsoft.com/office/drawing/2014/main" id="{0C6A8A11-B44E-41AC-AE85-D2AB846C2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5" t="181" r="17379" b="-181"/>
          <a:stretch/>
        </p:blipFill>
        <p:spPr>
          <a:xfrm>
            <a:off x="233219" y="243840"/>
            <a:ext cx="3284393" cy="638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3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9E33-7A4E-4CEB-828C-5CCE5A33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Water Quality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FED73-66B7-40D6-97C7-EE3267E2C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sng"/>
              <a:t>Chemical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02E82-6BDE-4C16-9A73-117EF2FFC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1226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Nitrates</a:t>
            </a:r>
          </a:p>
          <a:p>
            <a:r>
              <a:rPr lang="en-US"/>
              <a:t>Total phosphates</a:t>
            </a:r>
          </a:p>
          <a:p>
            <a:pPr marL="45720" indent="0">
              <a:buNone/>
            </a:pPr>
            <a:endParaRPr lang="en-US" b="1" u="sng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BFA3E-7A77-4CC8-996D-DAF032DDD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0" u="sng"/>
              <a:t>Physical 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084F8-55A4-473A-985C-30A4ADFA6E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pH</a:t>
            </a:r>
          </a:p>
          <a:p>
            <a:r>
              <a:rPr lang="en-US"/>
              <a:t>Temperature</a:t>
            </a:r>
          </a:p>
          <a:p>
            <a:r>
              <a:rPr lang="en-US"/>
              <a:t>Dissolved Oxygen</a:t>
            </a:r>
          </a:p>
          <a:p>
            <a:r>
              <a:rPr lang="en-US"/>
              <a:t>Biochemical oxygen demand</a:t>
            </a:r>
          </a:p>
          <a:p>
            <a:r>
              <a:rPr lang="en-US"/>
              <a:t>Turbidity</a:t>
            </a:r>
          </a:p>
          <a:p>
            <a:r>
              <a:rPr lang="en-US"/>
              <a:t>Total Dissolved Solids</a:t>
            </a:r>
          </a:p>
          <a:p>
            <a:endParaRPr lang="en-US" u="sng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0598B-377D-4C62-8549-93185BFBE8EA}"/>
              </a:ext>
            </a:extLst>
          </p:cNvPr>
          <p:cNvSpPr txBox="1"/>
          <p:nvPr/>
        </p:nvSpPr>
        <p:spPr>
          <a:xfrm>
            <a:off x="1144438" y="3962400"/>
            <a:ext cx="30019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u="sng"/>
              <a:t>Biological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2113B-1BA0-437E-9D3D-CCE7DA466CE3}"/>
              </a:ext>
            </a:extLst>
          </p:cNvPr>
          <p:cNvSpPr txBox="1"/>
          <p:nvPr/>
        </p:nvSpPr>
        <p:spPr>
          <a:xfrm>
            <a:off x="1143539" y="442157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/>
              <a:t>Fecal coliform</a:t>
            </a:r>
          </a:p>
        </p:txBody>
      </p:sp>
    </p:spTree>
    <p:extLst>
      <p:ext uri="{BB962C8B-B14F-4D97-AF65-F5344CB8AC3E}">
        <p14:creationId xmlns:p14="http://schemas.microsoft.com/office/powerpoint/2010/main" val="225265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52B3-C64C-4C6B-9026-515AF00F2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099" y="311833"/>
            <a:ext cx="6611860" cy="666247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Drinking Water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55E6E-0B23-4CDF-AAD3-4C97F04FD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60E0EEF-FD7A-4033-A4BB-97AAE3E8A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" t="3057" r="2041" b="2620"/>
          <a:stretch/>
        </p:blipFill>
        <p:spPr>
          <a:xfrm>
            <a:off x="1196926" y="941526"/>
            <a:ext cx="9769549" cy="56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76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910D50-ED0D-4E9B-A15F-B6006A8AB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D1765-A4E8-49B1-A47D-BB648967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7CF7B8-8D2F-4D78-94AF-BB03AFCBB2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95301C2-0D17-454C-902E-AC004E872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C78E39-B080-4066-8AE8-77101888BB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D429C31-0E44-489F-BBBE-A02384CC1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716" y="708291"/>
            <a:ext cx="9966960" cy="14473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100" b="1" cap="all"/>
              <a:t>Creating a Water Quality Index</a:t>
            </a:r>
          </a:p>
        </p:txBody>
      </p:sp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4D86B94-3689-41CF-B2A9-8B2E8FEA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84" y="2619688"/>
            <a:ext cx="6094715" cy="2849846"/>
          </a:xfrm>
          <a:prstGeom prst="rect">
            <a:avLst/>
          </a:prstGeom>
        </p:spPr>
      </p:pic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38A6ACB-CA86-42F7-8B07-69272CB3E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87" r="32564" b="-2518"/>
          <a:stretch/>
        </p:blipFill>
        <p:spPr>
          <a:xfrm>
            <a:off x="7087570" y="1872873"/>
            <a:ext cx="4806524" cy="4700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D3AE69-386A-42D6-8A9B-73B5DC041F05}"/>
              </a:ext>
            </a:extLst>
          </p:cNvPr>
          <p:cNvSpPr txBox="1"/>
          <p:nvPr/>
        </p:nvSpPr>
        <p:spPr>
          <a:xfrm>
            <a:off x="1690778" y="5874589"/>
            <a:ext cx="39508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National Sanitary Foundation</a:t>
            </a:r>
          </a:p>
        </p:txBody>
      </p:sp>
    </p:spTree>
    <p:extLst>
      <p:ext uri="{BB962C8B-B14F-4D97-AF65-F5344CB8AC3E}">
        <p14:creationId xmlns:p14="http://schemas.microsoft.com/office/powerpoint/2010/main" val="262221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E034-2A86-4148-B7B1-77FEC90CA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66" y="272321"/>
            <a:ext cx="9875520" cy="1356360"/>
          </a:xfrm>
        </p:spPr>
        <p:txBody>
          <a:bodyPr/>
          <a:lstStyle/>
          <a:p>
            <a:r>
              <a:rPr lang="en-US">
                <a:cs typeface="Calibri Light"/>
              </a:rPr>
              <a:t>Iceland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F855-DEBE-4ED0-A246-92409408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56" y="1569985"/>
            <a:ext cx="6525068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The population of Iceland in 2018 was 323,000 </a:t>
            </a:r>
            <a:r>
              <a:rPr lang="en-US" sz="1400"/>
              <a:t>(UN)</a:t>
            </a:r>
          </a:p>
          <a:p>
            <a:pPr lvl="2"/>
            <a:r>
              <a:rPr lang="en-US" sz="2000"/>
              <a:t>2.5 million tourists visited Iceland in 2018 </a:t>
            </a:r>
            <a:r>
              <a:rPr lang="en-US" sz="1400"/>
              <a:t>(Icelandic Tourism Board)</a:t>
            </a:r>
          </a:p>
          <a:p>
            <a:r>
              <a:rPr lang="en-US" sz="2000"/>
              <a:t>532,300 m³ water availability per capita </a:t>
            </a:r>
            <a:r>
              <a:rPr lang="en-US" sz="1400"/>
              <a:t>(UN) (2018)</a:t>
            </a:r>
          </a:p>
          <a:p>
            <a:r>
              <a:rPr lang="en-US" sz="2000"/>
              <a:t>Iceland generates 85% of its energy from renewable hydroelectric and geothermal sources. </a:t>
            </a:r>
            <a:r>
              <a:rPr lang="en-US" sz="1400"/>
              <a:t>(NEA-IS) (2018)</a:t>
            </a:r>
          </a:p>
          <a:p>
            <a:pPr lvl="2"/>
            <a:r>
              <a:rPr lang="en-US" sz="2000"/>
              <a:t>After use this water is put into geothermal lagoons, like the world-famous Blue Lagoon</a:t>
            </a:r>
          </a:p>
          <a:p>
            <a:r>
              <a:rPr lang="en-US" sz="2000"/>
              <a:t>In Iceland, the cultural norm is to care deeply about the environment and the resources in it. </a:t>
            </a:r>
            <a:r>
              <a:rPr lang="en-US" sz="1400"/>
              <a:t>(University of Colorado, Boulder) (2016)</a:t>
            </a:r>
          </a:p>
          <a:p>
            <a:endParaRPr lang="en-US" sz="2400"/>
          </a:p>
          <a:p>
            <a:endParaRPr lang="en-US"/>
          </a:p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CC37160-338F-4695-B5C1-D6E6F780D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47" y="708097"/>
            <a:ext cx="3969752" cy="52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0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, tree, book&#10;&#10;Description generated with very high confidence">
            <a:extLst>
              <a:ext uri="{FF2B5EF4-FFF2-40B4-BE49-F238E27FC236}">
                <a16:creationId xmlns:a16="http://schemas.microsoft.com/office/drawing/2014/main" id="{87F50F3F-0C48-4C2B-A68E-895972145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6869" y="1438"/>
            <a:ext cx="12659515" cy="67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4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F537-12FC-4248-9FEB-E62CBD8B0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45" y="322053"/>
            <a:ext cx="1421634" cy="1356360"/>
          </a:xfrm>
        </p:spPr>
        <p:txBody>
          <a:bodyPr/>
          <a:lstStyle/>
          <a:p>
            <a:r>
              <a:rPr lang="en-US">
                <a:cs typeface="Calibri Light"/>
              </a:rPr>
              <a:t>India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23F15-B9A1-44C9-B921-F785C80CB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0107" y="806570"/>
            <a:ext cx="4326406" cy="57328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Population: 1.3 billion (UN 2018)</a:t>
            </a:r>
          </a:p>
          <a:p>
            <a:pPr lvl="1"/>
            <a:r>
              <a:rPr lang="en-US"/>
              <a:t>16%  of world population</a:t>
            </a:r>
          </a:p>
          <a:p>
            <a:r>
              <a:rPr lang="en-US"/>
              <a:t>1,474 m</a:t>
            </a:r>
            <a:r>
              <a:rPr lang="en-US" baseline="30000"/>
              <a:t>3</a:t>
            </a:r>
            <a:r>
              <a:rPr lang="en-US"/>
              <a:t>  water availability per capita (MSPI)</a:t>
            </a:r>
            <a:endParaRPr lang="en-US">
              <a:highlight>
                <a:srgbClr val="FFFF00"/>
              </a:highlight>
            </a:endParaRPr>
          </a:p>
          <a:p>
            <a:pPr lvl="1"/>
            <a:r>
              <a:rPr lang="en-US"/>
              <a:t>this is less than 1% of the water availability in Iceland</a:t>
            </a:r>
          </a:p>
          <a:p>
            <a:r>
              <a:rPr lang="en-US"/>
              <a:t>60% of Indians practice open defecation (GIWA 2015)</a:t>
            </a:r>
          </a:p>
          <a:p>
            <a:r>
              <a:rPr lang="en-US"/>
              <a:t>The Ganges is vastly important in Hinduism</a:t>
            </a:r>
          </a:p>
          <a:p>
            <a:pPr lvl="1"/>
            <a:r>
              <a:rPr lang="en-US"/>
              <a:t>Pilgrims to the Ganges bath &amp; drink the water</a:t>
            </a:r>
          </a:p>
          <a:p>
            <a:pPr lvl="1"/>
            <a:r>
              <a:rPr lang="en-US"/>
              <a:t>India has 5.2 million feral cows</a:t>
            </a:r>
          </a:p>
          <a:p>
            <a:pPr marL="45720" indent="0">
              <a:buNone/>
            </a:pPr>
            <a:endParaRPr lang="en-US"/>
          </a:p>
        </p:txBody>
      </p:sp>
      <p:pic>
        <p:nvPicPr>
          <p:cNvPr id="4" name="Picture 4" descr="A person sitting at a table eating food&#10;&#10;Description generated with high confidence">
            <a:extLst>
              <a:ext uri="{FF2B5EF4-FFF2-40B4-BE49-F238E27FC236}">
                <a16:creationId xmlns:a16="http://schemas.microsoft.com/office/drawing/2014/main" id="{E68D0155-9E72-4E85-88BA-E829FE255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06125" y="1274646"/>
            <a:ext cx="5902109" cy="44150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2699A5F-7349-48F0-AF62-A32D1DB68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40000">
            <a:off x="-356073" y="3176477"/>
            <a:ext cx="3968697" cy="27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877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</TotalTime>
  <Words>203</Words>
  <Application>Microsoft Office PowerPoint</Application>
  <PresentationFormat>Widescreen</PresentationFormat>
  <Paragraphs>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 Light</vt:lpstr>
      <vt:lpstr>Corbel</vt:lpstr>
      <vt:lpstr>Basis</vt:lpstr>
      <vt:lpstr>Comparative water quality analysis of Iceland and India</vt:lpstr>
      <vt:lpstr>Water as a Resource</vt:lpstr>
      <vt:lpstr>Water Quality's Effects on Society</vt:lpstr>
      <vt:lpstr>Water Quality Parameters</vt:lpstr>
      <vt:lpstr>Drinking Water Standards</vt:lpstr>
      <vt:lpstr>Creating a Water Quality Index</vt:lpstr>
      <vt:lpstr>Iceland</vt:lpstr>
      <vt:lpstr>PowerPoint Presentation</vt:lpstr>
      <vt:lpstr>India</vt:lpstr>
      <vt:lpstr>PowerPoint Presentation</vt:lpstr>
      <vt:lpstr>PowerPoint Presentation</vt:lpstr>
      <vt:lpstr>Case Study: Ganga River Discovery Center at Parmarth Niketan Ashram</vt:lpstr>
      <vt:lpstr>References</vt:lpstr>
      <vt:lpstr>Acknowledgments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Jovanelly, Tamie J.</dc:creator>
  <cp:lastModifiedBy>Jovanelly, Tamie J.</cp:lastModifiedBy>
  <cp:revision>4</cp:revision>
  <dcterms:created xsi:type="dcterms:W3CDTF">2013-07-15T20:26:40Z</dcterms:created>
  <dcterms:modified xsi:type="dcterms:W3CDTF">2019-04-23T14:15:53Z</dcterms:modified>
</cp:coreProperties>
</file>