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257" r:id="rId5"/>
    <p:sldId id="300" r:id="rId6"/>
    <p:sldId id="267" r:id="rId7"/>
    <p:sldId id="266" r:id="rId8"/>
    <p:sldId id="28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726430-7B86-4B3A-AED3-87DF095C354B}" v="1" dt="2025-03-26T16:51:02.268"/>
    <p1510:client id="{68AEB762-316B-AF4A-48B3-C9499D424366}" v="33" dt="2025-03-24T18:45:11.574"/>
    <p1510:client id="{BD6A9EF2-1171-4258-BF75-5F4F66AB0BAB}" v="1" dt="2025-03-24T18:40:30.4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72" d="100"/>
          <a:sy n="72" d="100"/>
        </p:scale>
        <p:origin x="3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3B93BF-4F7A-4E35-9553-742B8F9A3D2D}" type="datetimeFigureOut">
              <a:t>3/26/2025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40C03-59AB-4599-B0A0-4A5F4CA2A3D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78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60549C-0605-A13A-FAE3-9CC08D944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4D415E-FFDC-579E-6DDA-0CFE3A2C53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3D59E-A7E9-FA89-2E5C-7B4C1016B2F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D4978D2-0F08-411B-947C-0837B2CC8FA1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Plac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20B3581-EB77-E3D3-65DA-CFBA480F2D6E}"/>
              </a:ext>
            </a:extLst>
          </p:cNvPr>
          <p:cNvSpPr/>
          <p:nvPr/>
        </p:nvSpPr>
        <p:spPr>
          <a:xfrm>
            <a:off x="0" y="4648196"/>
            <a:ext cx="12191996" cy="2209803"/>
          </a:xfrm>
          <a:prstGeom prst="rect">
            <a:avLst/>
          </a:prstGeom>
          <a:solidFill>
            <a:srgbClr val="E9713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7A3DC8F-F4C3-AFFB-3716-48FCB3769C7F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8011" y="841549"/>
            <a:ext cx="4573591" cy="3027066"/>
          </a:xfrm>
          <a:solidFill>
            <a:srgbClr val="D9D9D9"/>
          </a:solidFill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A1328B1B-6158-CA84-6BAF-1EF19CE88A33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8011" y="4032741"/>
            <a:ext cx="2955807" cy="2133596"/>
          </a:xfrm>
          <a:solidFill>
            <a:srgbClr val="D9D9D9"/>
          </a:solidFill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8759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1D76B743-13AF-6F1C-0484-53CD2528029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257144" y="685800"/>
            <a:ext cx="4934861" cy="6172200"/>
          </a:xfrm>
        </p:spPr>
        <p:txBody>
          <a:bodyPr anchor="ctr" anchorCtr="1">
            <a:noAutofit/>
          </a:bodyPr>
          <a:lstStyle>
            <a:lvl1pPr marL="0" indent="0" algn="ctr">
              <a:buNone/>
              <a:defRPr lang="en-GB" sz="1200">
                <a:solidFill>
                  <a:srgbClr val="7F7F7F"/>
                </a:solidFill>
                <a:latin typeface="Lato" pitchFamily="34"/>
              </a:defRPr>
            </a:lvl1pPr>
          </a:lstStyle>
          <a:p>
            <a:pPr lvl="0"/>
            <a:r>
              <a:rPr lang="en-GB"/>
              <a:t>Insert Your Image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117936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4A1EEEA0-38AD-D728-F7FA-81BB01D50AD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791196" y="0"/>
            <a:ext cx="6400800" cy="6858000"/>
          </a:xfrm>
          <a:solidFill>
            <a:srgbClr val="E8E8E8"/>
          </a:solidFill>
        </p:spPr>
        <p:txBody>
          <a:bodyPr anchorCtr="1"/>
          <a:lstStyle>
            <a:lvl1pPr marL="0" indent="0" algn="ctr">
              <a:buNone/>
              <a:defRPr lang="en-ID" sz="1000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1929955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A3B021B-2D77-44C4-3E5B-A003E8DDAE9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0"/>
            <a:ext cx="12191996" cy="6858000"/>
          </a:xfrm>
          <a:solidFill>
            <a:srgbClr val="F2F2F2"/>
          </a:solidFill>
        </p:spPr>
        <p:txBody>
          <a:bodyPr/>
          <a:lstStyle>
            <a:lvl1pPr marL="0" indent="0">
              <a:buNone/>
              <a:defRPr lang="en-ID" sz="1800">
                <a:solidFill>
                  <a:srgbClr val="7F7F7F"/>
                </a:solidFill>
                <a:latin typeface="Open Sans" pitchFamily="34"/>
                <a:ea typeface="Open Sans" pitchFamily="34"/>
                <a:cs typeface="Open Sans" pitchFamily="34"/>
              </a:defRPr>
            </a:lvl1pPr>
          </a:lstStyle>
          <a:p>
            <a:pPr lvl="0"/>
            <a:r>
              <a:rPr lang="en-ID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88801839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aprod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5.svg"/><Relationship Id="rId12" Type="http://schemas.openxmlformats.org/officeDocument/2006/relationships/image" Target="../media/image2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sv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solidFill>
          <a:srgbClr val="6EA9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6ECA5-55C7-31FE-5950-E5FF624730E8}"/>
              </a:ext>
            </a:extLst>
          </p:cNvPr>
          <p:cNvSpPr/>
          <p:nvPr/>
        </p:nvSpPr>
        <p:spPr>
          <a:xfrm>
            <a:off x="332384" y="1670416"/>
            <a:ext cx="9103866" cy="17543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b" anchorCtr="0" compatLnSpc="1">
            <a:normAutofit fontScale="85000" lnSpcReduction="10000"/>
          </a:bodyPr>
          <a:lstStyle/>
          <a:p>
            <a:pPr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rgbClr val="FFFFFF"/>
                </a:solidFill>
                <a:uFillTx/>
                <a:latin typeface="Segoe UI"/>
                <a:cs typeface="Segoe UI"/>
              </a:rPr>
              <a:t>Digital Transformation Through Dynamics 365 </a:t>
            </a:r>
            <a:r>
              <a:rPr lang="en-US" sz="4400" b="1" dirty="0">
                <a:solidFill>
                  <a:srgbClr val="FFFFFF"/>
                </a:solidFill>
                <a:latin typeface="Segoe UI"/>
                <a:cs typeface="Segoe UI"/>
              </a:rPr>
              <a:t>Finance and Supply Chain</a:t>
            </a:r>
            <a:endParaRPr lang="en-US" sz="4400" b="1" i="0" u="none" strike="noStrike" kern="1200" cap="none" spc="0" baseline="0" dirty="0">
              <a:solidFill>
                <a:srgbClr val="FFFFFF"/>
              </a:solidFill>
              <a:uFillTx/>
              <a:latin typeface="Segoe UI" pitchFamily="34"/>
              <a:cs typeface="Segoe UI" pitchFamily="34"/>
            </a:endParaRPr>
          </a:p>
        </p:txBody>
      </p:sp>
      <p:sp>
        <p:nvSpPr>
          <p:cNvPr id="3" name="Subtitle 10">
            <a:extLst>
              <a:ext uri="{FF2B5EF4-FFF2-40B4-BE49-F238E27FC236}">
                <a16:creationId xmlns:a16="http://schemas.microsoft.com/office/drawing/2014/main" id="{CCAF04EE-EC58-DE82-3CDC-40826CAE811B}"/>
              </a:ext>
            </a:extLst>
          </p:cNvPr>
          <p:cNvSpPr/>
          <p:nvPr/>
        </p:nvSpPr>
        <p:spPr>
          <a:xfrm>
            <a:off x="385401" y="3574782"/>
            <a:ext cx="7396929" cy="279607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130000"/>
              </a:lnSpc>
              <a:spcBef>
                <a:spcPts val="100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 dirty="0">
                <a:solidFill>
                  <a:srgbClr val="FFFFFF"/>
                </a:solidFill>
                <a:uFillTx/>
                <a:latin typeface="Segoe UI" pitchFamily="34"/>
                <a:cs typeface="Segoe UI" pitchFamily="34"/>
              </a:rPr>
              <a:t>Case Study</a:t>
            </a:r>
          </a:p>
          <a:p>
            <a:pPr>
              <a:lnSpc>
                <a:spcPct val="130000"/>
              </a:lnSpc>
              <a:spcBef>
                <a:spcPts val="1000"/>
              </a:spcBef>
              <a:spcAft>
                <a:spcPts val="6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i="1">
                <a:solidFill>
                  <a:srgbClr val="FFFFFF"/>
                </a:solidFill>
                <a:latin typeface="Segoe UI"/>
                <a:cs typeface="Segoe UI"/>
              </a:rPr>
              <a:t>B/A Products Website: </a:t>
            </a:r>
            <a:r>
              <a:rPr lang="en-US" sz="1600" dirty="0">
                <a:solidFill>
                  <a:srgbClr val="FFFFFF"/>
                </a:solidFill>
                <a:ea typeface="+mn-lt"/>
                <a:cs typeface="+mn-lt"/>
                <a:hlinkClick r:id="rId3"/>
              </a:rPr>
              <a:t>https://baprod.com/</a:t>
            </a:r>
            <a:r>
              <a:rPr lang="en-US" sz="1600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endParaRPr lang="en-US" sz="1600" b="0" i="1" u="none" strike="noStrike" kern="1200" cap="none" spc="0" baseline="0" dirty="0">
              <a:solidFill>
                <a:srgbClr val="FFFFFF"/>
              </a:solidFill>
              <a:uFillTx/>
              <a:ea typeface="+mn-lt"/>
              <a:cs typeface="+mn-lt"/>
            </a:endParaRPr>
          </a:p>
        </p:txBody>
      </p:sp>
      <p:cxnSp>
        <p:nvCxnSpPr>
          <p:cNvPr id="4" name="Straight Connector 5">
            <a:extLst>
              <a:ext uri="{FF2B5EF4-FFF2-40B4-BE49-F238E27FC236}">
                <a16:creationId xmlns:a16="http://schemas.microsoft.com/office/drawing/2014/main" id="{FD058861-CD6E-395D-2B57-86ED3B5D6252}"/>
              </a:ext>
            </a:extLst>
          </p:cNvPr>
          <p:cNvCxnSpPr/>
          <p:nvPr/>
        </p:nvCxnSpPr>
        <p:spPr>
          <a:xfrm>
            <a:off x="2623788" y="513563"/>
            <a:ext cx="0" cy="588727"/>
          </a:xfrm>
          <a:prstGeom prst="straightConnector1">
            <a:avLst/>
          </a:prstGeom>
          <a:noFill/>
          <a:ln w="12701" cap="flat">
            <a:solidFill>
              <a:srgbClr val="FFFFFF"/>
            </a:solidFill>
            <a:prstDash val="solid"/>
            <a:miter/>
          </a:ln>
        </p:spPr>
      </p:cxnSp>
      <p:sp>
        <p:nvSpPr>
          <p:cNvPr id="5" name="AutoShape 2" descr="AET - American Engineering Testing">
            <a:extLst>
              <a:ext uri="{FF2B5EF4-FFF2-40B4-BE49-F238E27FC236}">
                <a16:creationId xmlns:a16="http://schemas.microsoft.com/office/drawing/2014/main" id="{02027C79-D713-960A-410E-542135FE52F2}"/>
              </a:ext>
            </a:extLst>
          </p:cNvPr>
          <p:cNvSpPr/>
          <p:nvPr/>
        </p:nvSpPr>
        <p:spPr>
          <a:xfrm>
            <a:off x="5943600" y="3276596"/>
            <a:ext cx="304796" cy="30479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pic>
        <p:nvPicPr>
          <p:cNvPr id="6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90C1C09D-E2FE-C8F1-EF41-4931510757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30" y="0"/>
            <a:ext cx="2079144" cy="146064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9" descr="A white lines on a black background&#10;&#10;Description automatically generated">
            <a:extLst>
              <a:ext uri="{FF2B5EF4-FFF2-40B4-BE49-F238E27FC236}">
                <a16:creationId xmlns:a16="http://schemas.microsoft.com/office/drawing/2014/main" id="{9FC55FD7-539D-EA55-E9FD-D549FB1D44FB}"/>
              </a:ext>
            </a:extLst>
          </p:cNvPr>
          <p:cNvPicPr>
            <a:picLocks noMove="1" noResize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151976" y="-215341"/>
            <a:ext cx="7243008" cy="708574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2460DEBF-ADE2-B2BA-3065-CFF7DC85CA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261920" y="-86209"/>
            <a:ext cx="3211290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B4EFE90-04CB-4E12-9DEC-27CF02DE1B27}"/>
              </a:ext>
            </a:extLst>
          </p:cNvPr>
          <p:cNvSpPr txBox="1"/>
          <p:nvPr/>
        </p:nvSpPr>
        <p:spPr>
          <a:xfrm>
            <a:off x="332384" y="6356351"/>
            <a:ext cx="41148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0" baseline="0" dirty="0">
                <a:solidFill>
                  <a:srgbClr val="FFFFFF"/>
                </a:solidFill>
                <a:uFillTx/>
                <a:latin typeface="Segoe UI" pitchFamily="34"/>
                <a:cs typeface="Segoe UI" pitchFamily="34"/>
              </a:rPr>
              <a:t>© 2025 Ludia Consulting</a:t>
            </a:r>
          </a:p>
        </p:txBody>
      </p:sp>
      <p:pic>
        <p:nvPicPr>
          <p:cNvPr id="11" name="Picture 2" descr="A yellow and black logo&#10;&#10;AI-generated content may be incorrect.">
            <a:extLst>
              <a:ext uri="{FF2B5EF4-FFF2-40B4-BE49-F238E27FC236}">
                <a16:creationId xmlns:a16="http://schemas.microsoft.com/office/drawing/2014/main" id="{FF654851-514A-BA2E-D31E-67DD416F9F6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916195" y="370628"/>
            <a:ext cx="2623788" cy="87459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E8976D05-6776-4B2A-DF0F-64FEA6E24D60}"/>
              </a:ext>
            </a:extLst>
          </p:cNvPr>
          <p:cNvSpPr/>
          <p:nvPr/>
        </p:nvSpPr>
        <p:spPr>
          <a:xfrm>
            <a:off x="-50639" y="4649376"/>
            <a:ext cx="12242636" cy="2202899"/>
          </a:xfrm>
          <a:prstGeom prst="rect">
            <a:avLst/>
          </a:prstGeom>
          <a:solidFill>
            <a:srgbClr val="4A5D5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pic>
        <p:nvPicPr>
          <p:cNvPr id="3" name="Picture Placeholder 6" descr="A warehouse with signs from the ceiling&#10;&#10;AI-generated content may be incorrect.">
            <a:extLst>
              <a:ext uri="{FF2B5EF4-FFF2-40B4-BE49-F238E27FC236}">
                <a16:creationId xmlns:a16="http://schemas.microsoft.com/office/drawing/2014/main" id="{82519344-C4A0-26E4-77A1-519D7DA01F45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l="26959" r="26959"/>
          <a:stretch>
            <a:fillRect/>
          </a:stretch>
        </p:blipFill>
        <p:spPr>
          <a:xfrm flipH="1">
            <a:off x="608011" y="861575"/>
            <a:ext cx="4573591" cy="3027066"/>
          </a:xfrm>
          <a:solidFill>
            <a:srgbClr val="D9D9D9"/>
          </a:solidFill>
          <a:effectLst>
            <a:outerShdw dir="16200000" algn="tl">
              <a:srgbClr val="000000">
                <a:alpha val="22000"/>
              </a:srgbClr>
            </a:outerShdw>
          </a:effectLst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DD2A6AC9-31FE-E0D6-0F63-4D9713193AAB}"/>
              </a:ext>
            </a:extLst>
          </p:cNvPr>
          <p:cNvSpPr txBox="1"/>
          <p:nvPr/>
        </p:nvSpPr>
        <p:spPr>
          <a:xfrm>
            <a:off x="6498896" y="394033"/>
            <a:ext cx="5510220" cy="4924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D" sz="2600" b="1" dirty="0">
                <a:solidFill>
                  <a:srgbClr val="669C47"/>
                </a:solidFill>
                <a:effectLst>
                  <a:outerShdw dist="38096" dir="2700000">
                    <a:srgbClr val="000000"/>
                  </a:outerShdw>
                </a:effectLst>
                <a:latin typeface="Segoe UI"/>
                <a:cs typeface="Segoe UI"/>
              </a:rPr>
              <a:t>B/</a:t>
            </a:r>
            <a:r>
              <a:rPr lang="en-ID" sz="2600" b="1" kern="0" dirty="0">
                <a:solidFill>
                  <a:srgbClr val="669C47"/>
                </a:solidFill>
                <a:effectLst>
                  <a:outerShdw dist="38096" dir="2700000">
                    <a:srgbClr val="000000"/>
                  </a:outerShdw>
                </a:effectLst>
                <a:latin typeface="Segoe UI"/>
                <a:cs typeface="Segoe UI"/>
              </a:rPr>
              <a:t>A Products</a:t>
            </a:r>
            <a:r>
              <a:rPr lang="en-ID" sz="2600" b="1" i="0" u="none" strike="noStrike" kern="1200" cap="none" spc="0" baseline="0" dirty="0">
                <a:solidFill>
                  <a:srgbClr val="156082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Segoe UI"/>
                <a:cs typeface="Segoe UI"/>
              </a:rPr>
              <a:t> </a:t>
            </a:r>
            <a:r>
              <a:rPr lang="en-ID" sz="2600" b="1" i="0" u="none" strike="noStrike" kern="1200" cap="none" spc="0" baseline="0" dirty="0">
                <a:solidFill>
                  <a:srgbClr val="8DA696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Segoe UI"/>
                <a:cs typeface="Segoe UI"/>
              </a:rPr>
              <a:t>Challenges</a:t>
            </a:r>
            <a:endParaRPr lang="en-US" sz="2600" b="1" i="0" u="none" strike="noStrike" kern="1200" cap="none" spc="0" baseline="0" dirty="0">
              <a:solidFill>
                <a:srgbClr val="8DA696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Segoe UI"/>
              <a:cs typeface="Segoe UI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88AEEB82-D64F-4B46-BAFD-E45228636E4A}"/>
              </a:ext>
            </a:extLst>
          </p:cNvPr>
          <p:cNvSpPr txBox="1"/>
          <p:nvPr/>
        </p:nvSpPr>
        <p:spPr>
          <a:xfrm>
            <a:off x="6498896" y="146733"/>
            <a:ext cx="3097347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D" sz="1600" dirty="0">
                <a:solidFill>
                  <a:srgbClr val="8DA696"/>
                </a:solidFill>
                <a:effectLst>
                  <a:outerShdw dist="38096" dir="2700000">
                    <a:srgbClr val="000000"/>
                  </a:outerShdw>
                </a:effectLst>
                <a:latin typeface="Segoe UI"/>
                <a:cs typeface="Segoe UI"/>
              </a:rPr>
              <a:t>B/A Products</a:t>
            </a:r>
            <a:endParaRPr lang="en-US" sz="1600" b="0" i="0" u="none" strike="noStrike" kern="1200" cap="none" spc="0" baseline="0" dirty="0">
              <a:solidFill>
                <a:srgbClr val="8DA696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Segoe UI" pitchFamily="34"/>
              <a:cs typeface="Segoe UI" pitchFamily="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6FD817-B180-7DFD-BF68-2ED91238831D}"/>
              </a:ext>
            </a:extLst>
          </p:cNvPr>
          <p:cNvSpPr txBox="1"/>
          <p:nvPr/>
        </p:nvSpPr>
        <p:spPr>
          <a:xfrm>
            <a:off x="6546220" y="1080241"/>
            <a:ext cx="5422373" cy="33239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B/A Products, a subsidiary of </a:t>
            </a:r>
            <a:r>
              <a:rPr lang="en-US" sz="1400" dirty="0" err="1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Heico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, </a:t>
            </a:r>
            <a:r>
              <a:rPr lang="en-US" sz="1400" b="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is a </a:t>
            </a:r>
            <a:r>
              <a:rPr lang="en-US" sz="1400" b="1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leading manufacturer of lifting slings </a:t>
            </a:r>
            <a:r>
              <a:rPr lang="en-US" sz="1400" b="1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and </a:t>
            </a:r>
            <a:r>
              <a:rPr lang="en-US" sz="1400" b="1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cargo control products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, dedicated to innovation in the aerospace </a:t>
            </a:r>
            <a:r>
              <a:rPr lang="en-US" sz="1400" b="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and 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electronics industry</a:t>
            </a:r>
            <a:r>
              <a:rPr lang="en-US" sz="1400" b="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. Ludia Consulting was 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engaged </a:t>
            </a:r>
            <a:r>
              <a:rPr lang="en-US" sz="1400" b="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by 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B/A Products </a:t>
            </a:r>
            <a:r>
              <a:rPr lang="en-US" sz="1400" b="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to </a:t>
            </a:r>
            <a:r>
              <a:rPr lang="en-US" sz="1400" b="1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transform </a:t>
            </a:r>
            <a:r>
              <a:rPr lang="en-US" sz="1400" b="1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its </a:t>
            </a:r>
            <a:r>
              <a:rPr lang="en-US" sz="1400" b="1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production scheduling </a:t>
            </a:r>
            <a:r>
              <a:rPr lang="en-US" sz="1400" b="1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and </a:t>
            </a:r>
            <a:r>
              <a:rPr lang="en-US" sz="1400" b="1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supply chain operations</a:t>
            </a:r>
            <a:r>
              <a:rPr lang="en-US" sz="1400" b="1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.</a:t>
            </a:r>
            <a:r>
              <a:rPr lang="en-US" sz="1400" b="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B/A Products recognized the </a:t>
            </a:r>
            <a:r>
              <a:rPr lang="en-US" sz="1400" b="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need to 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replace inefficient </a:t>
            </a:r>
            <a:r>
              <a:rPr lang="en-US" sz="140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legacy systems and 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improve production planning to stay competitive</a:t>
            </a:r>
            <a:r>
              <a:rPr lang="en-US" sz="140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.</a:t>
            </a:r>
            <a:endParaRPr lang="en-US" sz="1400" dirty="0">
              <a:latin typeface="Segoe UI"/>
              <a:ea typeface="+mn-lt"/>
              <a:cs typeface="+mn-lt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dirty="0">
              <a:solidFill>
                <a:srgbClr val="000000"/>
              </a:solidFill>
              <a:latin typeface="Segoe UI"/>
              <a:ea typeface="+mn-lt"/>
              <a:cs typeface="+mn-lt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B/A Products</a:t>
            </a:r>
            <a:r>
              <a:rPr lang="en-US" sz="1400" b="1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 aimed to achieve the following objectives:</a:t>
            </a:r>
            <a:endParaRPr lang="en-US" sz="1400" b="1" dirty="0">
              <a:latin typeface="Segoe UI"/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Enhance production scheduling accuracy to reduce lead times </a:t>
            </a:r>
            <a:r>
              <a:rPr lang="en-US" sz="140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and 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minimize supply chain disruptions</a:t>
            </a:r>
            <a:r>
              <a:rPr lang="en-US" sz="140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.</a:t>
            </a:r>
            <a:endParaRPr lang="en-US" sz="1400" dirty="0">
              <a:latin typeface="Segoe UI"/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Optimize inventory management </a:t>
            </a:r>
            <a:r>
              <a:rPr lang="en-US" sz="140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to 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balance stock levels </a:t>
            </a:r>
            <a:r>
              <a:rPr lang="en-US" sz="140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and 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reduce inefficiencies</a:t>
            </a:r>
            <a:r>
              <a:rPr lang="en-US" sz="140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.</a:t>
            </a:r>
            <a:endParaRPr lang="en-US" sz="1400" dirty="0">
              <a:latin typeface="Segoe UI"/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Implement system-driven workflows </a:t>
            </a:r>
            <a:r>
              <a:rPr lang="en-US" sz="140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to 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improve </a:t>
            </a:r>
            <a:r>
              <a:rPr lang="en-US" sz="140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data 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accuracy </a:t>
            </a:r>
            <a:r>
              <a:rPr lang="en-US" sz="140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and 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streamline </a:t>
            </a:r>
            <a:r>
              <a:rPr lang="en-US" sz="140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operational </a:t>
            </a:r>
            <a:r>
              <a:rPr lang="en-US" sz="1400" dirty="0">
                <a:solidFill>
                  <a:srgbClr val="000000"/>
                </a:solidFill>
                <a:latin typeface="Segoe UI"/>
                <a:ea typeface="+mn-lt"/>
                <a:cs typeface="+mn-lt"/>
              </a:rPr>
              <a:t>decision-making</a:t>
            </a:r>
            <a:r>
              <a:rPr lang="en-US" sz="140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+mn-lt"/>
              </a:rPr>
              <a:t>.</a:t>
            </a:r>
            <a:endParaRPr lang="en-US" sz="1400" dirty="0">
              <a:latin typeface="Segoe UI"/>
              <a:ea typeface="+mn-lt"/>
              <a:cs typeface="+mn-lt"/>
            </a:endParaRPr>
          </a:p>
        </p:txBody>
      </p:sp>
      <p:sp>
        <p:nvSpPr>
          <p:cNvPr id="7" name="Round Diagonal Corner Rectangle 24">
            <a:extLst>
              <a:ext uri="{FF2B5EF4-FFF2-40B4-BE49-F238E27FC236}">
                <a16:creationId xmlns:a16="http://schemas.microsoft.com/office/drawing/2014/main" id="{12991218-3A11-E548-3649-3B4EE38A3F1E}"/>
              </a:ext>
            </a:extLst>
          </p:cNvPr>
          <p:cNvSpPr/>
          <p:nvPr/>
        </p:nvSpPr>
        <p:spPr>
          <a:xfrm>
            <a:off x="3905365" y="2866616"/>
            <a:ext cx="2339830" cy="3501850"/>
          </a:xfrm>
          <a:custGeom>
            <a:avLst>
              <a:gd name="f9" fmla="val 16667"/>
              <a:gd name="f10" fmla="val 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ss"/>
              <a:gd name="f8" fmla="val 0"/>
              <a:gd name="f9" fmla="val 16667"/>
              <a:gd name="f10" fmla="val 0"/>
              <a:gd name="f11" fmla="abs f5"/>
              <a:gd name="f12" fmla="abs f6"/>
              <a:gd name="f13" fmla="abs f7"/>
              <a:gd name="f14" fmla="val f8"/>
              <a:gd name="f15" fmla="val f9"/>
              <a:gd name="f16" fmla="val f10"/>
              <a:gd name="f17" fmla="?: f11 f5 1"/>
              <a:gd name="f18" fmla="?: f12 f6 1"/>
              <a:gd name="f19" fmla="?: f13 f7 1"/>
              <a:gd name="f20" fmla="*/ f17 1 21600"/>
              <a:gd name="f21" fmla="*/ f18 1 21600"/>
              <a:gd name="f22" fmla="*/ 21600 f17 1"/>
              <a:gd name="f23" fmla="*/ 21600 f18 1"/>
              <a:gd name="f24" fmla="min f21 f20"/>
              <a:gd name="f25" fmla="*/ f22 1 f19"/>
              <a:gd name="f26" fmla="*/ f23 1 f19"/>
              <a:gd name="f27" fmla="val f25"/>
              <a:gd name="f28" fmla="val f26"/>
              <a:gd name="f29" fmla="*/ f14 f24 1"/>
              <a:gd name="f30" fmla="+- f28 0 f14"/>
              <a:gd name="f31" fmla="+- f27 0 f14"/>
              <a:gd name="f32" fmla="*/ f27 f24 1"/>
              <a:gd name="f33" fmla="*/ f28 f24 1"/>
              <a:gd name="f34" fmla="min f31 f30"/>
              <a:gd name="f35" fmla="*/ f34 f15 1"/>
              <a:gd name="f36" fmla="*/ f34 f16 1"/>
              <a:gd name="f37" fmla="*/ f35 1 100000"/>
              <a:gd name="f38" fmla="*/ f36 1 100000"/>
              <a:gd name="f39" fmla="+- f28 0 f37"/>
              <a:gd name="f40" fmla="+- f27 0 f38"/>
              <a:gd name="f41" fmla="*/ f37 29289 1"/>
              <a:gd name="f42" fmla="*/ f38 29289 1"/>
              <a:gd name="f43" fmla="*/ f37 f24 1"/>
              <a:gd name="f44" fmla="*/ f38 f24 1"/>
              <a:gd name="f45" fmla="*/ f41 1 100000"/>
              <a:gd name="f46" fmla="*/ f42 1 100000"/>
              <a:gd name="f47" fmla="*/ f40 f24 1"/>
              <a:gd name="f48" fmla="*/ f39 f24 1"/>
              <a:gd name="f49" fmla="+- f45 0 f46"/>
              <a:gd name="f50" fmla="?: f49 f45 f46"/>
              <a:gd name="f51" fmla="+- f27 0 f50"/>
              <a:gd name="f52" fmla="+- f28 0 f50"/>
              <a:gd name="f53" fmla="*/ f50 f24 1"/>
              <a:gd name="f54" fmla="*/ f51 f24 1"/>
              <a:gd name="f55" fmla="*/ f5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3" t="f53" r="f54" b="f55"/>
            <a:pathLst>
              <a:path>
                <a:moveTo>
                  <a:pt x="f43" y="f29"/>
                </a:moveTo>
                <a:lnTo>
                  <a:pt x="f47" y="f29"/>
                </a:lnTo>
                <a:arcTo wR="f44" hR="f44" stAng="f4" swAng="f3"/>
                <a:lnTo>
                  <a:pt x="f32" y="f48"/>
                </a:lnTo>
                <a:arcTo wR="f43" hR="f43" stAng="f8" swAng="f3"/>
                <a:lnTo>
                  <a:pt x="f44" y="f33"/>
                </a:lnTo>
                <a:arcTo wR="f44" hR="f44" stAng="f3" swAng="f3"/>
                <a:lnTo>
                  <a:pt x="f29" y="f43"/>
                </a:lnTo>
                <a:arcTo wR="f43" hR="f43" stAng="f2" swAng="f3"/>
                <a:close/>
              </a:path>
            </a:pathLst>
          </a:custGeom>
          <a:solidFill>
            <a:srgbClr val="6EA92C"/>
          </a:solidFill>
          <a:ln w="127001" cap="flat">
            <a:solidFill>
              <a:srgbClr val="FFFFFF"/>
            </a:solidFill>
            <a:prstDash val="solid"/>
            <a:miter/>
          </a:ln>
          <a:effectLst>
            <a:outerShdw dir="16200000" algn="tl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pic>
        <p:nvPicPr>
          <p:cNvPr id="8" name="Picture Placeholder 17" descr="A car on a tow truck&#10;&#10;AI-generated content may be incorrect.">
            <a:extLst>
              <a:ext uri="{FF2B5EF4-FFF2-40B4-BE49-F238E27FC236}">
                <a16:creationId xmlns:a16="http://schemas.microsoft.com/office/drawing/2014/main" id="{9A2F2734-22E8-A51F-D379-41E225DCABE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15515" t="6538" r="55562" b="-6918"/>
          <a:stretch/>
        </p:blipFill>
        <p:spPr>
          <a:xfrm>
            <a:off x="608011" y="4032741"/>
            <a:ext cx="2962003" cy="2141710"/>
          </a:xfrm>
          <a:solidFill>
            <a:srgbClr val="D9D9D9"/>
          </a:solidFill>
          <a:effectLst>
            <a:outerShdw dir="16200000" algn="tl">
              <a:srgbClr val="000000">
                <a:alpha val="21000"/>
              </a:srgbClr>
            </a:outerShdw>
          </a:effectLst>
        </p:spPr>
      </p:pic>
      <p:pic>
        <p:nvPicPr>
          <p:cNvPr id="9" name="Picture 2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BE0F6848-B71E-0805-83BD-3B6DC21EC2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50" y="6434276"/>
            <a:ext cx="685114" cy="20722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4C8C8F0-5DC1-3741-8A5C-A5FE419FC799}"/>
              </a:ext>
            </a:extLst>
          </p:cNvPr>
          <p:cNvSpPr txBox="1"/>
          <p:nvPr/>
        </p:nvSpPr>
        <p:spPr>
          <a:xfrm>
            <a:off x="1292120" y="6405701"/>
            <a:ext cx="41148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0" baseline="0" dirty="0">
                <a:solidFill>
                  <a:srgbClr val="FFFFFF"/>
                </a:solidFill>
                <a:uFillTx/>
                <a:latin typeface="Segoe UI" pitchFamily="34"/>
                <a:cs typeface="Segoe UI" pitchFamily="34"/>
              </a:rPr>
              <a:t>© 2025 Ludia Consulting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869DC83-6F26-9F52-1204-96C816D6FA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61920" y="-86209"/>
            <a:ext cx="3211290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Picture 2" descr="A yellow and black logo&#10;&#10;AI-generated content may be incorrect.">
            <a:extLst>
              <a:ext uri="{FF2B5EF4-FFF2-40B4-BE49-F238E27FC236}">
                <a16:creationId xmlns:a16="http://schemas.microsoft.com/office/drawing/2014/main" id="{E0874354-DE50-8520-6004-20CBB6978E7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050537" y="4274399"/>
            <a:ext cx="2051364" cy="68378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3" descr="A white truck with a door&#10;&#10;AI-generated content may be incorrect.">
            <a:extLst>
              <a:ext uri="{FF2B5EF4-FFF2-40B4-BE49-F238E27FC236}">
                <a16:creationId xmlns:a16="http://schemas.microsoft.com/office/drawing/2014/main" id="{DDE40D2D-D209-B005-86BD-B9D9F6C3FFEF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l="30803" t="832" r="52508" b="-701"/>
          <a:stretch/>
        </p:blipFill>
        <p:spPr>
          <a:xfrm>
            <a:off x="7257144" y="685800"/>
            <a:ext cx="4937910" cy="6156015"/>
          </a:xfrm>
          <a:effectLst>
            <a:outerShdw dir="16200000" algn="tl">
              <a:srgbClr val="000000">
                <a:alpha val="40000"/>
              </a:srgbClr>
            </a:outerShdw>
          </a:effectLst>
        </p:spPr>
      </p:pic>
      <p:sp>
        <p:nvSpPr>
          <p:cNvPr id="3" name="Google Shape;820;p14">
            <a:extLst>
              <a:ext uri="{FF2B5EF4-FFF2-40B4-BE49-F238E27FC236}">
                <a16:creationId xmlns:a16="http://schemas.microsoft.com/office/drawing/2014/main" id="{93DB4536-889E-B399-3A7C-42FC76292A33}"/>
              </a:ext>
            </a:extLst>
          </p:cNvPr>
          <p:cNvSpPr/>
          <p:nvPr/>
        </p:nvSpPr>
        <p:spPr>
          <a:xfrm>
            <a:off x="4705996" y="1857356"/>
            <a:ext cx="3742378" cy="3807938"/>
          </a:xfrm>
          <a:custGeom>
            <a:avLst>
              <a:gd name="f0" fmla="val 63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4A5E52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45701" rIns="91421" bIns="4570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3F3F3F"/>
              </a:solidFill>
              <a:uFillTx/>
              <a:latin typeface="Segoe UI" pitchFamily="34"/>
              <a:ea typeface="Arial"/>
              <a:cs typeface="Segoe UI" pitchFamily="34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217A636E-42FF-BA95-753C-64661BD58E11}"/>
              </a:ext>
            </a:extLst>
          </p:cNvPr>
          <p:cNvSpPr txBox="1"/>
          <p:nvPr/>
        </p:nvSpPr>
        <p:spPr>
          <a:xfrm>
            <a:off x="5802869" y="2209014"/>
            <a:ext cx="2642405" cy="26433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D" sz="2000" b="1" i="0" u="none" strike="noStrike" kern="1200" cap="none" spc="0" baseline="0" dirty="0">
                <a:solidFill>
                  <a:srgbClr val="FFFFFF"/>
                </a:solidFill>
                <a:uFillTx/>
                <a:latin typeface="Segoe UI"/>
                <a:ea typeface="Roboto"/>
                <a:cs typeface="Segoe UI"/>
              </a:rPr>
              <a:t>Dynamics 365 </a:t>
            </a:r>
            <a:r>
              <a:rPr lang="en-ID" sz="2000" b="1" dirty="0">
                <a:solidFill>
                  <a:srgbClr val="FFFFFF"/>
                </a:solidFill>
                <a:latin typeface="Segoe UI"/>
                <a:ea typeface="Roboto"/>
                <a:cs typeface="Segoe UI"/>
              </a:rPr>
              <a:t>Finance</a:t>
            </a:r>
            <a:endParaRPr lang="en-ID" sz="2000" b="1" dirty="0">
              <a:solidFill>
                <a:srgbClr val="FFFFFF"/>
              </a:solidFill>
              <a:latin typeface="Segoe UI" pitchFamily="34"/>
              <a:ea typeface="Roboto" pitchFamily="2"/>
              <a:cs typeface="Segoe UI" pitchFamily="34"/>
            </a:endParaRPr>
          </a:p>
          <a:p>
            <a:pPr>
              <a:lnSpc>
                <a:spcPct val="12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D" sz="2000" b="1" kern="0" dirty="0">
              <a:solidFill>
                <a:srgbClr val="FFFFFF"/>
              </a:solidFill>
              <a:latin typeface="Segoe UI" pitchFamily="34"/>
              <a:ea typeface="Roboto" pitchFamily="2"/>
              <a:cs typeface="Segoe UI" pitchFamily="34"/>
            </a:endParaRPr>
          </a:p>
          <a:p>
            <a:pPr>
              <a:lnSpc>
                <a:spcPct val="12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D" sz="2000" b="1" kern="0" dirty="0">
              <a:solidFill>
                <a:srgbClr val="FFFFFF"/>
              </a:solidFill>
              <a:latin typeface="Segoe UI"/>
              <a:ea typeface="Roboto"/>
              <a:cs typeface="Segoe UI"/>
            </a:endParaRPr>
          </a:p>
          <a:p>
            <a:pPr>
              <a:lnSpc>
                <a:spcPct val="12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D" sz="2000" b="1" kern="0" dirty="0">
                <a:solidFill>
                  <a:srgbClr val="FFFFFF"/>
                </a:solidFill>
                <a:latin typeface="Segoe UI"/>
                <a:ea typeface="Roboto"/>
                <a:cs typeface="Segoe UI"/>
              </a:rPr>
              <a:t>Dynamics 365 Supply Chain Management</a:t>
            </a:r>
            <a:endParaRPr lang="en-ID" sz="2000" b="1" kern="0" dirty="0">
              <a:solidFill>
                <a:srgbClr val="FFFFFF"/>
              </a:solidFill>
              <a:latin typeface="Segoe UI" pitchFamily="34"/>
              <a:ea typeface="Roboto" pitchFamily="2"/>
              <a:cs typeface="Segoe UI" pitchFamily="34"/>
            </a:endParaRP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0BAF299F-E42A-3AD7-0E83-0CAA7124B750}"/>
              </a:ext>
            </a:extLst>
          </p:cNvPr>
          <p:cNvSpPr txBox="1"/>
          <p:nvPr/>
        </p:nvSpPr>
        <p:spPr>
          <a:xfrm>
            <a:off x="451082" y="564303"/>
            <a:ext cx="6105832" cy="7694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kern="0" dirty="0">
                <a:solidFill>
                  <a:srgbClr val="669C47"/>
                </a:solidFill>
                <a:effectLst>
                  <a:outerShdw dist="38096" dir="2700000">
                    <a:srgbClr val="000000"/>
                  </a:outerShdw>
                </a:effectLst>
                <a:latin typeface="Segoe UI"/>
                <a:ea typeface="Times New Roman" pitchFamily="18"/>
                <a:cs typeface="Segoe UI"/>
              </a:rPr>
              <a:t>B/A Products</a:t>
            </a:r>
            <a:r>
              <a:rPr lang="en-US" sz="4400" b="1" i="0" u="none" strike="noStrike" kern="0" cap="none" spc="0" baseline="0" dirty="0">
                <a:solidFill>
                  <a:srgbClr val="669C47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Segoe UI"/>
                <a:ea typeface="Times New Roman" pitchFamily="18"/>
                <a:cs typeface="Segoe UI"/>
              </a:rPr>
              <a:t> </a:t>
            </a:r>
            <a:r>
              <a:rPr lang="en-US" sz="4400" b="1" i="0" u="none" strike="noStrike" kern="0" cap="none" spc="0" baseline="0" dirty="0">
                <a:solidFill>
                  <a:srgbClr val="8DA696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Segoe UI"/>
                <a:ea typeface="Times New Roman" pitchFamily="18"/>
                <a:cs typeface="Segoe UI"/>
              </a:rPr>
              <a:t>Solution</a:t>
            </a:r>
            <a:endParaRPr lang="en-US" sz="4400" b="0" i="0" u="none" strike="noStrike" kern="1200" cap="none" spc="0" baseline="0" dirty="0">
              <a:solidFill>
                <a:srgbClr val="8DA696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Segoe UI"/>
              <a:cs typeface="Segoe UI"/>
            </a:endParaRPr>
          </a:p>
        </p:txBody>
      </p:sp>
      <p:sp>
        <p:nvSpPr>
          <p:cNvPr id="6" name="Google Shape;939;p16">
            <a:extLst>
              <a:ext uri="{FF2B5EF4-FFF2-40B4-BE49-F238E27FC236}">
                <a16:creationId xmlns:a16="http://schemas.microsoft.com/office/drawing/2014/main" id="{3673424A-B031-EFB0-023E-5B9CBDEAEB52}"/>
              </a:ext>
            </a:extLst>
          </p:cNvPr>
          <p:cNvSpPr txBox="1"/>
          <p:nvPr/>
        </p:nvSpPr>
        <p:spPr>
          <a:xfrm>
            <a:off x="472808" y="1509765"/>
            <a:ext cx="3709739" cy="44011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t" anchorCtr="0" compatLnSpc="1">
            <a:spAutoFit/>
          </a:bodyPr>
          <a:lstStyle/>
          <a:p>
            <a:pPr>
              <a:buClr>
                <a:srgbClr val="669C47"/>
              </a:buClr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dirty="0">
                <a:latin typeface="Segoe UI"/>
                <a:ea typeface="+mn-lt"/>
                <a:cs typeface="+mn-lt"/>
              </a:rPr>
              <a:t> </a:t>
            </a:r>
            <a:r>
              <a:rPr lang="en-US" sz="1400" b="0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Ludia Consulting's solution leveraged </a:t>
            </a:r>
            <a:r>
              <a:rPr lang="en-US" sz="1400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Microsoft Dynamics 365 </a:t>
            </a:r>
            <a:r>
              <a:rPr lang="en-US" sz="1400" dirty="0">
                <a:latin typeface="Segoe UI"/>
                <a:ea typeface="+mn-lt"/>
                <a:cs typeface="+mn-lt"/>
              </a:rPr>
              <a:t>Finance &amp; Supply Chain Management (Finite Capacity Planning Module) </a:t>
            </a:r>
            <a:r>
              <a:rPr lang="en-US" sz="1400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to </a:t>
            </a:r>
            <a:r>
              <a:rPr lang="en-US" sz="1400" b="1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modernize </a:t>
            </a:r>
            <a:r>
              <a:rPr lang="en-US" sz="1400" b="1" dirty="0">
                <a:latin typeface="Segoe UI"/>
                <a:ea typeface="+mn-lt"/>
                <a:cs typeface="+mn-lt"/>
              </a:rPr>
              <a:t>B/A Products' production scheduling </a:t>
            </a:r>
            <a:r>
              <a:rPr lang="en-US" sz="1400" b="1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and </a:t>
            </a:r>
            <a:r>
              <a:rPr lang="en-US" sz="1400" b="1" dirty="0">
                <a:latin typeface="Segoe UI"/>
                <a:ea typeface="+mn-lt"/>
                <a:cs typeface="+mn-lt"/>
              </a:rPr>
              <a:t>optimize supply chain operations</a:t>
            </a:r>
            <a:r>
              <a:rPr lang="en-US" sz="1400" b="1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.</a:t>
            </a:r>
          </a:p>
          <a:p>
            <a:pPr>
              <a:buClr>
                <a:srgbClr val="669C47"/>
              </a:buClr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dirty="0">
              <a:latin typeface="Segoe UI"/>
              <a:ea typeface="+mn-lt"/>
              <a:cs typeface="+mn-lt"/>
            </a:endParaRPr>
          </a:p>
          <a:p>
            <a:pPr>
              <a:buClr>
                <a:srgbClr val="669C47"/>
              </a:buClr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dirty="0">
                <a:latin typeface="Segoe UI"/>
                <a:ea typeface="+mn-lt"/>
                <a:cs typeface="+mn-lt"/>
              </a:rPr>
              <a:t> B/A Products' </a:t>
            </a:r>
            <a:r>
              <a:rPr lang="en-US" sz="1400" b="0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implementation of D365 </a:t>
            </a:r>
            <a:r>
              <a:rPr lang="en-US" sz="1400" dirty="0">
                <a:latin typeface="Segoe UI"/>
                <a:ea typeface="+mn-lt"/>
                <a:cs typeface="+mn-lt"/>
              </a:rPr>
              <a:t>Finite Capacity Planning </a:t>
            </a:r>
            <a:r>
              <a:rPr lang="en-US" sz="1400" b="1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streamlined critical </a:t>
            </a:r>
            <a:r>
              <a:rPr lang="en-US" sz="1400" b="1" dirty="0">
                <a:latin typeface="Segoe UI"/>
                <a:ea typeface="+mn-lt"/>
                <a:cs typeface="+mn-lt"/>
              </a:rPr>
              <a:t>scheduling processes</a:t>
            </a:r>
            <a:r>
              <a:rPr lang="en-US" sz="1400" b="1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, </a:t>
            </a:r>
            <a:r>
              <a:rPr lang="en-US" sz="1400" b="1" dirty="0">
                <a:latin typeface="Segoe UI"/>
                <a:ea typeface="+mn-lt"/>
                <a:cs typeface="+mn-lt"/>
              </a:rPr>
              <a:t>improved inventory management</a:t>
            </a:r>
            <a:r>
              <a:rPr lang="en-US" sz="1400" b="1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, and </a:t>
            </a:r>
            <a:r>
              <a:rPr lang="en-US" sz="1400" b="1" dirty="0">
                <a:latin typeface="Segoe UI"/>
                <a:ea typeface="+mn-lt"/>
                <a:cs typeface="+mn-lt"/>
              </a:rPr>
              <a:t>enhanced overall production </a:t>
            </a:r>
            <a:r>
              <a:rPr lang="en-US" sz="1400" b="1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efficiency.</a:t>
            </a:r>
            <a:endParaRPr lang="en-US" sz="1400" b="1" dirty="0">
              <a:latin typeface="Segoe UI"/>
              <a:ea typeface="+mn-lt"/>
              <a:cs typeface="+mn-lt"/>
            </a:endParaRPr>
          </a:p>
          <a:p>
            <a:pPr>
              <a:buClr>
                <a:srgbClr val="669C47"/>
              </a:buClr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dirty="0">
              <a:latin typeface="Segoe UI"/>
              <a:ea typeface="+mn-lt"/>
              <a:cs typeface="+mn-lt"/>
            </a:endParaRPr>
          </a:p>
          <a:p>
            <a:pPr>
              <a:buClr>
                <a:srgbClr val="669C47"/>
              </a:buClr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dirty="0">
                <a:latin typeface="Segoe UI"/>
                <a:ea typeface="+mn-lt"/>
                <a:cs typeface="+mn-lt"/>
              </a:rPr>
              <a:t> </a:t>
            </a:r>
            <a:r>
              <a:rPr lang="en-US" sz="1400" b="0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The </a:t>
            </a:r>
            <a:r>
              <a:rPr lang="en-US" sz="1400" dirty="0">
                <a:latin typeface="Segoe UI"/>
                <a:ea typeface="+mn-lt"/>
                <a:cs typeface="+mn-lt"/>
              </a:rPr>
              <a:t>transition </a:t>
            </a:r>
            <a:r>
              <a:rPr lang="en-US" sz="1400" b="0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from </a:t>
            </a:r>
            <a:r>
              <a:rPr lang="en-US" sz="1400" dirty="0">
                <a:latin typeface="Segoe UI"/>
                <a:ea typeface="+mn-lt"/>
                <a:cs typeface="+mn-lt"/>
              </a:rPr>
              <a:t>B/A Products' </a:t>
            </a:r>
            <a:r>
              <a:rPr lang="en-US" sz="1400" b="0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legacy systems to Dynamics 365 was a strategic move.</a:t>
            </a:r>
            <a:r>
              <a:rPr lang="en-US" sz="1400" b="1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 It provided a unified platform, </a:t>
            </a:r>
            <a:r>
              <a:rPr lang="en-US" sz="1400" b="1" dirty="0">
                <a:latin typeface="Segoe UI"/>
                <a:ea typeface="+mn-lt"/>
                <a:cs typeface="+mn-lt"/>
              </a:rPr>
              <a:t>eliminated manual inefficiencies</a:t>
            </a:r>
            <a:r>
              <a:rPr lang="en-US" sz="1400" b="1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, and enabled </a:t>
            </a:r>
            <a:r>
              <a:rPr lang="en-US" sz="1400" b="1" dirty="0">
                <a:latin typeface="Segoe UI"/>
                <a:ea typeface="+mn-lt"/>
                <a:cs typeface="+mn-lt"/>
              </a:rPr>
              <a:t>data-driven </a:t>
            </a:r>
            <a:r>
              <a:rPr lang="en-US" sz="1400" b="1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decision-making, driving operational excellence</a:t>
            </a:r>
            <a:r>
              <a:rPr lang="en-US" sz="1400" b="1" dirty="0">
                <a:latin typeface="Segoe UI"/>
                <a:ea typeface="+mn-lt"/>
                <a:cs typeface="+mn-lt"/>
              </a:rPr>
              <a:t> and long-term growth</a:t>
            </a:r>
            <a:r>
              <a:rPr lang="en-US" sz="1400" b="1" i="0" u="none" strike="noStrike" kern="1200" cap="none" spc="0" baseline="0" dirty="0">
                <a:uFillTx/>
                <a:latin typeface="Segoe UI"/>
                <a:ea typeface="+mn-lt"/>
                <a:cs typeface="+mn-lt"/>
              </a:rPr>
              <a:t>.</a:t>
            </a:r>
            <a:endParaRPr lang="en-US" sz="1400" b="1" dirty="0">
              <a:latin typeface="Segoe UI"/>
              <a:ea typeface="+mn-lt"/>
              <a:cs typeface="+mn-lt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6F6E8B2-5A0C-2192-3AEC-A21C538CD566}"/>
              </a:ext>
            </a:extLst>
          </p:cNvPr>
          <p:cNvSpPr txBox="1"/>
          <p:nvPr/>
        </p:nvSpPr>
        <p:spPr>
          <a:xfrm>
            <a:off x="1292120" y="6438619"/>
            <a:ext cx="41148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0" baseline="0" dirty="0">
                <a:solidFill>
                  <a:srgbClr val="000000"/>
                </a:solidFill>
                <a:uFillTx/>
                <a:latin typeface="Segoe UI" pitchFamily="34"/>
                <a:cs typeface="Segoe UI" pitchFamily="34"/>
              </a:rPr>
              <a:t>© 2025 Ludia Consulting</a:t>
            </a:r>
          </a:p>
        </p:txBody>
      </p:sp>
      <p:pic>
        <p:nvPicPr>
          <p:cNvPr id="8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CB3083FA-922E-0039-015C-C5F1D52AA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11" y="6491499"/>
            <a:ext cx="639851" cy="19353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A77C4408-CED5-C22D-08CD-D0589E42D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61920" y="-86209"/>
            <a:ext cx="3211290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2D96BB7-8042-5A77-8200-564AD2FFE2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7706" y="2209014"/>
            <a:ext cx="946525" cy="95463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Graphic 9" descr="A blue and black logo&#10;&#10;AI-generated content may be incorrect.">
            <a:extLst>
              <a:ext uri="{FF2B5EF4-FFF2-40B4-BE49-F238E27FC236}">
                <a16:creationId xmlns:a16="http://schemas.microsoft.com/office/drawing/2014/main" id="{E8C915B7-AC6E-7D27-44DF-7A6D506DD7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9068" y="3716800"/>
            <a:ext cx="1043801" cy="96273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6">
            <a:extLst>
              <a:ext uri="{FF2B5EF4-FFF2-40B4-BE49-F238E27FC236}">
                <a16:creationId xmlns:a16="http://schemas.microsoft.com/office/drawing/2014/main" id="{4FE5EC91-B49E-E9F6-ED19-838EA0C25F6A}"/>
              </a:ext>
            </a:extLst>
          </p:cNvPr>
          <p:cNvSpPr/>
          <p:nvPr/>
        </p:nvSpPr>
        <p:spPr>
          <a:xfrm>
            <a:off x="0" y="4648196"/>
            <a:ext cx="12191996" cy="2209803"/>
          </a:xfrm>
          <a:prstGeom prst="rect">
            <a:avLst/>
          </a:prstGeom>
          <a:solidFill>
            <a:srgbClr val="669C4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D" sz="9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6E51CCD5-9604-45CB-0FE6-96F7FF1C5EDB}"/>
              </a:ext>
            </a:extLst>
          </p:cNvPr>
          <p:cNvSpPr txBox="1"/>
          <p:nvPr/>
        </p:nvSpPr>
        <p:spPr>
          <a:xfrm>
            <a:off x="310267" y="207256"/>
            <a:ext cx="5847056" cy="7694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D" sz="4400" b="1" dirty="0">
                <a:solidFill>
                  <a:srgbClr val="669C47"/>
                </a:solidFill>
                <a:effectLst>
                  <a:outerShdw dist="38096" dir="2700000">
                    <a:srgbClr val="000000"/>
                  </a:outerShdw>
                </a:effectLst>
                <a:latin typeface="Segoe UI"/>
                <a:cs typeface="Segoe UI"/>
              </a:rPr>
              <a:t>B/A Products </a:t>
            </a:r>
            <a:r>
              <a:rPr lang="en-ID" sz="4400" b="1" dirty="0">
                <a:solidFill>
                  <a:srgbClr val="8DA696"/>
                </a:solidFill>
                <a:effectLst>
                  <a:outerShdw dist="38096" dir="2700000">
                    <a:srgbClr val="000000"/>
                  </a:outerShdw>
                </a:effectLst>
                <a:latin typeface="Segoe UI"/>
                <a:cs typeface="Segoe UI"/>
              </a:rPr>
              <a:t>Results</a:t>
            </a:r>
            <a:endParaRPr lang="en-ID" sz="4400" b="1" i="0" u="none" strike="noStrike" kern="1200" cap="none" spc="0" baseline="0" dirty="0">
              <a:solidFill>
                <a:srgbClr val="8DA696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Segoe UI"/>
              <a:cs typeface="Segoe UI"/>
            </a:endParaRPr>
          </a:p>
        </p:txBody>
      </p:sp>
      <p:sp>
        <p:nvSpPr>
          <p:cNvPr id="5" name="Rectangle: Rounded Corners 23">
            <a:extLst>
              <a:ext uri="{FF2B5EF4-FFF2-40B4-BE49-F238E27FC236}">
                <a16:creationId xmlns:a16="http://schemas.microsoft.com/office/drawing/2014/main" id="{F4B58247-521A-F84E-6A7E-60E3826F4F17}"/>
              </a:ext>
            </a:extLst>
          </p:cNvPr>
          <p:cNvSpPr>
            <a:spLocks noMove="1" noResize="1"/>
          </p:cNvSpPr>
          <p:nvPr/>
        </p:nvSpPr>
        <p:spPr>
          <a:xfrm>
            <a:off x="379018" y="3036310"/>
            <a:ext cx="5877808" cy="3223781"/>
          </a:xfrm>
          <a:custGeom>
            <a:avLst>
              <a:gd name="f0" fmla="val 147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4A5D52"/>
          </a:solidFill>
          <a:ln cap="flat">
            <a:noFill/>
            <a:prstDash val="solid"/>
          </a:ln>
          <a:effectLst>
            <a:outerShdw dist="50804" dir="5400000" algn="tl">
              <a:srgbClr val="595959">
                <a:alpha val="33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D" sz="9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6" name="TextBox 27">
            <a:extLst>
              <a:ext uri="{FF2B5EF4-FFF2-40B4-BE49-F238E27FC236}">
                <a16:creationId xmlns:a16="http://schemas.microsoft.com/office/drawing/2014/main" id="{9A1A6825-C423-7CD0-A14B-46E95EAC088B}"/>
              </a:ext>
            </a:extLst>
          </p:cNvPr>
          <p:cNvSpPr txBox="1"/>
          <p:nvPr/>
        </p:nvSpPr>
        <p:spPr>
          <a:xfrm>
            <a:off x="544410" y="966229"/>
            <a:ext cx="5619335" cy="20661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lnSpc>
                <a:spcPct val="12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Ludia Consulting's team established a robust foundation for </a:t>
            </a:r>
            <a:r>
              <a:rPr lang="en-US" sz="1200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B/A Products’ production scheduling 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transformation. Since implementing Dynamics 365 </a:t>
            </a:r>
            <a:r>
              <a:rPr lang="en-US" sz="1200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Finance &amp; Supply Chain Management (Finite Capacity Planning Module), B/A Products 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is </a:t>
            </a:r>
            <a:r>
              <a:rPr lang="en-US" sz="120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better equipped to </a:t>
            </a:r>
            <a:r>
              <a:rPr lang="en-US" sz="1200" b="1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optimize workflows, enhance data </a:t>
            </a:r>
            <a:r>
              <a:rPr lang="en-US" sz="1200" b="1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accuracy</a:t>
            </a:r>
            <a:r>
              <a:rPr lang="en-US" sz="1200" b="1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, and </a:t>
            </a:r>
            <a:r>
              <a:rPr lang="en-US" sz="1200" b="1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improve </a:t>
            </a:r>
            <a:r>
              <a:rPr lang="en-US" sz="1200" b="1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operational efficiency. 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This </a:t>
            </a:r>
            <a:r>
              <a:rPr lang="en-US" sz="1200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solid framework 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empowers </a:t>
            </a:r>
            <a:r>
              <a:rPr lang="en-US" sz="1200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B/A Products </a:t>
            </a:r>
            <a:r>
              <a:rPr lang="en-US" sz="1200" b="0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to continue </a:t>
            </a:r>
            <a:r>
              <a:rPr lang="en-US" sz="1200" b="1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refining its supply chain processes</a:t>
            </a:r>
            <a:r>
              <a:rPr lang="en-US" sz="1200" b="1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, supporting future initiatives to </a:t>
            </a:r>
            <a:r>
              <a:rPr lang="en-US" sz="1200" b="1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integrate advanced forecasting, procurement automation, </a:t>
            </a:r>
            <a:r>
              <a:rPr lang="en-US" sz="1200" b="1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and </a:t>
            </a:r>
            <a:r>
              <a:rPr lang="en-US" sz="1200" b="1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expanded use of Microsoft Dynamics 365 to </a:t>
            </a:r>
            <a:r>
              <a:rPr lang="en-US" sz="1200" b="1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drive sustained growth across </a:t>
            </a:r>
            <a:r>
              <a:rPr lang="en-US" sz="1200" b="1" dirty="0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its</a:t>
            </a:r>
            <a:r>
              <a:rPr lang="en-US" sz="1200" b="1" i="0" u="none" strike="noStrike" kern="1200" cap="none" spc="0" baseline="0" dirty="0">
                <a:solidFill>
                  <a:srgbClr val="000000"/>
                </a:solidFill>
                <a:uFillTx/>
                <a:latin typeface="Segoe UI"/>
                <a:ea typeface="+mn-lt"/>
                <a:cs typeface="Segoe UI"/>
              </a:rPr>
              <a:t> operations.</a:t>
            </a:r>
            <a:endParaRPr lang="en-US" b="1" dirty="0">
              <a:latin typeface="Segoe UI"/>
              <a:ea typeface="+mn-lt"/>
              <a:cs typeface="Segoe UI"/>
            </a:endParaRPr>
          </a:p>
        </p:txBody>
      </p:sp>
      <p:pic>
        <p:nvPicPr>
          <p:cNvPr id="7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E69754B8-3CDA-F923-F4A8-5432C0C21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50" y="6434276"/>
            <a:ext cx="685114" cy="20722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213A28-64D6-52E6-6A62-E4A230EF4D44}"/>
              </a:ext>
            </a:extLst>
          </p:cNvPr>
          <p:cNvSpPr txBox="1"/>
          <p:nvPr/>
        </p:nvSpPr>
        <p:spPr>
          <a:xfrm>
            <a:off x="1292120" y="6405701"/>
            <a:ext cx="41148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0" baseline="0" dirty="0">
                <a:solidFill>
                  <a:srgbClr val="FFFFFF"/>
                </a:solidFill>
                <a:uFillTx/>
                <a:latin typeface="Segoe UI" pitchFamily="34"/>
                <a:cs typeface="Segoe UI" pitchFamily="34"/>
              </a:rPr>
              <a:t>© 2025 Ludia Consulting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6A5F70F8-F8A0-3B4D-AE71-3706C9843E82}"/>
              </a:ext>
            </a:extLst>
          </p:cNvPr>
          <p:cNvSpPr txBox="1"/>
          <p:nvPr/>
        </p:nvSpPr>
        <p:spPr>
          <a:xfrm>
            <a:off x="1267801" y="3089041"/>
            <a:ext cx="4827181" cy="31085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dirty="0">
                <a:solidFill>
                  <a:srgbClr val="FFFFFF"/>
                </a:solidFill>
                <a:latin typeface="Segoe UI"/>
                <a:ea typeface="+mn-lt"/>
                <a:cs typeface="+mn-lt"/>
              </a:rPr>
              <a:t>On-time, in-full (OTIF) rates have improved from 95% </a:t>
            </a:r>
            <a:r>
              <a:rPr lang="en-US" sz="1400" b="1" i="0" u="none" strike="noStrike" kern="1200" cap="none" spc="0" baseline="0" dirty="0">
                <a:solidFill>
                  <a:srgbClr val="FFFFFF"/>
                </a:solidFill>
                <a:uFillTx/>
                <a:latin typeface="Segoe UI"/>
                <a:ea typeface="+mn-lt"/>
                <a:cs typeface="+mn-lt"/>
              </a:rPr>
              <a:t>in </a:t>
            </a:r>
            <a:r>
              <a:rPr lang="en-US" sz="1400" b="1" dirty="0">
                <a:solidFill>
                  <a:srgbClr val="FFFFFF"/>
                </a:solidFill>
                <a:latin typeface="Segoe UI"/>
                <a:ea typeface="+mn-lt"/>
                <a:cs typeface="+mn-lt"/>
              </a:rPr>
              <a:t>October 2025 to 97%</a:t>
            </a:r>
            <a:r>
              <a:rPr lang="en-US" sz="1400" dirty="0">
                <a:solidFill>
                  <a:srgbClr val="FFFFFF"/>
                </a:solidFill>
                <a:latin typeface="Segoe UI"/>
                <a:ea typeface="+mn-lt"/>
                <a:cs typeface="+mn-lt"/>
              </a:rPr>
              <a:t> after implementing system enhancements</a:t>
            </a:r>
            <a:r>
              <a:rPr lang="en-US" sz="1400" i="0" u="none" strike="noStrike" kern="1200" cap="none" spc="0" baseline="0" dirty="0">
                <a:solidFill>
                  <a:srgbClr val="FFFFFF"/>
                </a:solidFill>
                <a:uFillTx/>
                <a:latin typeface="Segoe UI"/>
                <a:ea typeface="+mn-lt"/>
                <a:cs typeface="+mn-lt"/>
              </a:rPr>
              <a:t>.</a:t>
            </a:r>
            <a:endParaRPr lang="en-US" sz="1400" dirty="0">
              <a:latin typeface="Segoe UI"/>
              <a:ea typeface="+mn-lt"/>
              <a:cs typeface="+mn-lt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1" dirty="0">
              <a:solidFill>
                <a:srgbClr val="FFFFFF"/>
              </a:solidFill>
              <a:latin typeface="Segoe UI"/>
              <a:ea typeface="+mn-lt"/>
              <a:cs typeface="+mn-lt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dirty="0">
                <a:solidFill>
                  <a:srgbClr val="FFFFFF"/>
                </a:solidFill>
                <a:latin typeface="Segoe UI"/>
                <a:ea typeface="+mn-lt"/>
                <a:cs typeface="+mn-lt"/>
              </a:rPr>
              <a:t>Inventory for finished goods has decreased from $1 million to an average of $600K–$700K</a:t>
            </a:r>
            <a:r>
              <a:rPr lang="en-US" sz="1400" i="0" u="none" strike="noStrike" kern="1200" cap="none" spc="0" baseline="0" dirty="0">
                <a:solidFill>
                  <a:srgbClr val="FFFFFF"/>
                </a:solidFill>
                <a:uFillTx/>
                <a:latin typeface="Segoe UI"/>
                <a:ea typeface="+mn-lt"/>
                <a:cs typeface="+mn-lt"/>
              </a:rPr>
              <a:t>, </a:t>
            </a:r>
            <a:r>
              <a:rPr lang="en-US" sz="1400" dirty="0">
                <a:solidFill>
                  <a:srgbClr val="FFFFFF"/>
                </a:solidFill>
                <a:latin typeface="Segoe UI"/>
                <a:ea typeface="+mn-lt"/>
                <a:cs typeface="+mn-lt"/>
              </a:rPr>
              <a:t>optimizing resource allocation</a:t>
            </a:r>
            <a:r>
              <a:rPr lang="en-US" sz="1400" i="0" u="none" strike="noStrike" kern="1200" cap="none" spc="0" baseline="0" dirty="0">
                <a:solidFill>
                  <a:srgbClr val="FFFFFF"/>
                </a:solidFill>
                <a:uFillTx/>
                <a:latin typeface="Segoe UI"/>
                <a:ea typeface="+mn-lt"/>
                <a:cs typeface="+mn-lt"/>
              </a:rPr>
              <a:t>.</a:t>
            </a:r>
            <a:endParaRPr lang="en-US" sz="1400" dirty="0">
              <a:latin typeface="Segoe UI"/>
              <a:ea typeface="+mn-lt"/>
              <a:cs typeface="+mn-lt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1" i="0" u="none" strike="noStrike" kern="1200" cap="none" spc="0" baseline="0" dirty="0">
              <a:solidFill>
                <a:srgbClr val="FFFFFF"/>
              </a:solidFill>
              <a:uFillTx/>
              <a:latin typeface="Segoe UI" pitchFamily="34"/>
              <a:cs typeface="Segoe UI" pitchFamily="34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dirty="0">
                <a:solidFill>
                  <a:srgbClr val="FFFFFF"/>
                </a:solidFill>
                <a:latin typeface="Segoe UI"/>
                <a:ea typeface="+mn-lt"/>
                <a:cs typeface="+mn-lt"/>
              </a:rPr>
              <a:t>Previously, shipping provided production planners with missing order lists—</a:t>
            </a:r>
            <a:r>
              <a:rPr lang="en-US" sz="1400" b="1" dirty="0">
                <a:solidFill>
                  <a:srgbClr val="FFFFFF"/>
                </a:solidFill>
                <a:latin typeface="Segoe UI"/>
                <a:ea typeface="+mn-lt"/>
                <a:cs typeface="+mn-lt"/>
              </a:rPr>
              <a:t>this manual process is no longer needed.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dirty="0">
                <a:solidFill>
                  <a:srgbClr val="FFFFFF"/>
                </a:solidFill>
                <a:latin typeface="Segoe UI"/>
                <a:ea typeface="+mn-lt"/>
                <a:cs typeface="+mn-lt"/>
              </a:rPr>
              <a:t>The ability to track work orders has improved, leading to </a:t>
            </a:r>
            <a:r>
              <a:rPr lang="en-US" sz="1400" b="1" dirty="0">
                <a:solidFill>
                  <a:srgbClr val="FFFFFF"/>
                </a:solidFill>
                <a:latin typeface="Segoe UI"/>
                <a:ea typeface="+mn-lt"/>
                <a:cs typeface="+mn-lt"/>
              </a:rPr>
              <a:t>better operational oversight.</a:t>
            </a:r>
            <a:endParaRPr lang="en-US" sz="1400" b="1" dirty="0">
              <a:latin typeface="Segoe UI"/>
            </a:endParaRPr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C5B25886-52C2-A8F4-577F-441541D2B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61920" y="-86209"/>
            <a:ext cx="3211290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Graphic 10" descr="Box outline">
            <a:extLst>
              <a:ext uri="{FF2B5EF4-FFF2-40B4-BE49-F238E27FC236}">
                <a16:creationId xmlns:a16="http://schemas.microsoft.com/office/drawing/2014/main" id="{BDF42B55-46EA-3605-DACD-237E128A9B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0661" y="4841718"/>
            <a:ext cx="523932" cy="52393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Graphic 13" descr="Gears outline">
            <a:extLst>
              <a:ext uri="{FF2B5EF4-FFF2-40B4-BE49-F238E27FC236}">
                <a16:creationId xmlns:a16="http://schemas.microsoft.com/office/drawing/2014/main" id="{49E8EE7B-EC17-A217-2BC5-BCD72DC3E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7543" y="3087940"/>
            <a:ext cx="523932" cy="52393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Graphic 17" descr="Clipboard outline">
            <a:extLst>
              <a:ext uri="{FF2B5EF4-FFF2-40B4-BE49-F238E27FC236}">
                <a16:creationId xmlns:a16="http://schemas.microsoft.com/office/drawing/2014/main" id="{F73E210A-D569-980F-53E8-53BB079616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9691" y="5673923"/>
            <a:ext cx="523932" cy="52393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Picture Placeholder 3" descr="A yellow tape with black text&#10;&#10;AI-generated content may be incorrect.">
            <a:extLst>
              <a:ext uri="{FF2B5EF4-FFF2-40B4-BE49-F238E27FC236}">
                <a16:creationId xmlns:a16="http://schemas.microsoft.com/office/drawing/2014/main" id="{F9E99814-1539-1577-88BB-40D32D2CC5D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50895" t="1376" r="30270" b="-1491"/>
          <a:stretch/>
        </p:blipFill>
        <p:spPr>
          <a:xfrm>
            <a:off x="6256833" y="-63305"/>
            <a:ext cx="6398189" cy="7085263"/>
          </a:xfrm>
          <a:prstGeom prst="parallelogram">
            <a:avLst>
              <a:gd name="adj" fmla="val 33551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Graphic 2" descr="Downward trend graph outline">
            <a:extLst>
              <a:ext uri="{FF2B5EF4-FFF2-40B4-BE49-F238E27FC236}">
                <a16:creationId xmlns:a16="http://schemas.microsoft.com/office/drawing/2014/main" id="{65095254-D0E8-6B0F-AD8D-A08E4923C7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4736" y="3920247"/>
            <a:ext cx="622571" cy="61446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1" descr="Close-up of plant leaves">
            <a:extLst>
              <a:ext uri="{FF2B5EF4-FFF2-40B4-BE49-F238E27FC236}">
                <a16:creationId xmlns:a16="http://schemas.microsoft.com/office/drawing/2014/main" id="{26037797-BDC0-479F-E0FA-A509C6ACD035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t="7802" b="7802"/>
          <a:stretch>
            <a:fillRect/>
          </a:stretch>
        </p:blipFill>
        <p:spPr>
          <a:xfrm>
            <a:off x="0" y="0"/>
            <a:ext cx="12191996" cy="6858000"/>
          </a:xfrm>
          <a:solidFill>
            <a:srgbClr val="F2F2F2"/>
          </a:solidFill>
        </p:spPr>
      </p:pic>
      <p:sp>
        <p:nvSpPr>
          <p:cNvPr id="3" name="Rectangle 8">
            <a:extLst>
              <a:ext uri="{FF2B5EF4-FFF2-40B4-BE49-F238E27FC236}">
                <a16:creationId xmlns:a16="http://schemas.microsoft.com/office/drawing/2014/main" id="{AEA2C0DF-1896-4868-D63A-075C99823DBE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gradFill>
            <a:gsLst>
              <a:gs pos="0">
                <a:srgbClr val="242124">
                  <a:alpha val="72000"/>
                </a:srgbClr>
              </a:gs>
              <a:gs pos="100000">
                <a:srgbClr val="262626">
                  <a:alpha val="0"/>
                </a:srgbClr>
              </a:gs>
            </a:gsLst>
            <a:lin ang="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5ADB1588-735A-FE51-0BA6-0B219A84AC24}"/>
              </a:ext>
            </a:extLst>
          </p:cNvPr>
          <p:cNvSpPr txBox="1"/>
          <p:nvPr/>
        </p:nvSpPr>
        <p:spPr>
          <a:xfrm>
            <a:off x="584959" y="1843951"/>
            <a:ext cx="11196736" cy="280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Segoe UI"/>
                <a:cs typeface="Segoe UI"/>
              </a:rPr>
              <a:t>Want to learn more?</a:t>
            </a:r>
            <a:endParaRPr lang="en-US" sz="4400" b="1" i="0" u="none" strike="noStrike" kern="0" cap="none" spc="0" baseline="0" dirty="0">
              <a:solidFill>
                <a:srgbClr val="FFFFFF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Segoe UI" pitchFamily="34"/>
              <a:cs typeface="Segoe UI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1" i="0" u="none" strike="noStrike" kern="1200" cap="none" spc="0" baseline="0" dirty="0">
              <a:solidFill>
                <a:srgbClr val="FFFFFF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Segoe UI" pitchFamily="34"/>
              <a:cs typeface="Segoe UI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Segoe UI" pitchFamily="34"/>
                <a:cs typeface="Segoe UI" pitchFamily="34"/>
              </a:rPr>
              <a:t>Connect with our </a:t>
            </a:r>
            <a:r>
              <a:rPr lang="en-US" sz="4400" b="1" i="0" u="none" strike="noStrike" kern="1200" cap="none" spc="0" baseline="0" dirty="0">
                <a:solidFill>
                  <a:srgbClr val="FFFFFF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Segoe UI" pitchFamily="34"/>
                <a:cs typeface="Segoe UI" pitchFamily="34"/>
              </a:rPr>
              <a:t>team today: sales@ludiaconsulting.com</a:t>
            </a:r>
            <a:endParaRPr lang="en-ID" sz="4400" b="1" i="0" u="none" strike="noStrike" kern="1200" cap="none" spc="0" baseline="0" dirty="0">
              <a:solidFill>
                <a:srgbClr val="FFFFFF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Segoe UI" pitchFamily="34"/>
              <a:cs typeface="Segoe UI" pitchFamily="34"/>
            </a:endParaRPr>
          </a:p>
        </p:txBody>
      </p:sp>
      <p:pic>
        <p:nvPicPr>
          <p:cNvPr id="5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6A415890-8F43-C89A-2354-43F3296DD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94" y="0"/>
            <a:ext cx="2528489" cy="17763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D4E8D0FC-A07B-D4F9-C007-2BD93D150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61920" y="-86209"/>
            <a:ext cx="3211290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B827C94BD9CF499635606CD32192EE" ma:contentTypeVersion="14" ma:contentTypeDescription="Create a new document." ma:contentTypeScope="" ma:versionID="c83e51961b825a9cd4d5e329314adfd9">
  <xsd:schema xmlns:xsd="http://www.w3.org/2001/XMLSchema" xmlns:xs="http://www.w3.org/2001/XMLSchema" xmlns:p="http://schemas.microsoft.com/office/2006/metadata/properties" xmlns:ns2="abed7ef3-7903-4742-9cf4-038b5c6015ba" xmlns:ns3="c106a497-af74-4383-825a-908436e1f2f3" targetNamespace="http://schemas.microsoft.com/office/2006/metadata/properties" ma:root="true" ma:fieldsID="c0b04cda5c16834c66b837c8ca3f3377" ns2:_="" ns3:_="">
    <xsd:import namespace="abed7ef3-7903-4742-9cf4-038b5c6015ba"/>
    <xsd:import namespace="c106a497-af74-4383-825a-908436e1f2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ed7ef3-7903-4742-9cf4-038b5c6015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4ce28a3a-83d4-4ece-951f-e2bc40191a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06a497-af74-4383-825a-908436e1f2f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ef6a92d-05b8-4858-b258-11a94be3f4b9}" ma:internalName="TaxCatchAll" ma:showField="CatchAllData" ma:web="c106a497-af74-4383-825a-908436e1f2f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106a497-af74-4383-825a-908436e1f2f3">
      <UserInfo>
        <DisplayName/>
        <AccountId xsi:nil="true"/>
        <AccountType/>
      </UserInfo>
    </SharedWithUsers>
    <TaxCatchAll xmlns="c106a497-af74-4383-825a-908436e1f2f3" xsi:nil="true"/>
    <lcf76f155ced4ddcb4097134ff3c332f xmlns="abed7ef3-7903-4742-9cf4-038b5c6015b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F1166E-9463-4FAB-87A3-83387B25EA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E864D2-16CD-414E-B7FD-D5FBD85E2B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ed7ef3-7903-4742-9cf4-038b5c6015ba"/>
    <ds:schemaRef ds:uri="c106a497-af74-4383-825a-908436e1f2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F1ABE6-C302-4A4D-B5D0-7B1112474930}">
  <ds:schemaRefs>
    <ds:schemaRef ds:uri="http://www.w3.org/XML/1998/namespace"/>
    <ds:schemaRef ds:uri="http://purl.org/dc/dcmitype/"/>
    <ds:schemaRef ds:uri="http://purl.org/dc/terms/"/>
    <ds:schemaRef ds:uri="abed7ef3-7903-4742-9cf4-038b5c6015ba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c106a497-af74-4383-825a-908436e1f2f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478</Words>
  <Application>Microsoft Office PowerPoint</Application>
  <PresentationFormat>Widescreen</PresentationFormat>
  <Paragraphs>38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Lato</vt:lpstr>
      <vt:lpstr>Open Sans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Rachel Badger</dc:creator>
  <cp:lastModifiedBy>Rachel Badger</cp:lastModifiedBy>
  <cp:revision>115</cp:revision>
  <dcterms:created xsi:type="dcterms:W3CDTF">2025-03-11T15:41:46Z</dcterms:created>
  <dcterms:modified xsi:type="dcterms:W3CDTF">2025-03-26T16:51:02Z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0x01010079B827C94BD9CF499635606CD32192EE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