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61" r:id="rId3"/>
    <p:sldId id="257" r:id="rId4"/>
    <p:sldId id="259" r:id="rId5"/>
    <p:sldId id="258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68"/>
    <p:restoredTop sz="96405"/>
  </p:normalViewPr>
  <p:slideViewPr>
    <p:cSldViewPr snapToGrid="0">
      <p:cViewPr varScale="1">
        <p:scale>
          <a:sx n="106" d="100"/>
          <a:sy n="106" d="100"/>
        </p:scale>
        <p:origin x="2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33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8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9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6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89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1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9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2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2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8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7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232E974-D978-6D40-9DB7-8E71250E774D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2625322-A00E-EF47-A853-00436C8A2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5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80" y="312138"/>
            <a:ext cx="8991600" cy="927115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Helvetica" pitchFamily="2" charset="0"/>
              </a:rPr>
              <a:t>What is the USMCA?</a:t>
            </a:r>
            <a:endParaRPr lang="en-US" sz="2700" i="1" cap="none" dirty="0"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768642"/>
            <a:ext cx="9763432" cy="4777220"/>
          </a:xfrm>
        </p:spPr>
        <p:txBody>
          <a:bodyPr>
            <a:normAutofit fontScale="92500" lnSpcReduction="20000"/>
          </a:bodyPr>
          <a:lstStyle/>
          <a:p>
            <a:pPr algn="l">
              <a:buClr>
                <a:schemeClr val="tx1"/>
              </a:buClr>
            </a:pPr>
            <a:r>
              <a:rPr lang="en-US" sz="2800" b="1" u="sng" dirty="0">
                <a:latin typeface="Helvetica" pitchFamily="2" charset="0"/>
              </a:rPr>
              <a:t>The U.S.-Mexico-Canada Agreement </a:t>
            </a:r>
          </a:p>
          <a:p>
            <a:pPr marL="914400" lvl="1" indent="-4572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Trump’s renegotiated version of the North American Free Trade Agreement (NAFTA)</a:t>
            </a:r>
          </a:p>
          <a:p>
            <a:pPr marL="914400" lvl="1" indent="-4572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Aside from the name change, the USMCA made a few important changes relative NAFTA — some good, some bad — but the bulk of the text remains the same</a:t>
            </a:r>
            <a:br>
              <a:rPr lang="en-US" sz="2800" b="1" dirty="0">
                <a:latin typeface="Helvetica" pitchFamily="2" charset="0"/>
              </a:rPr>
            </a:br>
            <a:endParaRPr lang="en-US" sz="2800" b="1" dirty="0">
              <a:latin typeface="Helvetica" pitchFamily="2" charset="0"/>
            </a:endParaRPr>
          </a:p>
          <a:p>
            <a:pPr algn="l">
              <a:buClr>
                <a:schemeClr val="tx1"/>
              </a:buClr>
            </a:pPr>
            <a:r>
              <a:rPr lang="en-US" sz="2800" b="1" u="sng" dirty="0">
                <a:latin typeface="Helvetica" pitchFamily="2" charset="0"/>
              </a:rPr>
              <a:t>What’s happened under the USMCA?</a:t>
            </a:r>
          </a:p>
          <a:p>
            <a:pPr marL="914400" lvl="1" indent="-4572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The U.S. trade deficits with Mexico and Canada have both increased under the USMCA relative to NAFTA</a:t>
            </a:r>
          </a:p>
          <a:p>
            <a:pPr marL="914400" lvl="1" indent="-4572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Jobs continue to be offshored to take advantage of labor rights abuses, low wages &amp; lax pollution controls in Mexico</a:t>
            </a:r>
          </a:p>
          <a:p>
            <a:pPr marL="914400" lvl="1" indent="-457200" algn="l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800" b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53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79" y="312138"/>
            <a:ext cx="9247757" cy="927115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Helvetica" pitchFamily="2" charset="0"/>
              </a:rPr>
              <a:t>How You Can Help</a:t>
            </a:r>
            <a:endParaRPr lang="en-US" sz="2700" i="1" cap="none" dirty="0"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564105"/>
            <a:ext cx="9763432" cy="4981757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latin typeface="Helvetica" pitchFamily="2" charset="0"/>
              </a:rPr>
              <a:t>We need to popularize these and other demands among our organizations, within our communities and with our elected officials.</a:t>
            </a:r>
          </a:p>
          <a:p>
            <a:pPr algn="l"/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Be on the look out for…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Organizational sign-on letters 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Congressional sign-on letters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Petitions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Public comment periods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Additional webinars and educational tools</a:t>
            </a:r>
          </a:p>
        </p:txBody>
      </p:sp>
    </p:spTree>
    <p:extLst>
      <p:ext uri="{BB962C8B-B14F-4D97-AF65-F5344CB8AC3E}">
        <p14:creationId xmlns:p14="http://schemas.microsoft.com/office/powerpoint/2010/main" val="339851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80" y="312138"/>
            <a:ext cx="8991600" cy="927115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Helvetica" pitchFamily="2" charset="0"/>
              </a:rPr>
              <a:t>USMCA Review Overview</a:t>
            </a:r>
            <a:endParaRPr lang="en-US" sz="2700" i="1" cap="none" dirty="0"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768642"/>
            <a:ext cx="9763432" cy="4777220"/>
          </a:xfrm>
        </p:spPr>
        <p:txBody>
          <a:bodyPr/>
          <a:lstStyle/>
          <a:p>
            <a:pPr algn="l"/>
            <a:r>
              <a:rPr lang="en-US" sz="2800" b="1" dirty="0">
                <a:latin typeface="Helvetica" pitchFamily="2" charset="0"/>
              </a:rPr>
              <a:t>The USMCA contains mandatory review provisions requiring the countries to meet after the agreement has been in effect for six years to:</a:t>
            </a:r>
          </a:p>
          <a:p>
            <a:pPr algn="l"/>
            <a:r>
              <a:rPr lang="en-US" sz="2800" b="1" dirty="0">
                <a:latin typeface="Helvetica" pitchFamily="2" charset="0"/>
              </a:rPr>
              <a:t>	(1) consider amendments to the pact	</a:t>
            </a:r>
          </a:p>
          <a:p>
            <a:pPr algn="l"/>
            <a:r>
              <a:rPr lang="en-US" sz="2800" b="1" dirty="0">
                <a:latin typeface="Helvetica" pitchFamily="2" charset="0"/>
              </a:rPr>
              <a:t>	(2) decide whether to extend the pact for an 	additional 16</a:t>
            </a:r>
            <a:r>
              <a:rPr lang="en-US" sz="2800" b="1" i="1" dirty="0">
                <a:latin typeface="Helvetica" pitchFamily="2" charset="0"/>
              </a:rPr>
              <a:t> </a:t>
            </a:r>
            <a:r>
              <a:rPr lang="en-US" sz="2800" b="1" dirty="0">
                <a:latin typeface="Helvetica" pitchFamily="2" charset="0"/>
              </a:rPr>
              <a:t>years</a:t>
            </a:r>
          </a:p>
          <a:p>
            <a:pPr algn="l"/>
            <a:endParaRPr lang="en-US" dirty="0">
              <a:latin typeface="Helvetica" pitchFamily="2" charset="0"/>
            </a:endParaRPr>
          </a:p>
          <a:p>
            <a:pPr algn="l"/>
            <a:r>
              <a:rPr lang="en-US" i="1" dirty="0">
                <a:latin typeface="Helvetica" pitchFamily="2" charset="0"/>
              </a:rPr>
              <a:t>Refusal to extend the USMCA at that time doesn’t end the pact. Instead, it accelerates the review process onto an annual basis rather than an every-six-years basis.</a:t>
            </a:r>
          </a:p>
        </p:txBody>
      </p:sp>
    </p:spTree>
    <p:extLst>
      <p:ext uri="{BB962C8B-B14F-4D97-AF65-F5344CB8AC3E}">
        <p14:creationId xmlns:p14="http://schemas.microsoft.com/office/powerpoint/2010/main" val="181868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80" y="312138"/>
            <a:ext cx="8991600" cy="1379010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Helvetica" pitchFamily="2" charset="0"/>
              </a:rPr>
              <a:t>USMCA Review Timeline</a:t>
            </a:r>
            <a:br>
              <a:rPr lang="en-US" cap="none" dirty="0">
                <a:latin typeface="Helvetica" pitchFamily="2" charset="0"/>
              </a:rPr>
            </a:br>
            <a:r>
              <a:rPr lang="en-US" sz="2700" i="1" cap="none" dirty="0">
                <a:latin typeface="Helvetica" pitchFamily="2" charset="0"/>
              </a:rPr>
              <a:t>(working backward)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976284"/>
            <a:ext cx="9763432" cy="4569578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July 1, 2026	   Trade Ministers Deadline to Conduct “Joint Review” of </a:t>
            </a:r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		   USMCA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June 1, 2026	   Deadline for Countries to Submit Proposed USMCA </a:t>
            </a:r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                         Amendments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Jan. 2, 2026	   Deadline for USTR to Notify Congress of Intended   </a:t>
            </a:r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                         Amendments &amp;Renewal Plan 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Oct. 4, 2025	   Deadline for USTR to Publish Details about Public      </a:t>
            </a:r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                         Comment Period in the Federal Register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July 1, 2025	   USMCA Labor Council &amp; Environment Committee </a:t>
            </a:r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                         Begin Their Chapter-Specific Reviews</a:t>
            </a:r>
          </a:p>
        </p:txBody>
      </p:sp>
    </p:spTree>
    <p:extLst>
      <p:ext uri="{BB962C8B-B14F-4D97-AF65-F5344CB8AC3E}">
        <p14:creationId xmlns:p14="http://schemas.microsoft.com/office/powerpoint/2010/main" val="45419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80" y="312138"/>
            <a:ext cx="8991600" cy="927115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Helvetica" pitchFamily="2" charset="0"/>
              </a:rPr>
              <a:t>USMCA Review Goal</a:t>
            </a:r>
            <a:endParaRPr lang="en-US" sz="2700" i="1" cap="none" dirty="0"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564105"/>
            <a:ext cx="9763432" cy="4981757"/>
          </a:xfrm>
        </p:spPr>
        <p:txBody>
          <a:bodyPr/>
          <a:lstStyle/>
          <a:p>
            <a:pPr algn="l"/>
            <a:endParaRPr lang="en-US" dirty="0">
              <a:latin typeface="Helvetica" pitchFamily="2" charset="0"/>
            </a:endParaRPr>
          </a:p>
          <a:p>
            <a:pPr algn="l"/>
            <a:r>
              <a:rPr lang="en-US" sz="2800" b="1" dirty="0">
                <a:latin typeface="Helvetica" pitchFamily="2" charset="0"/>
              </a:rPr>
              <a:t>Secure major changes to the USMCA so that it actually benefits working people, family farmers &amp; the environment … </a:t>
            </a:r>
          </a:p>
          <a:p>
            <a:pPr algn="l"/>
            <a:r>
              <a:rPr lang="en-US" sz="2800" b="1" dirty="0">
                <a:latin typeface="Helvetica" pitchFamily="2" charset="0"/>
              </a:rPr>
              <a:t>                                     … or get out of the pact altogether!</a:t>
            </a:r>
            <a:br>
              <a:rPr lang="en-US" sz="2800" dirty="0">
                <a:latin typeface="Helvetica" pitchFamily="2" charset="0"/>
              </a:rPr>
            </a:br>
            <a:endParaRPr lang="en-US" sz="2800" dirty="0">
              <a:latin typeface="Helvetica" pitchFamily="2" charset="0"/>
            </a:endParaRPr>
          </a:p>
          <a:p>
            <a:pPr algn="l"/>
            <a:endParaRPr lang="en-US" dirty="0">
              <a:latin typeface="Helvetica" pitchFamily="2" charset="0"/>
            </a:endParaRPr>
          </a:p>
          <a:p>
            <a:pPr algn="l"/>
            <a:endParaRPr lang="en-US" dirty="0">
              <a:latin typeface="Helvetica" pitchFamily="2" charset="0"/>
            </a:endParaRPr>
          </a:p>
          <a:p>
            <a:r>
              <a:rPr lang="en-US" sz="2400" i="1" dirty="0">
                <a:latin typeface="Helvetica" pitchFamily="2" charset="0"/>
              </a:rPr>
              <a:t>During this process, we also want to build cross-sector consensus and support behind just-and-sustainable trade policy priorities</a:t>
            </a:r>
          </a:p>
        </p:txBody>
      </p:sp>
    </p:spTree>
    <p:extLst>
      <p:ext uri="{BB962C8B-B14F-4D97-AF65-F5344CB8AC3E}">
        <p14:creationId xmlns:p14="http://schemas.microsoft.com/office/powerpoint/2010/main" val="197722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79" y="312138"/>
            <a:ext cx="9247757" cy="927115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Helvetica" pitchFamily="2" charset="0"/>
              </a:rPr>
              <a:t>End the Offshoring of Jobs</a:t>
            </a:r>
            <a:endParaRPr lang="en-US" sz="2700" i="1" cap="none" dirty="0"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564105"/>
            <a:ext cx="9763432" cy="498175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b="1" dirty="0">
                <a:latin typeface="Helvetica" pitchFamily="2" charset="0"/>
              </a:rPr>
              <a:t>Under the USMCA, companies continue to offshore good-paying jobs to Mexico to take advantage of weak labor rights, low wages &amp; lax pollution controls.  </a:t>
            </a:r>
          </a:p>
          <a:p>
            <a:pPr algn="l"/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To counter offshoring, the USMCA renegotiation must…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Strengthen labor &amp; environmental standards and facility-specific enforcement mechanisms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Devote more resources to enforcement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Strengthen “Rules of Origin” and other provisions to avoid circumvention of labor and environmental standards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Remove bans on “Buy American” and “Buy Local” government purchasing preferences</a:t>
            </a:r>
          </a:p>
        </p:txBody>
      </p:sp>
    </p:spTree>
    <p:extLst>
      <p:ext uri="{BB962C8B-B14F-4D97-AF65-F5344CB8AC3E}">
        <p14:creationId xmlns:p14="http://schemas.microsoft.com/office/powerpoint/2010/main" val="117048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79" y="312138"/>
            <a:ext cx="9247757" cy="927115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Helvetica" pitchFamily="2" charset="0"/>
              </a:rPr>
              <a:t>Raise Wages</a:t>
            </a:r>
            <a:endParaRPr lang="en-US" sz="2700" i="1" cap="none" dirty="0"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564105"/>
            <a:ext cx="9763432" cy="4981757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latin typeface="Helvetica" pitchFamily="2" charset="0"/>
              </a:rPr>
              <a:t>The USMCA has failed to raise wages in the U.S., Canada or Mexico.</a:t>
            </a:r>
          </a:p>
          <a:p>
            <a:pPr algn="l"/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To raise wages, the USMCA renegotiation must…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Establish minimum wages in key industries in order for goods to qualify for duty-free access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Be premised on and build towards the concept of equal pay for equal work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Establish wage transparency requirements throughout the supply chain </a:t>
            </a:r>
          </a:p>
        </p:txBody>
      </p:sp>
    </p:spTree>
    <p:extLst>
      <p:ext uri="{BB962C8B-B14F-4D97-AF65-F5344CB8AC3E}">
        <p14:creationId xmlns:p14="http://schemas.microsoft.com/office/powerpoint/2010/main" val="194965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79" y="312138"/>
            <a:ext cx="9247757" cy="927115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Helvetica" pitchFamily="2" charset="0"/>
              </a:rPr>
              <a:t>Strengthen Rural Communities</a:t>
            </a:r>
            <a:endParaRPr lang="en-US" sz="2700" i="1" cap="none" dirty="0"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564105"/>
            <a:ext cx="9763432" cy="4981757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latin typeface="Helvetica" pitchFamily="2" charset="0"/>
              </a:rPr>
              <a:t>While the prices consumers pay at the supermarket are higher than ever, the prices farmers receive for crops are often below their costs of production.</a:t>
            </a:r>
          </a:p>
          <a:p>
            <a:pPr algn="l"/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To benefit rural communities, the USMCA renegotiation must…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Safeguard governments’ rights to manage agricultural supplies at fair prices that cover costs of productions 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Safeguard governments’ rights to counteract agricultural dumping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Establish mandatory Country of Origin Labelling for beef, pork, dairy, eggs and seafood products </a:t>
            </a:r>
          </a:p>
        </p:txBody>
      </p:sp>
    </p:spTree>
    <p:extLst>
      <p:ext uri="{BB962C8B-B14F-4D97-AF65-F5344CB8AC3E}">
        <p14:creationId xmlns:p14="http://schemas.microsoft.com/office/powerpoint/2010/main" val="411335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79" y="312138"/>
            <a:ext cx="9247757" cy="927115"/>
          </a:xfrm>
        </p:spPr>
        <p:txBody>
          <a:bodyPr>
            <a:normAutofit fontScale="90000"/>
          </a:bodyPr>
          <a:lstStyle/>
          <a:p>
            <a:r>
              <a:rPr lang="en-US" b="1" cap="none" dirty="0">
                <a:latin typeface="Helvetica" pitchFamily="2" charset="0"/>
              </a:rPr>
              <a:t>Address Roots Causes of Migration</a:t>
            </a:r>
            <a:endParaRPr lang="en-US" sz="2700" i="1" cap="none" dirty="0"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564105"/>
            <a:ext cx="9763432" cy="4981757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latin typeface="Helvetica" pitchFamily="2" charset="0"/>
              </a:rPr>
              <a:t>The USMCA has failed to address the agricultural dumping and other NAFTA practices that have forced millions of Mexicans off their land and into migration.</a:t>
            </a:r>
          </a:p>
          <a:p>
            <a:pPr algn="l"/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To address root causes of migration, the USMCA renegotiation must…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End agricultural dumping and help set fair price floors for crops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Better protect migrant workers through strengthened labor provisions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Add mandatory climate provisions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Reject political rhetoric that dehumanizes immigrants</a:t>
            </a:r>
          </a:p>
        </p:txBody>
      </p:sp>
    </p:spTree>
    <p:extLst>
      <p:ext uri="{BB962C8B-B14F-4D97-AF65-F5344CB8AC3E}">
        <p14:creationId xmlns:p14="http://schemas.microsoft.com/office/powerpoint/2010/main" val="1418259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F8C9-94DB-B37A-5200-B556D307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379" y="312138"/>
            <a:ext cx="9247757" cy="927115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Helvetica" pitchFamily="2" charset="0"/>
              </a:rPr>
              <a:t>Remove Corporate Giveaways</a:t>
            </a:r>
            <a:endParaRPr lang="en-US" sz="2700" i="1" cap="none" dirty="0">
              <a:latin typeface="Helvetica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034E9-051C-21F1-4B9E-59FE8805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368" y="1564105"/>
            <a:ext cx="9763432" cy="4981757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latin typeface="Helvetica" pitchFamily="2" charset="0"/>
              </a:rPr>
              <a:t>The USMCA remains full of provisions that benefit big corporations at the expense of working families.</a:t>
            </a:r>
          </a:p>
          <a:p>
            <a:pPr algn="l"/>
            <a:br>
              <a:rPr lang="en-US" sz="2400" dirty="0">
                <a:latin typeface="Helvetica" pitchFamily="2" charset="0"/>
              </a:rPr>
            </a:br>
            <a:r>
              <a:rPr lang="en-US" sz="2400" dirty="0">
                <a:latin typeface="Helvetica" pitchFamily="2" charset="0"/>
              </a:rPr>
              <a:t>To remove corporate giveaways, the USMCA renegotiation must…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Eliminate special rights for foreign investors, including by fully eliminating Investor-State Dispute Settlement (ISDS) and more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Eliminate “Digital Trade” rules that help Big Tech undermine personal privacy, data security, AI accountability &amp; anti-monopoly policies</a:t>
            </a:r>
          </a:p>
          <a:p>
            <a:pPr marL="342900" indent="-3429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</a:rPr>
              <a:t>Eliminate “TRIPs-plus” provisions that increase the price of medicines</a:t>
            </a:r>
          </a:p>
        </p:txBody>
      </p:sp>
    </p:spTree>
    <p:extLst>
      <p:ext uri="{BB962C8B-B14F-4D97-AF65-F5344CB8AC3E}">
        <p14:creationId xmlns:p14="http://schemas.microsoft.com/office/powerpoint/2010/main" val="82734248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{D18D18E2-C54E-A048-95C4-E76624D98849}tf10001120</Template>
  <TotalTime>231</TotalTime>
  <Words>785</Words>
  <Application>Microsoft Macintosh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Helvetica</vt:lpstr>
      <vt:lpstr>Parcel</vt:lpstr>
      <vt:lpstr>What is the USMCA?</vt:lpstr>
      <vt:lpstr>USMCA Review Overview</vt:lpstr>
      <vt:lpstr>USMCA Review Timeline (working backward)</vt:lpstr>
      <vt:lpstr>USMCA Review Goal</vt:lpstr>
      <vt:lpstr>End the Offshoring of Jobs</vt:lpstr>
      <vt:lpstr>Raise Wages</vt:lpstr>
      <vt:lpstr>Strengthen Rural Communities</vt:lpstr>
      <vt:lpstr>Address Roots Causes of Migration</vt:lpstr>
      <vt:lpstr>Remove Corporate Giveaways</vt:lpstr>
      <vt:lpstr>How You Can Help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USMCA Review Timeline (working backward)</dc:title>
  <dc:creator>Arthur Stamoulis</dc:creator>
  <cp:lastModifiedBy>Arthur Stamoulis</cp:lastModifiedBy>
  <cp:revision>15</cp:revision>
  <dcterms:created xsi:type="dcterms:W3CDTF">2024-06-30T14:46:10Z</dcterms:created>
  <dcterms:modified xsi:type="dcterms:W3CDTF">2025-01-23T14:23:55Z</dcterms:modified>
</cp:coreProperties>
</file>