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21"/>
  </p:notesMasterIdLst>
  <p:handoutMasterIdLst>
    <p:handoutMasterId r:id="rId22"/>
  </p:handoutMasterIdLst>
  <p:sldIdLst>
    <p:sldId id="410" r:id="rId5"/>
    <p:sldId id="411" r:id="rId6"/>
    <p:sldId id="383" r:id="rId7"/>
    <p:sldId id="416" r:id="rId8"/>
    <p:sldId id="413" r:id="rId9"/>
    <p:sldId id="389" r:id="rId10"/>
    <p:sldId id="391" r:id="rId11"/>
    <p:sldId id="397" r:id="rId12"/>
    <p:sldId id="408" r:id="rId13"/>
    <p:sldId id="407" r:id="rId14"/>
    <p:sldId id="405" r:id="rId15"/>
    <p:sldId id="404" r:id="rId16"/>
    <p:sldId id="403" r:id="rId17"/>
    <p:sldId id="398" r:id="rId18"/>
    <p:sldId id="417" r:id="rId19"/>
    <p:sldId id="41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6327" autoAdjust="0"/>
  </p:normalViewPr>
  <p:slideViewPr>
    <p:cSldViewPr snapToGrid="0">
      <p:cViewPr varScale="1">
        <p:scale>
          <a:sx n="97" d="100"/>
          <a:sy n="97" d="100"/>
        </p:scale>
        <p:origin x="198"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BEDD12-BCD5-485B-BCBC-34BB01D7923C}" type="datetimeFigureOut">
              <a:rPr lang="en-US" smtClean="0"/>
              <a:t>Friday, October 4, 2024</a:t>
            </a:fld>
            <a:endParaRPr lang="en-US" dirty="0"/>
          </a:p>
        </p:txBody>
      </p:sp>
      <p:sp>
        <p:nvSpPr>
          <p:cNvPr id="6" name="Slide Number Placeholder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230DF-5933-439D-898F-38E9AC9BA688}" type="slidenum">
              <a:rPr lang="en-US" smtClean="0"/>
              <a:t>‹#›</a:t>
            </a:fld>
            <a:endParaRPr lang="en-US" dirty="0"/>
          </a:p>
        </p:txBody>
      </p:sp>
      <p:sp>
        <p:nvSpPr>
          <p:cNvPr id="7" name="Footer Placeholder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8" name="Header Placeholder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Friday, October 4, 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dirty="0"/>
          </a:p>
        </p:txBody>
      </p:sp>
    </p:spTree>
    <p:extLst>
      <p:ext uri="{BB962C8B-B14F-4D97-AF65-F5344CB8AC3E}">
        <p14:creationId xmlns:p14="http://schemas.microsoft.com/office/powerpoint/2010/main" val="109245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11</a:t>
            </a:fld>
            <a:endParaRPr lang="en-US" dirty="0"/>
          </a:p>
        </p:txBody>
      </p:sp>
    </p:spTree>
    <p:extLst>
      <p:ext uri="{BB962C8B-B14F-4D97-AF65-F5344CB8AC3E}">
        <p14:creationId xmlns:p14="http://schemas.microsoft.com/office/powerpoint/2010/main" val="4050233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12</a:t>
            </a:fld>
            <a:endParaRPr lang="en-US" dirty="0"/>
          </a:p>
        </p:txBody>
      </p:sp>
    </p:spTree>
    <p:extLst>
      <p:ext uri="{BB962C8B-B14F-4D97-AF65-F5344CB8AC3E}">
        <p14:creationId xmlns:p14="http://schemas.microsoft.com/office/powerpoint/2010/main" val="634596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13</a:t>
            </a:fld>
            <a:endParaRPr lang="en-US" dirty="0"/>
          </a:p>
        </p:txBody>
      </p:sp>
    </p:spTree>
    <p:extLst>
      <p:ext uri="{BB962C8B-B14F-4D97-AF65-F5344CB8AC3E}">
        <p14:creationId xmlns:p14="http://schemas.microsoft.com/office/powerpoint/2010/main" val="514488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14</a:t>
            </a:fld>
            <a:endParaRPr lang="en-US" dirty="0"/>
          </a:p>
        </p:txBody>
      </p:sp>
    </p:spTree>
    <p:extLst>
      <p:ext uri="{BB962C8B-B14F-4D97-AF65-F5344CB8AC3E}">
        <p14:creationId xmlns:p14="http://schemas.microsoft.com/office/powerpoint/2010/main" val="1765923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2</a:t>
            </a:fld>
            <a:endParaRPr lang="en-US" dirty="0"/>
          </a:p>
        </p:txBody>
      </p:sp>
    </p:spTree>
    <p:extLst>
      <p:ext uri="{BB962C8B-B14F-4D97-AF65-F5344CB8AC3E}">
        <p14:creationId xmlns:p14="http://schemas.microsoft.com/office/powerpoint/2010/main" val="1863294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dirty="0"/>
          </a:p>
        </p:txBody>
      </p:sp>
    </p:spTree>
    <p:extLst>
      <p:ext uri="{BB962C8B-B14F-4D97-AF65-F5344CB8AC3E}">
        <p14:creationId xmlns:p14="http://schemas.microsoft.com/office/powerpoint/2010/main" val="3113416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4</a:t>
            </a:fld>
            <a:endParaRPr lang="en-US" dirty="0"/>
          </a:p>
        </p:txBody>
      </p:sp>
    </p:spTree>
    <p:extLst>
      <p:ext uri="{BB962C8B-B14F-4D97-AF65-F5344CB8AC3E}">
        <p14:creationId xmlns:p14="http://schemas.microsoft.com/office/powerpoint/2010/main" val="3573925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6</a:t>
            </a:fld>
            <a:endParaRPr lang="en-US" dirty="0"/>
          </a:p>
        </p:txBody>
      </p:sp>
    </p:spTree>
    <p:extLst>
      <p:ext uri="{BB962C8B-B14F-4D97-AF65-F5344CB8AC3E}">
        <p14:creationId xmlns:p14="http://schemas.microsoft.com/office/powerpoint/2010/main" val="3576248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7</a:t>
            </a:fld>
            <a:endParaRPr lang="en-US" dirty="0"/>
          </a:p>
        </p:txBody>
      </p:sp>
    </p:spTree>
    <p:extLst>
      <p:ext uri="{BB962C8B-B14F-4D97-AF65-F5344CB8AC3E}">
        <p14:creationId xmlns:p14="http://schemas.microsoft.com/office/powerpoint/2010/main" val="3908276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BC04D-2568-C19F-6211-ABA7996CB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D96A4-D432-FA69-5E46-4DF91D77CA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39921-CFBB-DE6F-31EB-81B758CA02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53E3F8-8185-F97B-2F08-1F44FCE2A5AB}"/>
              </a:ext>
            </a:extLst>
          </p:cNvPr>
          <p:cNvSpPr>
            <a:spLocks noGrp="1"/>
          </p:cNvSpPr>
          <p:nvPr>
            <p:ph type="sldNum" sz="quarter" idx="5"/>
          </p:nvPr>
        </p:nvSpPr>
        <p:spPr/>
        <p:txBody>
          <a:bodyPr/>
          <a:lstStyle/>
          <a:p>
            <a:fld id="{A89C7E07-3C67-C64C-8DA0-0404F6303970}" type="slidenum">
              <a:rPr lang="en-US" smtClean="0"/>
              <a:t>8</a:t>
            </a:fld>
            <a:endParaRPr lang="en-US" dirty="0"/>
          </a:p>
        </p:txBody>
      </p:sp>
    </p:spTree>
    <p:extLst>
      <p:ext uri="{BB962C8B-B14F-4D97-AF65-F5344CB8AC3E}">
        <p14:creationId xmlns:p14="http://schemas.microsoft.com/office/powerpoint/2010/main" val="3727777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9</a:t>
            </a:fld>
            <a:endParaRPr lang="en-US" dirty="0"/>
          </a:p>
        </p:txBody>
      </p:sp>
    </p:spTree>
    <p:extLst>
      <p:ext uri="{BB962C8B-B14F-4D97-AF65-F5344CB8AC3E}">
        <p14:creationId xmlns:p14="http://schemas.microsoft.com/office/powerpoint/2010/main" val="2386183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10</a:t>
            </a:fld>
            <a:endParaRPr lang="en-US" dirty="0"/>
          </a:p>
        </p:txBody>
      </p:sp>
    </p:spTree>
    <p:extLst>
      <p:ext uri="{BB962C8B-B14F-4D97-AF65-F5344CB8AC3E}">
        <p14:creationId xmlns:p14="http://schemas.microsoft.com/office/powerpoint/2010/main" val="501160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tx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reeform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rm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a:normAutofit/>
          </a:bodyPr>
          <a:lstStyle>
            <a:lvl1pPr marL="342900" indent="-342900">
              <a:spcBef>
                <a:spcPts val="1800"/>
              </a:spcBef>
              <a:buFont typeface="Arial" panose="020B0604020202020204" pitchFamily="34" charset="0"/>
              <a:buChar char="•"/>
              <a:defRPr sz="20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a:t>Click icon to add table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anchor="b" anchorCtr="0">
            <a:noAutofit/>
          </a:bodyPr>
          <a:lstStyle>
            <a:lvl1pPr>
              <a:defRPr sz="4400" b="1" i="0" spc="50" baseline="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a:norm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Slide Number Placeholder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a:lstStyle/>
          <a:p>
            <a:fld id="{294A09A9-5501-47C1-A89A-A340965A2BE2}" type="slidenum">
              <a:rPr lang="en-US" smtClean="0"/>
              <a:pPr/>
              <a:t>‹#›</a:t>
            </a:fld>
            <a:endParaRPr lang="en-US" dirty="0">
              <a:latin typeface="+mn-lt"/>
            </a:endParaRPr>
          </a:p>
        </p:txBody>
      </p:sp>
      <p:sp>
        <p:nvSpPr>
          <p:cNvPr id="42" name="Date Placeholder 41">
            <a:extLst>
              <a:ext uri="{FF2B5EF4-FFF2-40B4-BE49-F238E27FC236}">
                <a16:creationId xmlns:a16="http://schemas.microsoft.com/office/drawing/2014/main" id="{29CE2856-DB8F-5603-C085-74C70560FAC8}"/>
              </a:ext>
            </a:extLst>
          </p:cNvPr>
          <p:cNvSpPr>
            <a:spLocks noGrp="1"/>
          </p:cNvSpPr>
          <p:nvPr>
            <p:ph type="dt" sz="half" idx="25"/>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0"/>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dirty="0"/>
              <a:t>Click to add title </a:t>
            </a:r>
          </a:p>
        </p:txBody>
      </p:sp>
      <p:sp>
        <p:nvSpPr>
          <p:cNvPr id="7" name="Rectangle 6">
            <a:extLst>
              <a:ext uri="{FF2B5EF4-FFF2-40B4-BE49-F238E27FC236}">
                <a16:creationId xmlns:a16="http://schemas.microsoft.com/office/drawing/2014/main" id="{D96BA398-1ED2-1FCA-63B9-8915A8C7A524}"/>
              </a:ext>
              <a:ext uri="{C183D7F6-B498-43B3-948B-1728B52AA6E4}">
                <adec:decorative xmlns:adec="http://schemas.microsoft.com/office/drawing/2017/decorative" val="1"/>
              </a:ext>
            </a:extLst>
          </p:cNvPr>
          <p:cNvSpPr/>
          <p:nvPr userDrawn="1"/>
        </p:nvSpPr>
        <p:spPr>
          <a:xfrm>
            <a:off x="6309360" y="3951843"/>
            <a:ext cx="2133600" cy="1005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a:t>Click icon to add picture</a:t>
            </a:r>
            <a:endParaRPr lang="en-US" dirty="0"/>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7" name="Straight Connector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8791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mmary 2">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reeform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anchor="b" anchorCtr="0">
            <a:noAutofit/>
          </a:bodyPr>
          <a:lstStyle>
            <a:lvl1pPr>
              <a:defRPr sz="4400" b="1" i="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rm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a:lstStyle/>
          <a:p>
            <a:fld id="{294A09A9-5501-47C1-A89A-A340965A2BE2}" type="slidenum">
              <a:rPr lang="en-US" smtClean="0"/>
              <a:pPr/>
              <a:t>‹#›</a:t>
            </a:fld>
            <a:endParaRPr lang="en-US" dirty="0">
              <a:latin typeface="+mn-lt"/>
            </a:endParaRPr>
          </a:p>
        </p:txBody>
      </p:sp>
      <p:sp>
        <p:nvSpPr>
          <p:cNvPr id="5" name="Date Placeholder 4">
            <a:extLst>
              <a:ext uri="{FF2B5EF4-FFF2-40B4-BE49-F238E27FC236}">
                <a16:creationId xmlns:a16="http://schemas.microsoft.com/office/drawing/2014/main" id="{E9272B8D-F380-9F1A-C8E6-BDD2352B1763}"/>
              </a:ext>
            </a:extLst>
          </p:cNvPr>
          <p:cNvSpPr>
            <a:spLocks noGrp="1"/>
          </p:cNvSpPr>
          <p:nvPr>
            <p:ph type="dt" sz="half" idx="21"/>
          </p:nvPr>
        </p:nvSpPr>
        <p:spPr/>
        <p:txBody>
          <a:bodyPr/>
          <a:lstStyle/>
          <a:p>
            <a:endParaRPr lang="en-US"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2">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AutoShap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9" name="Freeform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0"/>
            <a:r>
              <a:rPr lang="en-US" dirty="0"/>
              <a:t>Click to add content</a:t>
            </a:r>
          </a:p>
          <a:p>
            <a:pPr lvl="1"/>
            <a:r>
              <a:rPr lang="en-US" dirty="0"/>
              <a:t>Second level</a:t>
            </a:r>
          </a:p>
          <a:p>
            <a:pPr lvl="2"/>
            <a:r>
              <a:rPr lang="en-US" dirty="0"/>
              <a:t>Third level</a:t>
            </a:r>
          </a:p>
          <a:p>
            <a:pPr lvl="3"/>
            <a:endParaRPr lang="en-US" dirty="0"/>
          </a:p>
        </p:txBody>
      </p:sp>
      <p:sp>
        <p:nvSpPr>
          <p:cNvPr id="2" name="Content Placeholder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rmAutofit/>
          </a:bodyPr>
          <a:lstStyle>
            <a:lvl1pPr marL="0" indent="0">
              <a:spcBef>
                <a:spcPts val="1800"/>
              </a:spcBef>
              <a:buFont typeface="Arial" panose="020B0604020202020204" pitchFamily="34" charset="0"/>
              <a:buNone/>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endParaRPr lang="en-US" dirty="0">
              <a:latin typeface="+mn-lt"/>
            </a:endParaRPr>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sz="1100" b="1" i="0">
                <a:solidFill>
                  <a:schemeClr val="bg1"/>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698" r:id="rId2"/>
    <p:sldLayoutId id="2147483710" r:id="rId3"/>
    <p:sldLayoutId id="2147483700" r:id="rId4"/>
    <p:sldLayoutId id="2147483701" r:id="rId5"/>
    <p:sldLayoutId id="2147483659" r:id="rId6"/>
    <p:sldLayoutId id="2147483709" r:id="rId7"/>
    <p:sldLayoutId id="2147483708" r:id="rId8"/>
    <p:sldLayoutId id="2147483707" r:id="rId9"/>
    <p:sldLayoutId id="2147483706" r:id="rId10"/>
    <p:sldLayoutId id="2147483705" r:id="rId11"/>
    <p:sldLayoutId id="2147483704" r:id="rId12"/>
    <p:sldLayoutId id="2147483703" r:id="rId13"/>
  </p:sldLayoutIdLst>
  <p:hf sldNum="0" hdr="0" ftr="0" dt="0"/>
  <p:txStyles>
    <p:titleStyle>
      <a:lvl1pPr algn="l" defTabSz="914400" rtl="0" eaLnBrk="1" latinLnBrk="0" hangingPunct="1">
        <a:lnSpc>
          <a:spcPct val="8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D9D6-2977-ABCD-FDF8-51AFA5064E54}"/>
              </a:ext>
            </a:extLst>
          </p:cNvPr>
          <p:cNvSpPr>
            <a:spLocks noGrp="1"/>
          </p:cNvSpPr>
          <p:nvPr>
            <p:ph type="ctrTitle"/>
          </p:nvPr>
        </p:nvSpPr>
        <p:spPr>
          <a:xfrm>
            <a:off x="979156" y="248267"/>
            <a:ext cx="11715750" cy="895350"/>
          </a:xfrm>
        </p:spPr>
        <p:txBody>
          <a:bodyPr/>
          <a:lstStyle/>
          <a:p>
            <a:r>
              <a:rPr lang="en-US" dirty="0"/>
              <a:t>Delta Sigma Theta Sorority, Inc.</a:t>
            </a:r>
          </a:p>
        </p:txBody>
      </p:sp>
      <p:sp>
        <p:nvSpPr>
          <p:cNvPr id="5" name="TextBox 4">
            <a:extLst>
              <a:ext uri="{FF2B5EF4-FFF2-40B4-BE49-F238E27FC236}">
                <a16:creationId xmlns:a16="http://schemas.microsoft.com/office/drawing/2014/main" id="{FE28EE93-A434-9556-DCAB-82913000C48C}"/>
              </a:ext>
            </a:extLst>
          </p:cNvPr>
          <p:cNvSpPr txBox="1"/>
          <p:nvPr/>
        </p:nvSpPr>
        <p:spPr>
          <a:xfrm>
            <a:off x="1585433" y="4592398"/>
            <a:ext cx="10503196" cy="1569660"/>
          </a:xfrm>
          <a:prstGeom prst="rect">
            <a:avLst/>
          </a:prstGeom>
          <a:noFill/>
        </p:spPr>
        <p:txBody>
          <a:bodyPr wrap="none" rtlCol="0">
            <a:spAutoFit/>
          </a:bodyPr>
          <a:lstStyle/>
          <a:p>
            <a:r>
              <a:rPr lang="en-US" sz="9600" b="1" dirty="0">
                <a:solidFill>
                  <a:schemeClr val="bg1"/>
                </a:solidFill>
              </a:rPr>
              <a:t>HERITAGE MOMENT</a:t>
            </a:r>
          </a:p>
        </p:txBody>
      </p:sp>
      <p:pic>
        <p:nvPicPr>
          <p:cNvPr id="7" name="Picture 6">
            <a:extLst>
              <a:ext uri="{FF2B5EF4-FFF2-40B4-BE49-F238E27FC236}">
                <a16:creationId xmlns:a16="http://schemas.microsoft.com/office/drawing/2014/main" id="{F5D9E478-53E8-2E4B-9F30-11B5735E7B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87419" y="1116550"/>
            <a:ext cx="3092286" cy="3502915"/>
          </a:xfrm>
          <a:prstGeom prst="rect">
            <a:avLst/>
          </a:prstGeom>
          <a:noFill/>
        </p:spPr>
      </p:pic>
      <p:sp>
        <p:nvSpPr>
          <p:cNvPr id="9" name="TextBox 8">
            <a:extLst>
              <a:ext uri="{FF2B5EF4-FFF2-40B4-BE49-F238E27FC236}">
                <a16:creationId xmlns:a16="http://schemas.microsoft.com/office/drawing/2014/main" id="{00E7048C-29B8-C54B-58B9-C39F323BA137}"/>
              </a:ext>
            </a:extLst>
          </p:cNvPr>
          <p:cNvSpPr txBox="1"/>
          <p:nvPr/>
        </p:nvSpPr>
        <p:spPr>
          <a:xfrm>
            <a:off x="6230754" y="5977392"/>
            <a:ext cx="1958228" cy="369332"/>
          </a:xfrm>
          <a:prstGeom prst="rect">
            <a:avLst/>
          </a:prstGeom>
          <a:noFill/>
        </p:spPr>
        <p:txBody>
          <a:bodyPr wrap="none" rtlCol="0">
            <a:spAutoFit/>
          </a:bodyPr>
          <a:lstStyle/>
          <a:p>
            <a:r>
              <a:rPr lang="en-US" dirty="0">
                <a:solidFill>
                  <a:schemeClr val="bg1"/>
                </a:solidFill>
              </a:rPr>
              <a:t>OCTOBER 8, 2024</a:t>
            </a:r>
          </a:p>
        </p:txBody>
      </p:sp>
    </p:spTree>
    <p:extLst>
      <p:ext uri="{BB962C8B-B14F-4D97-AF65-F5344CB8AC3E}">
        <p14:creationId xmlns:p14="http://schemas.microsoft.com/office/powerpoint/2010/main" val="33903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D29B5-1B58-809F-FEA7-B82105E94664}"/>
              </a:ext>
            </a:extLst>
          </p:cNvPr>
          <p:cNvSpPr>
            <a:spLocks noGrp="1"/>
          </p:cNvSpPr>
          <p:nvPr>
            <p:ph type="title"/>
          </p:nvPr>
        </p:nvSpPr>
        <p:spPr>
          <a:xfrm>
            <a:off x="274559" y="518044"/>
            <a:ext cx="8171350" cy="786121"/>
          </a:xfrm>
        </p:spPr>
        <p:txBody>
          <a:bodyPr/>
          <a:lstStyle/>
          <a:p>
            <a:r>
              <a:rPr lang="en-US" sz="6600" dirty="0"/>
              <a:t>Delta Sigma Theta</a:t>
            </a:r>
          </a:p>
        </p:txBody>
      </p:sp>
      <p:pic>
        <p:nvPicPr>
          <p:cNvPr id="9" name="Picture 8">
            <a:extLst>
              <a:ext uri="{FF2B5EF4-FFF2-40B4-BE49-F238E27FC236}">
                <a16:creationId xmlns:a16="http://schemas.microsoft.com/office/drawing/2014/main" id="{A9374F13-2092-302F-AC0B-7D4002EC990C}"/>
              </a:ext>
            </a:extLst>
          </p:cNvPr>
          <p:cNvPicPr>
            <a:picLocks noChangeAspect="1"/>
          </p:cNvPicPr>
          <p:nvPr/>
        </p:nvPicPr>
        <p:blipFill>
          <a:blip r:embed="rId3"/>
          <a:stretch>
            <a:fillRect/>
          </a:stretch>
        </p:blipFill>
        <p:spPr>
          <a:xfrm>
            <a:off x="8039595" y="518044"/>
            <a:ext cx="3994867" cy="6008945"/>
          </a:xfrm>
          <a:prstGeom prst="rect">
            <a:avLst/>
          </a:prstGeom>
        </p:spPr>
      </p:pic>
      <p:sp>
        <p:nvSpPr>
          <p:cNvPr id="11" name="TextBox 10">
            <a:extLst>
              <a:ext uri="{FF2B5EF4-FFF2-40B4-BE49-F238E27FC236}">
                <a16:creationId xmlns:a16="http://schemas.microsoft.com/office/drawing/2014/main" id="{38B73E9F-203E-5D74-0B70-79D389E24C9B}"/>
              </a:ext>
            </a:extLst>
          </p:cNvPr>
          <p:cNvSpPr txBox="1"/>
          <p:nvPr/>
        </p:nvSpPr>
        <p:spPr>
          <a:xfrm>
            <a:off x="439383" y="1665148"/>
            <a:ext cx="6695085" cy="1857368"/>
          </a:xfrm>
          <a:prstGeom prst="rect">
            <a:avLst/>
          </a:prstGeom>
          <a:noFill/>
        </p:spPr>
        <p:txBody>
          <a:bodyPr wrap="square">
            <a:spAutoFit/>
          </a:bodyPr>
          <a:lstStyle/>
          <a:p>
            <a:pPr marL="0" marR="0">
              <a:lnSpc>
                <a:spcPct val="107000"/>
              </a:lnSpc>
              <a:spcBef>
                <a:spcPts val="0"/>
              </a:spcBef>
              <a:spcAft>
                <a:spcPts val="800"/>
              </a:spcAft>
            </a:pPr>
            <a:r>
              <a:rPr lang="en-US"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Delta Sigma Theta emerged from a division within Alpha Kappa Alpha Sorority, (AKA), as members expressed dissatisfaction with the organization's limited focus on campus affairs. Some members wanted to pivot towards addressing broader issues like public service and women's advancement. and adopt a more politically-oriented stance. </a:t>
            </a:r>
          </a:p>
        </p:txBody>
      </p:sp>
      <p:sp>
        <p:nvSpPr>
          <p:cNvPr id="13" name="TextBox 12">
            <a:extLst>
              <a:ext uri="{FF2B5EF4-FFF2-40B4-BE49-F238E27FC236}">
                <a16:creationId xmlns:a16="http://schemas.microsoft.com/office/drawing/2014/main" id="{213C5BDA-33D6-56D9-4A65-C166C239DB34}"/>
              </a:ext>
            </a:extLst>
          </p:cNvPr>
          <p:cNvSpPr txBox="1"/>
          <p:nvPr/>
        </p:nvSpPr>
        <p:spPr>
          <a:xfrm>
            <a:off x="439383" y="3479867"/>
            <a:ext cx="6096000" cy="3339184"/>
          </a:xfrm>
          <a:prstGeom prst="rect">
            <a:avLst/>
          </a:prstGeom>
          <a:noFill/>
        </p:spPr>
        <p:txBody>
          <a:bodyPr wrap="square">
            <a:spAutoFit/>
          </a:bodyPr>
          <a:lstStyle/>
          <a:p>
            <a:pPr marL="0" marR="0">
              <a:lnSpc>
                <a:spcPct val="107000"/>
              </a:lnSpc>
              <a:spcBef>
                <a:spcPts val="0"/>
              </a:spcBef>
              <a:spcAft>
                <a:spcPts val="800"/>
              </a:spcAft>
            </a:pPr>
            <a:r>
              <a:rPr lang="en-US"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 1912, at Howard University, these members voted to transition from AKA to Delta Sigma Theta. The move sparked discord between graduate members, who favored maintaining the status quo, and new Alpha chapter members advocating for change. When a deadline imposed by a graduate member to cease reorganization efforts was ignored, 22 women parted ways from AKA and established Delta Sigma Theta on January 13, 1913</a:t>
            </a:r>
            <a:r>
              <a:rPr lang="en-US"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en-US"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This desire to reform extended to establishing a national organization and altering the society's activities, accompanied by the name change that reflected their purpose</a:t>
            </a:r>
            <a:r>
              <a:rPr lang="en-US"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….and as the saying goes … the rest is HERSTORY!</a:t>
            </a:r>
          </a:p>
        </p:txBody>
      </p:sp>
    </p:spTree>
    <p:extLst>
      <p:ext uri="{BB962C8B-B14F-4D97-AF65-F5344CB8AC3E}">
        <p14:creationId xmlns:p14="http://schemas.microsoft.com/office/powerpoint/2010/main" val="3088225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6A9A9A7-F1D2-237D-AC72-E21A286F0A6F}"/>
              </a:ext>
            </a:extLst>
          </p:cNvPr>
          <p:cNvSpPr>
            <a:spLocks noGrp="1"/>
          </p:cNvSpPr>
          <p:nvPr>
            <p:ph type="title"/>
          </p:nvPr>
        </p:nvSpPr>
        <p:spPr>
          <a:xfrm>
            <a:off x="363794" y="265129"/>
            <a:ext cx="7334864" cy="895935"/>
          </a:xfrm>
        </p:spPr>
        <p:txBody>
          <a:bodyPr/>
          <a:lstStyle/>
          <a:p>
            <a:r>
              <a:rPr lang="en-US" sz="6600" dirty="0"/>
              <a:t>Phi Beta Sigma</a:t>
            </a:r>
          </a:p>
        </p:txBody>
      </p:sp>
      <p:pic>
        <p:nvPicPr>
          <p:cNvPr id="5" name="Picture 4">
            <a:extLst>
              <a:ext uri="{FF2B5EF4-FFF2-40B4-BE49-F238E27FC236}">
                <a16:creationId xmlns:a16="http://schemas.microsoft.com/office/drawing/2014/main" id="{FE967FAA-13BA-9C14-3164-A7C64393484B}"/>
              </a:ext>
            </a:extLst>
          </p:cNvPr>
          <p:cNvPicPr>
            <a:picLocks noChangeAspect="1"/>
          </p:cNvPicPr>
          <p:nvPr/>
        </p:nvPicPr>
        <p:blipFill rotWithShape="1">
          <a:blip r:embed="rId3"/>
          <a:srcRect l="11001" r="7588"/>
          <a:stretch/>
        </p:blipFill>
        <p:spPr>
          <a:xfrm>
            <a:off x="8676341" y="265129"/>
            <a:ext cx="3333761" cy="5934076"/>
          </a:xfrm>
          <a:prstGeom prst="rect">
            <a:avLst/>
          </a:prstGeom>
        </p:spPr>
      </p:pic>
      <p:sp>
        <p:nvSpPr>
          <p:cNvPr id="3" name="TextBox 2">
            <a:extLst>
              <a:ext uri="{FF2B5EF4-FFF2-40B4-BE49-F238E27FC236}">
                <a16:creationId xmlns:a16="http://schemas.microsoft.com/office/drawing/2014/main" id="{AD89B9BD-9AAD-31B2-66BD-3347FEC8235A}"/>
              </a:ext>
            </a:extLst>
          </p:cNvPr>
          <p:cNvSpPr txBox="1"/>
          <p:nvPr/>
        </p:nvSpPr>
        <p:spPr>
          <a:xfrm>
            <a:off x="262489" y="1207414"/>
            <a:ext cx="8033786" cy="5078313"/>
          </a:xfrm>
          <a:prstGeom prst="rect">
            <a:avLst/>
          </a:prstGeom>
          <a:noFill/>
        </p:spPr>
        <p:txBody>
          <a:bodyPr wrap="square">
            <a:spAutoFit/>
          </a:bodyPr>
          <a:lstStyle/>
          <a:p>
            <a:pPr algn="l"/>
            <a:r>
              <a:rPr lang="en-US" b="0" i="0" dirty="0">
                <a:solidFill>
                  <a:srgbClr val="FF0000"/>
                </a:solidFill>
                <a:effectLst/>
                <a:highlight>
                  <a:srgbClr val="FFFFFF"/>
                </a:highlight>
                <a:latin typeface="Lato" panose="020F0502020204030203" pitchFamily="34" charset="0"/>
              </a:rPr>
              <a:t>Phi Beta Sigma Fraternity was founded at Howard University in Washington, D.C., January 9, 1914, by three young African-American male students. The Founders wanted to organize a Greek letter fraternity that would truly exemplify the ideals of brotherhood, scholarship, and service.</a:t>
            </a:r>
          </a:p>
          <a:p>
            <a:pPr algn="l"/>
            <a:r>
              <a:rPr lang="en-US" b="0" i="0" dirty="0">
                <a:solidFill>
                  <a:srgbClr val="FF0000"/>
                </a:solidFill>
                <a:effectLst/>
                <a:highlight>
                  <a:srgbClr val="FFFFFF"/>
                </a:highlight>
                <a:latin typeface="Lato" panose="020F0502020204030203" pitchFamily="34" charset="0"/>
              </a:rPr>
              <a:t>The Founders deeply wished to create an organization that viewed itself as “a part of” the general community rather than “apart from” the general community. They believed that each potential member should be judged by his own merits, rather than his family background or affluence…without regard to race, nationality, skin tone or texture of hair. They desired for their fraternity to exist as part of an even greater brotherhood which would be devoted to the “inclusive we” rather than the “exclusive we”.</a:t>
            </a:r>
          </a:p>
          <a:p>
            <a:pPr algn="l"/>
            <a:r>
              <a:rPr lang="en-US" b="0" i="0" dirty="0">
                <a:solidFill>
                  <a:srgbClr val="000000"/>
                </a:solidFill>
                <a:effectLst/>
                <a:highlight>
                  <a:srgbClr val="FFFFFF"/>
                </a:highlight>
                <a:latin typeface="Lato" panose="020F0502020204030203" pitchFamily="34" charset="0"/>
              </a:rPr>
              <a:t>From its inception, </a:t>
            </a:r>
            <a:r>
              <a:rPr lang="en-US" b="0" i="0" dirty="0">
                <a:solidFill>
                  <a:srgbClr val="FF0000"/>
                </a:solidFill>
                <a:effectLst/>
                <a:highlight>
                  <a:srgbClr val="FFFFFF"/>
                </a:highlight>
                <a:latin typeface="Lato" panose="020F0502020204030203" pitchFamily="34" charset="0"/>
              </a:rPr>
              <a:t>the Founders also conceived Phi Beta Sigma as a mechanism to deliver services to the general community. Rather than gaining skills to be utilized exclusively for themselves and their immediate families, they held a deep conviction that they should return their newly acquired skills to the communities from which they had come. </a:t>
            </a:r>
            <a:r>
              <a:rPr lang="en-US" b="0" i="0" dirty="0">
                <a:solidFill>
                  <a:srgbClr val="000000"/>
                </a:solidFill>
                <a:effectLst/>
                <a:highlight>
                  <a:srgbClr val="FFFFFF"/>
                </a:highlight>
                <a:latin typeface="Lato" panose="020F0502020204030203" pitchFamily="34" charset="0"/>
              </a:rPr>
              <a:t>This deep conviction was mirrored in the Fraternity’s motto, “Culture For Service and Service For Humanity”.</a:t>
            </a:r>
          </a:p>
        </p:txBody>
      </p:sp>
    </p:spTree>
    <p:extLst>
      <p:ext uri="{BB962C8B-B14F-4D97-AF65-F5344CB8AC3E}">
        <p14:creationId xmlns:p14="http://schemas.microsoft.com/office/powerpoint/2010/main" val="4127695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59DC4-8B30-98A0-5BAB-C78BA4A4AD55}"/>
              </a:ext>
            </a:extLst>
          </p:cNvPr>
          <p:cNvSpPr>
            <a:spLocks noGrp="1"/>
          </p:cNvSpPr>
          <p:nvPr>
            <p:ph type="title"/>
          </p:nvPr>
        </p:nvSpPr>
        <p:spPr>
          <a:xfrm>
            <a:off x="366092" y="238138"/>
            <a:ext cx="7539043" cy="916017"/>
          </a:xfrm>
        </p:spPr>
        <p:txBody>
          <a:bodyPr/>
          <a:lstStyle/>
          <a:p>
            <a:r>
              <a:rPr lang="en-US" sz="6600" dirty="0"/>
              <a:t>ZETA PHI BETA</a:t>
            </a:r>
          </a:p>
        </p:txBody>
      </p:sp>
      <p:pic>
        <p:nvPicPr>
          <p:cNvPr id="9" name="Picture 8">
            <a:extLst>
              <a:ext uri="{FF2B5EF4-FFF2-40B4-BE49-F238E27FC236}">
                <a16:creationId xmlns:a16="http://schemas.microsoft.com/office/drawing/2014/main" id="{B93A6598-8963-68AC-9CF1-B18F2451DFD3}"/>
              </a:ext>
            </a:extLst>
          </p:cNvPr>
          <p:cNvPicPr>
            <a:picLocks noChangeAspect="1"/>
          </p:cNvPicPr>
          <p:nvPr/>
        </p:nvPicPr>
        <p:blipFill>
          <a:blip r:embed="rId3"/>
          <a:stretch>
            <a:fillRect/>
          </a:stretch>
        </p:blipFill>
        <p:spPr>
          <a:xfrm>
            <a:off x="8436925" y="1583995"/>
            <a:ext cx="3193100" cy="4352925"/>
          </a:xfrm>
          <a:prstGeom prst="rect">
            <a:avLst/>
          </a:prstGeom>
        </p:spPr>
      </p:pic>
      <p:sp>
        <p:nvSpPr>
          <p:cNvPr id="13" name="TextBox 12">
            <a:extLst>
              <a:ext uri="{FF2B5EF4-FFF2-40B4-BE49-F238E27FC236}">
                <a16:creationId xmlns:a16="http://schemas.microsoft.com/office/drawing/2014/main" id="{129E69D5-22B4-7D0B-B77D-731907C540C1}"/>
              </a:ext>
            </a:extLst>
          </p:cNvPr>
          <p:cNvSpPr txBox="1"/>
          <p:nvPr/>
        </p:nvSpPr>
        <p:spPr>
          <a:xfrm>
            <a:off x="190501" y="1264550"/>
            <a:ext cx="7610474" cy="5355312"/>
          </a:xfrm>
          <a:prstGeom prst="rect">
            <a:avLst/>
          </a:prstGeom>
          <a:noFill/>
        </p:spPr>
        <p:txBody>
          <a:bodyPr wrap="square">
            <a:spAutoFit/>
          </a:bodyPr>
          <a:lstStyle/>
          <a:p>
            <a:pPr algn="l"/>
            <a:r>
              <a:rPr lang="en-US" b="0" dirty="0">
                <a:solidFill>
                  <a:srgbClr val="FF0000"/>
                </a:solidFill>
                <a:effectLst/>
                <a:latin typeface="Gotham book"/>
              </a:rPr>
              <a:t>Zeta Phi Beta Sorority, Inc. was founded January 16, 1920, at Howard University, Washington, D.C. </a:t>
            </a:r>
            <a:r>
              <a:rPr lang="en-US" b="0" dirty="0">
                <a:solidFill>
                  <a:srgbClr val="000000"/>
                </a:solidFill>
                <a:effectLst/>
                <a:latin typeface="Gotham book"/>
              </a:rPr>
              <a:t> </a:t>
            </a:r>
            <a:r>
              <a:rPr lang="en-US" b="0" dirty="0">
                <a:solidFill>
                  <a:srgbClr val="FF0000"/>
                </a:solidFill>
                <a:effectLst/>
                <a:latin typeface="Gotham book"/>
              </a:rPr>
              <a:t>The Klan was very active during this period and the Harlem Renaissance was acknowledged as the first important movement of Black artists and writers in the U.S.  </a:t>
            </a:r>
            <a:r>
              <a:rPr lang="en-US" b="0" dirty="0">
                <a:solidFill>
                  <a:srgbClr val="000000"/>
                </a:solidFill>
                <a:effectLst/>
                <a:latin typeface="Gotham book"/>
              </a:rPr>
              <a:t>This same year </a:t>
            </a:r>
            <a:r>
              <a:rPr lang="en-US" b="0" dirty="0">
                <a:solidFill>
                  <a:srgbClr val="FF0000"/>
                </a:solidFill>
                <a:effectLst/>
                <a:latin typeface="Gotham book"/>
              </a:rPr>
              <a:t>the Volstead Act became effective heralding the start of Prohibition and Tennessee delivered the crucial 36</a:t>
            </a:r>
            <a:r>
              <a:rPr lang="en-US" b="0" baseline="30000" dirty="0">
                <a:solidFill>
                  <a:srgbClr val="FF0000"/>
                </a:solidFill>
                <a:effectLst/>
                <a:latin typeface="Gotham book"/>
              </a:rPr>
              <a:t>th</a:t>
            </a:r>
            <a:r>
              <a:rPr lang="en-US" b="0" dirty="0">
                <a:solidFill>
                  <a:srgbClr val="FF0000"/>
                </a:solidFill>
                <a:effectLst/>
                <a:latin typeface="Gotham book"/>
              </a:rPr>
              <a:t> ratification for the final adoption of the 19</a:t>
            </a:r>
            <a:r>
              <a:rPr lang="en-US" b="0" baseline="30000" dirty="0">
                <a:solidFill>
                  <a:srgbClr val="FF0000"/>
                </a:solidFill>
                <a:effectLst/>
                <a:latin typeface="Gotham book"/>
              </a:rPr>
              <a:t>th</a:t>
            </a:r>
            <a:r>
              <a:rPr lang="en-US" b="0" dirty="0">
                <a:solidFill>
                  <a:srgbClr val="FF0000"/>
                </a:solidFill>
                <a:effectLst/>
                <a:latin typeface="Gotham book"/>
              </a:rPr>
              <a:t> amendment giving women the right to vote.  The worst and longest economic recession to hit the U.S. would define the end of the decade-The Great Depression.</a:t>
            </a:r>
          </a:p>
          <a:p>
            <a:pPr algn="l"/>
            <a:r>
              <a:rPr lang="en-US" b="0" dirty="0">
                <a:solidFill>
                  <a:srgbClr val="FF0000"/>
                </a:solidFill>
                <a:effectLst/>
                <a:latin typeface="Gotham book"/>
              </a:rPr>
              <a:t>It was within this environment that five coeds envisioned a sorority which would directly affect positive change, chart a course of action for the 1920s and beyond, raise consciousness of their people, encourage the highest standards of scholastic achievement, and foster a greater sense of unity among its members.  These women believed that sorority elitism and socializing overshadowed the real mission for progressive organizations and failed to address fully the societal mores, ills, prejudices, and poverty affecting humanity in general and the </a:t>
            </a:r>
            <a:r>
              <a:rPr lang="en-US" dirty="0">
                <a:solidFill>
                  <a:srgbClr val="FF0000"/>
                </a:solidFill>
                <a:latin typeface="Gotham book"/>
              </a:rPr>
              <a:t>B</a:t>
            </a:r>
            <a:r>
              <a:rPr lang="en-US" b="0" dirty="0">
                <a:solidFill>
                  <a:srgbClr val="FF0000"/>
                </a:solidFill>
                <a:effectLst/>
                <a:latin typeface="Gotham book"/>
              </a:rPr>
              <a:t>lack community in particular.</a:t>
            </a:r>
          </a:p>
          <a:p>
            <a:pPr algn="just"/>
            <a:r>
              <a:rPr lang="en-US" b="0" dirty="0">
                <a:solidFill>
                  <a:srgbClr val="000000"/>
                </a:solidFill>
                <a:effectLst/>
                <a:latin typeface="Gotham book"/>
              </a:rPr>
              <a:t>Since its inception, Zeta has continued its steady climb into the national spotlight with programs designed to demonstrate concern for the human condition both nationally and internationally.</a:t>
            </a:r>
          </a:p>
        </p:txBody>
      </p:sp>
    </p:spTree>
    <p:extLst>
      <p:ext uri="{BB962C8B-B14F-4D97-AF65-F5344CB8AC3E}">
        <p14:creationId xmlns:p14="http://schemas.microsoft.com/office/powerpoint/2010/main" val="1850768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AB9C34-2B13-E66F-1053-2BA156F89425}"/>
              </a:ext>
            </a:extLst>
          </p:cNvPr>
          <p:cNvSpPr>
            <a:spLocks noGrp="1"/>
          </p:cNvSpPr>
          <p:nvPr>
            <p:ph type="title"/>
          </p:nvPr>
        </p:nvSpPr>
        <p:spPr>
          <a:xfrm>
            <a:off x="319989" y="133349"/>
            <a:ext cx="9099314" cy="1148715"/>
          </a:xfrm>
        </p:spPr>
        <p:txBody>
          <a:bodyPr/>
          <a:lstStyle/>
          <a:p>
            <a:r>
              <a:rPr lang="en-US" dirty="0"/>
              <a:t> </a:t>
            </a:r>
            <a:r>
              <a:rPr lang="en-US" sz="6600" dirty="0"/>
              <a:t>SIGMA GAMMA RHO</a:t>
            </a:r>
          </a:p>
        </p:txBody>
      </p:sp>
      <p:pic>
        <p:nvPicPr>
          <p:cNvPr id="6" name="Picture 5">
            <a:extLst>
              <a:ext uri="{FF2B5EF4-FFF2-40B4-BE49-F238E27FC236}">
                <a16:creationId xmlns:a16="http://schemas.microsoft.com/office/drawing/2014/main" id="{A10BB00D-DE78-7FE5-CB3B-302007D45FB2}"/>
              </a:ext>
            </a:extLst>
          </p:cNvPr>
          <p:cNvPicPr>
            <a:picLocks noChangeAspect="1"/>
          </p:cNvPicPr>
          <p:nvPr/>
        </p:nvPicPr>
        <p:blipFill>
          <a:blip r:embed="rId3"/>
          <a:stretch>
            <a:fillRect/>
          </a:stretch>
        </p:blipFill>
        <p:spPr>
          <a:xfrm>
            <a:off x="8401050" y="1185059"/>
            <a:ext cx="3533775" cy="4710616"/>
          </a:xfrm>
          <a:prstGeom prst="rect">
            <a:avLst/>
          </a:prstGeom>
        </p:spPr>
      </p:pic>
      <p:sp>
        <p:nvSpPr>
          <p:cNvPr id="10" name="TextBox 9">
            <a:extLst>
              <a:ext uri="{FF2B5EF4-FFF2-40B4-BE49-F238E27FC236}">
                <a16:creationId xmlns:a16="http://schemas.microsoft.com/office/drawing/2014/main" id="{051C8823-5AA1-982C-7552-E34F9EDB16AB}"/>
              </a:ext>
            </a:extLst>
          </p:cNvPr>
          <p:cNvSpPr txBox="1"/>
          <p:nvPr/>
        </p:nvSpPr>
        <p:spPr>
          <a:xfrm>
            <a:off x="462238" y="1326712"/>
            <a:ext cx="7597141" cy="4524315"/>
          </a:xfrm>
          <a:prstGeom prst="rect">
            <a:avLst/>
          </a:prstGeom>
          <a:noFill/>
        </p:spPr>
        <p:txBody>
          <a:bodyPr wrap="square">
            <a:spAutoFit/>
          </a:bodyPr>
          <a:lstStyle/>
          <a:p>
            <a:r>
              <a:rPr lang="en-US" dirty="0">
                <a:solidFill>
                  <a:srgbClr val="FF0000"/>
                </a:solidFill>
              </a:rPr>
              <a:t>Sigma Gamma Rho Sorority, Inc. was organized on November 12, 1922, in Indianapolis, Indiana</a:t>
            </a:r>
            <a:r>
              <a:rPr lang="en-US" dirty="0">
                <a:solidFill>
                  <a:schemeClr val="bg1"/>
                </a:solidFill>
              </a:rPr>
              <a:t>, by seven young educators. The group was incorporated on December 30, 1929, when a charter was granted to the Alpha chapter at </a:t>
            </a:r>
            <a:r>
              <a:rPr lang="en-US" dirty="0">
                <a:solidFill>
                  <a:srgbClr val="FF0000"/>
                </a:solidFill>
              </a:rPr>
              <a:t>Butler University</a:t>
            </a:r>
            <a:r>
              <a:rPr lang="en-US" dirty="0">
                <a:solidFill>
                  <a:schemeClr val="bg1"/>
                </a:solidFill>
              </a:rPr>
              <a:t>. </a:t>
            </a:r>
            <a:r>
              <a:rPr lang="en-US" dirty="0">
                <a:solidFill>
                  <a:srgbClr val="FF0000"/>
                </a:solidFill>
              </a:rPr>
              <a:t>Since its inception, the dynamic women of Sigma Gamma Rho have built and sustained a well-known and well-respected reputation for leading positive change to help uplift the community through sisterhood, leadership, and service.</a:t>
            </a:r>
          </a:p>
          <a:p>
            <a:endParaRPr lang="en-US" dirty="0">
              <a:solidFill>
                <a:schemeClr val="bg1"/>
              </a:solidFill>
            </a:endParaRPr>
          </a:p>
          <a:p>
            <a:r>
              <a:rPr lang="en-US" dirty="0">
                <a:solidFill>
                  <a:schemeClr val="bg1"/>
                </a:solidFill>
              </a:rPr>
              <a:t>Sigma Gamma Rho’s commitment to service is expressed in its slogan, “Greater Service, Greater Progress.” The sorority has a proud history of providing positive and proactive community outreach nationally and internationally. The programs, partnerships, and sponsorships represent Sigma Gamma Rho’s commitment to promoting the greater good in education, service, and leadership development. In 2004, the National Headquarters moved from Chicago, Illinois to its current home in Cary, North Carolina. </a:t>
            </a:r>
          </a:p>
        </p:txBody>
      </p:sp>
    </p:spTree>
    <p:extLst>
      <p:ext uri="{BB962C8B-B14F-4D97-AF65-F5344CB8AC3E}">
        <p14:creationId xmlns:p14="http://schemas.microsoft.com/office/powerpoint/2010/main" val="752428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C1B7-6E4E-3DEE-50C0-1CA3B14303EE}"/>
              </a:ext>
            </a:extLst>
          </p:cNvPr>
          <p:cNvSpPr>
            <a:spLocks noGrp="1"/>
          </p:cNvSpPr>
          <p:nvPr>
            <p:ph type="ctrTitle"/>
          </p:nvPr>
        </p:nvSpPr>
        <p:spPr>
          <a:xfrm>
            <a:off x="384810" y="316229"/>
            <a:ext cx="7077874" cy="855346"/>
          </a:xfrm>
        </p:spPr>
        <p:txBody>
          <a:bodyPr/>
          <a:lstStyle/>
          <a:p>
            <a:r>
              <a:rPr lang="en-US" sz="7200" dirty="0"/>
              <a:t>IOTA PHI THETA </a:t>
            </a:r>
          </a:p>
        </p:txBody>
      </p:sp>
      <p:pic>
        <p:nvPicPr>
          <p:cNvPr id="6" name="Picture 5">
            <a:extLst>
              <a:ext uri="{FF2B5EF4-FFF2-40B4-BE49-F238E27FC236}">
                <a16:creationId xmlns:a16="http://schemas.microsoft.com/office/drawing/2014/main" id="{5519D088-DFD9-92D2-F177-13F6D4E11638}"/>
              </a:ext>
            </a:extLst>
          </p:cNvPr>
          <p:cNvPicPr>
            <a:picLocks noChangeAspect="1"/>
          </p:cNvPicPr>
          <p:nvPr/>
        </p:nvPicPr>
        <p:blipFill>
          <a:blip r:embed="rId3"/>
          <a:stretch>
            <a:fillRect/>
          </a:stretch>
        </p:blipFill>
        <p:spPr>
          <a:xfrm>
            <a:off x="8643989" y="1290671"/>
            <a:ext cx="3319726" cy="4276658"/>
          </a:xfrm>
          <a:prstGeom prst="rect">
            <a:avLst/>
          </a:prstGeom>
        </p:spPr>
      </p:pic>
      <p:sp>
        <p:nvSpPr>
          <p:cNvPr id="10" name="TextBox 9">
            <a:extLst>
              <a:ext uri="{FF2B5EF4-FFF2-40B4-BE49-F238E27FC236}">
                <a16:creationId xmlns:a16="http://schemas.microsoft.com/office/drawing/2014/main" id="{FC3F3F61-A9CB-2305-7F18-AA8AD49CBF1C}"/>
              </a:ext>
            </a:extLst>
          </p:cNvPr>
          <p:cNvSpPr txBox="1"/>
          <p:nvPr/>
        </p:nvSpPr>
        <p:spPr>
          <a:xfrm>
            <a:off x="228285" y="1454252"/>
            <a:ext cx="7916511" cy="5078313"/>
          </a:xfrm>
          <a:prstGeom prst="rect">
            <a:avLst/>
          </a:prstGeom>
          <a:noFill/>
        </p:spPr>
        <p:txBody>
          <a:bodyPr wrap="square">
            <a:spAutoFit/>
          </a:bodyPr>
          <a:lstStyle/>
          <a:p>
            <a:r>
              <a:rPr lang="en-US" dirty="0">
                <a:solidFill>
                  <a:srgbClr val="FF0000"/>
                </a:solidFill>
              </a:rPr>
              <a:t>On September 19, 1963, at Morgan State College (now Morgan State University), 12 students founded what is now the nation's fifth largest, predominately African-American social service fraternity: The Iota Phi Theta Fraternity, Incorporated.</a:t>
            </a:r>
          </a:p>
          <a:p>
            <a:endParaRPr lang="en-US" dirty="0">
              <a:solidFill>
                <a:schemeClr val="bg1"/>
              </a:solidFill>
            </a:endParaRPr>
          </a:p>
          <a:p>
            <a:r>
              <a:rPr lang="en-US" dirty="0">
                <a:solidFill>
                  <a:srgbClr val="FF0000"/>
                </a:solidFill>
              </a:rPr>
              <a:t>This group of men was unique for several reasons. First of all, many were long-time friends. Even more uniquely</a:t>
            </a:r>
            <a:r>
              <a:rPr lang="en-US" dirty="0">
                <a:solidFill>
                  <a:schemeClr val="bg1"/>
                </a:solidFill>
              </a:rPr>
              <a:t>, </a:t>
            </a:r>
            <a:r>
              <a:rPr lang="en-US" dirty="0">
                <a:solidFill>
                  <a:srgbClr val="FF0000"/>
                </a:solidFill>
              </a:rPr>
              <a:t>many of these men were what are now referred to as "Non-Traditional Students" and were 3 to 5 years older than the average college student. Three were service veterans and were married with small children. Of this group of 12, several were also working full-time jobs, and all were full-time students.</a:t>
            </a:r>
          </a:p>
          <a:p>
            <a:r>
              <a:rPr lang="en-US" dirty="0">
                <a:solidFill>
                  <a:schemeClr val="bg1"/>
                </a:solidFill>
              </a:rPr>
              <a:t> </a:t>
            </a:r>
          </a:p>
          <a:p>
            <a:r>
              <a:rPr lang="en-US" dirty="0">
                <a:solidFill>
                  <a:srgbClr val="FF0000"/>
                </a:solidFill>
              </a:rPr>
              <a:t>Based upon their ages, heightened responsibilities, and increased level of maturity, this group had a slightly different perspective than the norm for college students. It was this perspective from which they established the Fraternity's purpose, "The development and perpetuation of Scholarship, Leadership, Citizenship, Fidelity, and Brotherhood among Men." </a:t>
            </a:r>
            <a:r>
              <a:rPr lang="en-US" dirty="0">
                <a:solidFill>
                  <a:schemeClr val="bg1"/>
                </a:solidFill>
              </a:rPr>
              <a:t>Additionally, they conceived the Fraternity's motto, "Building a Tradition, Not Resting Upon One!"</a:t>
            </a:r>
          </a:p>
        </p:txBody>
      </p:sp>
    </p:spTree>
    <p:extLst>
      <p:ext uri="{BB962C8B-B14F-4D97-AF65-F5344CB8AC3E}">
        <p14:creationId xmlns:p14="http://schemas.microsoft.com/office/powerpoint/2010/main" val="4261132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50709B0-B9B7-DFFC-F7A2-110C877254E9}"/>
              </a:ext>
            </a:extLst>
          </p:cNvPr>
          <p:cNvSpPr txBox="1"/>
          <p:nvPr/>
        </p:nvSpPr>
        <p:spPr>
          <a:xfrm>
            <a:off x="578566" y="3429000"/>
            <a:ext cx="10034586" cy="923330"/>
          </a:xfrm>
          <a:prstGeom prst="rect">
            <a:avLst/>
          </a:prstGeom>
          <a:noFill/>
        </p:spPr>
        <p:txBody>
          <a:bodyPr wrap="square">
            <a:spAutoFit/>
          </a:bodyPr>
          <a:lstStyle/>
          <a:p>
            <a:r>
              <a:rPr lang="en-US" dirty="0">
                <a:solidFill>
                  <a:srgbClr val="262626"/>
                </a:solidFill>
                <a:highlight>
                  <a:srgbClr val="FFFFFF"/>
                </a:highlight>
                <a:latin typeface="Roboto" panose="02000000000000000000" pitchFamily="2" charset="0"/>
              </a:rPr>
              <a:t>As you can see, e</a:t>
            </a:r>
            <a:r>
              <a:rPr lang="en-US" b="0" i="0" dirty="0">
                <a:solidFill>
                  <a:srgbClr val="262626"/>
                </a:solidFill>
                <a:effectLst/>
                <a:highlight>
                  <a:srgbClr val="FFFFFF"/>
                </a:highlight>
                <a:latin typeface="Roboto" panose="02000000000000000000" pitchFamily="2" charset="0"/>
              </a:rPr>
              <a:t>ach fraternity and sorority has their own deep, rich history which can attest to and add to the history of BGLO's overall. Black Greek-letter organizations as a whole have taken one giant step in accomplishing unity throughout the Black community.</a:t>
            </a:r>
            <a:endParaRPr lang="en-US" dirty="0"/>
          </a:p>
        </p:txBody>
      </p:sp>
      <p:sp>
        <p:nvSpPr>
          <p:cNvPr id="9" name="TextBox 8">
            <a:extLst>
              <a:ext uri="{FF2B5EF4-FFF2-40B4-BE49-F238E27FC236}">
                <a16:creationId xmlns:a16="http://schemas.microsoft.com/office/drawing/2014/main" id="{ED2BFB09-308C-EC67-28A4-DA302ACA0E90}"/>
              </a:ext>
            </a:extLst>
          </p:cNvPr>
          <p:cNvSpPr txBox="1"/>
          <p:nvPr/>
        </p:nvSpPr>
        <p:spPr>
          <a:xfrm>
            <a:off x="578566" y="4443673"/>
            <a:ext cx="10363199" cy="2031325"/>
          </a:xfrm>
          <a:prstGeom prst="rect">
            <a:avLst/>
          </a:prstGeom>
          <a:noFill/>
        </p:spPr>
        <p:txBody>
          <a:bodyPr wrap="square">
            <a:spAutoFit/>
          </a:bodyPr>
          <a:lstStyle/>
          <a:p>
            <a:r>
              <a:rPr lang="en-US" b="0" i="0" dirty="0">
                <a:solidFill>
                  <a:srgbClr val="262626"/>
                </a:solidFill>
                <a:effectLst/>
                <a:highlight>
                  <a:srgbClr val="FFFFFF"/>
                </a:highlight>
                <a:latin typeface="Roboto" panose="02000000000000000000" pitchFamily="2" charset="0"/>
              </a:rPr>
              <a:t>BGLO’s have played an important role in history, and are continuing to flourish in the twenty-first century, despite some of the negative attention </a:t>
            </a:r>
            <a:r>
              <a:rPr lang="en-US" dirty="0">
                <a:solidFill>
                  <a:srgbClr val="262626"/>
                </a:solidFill>
                <a:highlight>
                  <a:srgbClr val="FFFFFF"/>
                </a:highlight>
                <a:latin typeface="Roboto" panose="02000000000000000000" pitchFamily="2" charset="0"/>
              </a:rPr>
              <a:t>of late</a:t>
            </a:r>
            <a:r>
              <a:rPr lang="en-US" b="0" i="0" dirty="0">
                <a:solidFill>
                  <a:srgbClr val="262626"/>
                </a:solidFill>
                <a:effectLst/>
                <a:highlight>
                  <a:srgbClr val="FFFFFF"/>
                </a:highlight>
                <a:latin typeface="Roboto" panose="02000000000000000000" pitchFamily="2" charset="0"/>
              </a:rPr>
              <a:t>. The work does not end in college. Each organization alone has reached hundreds of thousands of members in several hundred chapters at colleges and universities both in the United States and abroad. </a:t>
            </a:r>
            <a:r>
              <a:rPr lang="en-US" dirty="0">
                <a:solidFill>
                  <a:srgbClr val="262626"/>
                </a:solidFill>
                <a:highlight>
                  <a:srgbClr val="FFFFFF"/>
                </a:highlight>
                <a:latin typeface="Roboto" panose="02000000000000000000" pitchFamily="2" charset="0"/>
              </a:rPr>
              <a:t>D9 organizations</a:t>
            </a:r>
            <a:r>
              <a:rPr lang="en-US" b="0" i="0" dirty="0">
                <a:solidFill>
                  <a:srgbClr val="262626"/>
                </a:solidFill>
                <a:effectLst/>
                <a:highlight>
                  <a:srgbClr val="FFFFFF"/>
                </a:highlight>
                <a:latin typeface="Roboto" panose="02000000000000000000" pitchFamily="2" charset="0"/>
              </a:rPr>
              <a:t> established all over the world serve a purpose of networking and service</a:t>
            </a:r>
            <a:r>
              <a:rPr lang="en-US" dirty="0">
                <a:solidFill>
                  <a:srgbClr val="262626"/>
                </a:solidFill>
                <a:highlight>
                  <a:srgbClr val="FFFFFF"/>
                </a:highlight>
                <a:latin typeface="Roboto" panose="02000000000000000000" pitchFamily="2" charset="0"/>
              </a:rPr>
              <a:t> in our communities both domestic and foreign</a:t>
            </a:r>
            <a:r>
              <a:rPr lang="en-US" b="0" i="0" dirty="0">
                <a:solidFill>
                  <a:srgbClr val="262626"/>
                </a:solidFill>
                <a:effectLst/>
                <a:highlight>
                  <a:srgbClr val="FFFFFF"/>
                </a:highlight>
                <a:latin typeface="Roboto" panose="02000000000000000000" pitchFamily="2" charset="0"/>
              </a:rPr>
              <a:t>.</a:t>
            </a:r>
          </a:p>
          <a:p>
            <a:r>
              <a:rPr lang="en-US" dirty="0">
                <a:solidFill>
                  <a:srgbClr val="262626"/>
                </a:solidFill>
                <a:highlight>
                  <a:srgbClr val="FFFFFF"/>
                </a:highlight>
                <a:latin typeface="Roboto" panose="02000000000000000000" pitchFamily="2" charset="0"/>
              </a:rPr>
              <a:t>And, my sorors, despite what you may see or hear on social media, in my 54 years of membership I have NEVER worshipped the Goddess Minerva!</a:t>
            </a:r>
            <a:endParaRPr lang="en-US" dirty="0"/>
          </a:p>
        </p:txBody>
      </p:sp>
      <p:sp>
        <p:nvSpPr>
          <p:cNvPr id="10" name="TextBox 9">
            <a:extLst>
              <a:ext uri="{FF2B5EF4-FFF2-40B4-BE49-F238E27FC236}">
                <a16:creationId xmlns:a16="http://schemas.microsoft.com/office/drawing/2014/main" id="{0C9684AB-F01C-5082-ECEF-7511417DE4D0}"/>
              </a:ext>
            </a:extLst>
          </p:cNvPr>
          <p:cNvSpPr txBox="1"/>
          <p:nvPr/>
        </p:nvSpPr>
        <p:spPr>
          <a:xfrm>
            <a:off x="993825" y="38873"/>
            <a:ext cx="10363199" cy="1446550"/>
          </a:xfrm>
          <a:prstGeom prst="rect">
            <a:avLst/>
          </a:prstGeom>
          <a:noFill/>
        </p:spPr>
        <p:txBody>
          <a:bodyPr wrap="square" rtlCol="0">
            <a:spAutoFit/>
          </a:bodyPr>
          <a:lstStyle/>
          <a:p>
            <a:pPr algn="ctr"/>
            <a:r>
              <a:rPr lang="en-US" sz="8800" b="1" dirty="0">
                <a:solidFill>
                  <a:schemeClr val="bg1"/>
                </a:solidFill>
              </a:rPr>
              <a:t>MEDIA DISTORTIONS </a:t>
            </a:r>
          </a:p>
        </p:txBody>
      </p:sp>
      <p:pic>
        <p:nvPicPr>
          <p:cNvPr id="2" name="Picture 1">
            <a:extLst>
              <a:ext uri="{FF2B5EF4-FFF2-40B4-BE49-F238E27FC236}">
                <a16:creationId xmlns:a16="http://schemas.microsoft.com/office/drawing/2014/main" id="{60D1E821-2415-177B-A432-D8ECDABBF254}"/>
              </a:ext>
            </a:extLst>
          </p:cNvPr>
          <p:cNvPicPr>
            <a:picLocks noChangeAspect="1"/>
          </p:cNvPicPr>
          <p:nvPr/>
        </p:nvPicPr>
        <p:blipFill>
          <a:blip r:embed="rId2"/>
          <a:stretch>
            <a:fillRect/>
          </a:stretch>
        </p:blipFill>
        <p:spPr>
          <a:xfrm>
            <a:off x="4277033" y="1377555"/>
            <a:ext cx="4719484" cy="1960102"/>
          </a:xfrm>
          <a:prstGeom prst="rect">
            <a:avLst/>
          </a:prstGeom>
        </p:spPr>
      </p:pic>
    </p:spTree>
    <p:extLst>
      <p:ext uri="{BB962C8B-B14F-4D97-AF65-F5344CB8AC3E}">
        <p14:creationId xmlns:p14="http://schemas.microsoft.com/office/powerpoint/2010/main" val="503075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8" descr="Doretha">
            <a:extLst>
              <a:ext uri="{FF2B5EF4-FFF2-40B4-BE49-F238E27FC236}">
                <a16:creationId xmlns:a16="http://schemas.microsoft.com/office/drawing/2014/main" id="{A8CBAA48-E946-98E6-27DA-E56513A5110A}"/>
              </a:ext>
            </a:extLst>
          </p:cNvPr>
          <p:cNvSpPr>
            <a:spLocks noChangeAspect="1" noChangeArrowheads="1"/>
          </p:cNvSpPr>
          <p:nvPr/>
        </p:nvSpPr>
        <p:spPr bwMode="auto">
          <a:xfrm>
            <a:off x="0" y="0"/>
            <a:ext cx="85725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13B226C4-8C5A-A3C5-F7F6-A803C6C0F861}"/>
              </a:ext>
            </a:extLst>
          </p:cNvPr>
          <p:cNvSpPr txBox="1"/>
          <p:nvPr/>
        </p:nvSpPr>
        <p:spPr>
          <a:xfrm>
            <a:off x="955572" y="3527162"/>
            <a:ext cx="10477501" cy="2411879"/>
          </a:xfrm>
          <a:prstGeom prst="rect">
            <a:avLst/>
          </a:prstGeom>
          <a:noFill/>
        </p:spPr>
        <p:txBody>
          <a:bodyPr wrap="square">
            <a:spAutoFit/>
          </a:bodyPr>
          <a:lstStyle/>
          <a:p>
            <a:pPr>
              <a:lnSpc>
                <a:spcPct val="107000"/>
              </a:lnSpc>
            </a:pPr>
            <a:r>
              <a:rPr lang="en-US" sz="1800" kern="1200" dirty="0">
                <a:solidFill>
                  <a:schemeClr val="bg1"/>
                </a:solidFill>
                <a:effectLst/>
                <a:latin typeface="Arial" panose="020B0604020202020204" pitchFamily="34" charset="0"/>
                <a:ea typeface="Times New Roman" panose="02020603050405020304" pitchFamily="18" charset="0"/>
              </a:rPr>
              <a:t>Perez, K. </a:t>
            </a:r>
            <a:r>
              <a:rPr lang="en-US" dirty="0">
                <a:solidFill>
                  <a:schemeClr val="bg1"/>
                </a:solidFill>
                <a:latin typeface="Arial" panose="020B0604020202020204" pitchFamily="34" charset="0"/>
                <a:ea typeface="Times New Roman" panose="02020603050405020304" pitchFamily="18" charset="0"/>
              </a:rPr>
              <a:t>January 2007. </a:t>
            </a:r>
            <a:r>
              <a:rPr lang="en-US" sz="1800" kern="1200" dirty="0">
                <a:solidFill>
                  <a:schemeClr val="bg1"/>
                </a:solidFill>
                <a:effectLst/>
                <a:latin typeface="Arial" panose="020B0604020202020204" pitchFamily="34" charset="0"/>
                <a:ea typeface="Times New Roman" panose="02020603050405020304" pitchFamily="18" charset="0"/>
              </a:rPr>
              <a:t>The Importance of Black Greek-Lettered Organizations.  https://www.theodysseyonline.com</a:t>
            </a:r>
            <a:endParaRPr lang="en-US" sz="1200" kern="1200" dirty="0">
              <a:solidFill>
                <a:schemeClr val="bg1"/>
              </a:solidFill>
              <a:latin typeface="Times New Roman" panose="02020603050405020304" pitchFamily="18" charset="0"/>
              <a:ea typeface="Times New Roman" panose="02020603050405020304" pitchFamily="18" charset="0"/>
            </a:endParaRPr>
          </a:p>
          <a:p>
            <a:pPr>
              <a:lnSpc>
                <a:spcPct val="107000"/>
              </a:lnSpc>
            </a:pPr>
            <a:endParaRPr lang="en-US" dirty="0">
              <a:solidFill>
                <a:schemeClr val="bg1"/>
              </a:solidFill>
              <a:highlight>
                <a:srgbClr val="FFFFFF"/>
              </a:highligh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800" kern="1200" dirty="0">
                <a:solidFill>
                  <a:schemeClr val="bg1"/>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Taylor, T. September 2023. How historically Black colleges and universities serve disadvantaged groups today</a:t>
            </a:r>
            <a:endParaRPr lang="en-US" sz="11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  </a:t>
            </a:r>
            <a:endParaRPr lang="en-US" sz="11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kern="1200" dirty="0">
                <a:solidFill>
                  <a:schemeClr val="bg1"/>
                </a:solidFill>
                <a:effectLst/>
                <a:highlight>
                  <a:srgbClr val="FFFFFF"/>
                </a:highlight>
                <a:latin typeface="Arial" panose="020B0604020202020204" pitchFamily="34" charset="0"/>
                <a:ea typeface="Times New Roman" panose="02020603050405020304" pitchFamily="18" charset="0"/>
              </a:rPr>
              <a:t>Taylor, K. August 2024. The Value of an Education at an HBCU: Benefits, Cost, and Impact</a:t>
            </a:r>
            <a:r>
              <a:rPr lang="en-US" sz="1800" kern="1200" dirty="0">
                <a:solidFill>
                  <a:schemeClr val="bg1"/>
                </a:solidFill>
                <a:effectLst/>
                <a:latin typeface="Arial" panose="020B0604020202020204" pitchFamily="34" charset="0"/>
                <a:ea typeface="Times New Roman" panose="02020603050405020304" pitchFamily="18" charset="0"/>
              </a:rPr>
              <a:t>. www.investopedia.com</a:t>
            </a:r>
            <a:endParaRPr lang="en-US" sz="1200" dirty="0">
              <a:solidFill>
                <a:schemeClr val="bg1"/>
              </a:solidFill>
              <a:effectLst/>
              <a:latin typeface="Times New Roman" panose="02020603050405020304" pitchFamily="18" charset="0"/>
              <a:ea typeface="Times New Roman" panose="02020603050405020304" pitchFamily="18" charset="0"/>
            </a:endParaRPr>
          </a:p>
        </p:txBody>
      </p:sp>
      <p:pic>
        <p:nvPicPr>
          <p:cNvPr id="3" name="Picture 2">
            <a:extLst>
              <a:ext uri="{FF2B5EF4-FFF2-40B4-BE49-F238E27FC236}">
                <a16:creationId xmlns:a16="http://schemas.microsoft.com/office/drawing/2014/main" id="{B22C1D73-3B6A-FF13-6F0F-2A75341D890B}"/>
              </a:ext>
            </a:extLst>
          </p:cNvPr>
          <p:cNvPicPr>
            <a:picLocks noChangeAspect="1"/>
          </p:cNvPicPr>
          <p:nvPr/>
        </p:nvPicPr>
        <p:blipFill>
          <a:blip r:embed="rId2"/>
          <a:stretch>
            <a:fillRect/>
          </a:stretch>
        </p:blipFill>
        <p:spPr>
          <a:xfrm>
            <a:off x="3854245" y="385755"/>
            <a:ext cx="3818141" cy="2760568"/>
          </a:xfrm>
          <a:prstGeom prst="rect">
            <a:avLst/>
          </a:prstGeom>
        </p:spPr>
      </p:pic>
    </p:spTree>
    <p:extLst>
      <p:ext uri="{BB962C8B-B14F-4D97-AF65-F5344CB8AC3E}">
        <p14:creationId xmlns:p14="http://schemas.microsoft.com/office/powerpoint/2010/main" val="1613190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D9D6-2977-ABCD-FDF8-51AFA5064E54}"/>
              </a:ext>
            </a:extLst>
          </p:cNvPr>
          <p:cNvSpPr>
            <a:spLocks noGrp="1"/>
          </p:cNvSpPr>
          <p:nvPr>
            <p:ph type="title"/>
          </p:nvPr>
        </p:nvSpPr>
        <p:spPr>
          <a:xfrm>
            <a:off x="594360" y="198409"/>
            <a:ext cx="10972800" cy="1452262"/>
          </a:xfrm>
        </p:spPr>
        <p:txBody>
          <a:bodyPr vert="horz" lIns="0" tIns="0" rIns="0" bIns="0" rtlCol="0" anchor="b" anchorCtr="0">
            <a:normAutofit/>
          </a:bodyPr>
          <a:lstStyle/>
          <a:p>
            <a:pPr algn="ctr"/>
            <a:r>
              <a:rPr lang="en-US" sz="9600" b="1" i="0" kern="1200" spc="100" baseline="0" dirty="0">
                <a:latin typeface="+mj-lt"/>
                <a:ea typeface="+mj-ea"/>
                <a:cs typeface="+mj-cs"/>
              </a:rPr>
              <a:t>THE DIVINE NINE</a:t>
            </a:r>
          </a:p>
        </p:txBody>
      </p:sp>
      <p:sp>
        <p:nvSpPr>
          <p:cNvPr id="6" name="TextBox 5">
            <a:extLst>
              <a:ext uri="{FF2B5EF4-FFF2-40B4-BE49-F238E27FC236}">
                <a16:creationId xmlns:a16="http://schemas.microsoft.com/office/drawing/2014/main" id="{33D5A30A-3BB8-3952-F46C-A7BEA04670E1}"/>
              </a:ext>
            </a:extLst>
          </p:cNvPr>
          <p:cNvSpPr txBox="1"/>
          <p:nvPr/>
        </p:nvSpPr>
        <p:spPr>
          <a:xfrm>
            <a:off x="368133" y="2303813"/>
            <a:ext cx="11542817" cy="3970182"/>
          </a:xfrm>
          <a:prstGeom prst="rect">
            <a:avLst/>
          </a:prstGeom>
        </p:spPr>
        <p:txBody>
          <a:bodyPr vert="horz" lIns="0" tIns="45720" rIns="91440" bIns="45720" rtlCol="0">
            <a:normAutofit/>
          </a:bodyPr>
          <a:lstStyle/>
          <a:p>
            <a:pPr marR="0">
              <a:lnSpc>
                <a:spcPct val="90000"/>
              </a:lnSpc>
              <a:spcBef>
                <a:spcPts val="1800"/>
              </a:spcBef>
              <a:spcAft>
                <a:spcPts val="2250"/>
              </a:spcAft>
              <a:buFont typeface="Arial" panose="020B0604020202020204" pitchFamily="34" charset="0"/>
            </a:pPr>
            <a:r>
              <a:rPr lang="en-US" sz="2400" b="1" dirty="0">
                <a:solidFill>
                  <a:schemeClr val="bg1"/>
                </a:solidFill>
                <a:effectLst/>
                <a:highlight>
                  <a:srgbClr val="FFFFFF"/>
                </a:highlight>
              </a:rPr>
              <a:t>During the late 1950s, few African Americans entered college and fewer still remained to graduate. Those who did needed the support of other students like them. Many colleges had brotherhood and sisterhood organizations called fraternities and sororities. Because the organizations were named with letters of the Greek alphabet, they were collectively called the "Greek system." Before the end of legalized segregation, most of the groups in the White Greek system did not allow Black members. Therefore, Black students formed their own Greek organizations, ( BGLO’s) with nine Black fraternities and sororities. These African American fraternal organizations continue to offer support to their members even after graduation. The alumni chapters of Black fraternities and sororities are often more active than those on college campuses, as members join together to support each other and contribute to their communities.</a:t>
            </a:r>
          </a:p>
        </p:txBody>
      </p:sp>
    </p:spTree>
    <p:extLst>
      <p:ext uri="{BB962C8B-B14F-4D97-AF65-F5344CB8AC3E}">
        <p14:creationId xmlns:p14="http://schemas.microsoft.com/office/powerpoint/2010/main" val="2892649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72DAEB1-FDCA-1EBE-E57E-D8286A512161}"/>
              </a:ext>
            </a:extLst>
          </p:cNvPr>
          <p:cNvSpPr>
            <a:spLocks noGrp="1"/>
          </p:cNvSpPr>
          <p:nvPr>
            <p:ph type="title"/>
          </p:nvPr>
        </p:nvSpPr>
        <p:spPr>
          <a:xfrm>
            <a:off x="594360" y="102875"/>
            <a:ext cx="10873740" cy="1680205"/>
          </a:xfrm>
        </p:spPr>
        <p:txBody>
          <a:bodyPr/>
          <a:lstStyle/>
          <a:p>
            <a:pPr algn="ctr"/>
            <a:r>
              <a:rPr lang="en-US" sz="11000" dirty="0"/>
              <a:t>BGLO’S</a:t>
            </a:r>
          </a:p>
        </p:txBody>
      </p:sp>
      <p:sp>
        <p:nvSpPr>
          <p:cNvPr id="9" name="TextBox 8">
            <a:extLst>
              <a:ext uri="{FF2B5EF4-FFF2-40B4-BE49-F238E27FC236}">
                <a16:creationId xmlns:a16="http://schemas.microsoft.com/office/drawing/2014/main" id="{F7E98412-2C22-231D-0903-542D9DFE1974}"/>
              </a:ext>
            </a:extLst>
          </p:cNvPr>
          <p:cNvSpPr txBox="1"/>
          <p:nvPr/>
        </p:nvSpPr>
        <p:spPr>
          <a:xfrm>
            <a:off x="765808" y="2037124"/>
            <a:ext cx="10873741" cy="4451301"/>
          </a:xfrm>
          <a:prstGeom prst="rect">
            <a:avLst/>
          </a:prstGeom>
        </p:spPr>
        <p:txBody>
          <a:bodyPr vert="horz" lIns="0" tIns="228600" rIns="0" bIns="0" rtlCol="0">
            <a:noAutofit/>
          </a:bodyPr>
          <a:lstStyle/>
          <a:p>
            <a:pPr marR="0">
              <a:lnSpc>
                <a:spcPct val="90000"/>
              </a:lnSpc>
              <a:spcBef>
                <a:spcPts val="1800"/>
              </a:spcBef>
              <a:spcAft>
                <a:spcPts val="800"/>
              </a:spcAft>
            </a:pPr>
            <a:r>
              <a:rPr lang="en-US" sz="2400" b="1" dirty="0">
                <a:solidFill>
                  <a:schemeClr val="bg1"/>
                </a:solidFill>
                <a:effectLst/>
              </a:rPr>
              <a:t>Black Greek-Letter organizations (BGLOs) emerged during a period that is characterized as a low point in American race relations. These associations were established on the principles of personal excellence, racial uplift, community service, civic action and kinship. Their emergence coincided with significant national developments, including the rise of Jim Crow laws, widespread racial violence and prejudice.</a:t>
            </a:r>
          </a:p>
          <a:p>
            <a:pPr marR="0">
              <a:lnSpc>
                <a:spcPct val="90000"/>
              </a:lnSpc>
              <a:spcBef>
                <a:spcPts val="1800"/>
              </a:spcBef>
              <a:spcAft>
                <a:spcPts val="800"/>
              </a:spcAft>
            </a:pPr>
            <a:r>
              <a:rPr lang="en-US" sz="2400" b="1" dirty="0">
                <a:solidFill>
                  <a:schemeClr val="bg1"/>
                </a:solidFill>
                <a:effectLst/>
              </a:rPr>
              <a:t>Today, the</a:t>
            </a:r>
            <a:r>
              <a:rPr lang="en-US" sz="2400" b="1" dirty="0">
                <a:solidFill>
                  <a:schemeClr val="bg1"/>
                </a:solidFill>
              </a:rPr>
              <a:t>re are</a:t>
            </a:r>
            <a:r>
              <a:rPr lang="en-US" sz="2400" b="1" dirty="0">
                <a:solidFill>
                  <a:schemeClr val="bg1"/>
                </a:solidFill>
                <a:effectLst/>
              </a:rPr>
              <a:t> nine BGLOs that comprise the National Pan-Hellenic Council, known as the Divine Nine.</a:t>
            </a:r>
            <a:r>
              <a:rPr lang="en-US" sz="2400" b="1" dirty="0">
                <a:solidFill>
                  <a:schemeClr val="bg1"/>
                </a:solidFill>
              </a:rPr>
              <a:t> These organizations </a:t>
            </a:r>
            <a:r>
              <a:rPr lang="en-US" sz="2400" b="1" dirty="0">
                <a:solidFill>
                  <a:schemeClr val="bg1"/>
                </a:solidFill>
                <a:effectLst/>
              </a:rPr>
              <a:t>have made an impact on their communities  through civic engagement</a:t>
            </a:r>
            <a:r>
              <a:rPr lang="en-US" sz="2400" b="1" dirty="0">
                <a:solidFill>
                  <a:schemeClr val="bg1"/>
                </a:solidFill>
              </a:rPr>
              <a:t> and</a:t>
            </a:r>
            <a:r>
              <a:rPr lang="en-US" sz="2400" b="1" dirty="0">
                <a:solidFill>
                  <a:schemeClr val="bg1"/>
                </a:solidFill>
                <a:effectLst/>
              </a:rPr>
              <a:t> outreach programs that include literacy, professional development and voter registration</a:t>
            </a:r>
            <a:r>
              <a:rPr lang="en-US" sz="2400" b="1" dirty="0">
                <a:solidFill>
                  <a:schemeClr val="bg1"/>
                </a:solidFill>
              </a:rPr>
              <a:t> to name a few…</a:t>
            </a:r>
            <a:endParaRPr lang="en-US" sz="2400" b="1" dirty="0">
              <a:solidFill>
                <a:schemeClr val="bg1"/>
              </a:solidFill>
              <a:effectLst/>
            </a:endParaRPr>
          </a:p>
        </p:txBody>
      </p:sp>
    </p:spTree>
    <p:extLst>
      <p:ext uri="{BB962C8B-B14F-4D97-AF65-F5344CB8AC3E}">
        <p14:creationId xmlns:p14="http://schemas.microsoft.com/office/powerpoint/2010/main" val="3346685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72DAEB1-FDCA-1EBE-E57E-D8286A512161}"/>
              </a:ext>
            </a:extLst>
          </p:cNvPr>
          <p:cNvSpPr>
            <a:spLocks noGrp="1"/>
          </p:cNvSpPr>
          <p:nvPr>
            <p:ph type="title"/>
          </p:nvPr>
        </p:nvSpPr>
        <p:spPr>
          <a:xfrm>
            <a:off x="594360" y="102875"/>
            <a:ext cx="10873740" cy="1680205"/>
          </a:xfrm>
        </p:spPr>
        <p:txBody>
          <a:bodyPr/>
          <a:lstStyle/>
          <a:p>
            <a:pPr algn="ctr"/>
            <a:r>
              <a:rPr lang="en-US" sz="11000"/>
              <a:t>NPHC</a:t>
            </a:r>
            <a:endParaRPr lang="en-US" sz="11000" dirty="0"/>
          </a:p>
        </p:txBody>
      </p:sp>
      <p:sp>
        <p:nvSpPr>
          <p:cNvPr id="9" name="TextBox 8">
            <a:extLst>
              <a:ext uri="{FF2B5EF4-FFF2-40B4-BE49-F238E27FC236}">
                <a16:creationId xmlns:a16="http://schemas.microsoft.com/office/drawing/2014/main" id="{F7E98412-2C22-231D-0903-542D9DFE1974}"/>
              </a:ext>
            </a:extLst>
          </p:cNvPr>
          <p:cNvSpPr txBox="1"/>
          <p:nvPr/>
        </p:nvSpPr>
        <p:spPr>
          <a:xfrm>
            <a:off x="439981" y="2303824"/>
            <a:ext cx="11530346" cy="4451301"/>
          </a:xfrm>
          <a:prstGeom prst="rect">
            <a:avLst/>
          </a:prstGeom>
        </p:spPr>
        <p:txBody>
          <a:bodyPr vert="horz" lIns="0" tIns="228600" rIns="0" bIns="0" rtlCol="0">
            <a:noAutofit/>
          </a:bodyPr>
          <a:lstStyle/>
          <a:p>
            <a:pPr marR="0">
              <a:lnSpc>
                <a:spcPct val="90000"/>
              </a:lnSpc>
              <a:spcBef>
                <a:spcPts val="1800"/>
              </a:spcBef>
              <a:spcAft>
                <a:spcPts val="800"/>
              </a:spcAft>
            </a:pPr>
            <a:endParaRPr lang="en-US" sz="2000" b="1" dirty="0">
              <a:solidFill>
                <a:schemeClr val="bg1"/>
              </a:solidFill>
              <a:effectLst/>
            </a:endParaRPr>
          </a:p>
        </p:txBody>
      </p:sp>
      <p:sp>
        <p:nvSpPr>
          <p:cNvPr id="4" name="TextBox 3">
            <a:extLst>
              <a:ext uri="{FF2B5EF4-FFF2-40B4-BE49-F238E27FC236}">
                <a16:creationId xmlns:a16="http://schemas.microsoft.com/office/drawing/2014/main" id="{8186523D-70E4-8EE9-93E9-0F69FC4928D3}"/>
              </a:ext>
            </a:extLst>
          </p:cNvPr>
          <p:cNvSpPr txBox="1"/>
          <p:nvPr/>
        </p:nvSpPr>
        <p:spPr>
          <a:xfrm>
            <a:off x="221673" y="2303824"/>
            <a:ext cx="8168988" cy="3477875"/>
          </a:xfrm>
          <a:prstGeom prst="rect">
            <a:avLst/>
          </a:prstGeom>
          <a:noFill/>
        </p:spPr>
        <p:txBody>
          <a:bodyPr wrap="square" rtlCol="0">
            <a:spAutoFit/>
          </a:bodyPr>
          <a:lstStyle/>
          <a:p>
            <a:r>
              <a:rPr lang="en-US" sz="2000" b="1" dirty="0">
                <a:solidFill>
                  <a:schemeClr val="bg1"/>
                </a:solidFill>
              </a:rPr>
              <a:t>The National Pan Hellenic Council was founded on May 10, 1930, at Howard University in Washington DC. The chartering organizations were: </a:t>
            </a:r>
          </a:p>
          <a:p>
            <a:pPr marL="285750" indent="-285750">
              <a:buFont typeface="Arial" panose="020B0604020202020204" pitchFamily="34" charset="0"/>
              <a:buChar char="•"/>
            </a:pPr>
            <a:r>
              <a:rPr lang="en-US" sz="2000" b="1" dirty="0">
                <a:solidFill>
                  <a:schemeClr val="bg1"/>
                </a:solidFill>
              </a:rPr>
              <a:t>Alpha Kappa Alpha Sorority, Inc.</a:t>
            </a:r>
          </a:p>
          <a:p>
            <a:pPr marL="285750" indent="-285750">
              <a:buFont typeface="Arial" panose="020B0604020202020204" pitchFamily="34" charset="0"/>
              <a:buChar char="•"/>
            </a:pPr>
            <a:r>
              <a:rPr lang="en-US" sz="2000" b="1" dirty="0">
                <a:solidFill>
                  <a:schemeClr val="bg1"/>
                </a:solidFill>
              </a:rPr>
              <a:t>Delta Sigma Theta Sorority, Inc.</a:t>
            </a:r>
          </a:p>
          <a:p>
            <a:pPr marL="285750" indent="-285750">
              <a:buFont typeface="Arial" panose="020B0604020202020204" pitchFamily="34" charset="0"/>
              <a:buChar char="•"/>
            </a:pPr>
            <a:r>
              <a:rPr lang="en-US" sz="2000" b="1" dirty="0">
                <a:solidFill>
                  <a:schemeClr val="bg1"/>
                </a:solidFill>
              </a:rPr>
              <a:t>Zeta Phi Beta Sorority, Inc</a:t>
            </a:r>
          </a:p>
          <a:p>
            <a:pPr marL="285750" indent="-285750">
              <a:buFont typeface="Arial" panose="020B0604020202020204" pitchFamily="34" charset="0"/>
              <a:buChar char="•"/>
            </a:pPr>
            <a:r>
              <a:rPr lang="en-US" sz="2000" b="1" dirty="0">
                <a:solidFill>
                  <a:schemeClr val="bg1"/>
                </a:solidFill>
              </a:rPr>
              <a:t>Kappa Alpha Psi Fraternity, Inc. and</a:t>
            </a:r>
          </a:p>
          <a:p>
            <a:pPr marL="285750" indent="-285750">
              <a:buFont typeface="Arial" panose="020B0604020202020204" pitchFamily="34" charset="0"/>
              <a:buChar char="•"/>
            </a:pPr>
            <a:r>
              <a:rPr lang="en-US" sz="2000" b="1" dirty="0">
                <a:solidFill>
                  <a:schemeClr val="bg1"/>
                </a:solidFill>
              </a:rPr>
              <a:t>Omega Psi Phi Fraternity, Inc. </a:t>
            </a:r>
          </a:p>
          <a:p>
            <a:endParaRPr lang="en-US" sz="2000" b="1" dirty="0">
              <a:solidFill>
                <a:schemeClr val="bg1"/>
              </a:solidFill>
            </a:endParaRPr>
          </a:p>
          <a:p>
            <a:r>
              <a:rPr lang="en-US" sz="2000" b="1" dirty="0">
                <a:solidFill>
                  <a:schemeClr val="bg1"/>
                </a:solidFill>
              </a:rPr>
              <a:t>In 1931, Alpha Phi Alpha Inc. and Phi Beta Sigma Fraternity, Inc. joined the council, followed by Sigma Gamma Rho Sorority, Inc. in 1937. Iota Phi Theta joined the council as it’s 9</a:t>
            </a:r>
            <a:r>
              <a:rPr lang="en-US" sz="2000" b="1" baseline="30000" dirty="0">
                <a:solidFill>
                  <a:schemeClr val="bg1"/>
                </a:solidFill>
              </a:rPr>
              <a:t>th</a:t>
            </a:r>
            <a:r>
              <a:rPr lang="en-US" sz="2000" b="1" dirty="0">
                <a:solidFill>
                  <a:schemeClr val="bg1"/>
                </a:solidFill>
              </a:rPr>
              <a:t> member in 1997.</a:t>
            </a:r>
          </a:p>
        </p:txBody>
      </p:sp>
      <p:pic>
        <p:nvPicPr>
          <p:cNvPr id="5" name="Picture 4">
            <a:extLst>
              <a:ext uri="{FF2B5EF4-FFF2-40B4-BE49-F238E27FC236}">
                <a16:creationId xmlns:a16="http://schemas.microsoft.com/office/drawing/2014/main" id="{973E918D-6CD2-D82D-A129-9E94436AB059}"/>
              </a:ext>
            </a:extLst>
          </p:cNvPr>
          <p:cNvPicPr>
            <a:picLocks noChangeAspect="1"/>
          </p:cNvPicPr>
          <p:nvPr/>
        </p:nvPicPr>
        <p:blipFill>
          <a:blip r:embed="rId3"/>
          <a:stretch>
            <a:fillRect/>
          </a:stretch>
        </p:blipFill>
        <p:spPr>
          <a:xfrm>
            <a:off x="8515350" y="1972962"/>
            <a:ext cx="3579667" cy="3942063"/>
          </a:xfrm>
          <a:prstGeom prst="rect">
            <a:avLst/>
          </a:prstGeom>
        </p:spPr>
      </p:pic>
    </p:spTree>
    <p:extLst>
      <p:ext uri="{BB962C8B-B14F-4D97-AF65-F5344CB8AC3E}">
        <p14:creationId xmlns:p14="http://schemas.microsoft.com/office/powerpoint/2010/main" val="1514151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FD24E141-F4BC-7630-3A21-2F68BAA8F7FD}"/>
              </a:ext>
            </a:extLst>
          </p:cNvPr>
          <p:cNvSpPr>
            <a:spLocks noGrp="1"/>
          </p:cNvSpPr>
          <p:nvPr>
            <p:ph type="title"/>
          </p:nvPr>
        </p:nvSpPr>
        <p:spPr>
          <a:xfrm>
            <a:off x="3169237" y="-344586"/>
            <a:ext cx="8585860" cy="1405291"/>
          </a:xfrm>
        </p:spPr>
        <p:txBody>
          <a:bodyPr/>
          <a:lstStyle/>
          <a:p>
            <a:r>
              <a:rPr lang="en-US" sz="7200" dirty="0"/>
              <a:t>MEET OUR GREEKS!</a:t>
            </a:r>
          </a:p>
        </p:txBody>
      </p:sp>
      <p:pic>
        <p:nvPicPr>
          <p:cNvPr id="5" name="Picture 4">
            <a:extLst>
              <a:ext uri="{FF2B5EF4-FFF2-40B4-BE49-F238E27FC236}">
                <a16:creationId xmlns:a16="http://schemas.microsoft.com/office/drawing/2014/main" id="{7F4A6056-6C4E-E1BC-90BA-AEE98CBAA8BB}"/>
              </a:ext>
            </a:extLst>
          </p:cNvPr>
          <p:cNvPicPr>
            <a:picLocks noChangeAspect="1"/>
          </p:cNvPicPr>
          <p:nvPr/>
        </p:nvPicPr>
        <p:blipFill>
          <a:blip r:embed="rId2"/>
          <a:stretch>
            <a:fillRect/>
          </a:stretch>
        </p:blipFill>
        <p:spPr>
          <a:xfrm>
            <a:off x="4978189" y="1524770"/>
            <a:ext cx="2679650" cy="3808459"/>
          </a:xfrm>
          <a:prstGeom prst="rect">
            <a:avLst/>
          </a:prstGeom>
        </p:spPr>
      </p:pic>
      <p:pic>
        <p:nvPicPr>
          <p:cNvPr id="6" name="Picture 5">
            <a:extLst>
              <a:ext uri="{FF2B5EF4-FFF2-40B4-BE49-F238E27FC236}">
                <a16:creationId xmlns:a16="http://schemas.microsoft.com/office/drawing/2014/main" id="{D03BE81C-0910-F399-9CC9-500BE5B4CF63}"/>
              </a:ext>
            </a:extLst>
          </p:cNvPr>
          <p:cNvPicPr>
            <a:picLocks noChangeAspect="1"/>
          </p:cNvPicPr>
          <p:nvPr/>
        </p:nvPicPr>
        <p:blipFill>
          <a:blip r:embed="rId3"/>
          <a:stretch>
            <a:fillRect/>
          </a:stretch>
        </p:blipFill>
        <p:spPr>
          <a:xfrm>
            <a:off x="273292" y="2376517"/>
            <a:ext cx="1820535" cy="2658940"/>
          </a:xfrm>
          <a:prstGeom prst="rect">
            <a:avLst/>
          </a:prstGeom>
        </p:spPr>
      </p:pic>
      <p:pic>
        <p:nvPicPr>
          <p:cNvPr id="7" name="Picture 6">
            <a:extLst>
              <a:ext uri="{FF2B5EF4-FFF2-40B4-BE49-F238E27FC236}">
                <a16:creationId xmlns:a16="http://schemas.microsoft.com/office/drawing/2014/main" id="{0D6A261E-F8D0-49F3-817B-C0F67FAB3DF1}"/>
              </a:ext>
            </a:extLst>
          </p:cNvPr>
          <p:cNvPicPr>
            <a:picLocks noChangeAspect="1"/>
          </p:cNvPicPr>
          <p:nvPr/>
        </p:nvPicPr>
        <p:blipFill>
          <a:blip r:embed="rId4"/>
          <a:stretch>
            <a:fillRect/>
          </a:stretch>
        </p:blipFill>
        <p:spPr>
          <a:xfrm>
            <a:off x="598858" y="144630"/>
            <a:ext cx="1396805" cy="1657402"/>
          </a:xfrm>
          <a:prstGeom prst="rect">
            <a:avLst/>
          </a:prstGeom>
        </p:spPr>
      </p:pic>
      <p:pic>
        <p:nvPicPr>
          <p:cNvPr id="8" name="Picture 7">
            <a:extLst>
              <a:ext uri="{FF2B5EF4-FFF2-40B4-BE49-F238E27FC236}">
                <a16:creationId xmlns:a16="http://schemas.microsoft.com/office/drawing/2014/main" id="{FE61A40D-3E21-1C94-5BD0-EBDA9E44F20A}"/>
              </a:ext>
            </a:extLst>
          </p:cNvPr>
          <p:cNvPicPr>
            <a:picLocks noChangeAspect="1"/>
          </p:cNvPicPr>
          <p:nvPr/>
        </p:nvPicPr>
        <p:blipFill>
          <a:blip r:embed="rId5"/>
          <a:stretch>
            <a:fillRect/>
          </a:stretch>
        </p:blipFill>
        <p:spPr>
          <a:xfrm>
            <a:off x="7726774" y="896943"/>
            <a:ext cx="1784791" cy="2532057"/>
          </a:xfrm>
          <a:prstGeom prst="rect">
            <a:avLst/>
          </a:prstGeom>
        </p:spPr>
      </p:pic>
      <p:pic>
        <p:nvPicPr>
          <p:cNvPr id="9" name="Picture 8">
            <a:extLst>
              <a:ext uri="{FF2B5EF4-FFF2-40B4-BE49-F238E27FC236}">
                <a16:creationId xmlns:a16="http://schemas.microsoft.com/office/drawing/2014/main" id="{195AB6B8-A143-8ED2-A364-F22288CE63C5}"/>
              </a:ext>
            </a:extLst>
          </p:cNvPr>
          <p:cNvPicPr>
            <a:picLocks noChangeAspect="1"/>
          </p:cNvPicPr>
          <p:nvPr/>
        </p:nvPicPr>
        <p:blipFill>
          <a:blip r:embed="rId6"/>
          <a:stretch>
            <a:fillRect/>
          </a:stretch>
        </p:blipFill>
        <p:spPr>
          <a:xfrm>
            <a:off x="10296223" y="1156767"/>
            <a:ext cx="1640278" cy="2033363"/>
          </a:xfrm>
          <a:prstGeom prst="rect">
            <a:avLst/>
          </a:prstGeom>
        </p:spPr>
      </p:pic>
      <p:pic>
        <p:nvPicPr>
          <p:cNvPr id="10" name="Picture 9">
            <a:extLst>
              <a:ext uri="{FF2B5EF4-FFF2-40B4-BE49-F238E27FC236}">
                <a16:creationId xmlns:a16="http://schemas.microsoft.com/office/drawing/2014/main" id="{0AF31F99-8782-DDBA-46CE-5F0BC7E3D6B9}"/>
              </a:ext>
            </a:extLst>
          </p:cNvPr>
          <p:cNvPicPr>
            <a:picLocks noChangeAspect="1"/>
          </p:cNvPicPr>
          <p:nvPr/>
        </p:nvPicPr>
        <p:blipFill>
          <a:blip r:embed="rId7"/>
          <a:stretch>
            <a:fillRect/>
          </a:stretch>
        </p:blipFill>
        <p:spPr>
          <a:xfrm>
            <a:off x="2852437" y="1380687"/>
            <a:ext cx="1712675" cy="2207787"/>
          </a:xfrm>
          <a:prstGeom prst="rect">
            <a:avLst/>
          </a:prstGeom>
        </p:spPr>
      </p:pic>
      <p:pic>
        <p:nvPicPr>
          <p:cNvPr id="11" name="Picture 10">
            <a:extLst>
              <a:ext uri="{FF2B5EF4-FFF2-40B4-BE49-F238E27FC236}">
                <a16:creationId xmlns:a16="http://schemas.microsoft.com/office/drawing/2014/main" id="{1943A950-0078-E7A5-1B1F-40C71FC1CCF8}"/>
              </a:ext>
            </a:extLst>
          </p:cNvPr>
          <p:cNvPicPr>
            <a:picLocks noChangeAspect="1"/>
          </p:cNvPicPr>
          <p:nvPr/>
        </p:nvPicPr>
        <p:blipFill>
          <a:blip r:embed="rId8"/>
          <a:stretch>
            <a:fillRect/>
          </a:stretch>
        </p:blipFill>
        <p:spPr>
          <a:xfrm>
            <a:off x="2695308" y="4067934"/>
            <a:ext cx="1948918" cy="2229095"/>
          </a:xfrm>
          <a:prstGeom prst="rect">
            <a:avLst/>
          </a:prstGeom>
        </p:spPr>
      </p:pic>
      <p:pic>
        <p:nvPicPr>
          <p:cNvPr id="12" name="Picture 11">
            <a:extLst>
              <a:ext uri="{FF2B5EF4-FFF2-40B4-BE49-F238E27FC236}">
                <a16:creationId xmlns:a16="http://schemas.microsoft.com/office/drawing/2014/main" id="{D8E3162B-A46C-2BB1-2437-4CE55C24B0BC}"/>
              </a:ext>
            </a:extLst>
          </p:cNvPr>
          <p:cNvPicPr>
            <a:picLocks noChangeAspect="1"/>
          </p:cNvPicPr>
          <p:nvPr/>
        </p:nvPicPr>
        <p:blipFill>
          <a:blip r:embed="rId9"/>
          <a:stretch>
            <a:fillRect/>
          </a:stretch>
        </p:blipFill>
        <p:spPr>
          <a:xfrm>
            <a:off x="10248175" y="3571659"/>
            <a:ext cx="1670533" cy="2238909"/>
          </a:xfrm>
          <a:prstGeom prst="rect">
            <a:avLst/>
          </a:prstGeom>
        </p:spPr>
      </p:pic>
      <p:pic>
        <p:nvPicPr>
          <p:cNvPr id="13" name="Picture 12">
            <a:extLst>
              <a:ext uri="{FF2B5EF4-FFF2-40B4-BE49-F238E27FC236}">
                <a16:creationId xmlns:a16="http://schemas.microsoft.com/office/drawing/2014/main" id="{8776ECBC-ED17-2A1D-EBEE-D214E64ED73B}"/>
              </a:ext>
            </a:extLst>
          </p:cNvPr>
          <p:cNvPicPr>
            <a:picLocks noChangeAspect="1"/>
          </p:cNvPicPr>
          <p:nvPr/>
        </p:nvPicPr>
        <p:blipFill>
          <a:blip r:embed="rId10"/>
          <a:stretch>
            <a:fillRect/>
          </a:stretch>
        </p:blipFill>
        <p:spPr>
          <a:xfrm>
            <a:off x="7870472" y="3867152"/>
            <a:ext cx="1784791" cy="2238910"/>
          </a:xfrm>
          <a:prstGeom prst="rect">
            <a:avLst/>
          </a:prstGeom>
        </p:spPr>
      </p:pic>
      <p:sp>
        <p:nvSpPr>
          <p:cNvPr id="3" name="TextBox 2">
            <a:extLst>
              <a:ext uri="{FF2B5EF4-FFF2-40B4-BE49-F238E27FC236}">
                <a16:creationId xmlns:a16="http://schemas.microsoft.com/office/drawing/2014/main" id="{5C9EDED2-079D-5E62-1094-BDE6CAACE1DF}"/>
              </a:ext>
            </a:extLst>
          </p:cNvPr>
          <p:cNvSpPr txBox="1"/>
          <p:nvPr/>
        </p:nvSpPr>
        <p:spPr>
          <a:xfrm>
            <a:off x="122286" y="1783819"/>
            <a:ext cx="2220864" cy="369332"/>
          </a:xfrm>
          <a:prstGeom prst="rect">
            <a:avLst/>
          </a:prstGeom>
          <a:noFill/>
        </p:spPr>
        <p:txBody>
          <a:bodyPr wrap="none" rtlCol="0">
            <a:spAutoFit/>
          </a:bodyPr>
          <a:lstStyle/>
          <a:p>
            <a:r>
              <a:rPr lang="en-US" dirty="0">
                <a:solidFill>
                  <a:schemeClr val="bg1"/>
                </a:solidFill>
              </a:rPr>
              <a:t>ALPHA KAPPA ALPHA</a:t>
            </a:r>
          </a:p>
        </p:txBody>
      </p:sp>
      <p:sp>
        <p:nvSpPr>
          <p:cNvPr id="15" name="TextBox 14">
            <a:extLst>
              <a:ext uri="{FF2B5EF4-FFF2-40B4-BE49-F238E27FC236}">
                <a16:creationId xmlns:a16="http://schemas.microsoft.com/office/drawing/2014/main" id="{88656525-019E-12F8-3A09-9A3796B6E28E}"/>
              </a:ext>
            </a:extLst>
          </p:cNvPr>
          <p:cNvSpPr txBox="1"/>
          <p:nvPr/>
        </p:nvSpPr>
        <p:spPr>
          <a:xfrm>
            <a:off x="213913" y="5307495"/>
            <a:ext cx="1915909" cy="369332"/>
          </a:xfrm>
          <a:prstGeom prst="rect">
            <a:avLst/>
          </a:prstGeom>
          <a:noFill/>
        </p:spPr>
        <p:txBody>
          <a:bodyPr wrap="none" rtlCol="0">
            <a:spAutoFit/>
          </a:bodyPr>
          <a:lstStyle/>
          <a:p>
            <a:r>
              <a:rPr lang="en-US" dirty="0">
                <a:solidFill>
                  <a:schemeClr val="bg1"/>
                </a:solidFill>
              </a:rPr>
              <a:t>ALPHA PHI ALPHA</a:t>
            </a:r>
          </a:p>
        </p:txBody>
      </p:sp>
      <p:sp>
        <p:nvSpPr>
          <p:cNvPr id="16" name="TextBox 15">
            <a:extLst>
              <a:ext uri="{FF2B5EF4-FFF2-40B4-BE49-F238E27FC236}">
                <a16:creationId xmlns:a16="http://schemas.microsoft.com/office/drawing/2014/main" id="{BD3D9F26-CA52-1124-5AB6-DF964AD9D6FE}"/>
              </a:ext>
            </a:extLst>
          </p:cNvPr>
          <p:cNvSpPr txBox="1"/>
          <p:nvPr/>
        </p:nvSpPr>
        <p:spPr>
          <a:xfrm>
            <a:off x="2822293" y="3550234"/>
            <a:ext cx="1664943" cy="369332"/>
          </a:xfrm>
          <a:prstGeom prst="rect">
            <a:avLst/>
          </a:prstGeom>
          <a:noFill/>
        </p:spPr>
        <p:txBody>
          <a:bodyPr wrap="none" rtlCol="0">
            <a:spAutoFit/>
          </a:bodyPr>
          <a:lstStyle/>
          <a:p>
            <a:r>
              <a:rPr lang="en-US" dirty="0">
                <a:solidFill>
                  <a:schemeClr val="bg1"/>
                </a:solidFill>
              </a:rPr>
              <a:t>IOTA PHI THETA</a:t>
            </a:r>
          </a:p>
        </p:txBody>
      </p:sp>
      <p:sp>
        <p:nvSpPr>
          <p:cNvPr id="17" name="TextBox 16">
            <a:extLst>
              <a:ext uri="{FF2B5EF4-FFF2-40B4-BE49-F238E27FC236}">
                <a16:creationId xmlns:a16="http://schemas.microsoft.com/office/drawing/2014/main" id="{E46B1EA9-D2E2-31F6-2931-837B10C7A1E6}"/>
              </a:ext>
            </a:extLst>
          </p:cNvPr>
          <p:cNvSpPr txBox="1"/>
          <p:nvPr/>
        </p:nvSpPr>
        <p:spPr>
          <a:xfrm>
            <a:off x="2971855" y="6260731"/>
            <a:ext cx="1593257" cy="369332"/>
          </a:xfrm>
          <a:prstGeom prst="rect">
            <a:avLst/>
          </a:prstGeom>
          <a:noFill/>
        </p:spPr>
        <p:txBody>
          <a:bodyPr wrap="none" rtlCol="0">
            <a:spAutoFit/>
          </a:bodyPr>
          <a:lstStyle/>
          <a:p>
            <a:r>
              <a:rPr lang="en-US" dirty="0">
                <a:solidFill>
                  <a:schemeClr val="bg1"/>
                </a:solidFill>
              </a:rPr>
              <a:t>ZETA PHI BETA</a:t>
            </a:r>
          </a:p>
        </p:txBody>
      </p:sp>
      <p:sp>
        <p:nvSpPr>
          <p:cNvPr id="14" name="TextBox 13">
            <a:extLst>
              <a:ext uri="{FF2B5EF4-FFF2-40B4-BE49-F238E27FC236}">
                <a16:creationId xmlns:a16="http://schemas.microsoft.com/office/drawing/2014/main" id="{AD989683-6978-6A03-0D87-ED4036E9466B}"/>
              </a:ext>
            </a:extLst>
          </p:cNvPr>
          <p:cNvSpPr txBox="1"/>
          <p:nvPr/>
        </p:nvSpPr>
        <p:spPr>
          <a:xfrm>
            <a:off x="5306833" y="5676827"/>
            <a:ext cx="2155334" cy="369332"/>
          </a:xfrm>
          <a:prstGeom prst="rect">
            <a:avLst/>
          </a:prstGeom>
          <a:noFill/>
        </p:spPr>
        <p:txBody>
          <a:bodyPr wrap="none" rtlCol="0">
            <a:spAutoFit/>
          </a:bodyPr>
          <a:lstStyle/>
          <a:p>
            <a:r>
              <a:rPr lang="en-US" dirty="0">
                <a:solidFill>
                  <a:schemeClr val="bg1"/>
                </a:solidFill>
              </a:rPr>
              <a:t>DELTA SIGMA THETA</a:t>
            </a:r>
          </a:p>
        </p:txBody>
      </p:sp>
      <p:sp>
        <p:nvSpPr>
          <p:cNvPr id="18" name="TextBox 17">
            <a:extLst>
              <a:ext uri="{FF2B5EF4-FFF2-40B4-BE49-F238E27FC236}">
                <a16:creationId xmlns:a16="http://schemas.microsoft.com/office/drawing/2014/main" id="{638E5858-84B7-0CEA-278D-298958A7C5C6}"/>
              </a:ext>
            </a:extLst>
          </p:cNvPr>
          <p:cNvSpPr txBox="1"/>
          <p:nvPr/>
        </p:nvSpPr>
        <p:spPr>
          <a:xfrm>
            <a:off x="7715042" y="6233015"/>
            <a:ext cx="1773819" cy="369332"/>
          </a:xfrm>
          <a:prstGeom prst="rect">
            <a:avLst/>
          </a:prstGeom>
          <a:noFill/>
        </p:spPr>
        <p:txBody>
          <a:bodyPr wrap="none" rtlCol="0">
            <a:spAutoFit/>
          </a:bodyPr>
          <a:lstStyle/>
          <a:p>
            <a:r>
              <a:rPr lang="en-US" dirty="0">
                <a:solidFill>
                  <a:schemeClr val="bg1"/>
                </a:solidFill>
              </a:rPr>
              <a:t>PHI BETA SIGMA</a:t>
            </a:r>
          </a:p>
        </p:txBody>
      </p:sp>
      <p:sp>
        <p:nvSpPr>
          <p:cNvPr id="19" name="TextBox 18">
            <a:extLst>
              <a:ext uri="{FF2B5EF4-FFF2-40B4-BE49-F238E27FC236}">
                <a16:creationId xmlns:a16="http://schemas.microsoft.com/office/drawing/2014/main" id="{2AE83EEF-05ED-83F2-9EB4-DBE478C6425D}"/>
              </a:ext>
            </a:extLst>
          </p:cNvPr>
          <p:cNvSpPr txBox="1"/>
          <p:nvPr/>
        </p:nvSpPr>
        <p:spPr>
          <a:xfrm>
            <a:off x="7912689" y="3366330"/>
            <a:ext cx="1900264" cy="369332"/>
          </a:xfrm>
          <a:prstGeom prst="rect">
            <a:avLst/>
          </a:prstGeom>
          <a:noFill/>
        </p:spPr>
        <p:txBody>
          <a:bodyPr wrap="none" rtlCol="0">
            <a:spAutoFit/>
          </a:bodyPr>
          <a:lstStyle/>
          <a:p>
            <a:r>
              <a:rPr lang="en-US" dirty="0">
                <a:solidFill>
                  <a:schemeClr val="bg1"/>
                </a:solidFill>
              </a:rPr>
              <a:t>KAPPA ALPHA PSI</a:t>
            </a:r>
          </a:p>
        </p:txBody>
      </p:sp>
      <p:sp>
        <p:nvSpPr>
          <p:cNvPr id="20" name="TextBox 19">
            <a:extLst>
              <a:ext uri="{FF2B5EF4-FFF2-40B4-BE49-F238E27FC236}">
                <a16:creationId xmlns:a16="http://schemas.microsoft.com/office/drawing/2014/main" id="{5D78824B-78BF-B4D3-C4A8-09A0C52C1019}"/>
              </a:ext>
            </a:extLst>
          </p:cNvPr>
          <p:cNvSpPr txBox="1"/>
          <p:nvPr/>
        </p:nvSpPr>
        <p:spPr>
          <a:xfrm>
            <a:off x="10296223" y="3158837"/>
            <a:ext cx="1689437" cy="369332"/>
          </a:xfrm>
          <a:prstGeom prst="rect">
            <a:avLst/>
          </a:prstGeom>
          <a:noFill/>
        </p:spPr>
        <p:txBody>
          <a:bodyPr wrap="none" rtlCol="0">
            <a:spAutoFit/>
          </a:bodyPr>
          <a:lstStyle/>
          <a:p>
            <a:r>
              <a:rPr lang="en-US" dirty="0">
                <a:solidFill>
                  <a:schemeClr val="bg1"/>
                </a:solidFill>
              </a:rPr>
              <a:t>OMEGA PSI PHI</a:t>
            </a:r>
          </a:p>
        </p:txBody>
      </p:sp>
      <p:sp>
        <p:nvSpPr>
          <p:cNvPr id="22" name="TextBox 21">
            <a:extLst>
              <a:ext uri="{FF2B5EF4-FFF2-40B4-BE49-F238E27FC236}">
                <a16:creationId xmlns:a16="http://schemas.microsoft.com/office/drawing/2014/main" id="{5921ACF9-8ABF-7339-1282-DD9470E27F49}"/>
              </a:ext>
            </a:extLst>
          </p:cNvPr>
          <p:cNvSpPr txBox="1"/>
          <p:nvPr/>
        </p:nvSpPr>
        <p:spPr>
          <a:xfrm>
            <a:off x="10004684" y="5806412"/>
            <a:ext cx="2157514" cy="369332"/>
          </a:xfrm>
          <a:prstGeom prst="rect">
            <a:avLst/>
          </a:prstGeom>
          <a:noFill/>
        </p:spPr>
        <p:txBody>
          <a:bodyPr wrap="none" rtlCol="0">
            <a:spAutoFit/>
          </a:bodyPr>
          <a:lstStyle/>
          <a:p>
            <a:r>
              <a:rPr lang="en-US" dirty="0">
                <a:solidFill>
                  <a:schemeClr val="bg1"/>
                </a:solidFill>
              </a:rPr>
              <a:t>SIGMA GAMMA RHO</a:t>
            </a:r>
          </a:p>
        </p:txBody>
      </p:sp>
    </p:spTree>
    <p:extLst>
      <p:ext uri="{BB962C8B-B14F-4D97-AF65-F5344CB8AC3E}">
        <p14:creationId xmlns:p14="http://schemas.microsoft.com/office/powerpoint/2010/main" val="3161193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810C1E3-800A-3FC6-0CA0-C97FE35C1984}"/>
              </a:ext>
            </a:extLst>
          </p:cNvPr>
          <p:cNvSpPr>
            <a:spLocks noGrp="1"/>
          </p:cNvSpPr>
          <p:nvPr>
            <p:ph type="title"/>
          </p:nvPr>
        </p:nvSpPr>
        <p:spPr>
          <a:xfrm>
            <a:off x="8267700" y="360948"/>
            <a:ext cx="3727465" cy="766900"/>
          </a:xfrm>
        </p:spPr>
        <p:txBody>
          <a:bodyPr vert="horz" lIns="0" tIns="0" rIns="0" bIns="0" rtlCol="0" anchor="b" anchorCtr="0">
            <a:normAutofit/>
          </a:bodyPr>
          <a:lstStyle/>
          <a:p>
            <a:r>
              <a:rPr lang="en-US" sz="4000" b="1" i="0" kern="1200" spc="100" baseline="0" dirty="0">
                <a:latin typeface="+mj-lt"/>
                <a:ea typeface="+mj-ea"/>
                <a:cs typeface="+mj-cs"/>
              </a:rPr>
              <a:t>Alpha Phi Alpha</a:t>
            </a:r>
          </a:p>
        </p:txBody>
      </p:sp>
      <p:sp>
        <p:nvSpPr>
          <p:cNvPr id="14" name="TextBox 13">
            <a:extLst>
              <a:ext uri="{FF2B5EF4-FFF2-40B4-BE49-F238E27FC236}">
                <a16:creationId xmlns:a16="http://schemas.microsoft.com/office/drawing/2014/main" id="{03EF6EFB-8A6B-3C02-26B4-B9E07D5ACCAE}"/>
              </a:ext>
            </a:extLst>
          </p:cNvPr>
          <p:cNvSpPr txBox="1"/>
          <p:nvPr/>
        </p:nvSpPr>
        <p:spPr>
          <a:xfrm>
            <a:off x="428625" y="117909"/>
            <a:ext cx="7839075" cy="6622182"/>
          </a:xfrm>
          <a:prstGeom prst="rect">
            <a:avLst/>
          </a:prstGeom>
        </p:spPr>
        <p:txBody>
          <a:bodyPr vert="horz" lIns="0" tIns="228600" rIns="0" bIns="0" rtlCol="0">
            <a:noAutofit/>
          </a:bodyPr>
          <a:lstStyle/>
          <a:p>
            <a:pPr algn="l"/>
            <a:r>
              <a:rPr lang="en-US" sz="1900" i="0" dirty="0">
                <a:solidFill>
                  <a:srgbClr val="000000"/>
                </a:solidFill>
                <a:effectLst/>
                <a:highlight>
                  <a:srgbClr val="FFFFFF"/>
                </a:highlight>
                <a:latin typeface="Arial" panose="020B0604020202020204" pitchFamily="34" charset="0"/>
                <a:cs typeface="Arial" panose="020B0604020202020204" pitchFamily="34" charset="0"/>
              </a:rPr>
              <a:t>Alpha Phi Alpha, the first intercollegiate Greek-letter fraternity established for African American Men, </a:t>
            </a:r>
            <a:r>
              <a:rPr lang="en-US" sz="1900" i="0" dirty="0">
                <a:solidFill>
                  <a:srgbClr val="FF0000"/>
                </a:solidFill>
                <a:effectLst/>
                <a:highlight>
                  <a:srgbClr val="FFFFFF"/>
                </a:highlight>
                <a:latin typeface="Arial" panose="020B0604020202020204" pitchFamily="34" charset="0"/>
                <a:cs typeface="Arial" panose="020B0604020202020204" pitchFamily="34" charset="0"/>
              </a:rPr>
              <a:t>was founded on December 4, 1906, at Cornell University in Ithaca, New York </a:t>
            </a:r>
            <a:r>
              <a:rPr lang="en-US" sz="1900" i="0" dirty="0">
                <a:solidFill>
                  <a:srgbClr val="000000"/>
                </a:solidFill>
                <a:effectLst/>
                <a:highlight>
                  <a:srgbClr val="FFFFFF"/>
                </a:highlight>
                <a:latin typeface="Arial" panose="020B0604020202020204" pitchFamily="34" charset="0"/>
                <a:cs typeface="Arial" panose="020B0604020202020204" pitchFamily="34" charset="0"/>
              </a:rPr>
              <a:t>by seven college men who recognized the need for a strong bond of brotherhood among African descendants in this country</a:t>
            </a:r>
            <a:r>
              <a:rPr lang="en-US" sz="1900" dirty="0">
                <a:solidFill>
                  <a:srgbClr val="000000"/>
                </a:solidFill>
                <a:highlight>
                  <a:srgbClr val="FFFFFF"/>
                </a:highlight>
                <a:latin typeface="Arial" panose="020B0604020202020204" pitchFamily="34" charset="0"/>
                <a:cs typeface="Arial" panose="020B0604020202020204" pitchFamily="34" charset="0"/>
              </a:rPr>
              <a:t>. </a:t>
            </a:r>
            <a:r>
              <a:rPr lang="en-US" sz="1900" i="0" dirty="0">
                <a:solidFill>
                  <a:srgbClr val="000000"/>
                </a:solidFill>
                <a:effectLst/>
                <a:highlight>
                  <a:srgbClr val="FFFFFF"/>
                </a:highlight>
                <a:latin typeface="Arial" panose="020B0604020202020204" pitchFamily="34" charset="0"/>
                <a:cs typeface="Arial" panose="020B0604020202020204" pitchFamily="34" charset="0"/>
              </a:rPr>
              <a:t>The fraternity </a:t>
            </a:r>
            <a:r>
              <a:rPr lang="en-US" sz="1900" i="0" dirty="0">
                <a:solidFill>
                  <a:srgbClr val="FF0000"/>
                </a:solidFill>
                <a:effectLst/>
                <a:highlight>
                  <a:srgbClr val="FFFFFF"/>
                </a:highlight>
                <a:latin typeface="Arial" panose="020B0604020202020204" pitchFamily="34" charset="0"/>
                <a:cs typeface="Arial" panose="020B0604020202020204" pitchFamily="34" charset="0"/>
              </a:rPr>
              <a:t>initially served as a study and support group for minority students who faced racial prejudice, both educationally and socially, at Cornell.</a:t>
            </a:r>
            <a:r>
              <a:rPr lang="en-US" sz="1900" i="0" dirty="0">
                <a:solidFill>
                  <a:srgbClr val="000000"/>
                </a:solidFill>
                <a:effectLst/>
                <a:highlight>
                  <a:srgbClr val="FFFFFF"/>
                </a:highlight>
                <a:latin typeface="Arial" panose="020B0604020202020204" pitchFamily="34" charset="0"/>
                <a:cs typeface="Arial" panose="020B0604020202020204" pitchFamily="34" charset="0"/>
              </a:rPr>
              <a:t> The Jewel founders and early leaders of the fraternity succeeded in laying a firm foundation for Alpha Phi Alpha’s principles of scholarship, fellowship, good character, and the uplifting of humanity</a:t>
            </a:r>
            <a:r>
              <a:rPr lang="en-US" sz="1900" dirty="0">
                <a:solidFill>
                  <a:srgbClr val="000000"/>
                </a:solidFill>
                <a:highlight>
                  <a:srgbClr val="FFFFFF"/>
                </a:highlight>
                <a:latin typeface="Arial" panose="020B0604020202020204" pitchFamily="34" charset="0"/>
                <a:cs typeface="Arial" panose="020B0604020202020204" pitchFamily="34" charset="0"/>
              </a:rPr>
              <a:t>.</a:t>
            </a:r>
          </a:p>
          <a:p>
            <a:pPr algn="l"/>
            <a:endParaRPr lang="en-US" sz="1900" i="0" dirty="0">
              <a:solidFill>
                <a:srgbClr val="000000"/>
              </a:solidFill>
              <a:effectLst/>
              <a:highlight>
                <a:srgbClr val="FFFFFF"/>
              </a:highlight>
              <a:latin typeface="Arial" panose="020B0604020202020204" pitchFamily="34" charset="0"/>
              <a:cs typeface="Arial" panose="020B0604020202020204" pitchFamily="34" charset="0"/>
            </a:endParaRPr>
          </a:p>
          <a:p>
            <a:pPr algn="l"/>
            <a:r>
              <a:rPr lang="en-US" sz="1900" dirty="0">
                <a:solidFill>
                  <a:srgbClr val="000000"/>
                </a:solidFill>
                <a:highlight>
                  <a:srgbClr val="FFFFFF"/>
                </a:highlight>
                <a:latin typeface="Arial" panose="020B0604020202020204" pitchFamily="34" charset="0"/>
                <a:cs typeface="Arial" panose="020B0604020202020204" pitchFamily="34" charset="0"/>
              </a:rPr>
              <a:t>C</a:t>
            </a:r>
            <a:r>
              <a:rPr lang="en-US" sz="1900" i="0" dirty="0">
                <a:solidFill>
                  <a:srgbClr val="000000"/>
                </a:solidFill>
                <a:effectLst/>
                <a:highlight>
                  <a:srgbClr val="FFFFFF"/>
                </a:highlight>
                <a:latin typeface="Arial" panose="020B0604020202020204" pitchFamily="34" charset="0"/>
                <a:cs typeface="Arial" panose="020B0604020202020204" pitchFamily="34" charset="0"/>
              </a:rPr>
              <a:t>hapters were established at other colleges and universities, many of them historically Black institutions, soon after the founding at Cornell. The first alumni chapter was established in 1911. While continuing to stress academic excellence among its members, Alpha also recognized the need to help correct the educational, economic, political, and social injustices faced by African Americans. </a:t>
            </a:r>
            <a:r>
              <a:rPr lang="en-US" sz="1900" dirty="0">
                <a:solidFill>
                  <a:srgbClr val="FF0000"/>
                </a:solidFill>
                <a:effectLst/>
                <a:latin typeface="Arial" panose="020B0604020202020204" pitchFamily="34" charset="0"/>
                <a:cs typeface="Arial" panose="020B0604020202020204" pitchFamily="34" charset="0"/>
              </a:rPr>
              <a:t>Alpha Phi Alpha stands as the sole Black Greek-letter organization founded at an Ivy League institution—Cornell University. Amidst a campus marked by segregation and social isolation for Black students, a troublingly low retention rate prompted the remaining individuals to form a support and study group. </a:t>
            </a:r>
          </a:p>
        </p:txBody>
      </p:sp>
      <p:pic>
        <p:nvPicPr>
          <p:cNvPr id="15" name="Picture 14">
            <a:extLst>
              <a:ext uri="{FF2B5EF4-FFF2-40B4-BE49-F238E27FC236}">
                <a16:creationId xmlns:a16="http://schemas.microsoft.com/office/drawing/2014/main" id="{6C752841-83C5-3034-73F9-171DBB7A240C}"/>
              </a:ext>
            </a:extLst>
          </p:cNvPr>
          <p:cNvPicPr>
            <a:picLocks noChangeAspect="1"/>
          </p:cNvPicPr>
          <p:nvPr/>
        </p:nvPicPr>
        <p:blipFill>
          <a:blip r:embed="rId3"/>
          <a:stretch>
            <a:fillRect/>
          </a:stretch>
        </p:blipFill>
        <p:spPr>
          <a:xfrm>
            <a:off x="8743950" y="1240878"/>
            <a:ext cx="3317890" cy="5256174"/>
          </a:xfrm>
          <a:prstGeom prst="rect">
            <a:avLst/>
          </a:prstGeom>
          <a:noFill/>
        </p:spPr>
      </p:pic>
    </p:spTree>
    <p:extLst>
      <p:ext uri="{BB962C8B-B14F-4D97-AF65-F5344CB8AC3E}">
        <p14:creationId xmlns:p14="http://schemas.microsoft.com/office/powerpoint/2010/main" val="1440871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6646607" y="308009"/>
            <a:ext cx="5288720" cy="705749"/>
          </a:xfrm>
        </p:spPr>
        <p:txBody>
          <a:bodyPr/>
          <a:lstStyle/>
          <a:p>
            <a:r>
              <a:rPr lang="en-US" sz="4800" dirty="0"/>
              <a:t>Alpha Kappa Alpha</a:t>
            </a:r>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6" name="TextBox 5">
            <a:extLst>
              <a:ext uri="{FF2B5EF4-FFF2-40B4-BE49-F238E27FC236}">
                <a16:creationId xmlns:a16="http://schemas.microsoft.com/office/drawing/2014/main" id="{75290A5A-5203-5FEA-6B71-2D098C7D5B84}"/>
              </a:ext>
            </a:extLst>
          </p:cNvPr>
          <p:cNvSpPr txBox="1"/>
          <p:nvPr/>
        </p:nvSpPr>
        <p:spPr>
          <a:xfrm>
            <a:off x="409127" y="251236"/>
            <a:ext cx="6439347" cy="3041025"/>
          </a:xfrm>
          <a:prstGeom prst="rect">
            <a:avLst/>
          </a:prstGeom>
          <a:noFill/>
        </p:spPr>
        <p:txBody>
          <a:bodyPr wrap="square">
            <a:spAutoFit/>
          </a:bodyPr>
          <a:lstStyle/>
          <a:p>
            <a:pPr marL="0" marR="0">
              <a:lnSpc>
                <a:spcPct val="107000"/>
              </a:lnSpc>
              <a:spcBef>
                <a:spcPts val="0"/>
              </a:spcBef>
              <a:spcAft>
                <a:spcPts val="3000"/>
              </a:spcAft>
            </a:pPr>
            <a:r>
              <a:rPr lang="en-US" kern="0" dirty="0">
                <a:solidFill>
                  <a:srgbClr val="000000"/>
                </a:solidFill>
                <a:effectLst/>
                <a:highlight>
                  <a:srgbClr val="FFFFFF"/>
                </a:highlight>
                <a:latin typeface="Helvetica" panose="020B0604020202020204" pitchFamily="34" charset="0"/>
                <a:ea typeface="Times New Roman" panose="02020603050405020304" pitchFamily="18" charset="0"/>
                <a:cs typeface="Times New Roman" panose="02020603050405020304" pitchFamily="18" charset="0"/>
              </a:rPr>
              <a:t>Established on </a:t>
            </a:r>
            <a:r>
              <a:rPr lang="en-US" kern="0" dirty="0">
                <a:solidFill>
                  <a:srgbClr val="FF0000"/>
                </a:solidFill>
                <a:effectLst/>
                <a:highlight>
                  <a:srgbClr val="FFFFFF"/>
                </a:highlight>
                <a:latin typeface="Helvetica" panose="020B0604020202020204" pitchFamily="34" charset="0"/>
                <a:ea typeface="Times New Roman" panose="02020603050405020304" pitchFamily="18" charset="0"/>
                <a:cs typeface="Times New Roman" panose="02020603050405020304" pitchFamily="18" charset="0"/>
              </a:rPr>
              <a:t>January 15, 1908, at Howard University, Alpha Kappa Alpha emerged as the first Greek-letter organization founded by Black college women</a:t>
            </a:r>
            <a:r>
              <a:rPr lang="en-US" kern="0" dirty="0">
                <a:solidFill>
                  <a:srgbClr val="000000"/>
                </a:solidFill>
                <a:effectLst/>
                <a:highlight>
                  <a:srgbClr val="FFFFFF"/>
                </a:highlight>
                <a:latin typeface="Helvetica" panose="020B0604020202020204" pitchFamily="34" charset="0"/>
                <a:ea typeface="Times New Roman" panose="02020603050405020304" pitchFamily="18" charset="0"/>
                <a:cs typeface="Times New Roman" panose="02020603050405020304" pitchFamily="18" charset="0"/>
              </a:rPr>
              <a:t>. Ethel Hedgeman Lyle, a Howard student, </a:t>
            </a:r>
            <a:r>
              <a:rPr lang="en-US" kern="0" dirty="0">
                <a:solidFill>
                  <a:srgbClr val="FF0000"/>
                </a:solidFill>
                <a:effectLst/>
                <a:highlight>
                  <a:srgbClr val="FFFFFF"/>
                </a:highlight>
                <a:latin typeface="Helvetica" panose="020B0604020202020204" pitchFamily="34" charset="0"/>
                <a:ea typeface="Times New Roman" panose="02020603050405020304" pitchFamily="18" charset="0"/>
                <a:cs typeface="Times New Roman" panose="02020603050405020304" pitchFamily="18" charset="0"/>
              </a:rPr>
              <a:t>aspired to create a supportive network for women sharing similar goals—to uplift one another and leverage their talents for the greater good</a:t>
            </a:r>
            <a:r>
              <a:rPr lang="en-US" kern="0" dirty="0">
                <a:solidFill>
                  <a:srgbClr val="000000"/>
                </a:solidFill>
                <a:effectLst/>
                <a:highlight>
                  <a:srgbClr val="FFFFFF"/>
                </a:highlight>
                <a:latin typeface="Helvetica" panose="020B0604020202020204" pitchFamily="34" charset="0"/>
                <a:ea typeface="Times New Roman" panose="02020603050405020304" pitchFamily="18" charset="0"/>
                <a:cs typeface="Times New Roman" panose="02020603050405020304" pitchFamily="18" charset="0"/>
              </a:rPr>
              <a:t>. Unlike prior challenges with campus administrators, the group’s acceptance as a recognized campus organization encountered no delays, leading to the group's official formation in 1908.</a:t>
            </a: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2D73200F-E78C-5DD1-4E08-0354BFE914A2}"/>
              </a:ext>
            </a:extLst>
          </p:cNvPr>
          <p:cNvPicPr>
            <a:picLocks noChangeAspect="1"/>
          </p:cNvPicPr>
          <p:nvPr/>
        </p:nvPicPr>
        <p:blipFill>
          <a:blip r:embed="rId3"/>
          <a:stretch>
            <a:fillRect/>
          </a:stretch>
        </p:blipFill>
        <p:spPr>
          <a:xfrm>
            <a:off x="7338189" y="1535731"/>
            <a:ext cx="4355001" cy="4355001"/>
          </a:xfrm>
          <a:prstGeom prst="rect">
            <a:avLst/>
          </a:prstGeom>
        </p:spPr>
      </p:pic>
      <p:sp>
        <p:nvSpPr>
          <p:cNvPr id="10" name="TextBox 9">
            <a:extLst>
              <a:ext uri="{FF2B5EF4-FFF2-40B4-BE49-F238E27FC236}">
                <a16:creationId xmlns:a16="http://schemas.microsoft.com/office/drawing/2014/main" id="{98195BE9-6AC9-29EE-3499-D264E469C81D}"/>
              </a:ext>
            </a:extLst>
          </p:cNvPr>
          <p:cNvSpPr txBox="1"/>
          <p:nvPr/>
        </p:nvSpPr>
        <p:spPr>
          <a:xfrm>
            <a:off x="409127" y="3341442"/>
            <a:ext cx="6107228" cy="2585323"/>
          </a:xfrm>
          <a:prstGeom prst="rect">
            <a:avLst/>
          </a:prstGeom>
          <a:noFill/>
        </p:spPr>
        <p:txBody>
          <a:bodyPr wrap="square">
            <a:spAutoFit/>
          </a:bodyPr>
          <a:lstStyle/>
          <a:p>
            <a:r>
              <a:rPr lang="en-US" kern="0" dirty="0">
                <a:solidFill>
                  <a:srgbClr val="FF0000"/>
                </a:solidFill>
                <a:latin typeface="Helvetica" panose="020B0604020202020204" pitchFamily="34" charset="0"/>
                <a:ea typeface="Times New Roman" panose="02020603050405020304" pitchFamily="18" charset="0"/>
              </a:rPr>
              <a:t>T</a:t>
            </a:r>
            <a:r>
              <a:rPr lang="en-US" kern="0" dirty="0">
                <a:solidFill>
                  <a:srgbClr val="FF0000"/>
                </a:solidFill>
                <a:effectLst/>
                <a:latin typeface="Helvetica" panose="020B0604020202020204" pitchFamily="34" charset="0"/>
                <a:ea typeface="Times New Roman" panose="02020603050405020304" pitchFamily="18" charset="0"/>
              </a:rPr>
              <a:t>he founders assumed leadership roles within the YWCA and engaged in activities within the campus chapter of the NAACP. Additionally, the group aided Southern migrants in adapting to Northern life during the Great Migration. It advocated for women's suffrage, and the sorority also dedicated efforts to dressing dolls for underprivileged children at the Freedman’s Hospital. Notably, it established funds catering to students in need and those aspiring to pursue studies abroad. </a:t>
            </a:r>
            <a:endParaRPr lang="en-US" dirty="0">
              <a:solidFill>
                <a:srgbClr val="FF0000"/>
              </a:solidFill>
            </a:endParaRPr>
          </a:p>
        </p:txBody>
      </p:sp>
    </p:spTree>
    <p:extLst>
      <p:ext uri="{BB962C8B-B14F-4D97-AF65-F5344CB8AC3E}">
        <p14:creationId xmlns:p14="http://schemas.microsoft.com/office/powerpoint/2010/main" val="3200312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633A5-8BE3-D44D-57F3-2EF161376844}"/>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AB6D40A-2A0A-AF3D-8CF7-3ECD37765637}"/>
              </a:ext>
            </a:extLst>
          </p:cNvPr>
          <p:cNvSpPr>
            <a:spLocks noGrp="1"/>
          </p:cNvSpPr>
          <p:nvPr>
            <p:ph type="ctrTitle"/>
          </p:nvPr>
        </p:nvSpPr>
        <p:spPr>
          <a:xfrm>
            <a:off x="228600" y="299998"/>
            <a:ext cx="4564781" cy="826158"/>
          </a:xfrm>
        </p:spPr>
        <p:txBody>
          <a:bodyPr/>
          <a:lstStyle/>
          <a:p>
            <a:r>
              <a:rPr lang="en-US" sz="4800" dirty="0"/>
              <a:t>Kappa Alpha Psi</a:t>
            </a:r>
          </a:p>
        </p:txBody>
      </p:sp>
      <p:sp>
        <p:nvSpPr>
          <p:cNvPr id="4" name="TextBox 3">
            <a:extLst>
              <a:ext uri="{FF2B5EF4-FFF2-40B4-BE49-F238E27FC236}">
                <a16:creationId xmlns:a16="http://schemas.microsoft.com/office/drawing/2014/main" id="{5B737CED-0B12-3A6F-D025-A717DD430AC3}"/>
              </a:ext>
            </a:extLst>
          </p:cNvPr>
          <p:cNvSpPr txBox="1"/>
          <p:nvPr/>
        </p:nvSpPr>
        <p:spPr>
          <a:xfrm>
            <a:off x="5023161" y="178569"/>
            <a:ext cx="7026866" cy="6100709"/>
          </a:xfrm>
          <a:prstGeom prst="rect">
            <a:avLst/>
          </a:prstGeom>
          <a:noFill/>
        </p:spPr>
        <p:txBody>
          <a:bodyPr wrap="square">
            <a:spAutoFit/>
          </a:bodyPr>
          <a:lstStyle/>
          <a:p>
            <a:pPr marL="0" marR="0">
              <a:lnSpc>
                <a:spcPct val="107000"/>
              </a:lnSpc>
              <a:spcBef>
                <a:spcPts val="0"/>
              </a:spcBef>
              <a:spcAft>
                <a:spcPts val="800"/>
              </a:spcAft>
            </a:pPr>
            <a:r>
              <a:rPr lang="en-US" kern="100" dirty="0">
                <a:solidFill>
                  <a:srgbClr val="FF0000"/>
                </a:solidFill>
                <a:effectLst/>
                <a:latin typeface="Helvetica" panose="020B0604020202020204" pitchFamily="34" charset="0"/>
                <a:ea typeface="Calibri" panose="020F0502020204030204" pitchFamily="34" charset="0"/>
                <a:cs typeface="Helvetica" panose="020B0604020202020204" pitchFamily="34" charset="0"/>
              </a:rPr>
              <a:t>Most Black Greek-letter fraternities trace their origins to Howard University. However, Kappa Alpha Psi is one of a few BGLOs that emerged among Black students at predominantly White universities</a:t>
            </a:r>
            <a:r>
              <a:rPr lang="en-US" kern="1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Elder Watson Diggs and Byron Kenneth Armstrong, who had forged a friendship at Howard, found themselves at </a:t>
            </a:r>
            <a:r>
              <a:rPr lang="en-US" kern="100" dirty="0">
                <a:solidFill>
                  <a:srgbClr val="FF0000"/>
                </a:solidFill>
                <a:effectLst/>
                <a:latin typeface="Helvetica" panose="020B0604020202020204" pitchFamily="34" charset="0"/>
                <a:ea typeface="Calibri" panose="020F0502020204030204" pitchFamily="34" charset="0"/>
                <a:cs typeface="Helvetica" panose="020B0604020202020204" pitchFamily="34" charset="0"/>
              </a:rPr>
              <a:t>Indiana University,</a:t>
            </a:r>
            <a:r>
              <a:rPr lang="en-US" kern="1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where they confronted the stark realities of Black life. </a:t>
            </a:r>
            <a:r>
              <a:rPr lang="en-US" kern="100" dirty="0">
                <a:solidFill>
                  <a:srgbClr val="FF0000"/>
                </a:solidFill>
                <a:effectLst/>
                <a:latin typeface="Helvetica" panose="020B0604020202020204" pitchFamily="34" charset="0"/>
                <a:ea typeface="Calibri" panose="020F0502020204030204" pitchFamily="34" charset="0"/>
                <a:cs typeface="Helvetica" panose="020B0604020202020204" pitchFamily="34" charset="0"/>
              </a:rPr>
              <a:t>Discrimination, inadequate social services and meager representation left Black students socially isolated within a campus environment. They were denied access to recreational and entertainment facilities. </a:t>
            </a:r>
          </a:p>
          <a:p>
            <a:pPr marL="0" marR="0">
              <a:lnSpc>
                <a:spcPct val="107000"/>
              </a:lnSpc>
              <a:spcBef>
                <a:spcPts val="0"/>
              </a:spcBef>
              <a:spcAft>
                <a:spcPts val="800"/>
              </a:spcAft>
            </a:pPr>
            <a:r>
              <a:rPr lang="en-US" kern="1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Diggs rallied nine fellow Black men and established Alpha Omega as an interim fraternity, a precursor to a permanent organization. </a:t>
            </a:r>
            <a:r>
              <a:rPr lang="en-US" kern="100" dirty="0">
                <a:solidFill>
                  <a:srgbClr val="FF0000"/>
                </a:solidFill>
                <a:effectLst/>
                <a:latin typeface="Helvetica" panose="020B0604020202020204" pitchFamily="34" charset="0"/>
                <a:ea typeface="Calibri" panose="020F0502020204030204" pitchFamily="34" charset="0"/>
                <a:cs typeface="Helvetica" panose="020B0604020202020204" pitchFamily="34" charset="0"/>
              </a:rPr>
              <a:t>On January 5, 1911, this group birthed a new fraternity on campus, called Kappa Alpha Nu, which attained national recognition on May 15, 1911</a:t>
            </a:r>
            <a:r>
              <a:rPr lang="en-US" kern="1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a:t>
            </a:r>
            <a:r>
              <a:rPr lang="en-US" kern="100" dirty="0">
                <a:solidFill>
                  <a:schemeClr val="bg1"/>
                </a:solidFill>
                <a:latin typeface="Helvetica" panose="020B0604020202020204" pitchFamily="34" charset="0"/>
                <a:ea typeface="Calibri" panose="020F0502020204030204" pitchFamily="34" charset="0"/>
                <a:cs typeface="Helvetica" panose="020B0604020202020204" pitchFamily="34" charset="0"/>
              </a:rPr>
              <a:t>Similar to other fraternities, this collective crafted a constitution, rituals, initiation ceremony and coat of arms. </a:t>
            </a:r>
            <a:r>
              <a:rPr lang="en-US" kern="100" dirty="0">
                <a:solidFill>
                  <a:srgbClr val="FF0000"/>
                </a:solidFill>
                <a:latin typeface="Helvetica" panose="020B0604020202020204" pitchFamily="34" charset="0"/>
                <a:ea typeface="Calibri" panose="020F0502020204030204" pitchFamily="34" charset="0"/>
                <a:cs typeface="Helvetica" panose="020B0604020202020204" pitchFamily="34" charset="0"/>
              </a:rPr>
              <a:t>Their activities extended to hosting social events and annual ‘house parties’ that drew Black students from across the state. By 1914, they officially adopted the name Kappa Alpha Psi which expanded to multiple campuses</a:t>
            </a:r>
            <a:endParaRPr lang="en-US" kern="100" dirty="0">
              <a:solidFill>
                <a:srgbClr val="FF0000"/>
              </a:solidFill>
              <a:effectLst/>
              <a:latin typeface="Helvetica" panose="020B0604020202020204" pitchFamily="34" charset="0"/>
              <a:ea typeface="Calibri" panose="020F0502020204030204" pitchFamily="34" charset="0"/>
              <a:cs typeface="Helvetica" panose="020B0604020202020204" pitchFamily="34" charset="0"/>
            </a:endParaRPr>
          </a:p>
        </p:txBody>
      </p:sp>
      <p:pic>
        <p:nvPicPr>
          <p:cNvPr id="11" name="Picture 10">
            <a:extLst>
              <a:ext uri="{FF2B5EF4-FFF2-40B4-BE49-F238E27FC236}">
                <a16:creationId xmlns:a16="http://schemas.microsoft.com/office/drawing/2014/main" id="{448AB662-0689-2BDD-3A0C-B0BF20A2366D}"/>
              </a:ext>
            </a:extLst>
          </p:cNvPr>
          <p:cNvPicPr>
            <a:picLocks noChangeAspect="1"/>
          </p:cNvPicPr>
          <p:nvPr/>
        </p:nvPicPr>
        <p:blipFill>
          <a:blip r:embed="rId3"/>
          <a:stretch>
            <a:fillRect/>
          </a:stretch>
        </p:blipFill>
        <p:spPr>
          <a:xfrm>
            <a:off x="512651" y="1328808"/>
            <a:ext cx="3692206" cy="5229194"/>
          </a:xfrm>
          <a:prstGeom prst="rect">
            <a:avLst/>
          </a:prstGeom>
        </p:spPr>
      </p:pic>
    </p:spTree>
    <p:extLst>
      <p:ext uri="{BB962C8B-B14F-4D97-AF65-F5344CB8AC3E}">
        <p14:creationId xmlns:p14="http://schemas.microsoft.com/office/powerpoint/2010/main" val="2039059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346ED-721D-85EE-2F1B-A31D0912DE29}"/>
              </a:ext>
            </a:extLst>
          </p:cNvPr>
          <p:cNvSpPr>
            <a:spLocks noGrp="1"/>
          </p:cNvSpPr>
          <p:nvPr>
            <p:ph type="title"/>
          </p:nvPr>
        </p:nvSpPr>
        <p:spPr>
          <a:xfrm>
            <a:off x="7414122" y="257613"/>
            <a:ext cx="4060767" cy="897528"/>
          </a:xfrm>
        </p:spPr>
        <p:txBody>
          <a:bodyPr/>
          <a:lstStyle/>
          <a:p>
            <a:r>
              <a:rPr lang="en-US" sz="4800" dirty="0"/>
              <a:t>Omega Psi Phi</a:t>
            </a:r>
          </a:p>
        </p:txBody>
      </p:sp>
      <p:pic>
        <p:nvPicPr>
          <p:cNvPr id="13" name="Picture 12">
            <a:extLst>
              <a:ext uri="{FF2B5EF4-FFF2-40B4-BE49-F238E27FC236}">
                <a16:creationId xmlns:a16="http://schemas.microsoft.com/office/drawing/2014/main" id="{B484C954-24D9-27EE-AA2C-FD44AEF40390}"/>
              </a:ext>
            </a:extLst>
          </p:cNvPr>
          <p:cNvPicPr>
            <a:picLocks noChangeAspect="1"/>
          </p:cNvPicPr>
          <p:nvPr/>
        </p:nvPicPr>
        <p:blipFill>
          <a:blip r:embed="rId3"/>
          <a:stretch>
            <a:fillRect/>
          </a:stretch>
        </p:blipFill>
        <p:spPr>
          <a:xfrm>
            <a:off x="7281881" y="1163034"/>
            <a:ext cx="4583533" cy="4988589"/>
          </a:xfrm>
          <a:prstGeom prst="rect">
            <a:avLst/>
          </a:prstGeom>
        </p:spPr>
      </p:pic>
      <p:sp>
        <p:nvSpPr>
          <p:cNvPr id="3" name="TextBox 2">
            <a:extLst>
              <a:ext uri="{FF2B5EF4-FFF2-40B4-BE49-F238E27FC236}">
                <a16:creationId xmlns:a16="http://schemas.microsoft.com/office/drawing/2014/main" id="{D1AB715A-AD63-CE57-7BCC-087BB0FB63F2}"/>
              </a:ext>
            </a:extLst>
          </p:cNvPr>
          <p:cNvSpPr txBox="1"/>
          <p:nvPr/>
        </p:nvSpPr>
        <p:spPr>
          <a:xfrm>
            <a:off x="326586" y="706377"/>
            <a:ext cx="6664764" cy="5632311"/>
          </a:xfrm>
          <a:prstGeom prst="rect">
            <a:avLst/>
          </a:prstGeom>
          <a:noFill/>
        </p:spPr>
        <p:txBody>
          <a:bodyPr wrap="square" rtlCol="0">
            <a:spAutoFit/>
          </a:bodyPr>
          <a:lstStyle/>
          <a:p>
            <a:r>
              <a:rPr lang="en-US" dirty="0">
                <a:solidFill>
                  <a:schemeClr val="bg1"/>
                </a:solidFill>
              </a:rPr>
              <a:t>With the formation of the 1</a:t>
            </a:r>
            <a:r>
              <a:rPr lang="en-US" baseline="30000" dirty="0">
                <a:solidFill>
                  <a:schemeClr val="bg1"/>
                </a:solidFill>
              </a:rPr>
              <a:t>st</a:t>
            </a:r>
            <a:r>
              <a:rPr lang="en-US" dirty="0">
                <a:solidFill>
                  <a:schemeClr val="bg1"/>
                </a:solidFill>
              </a:rPr>
              <a:t> Black fraternity at Cornell University, 3 students wanted to create something that </a:t>
            </a:r>
            <a:r>
              <a:rPr lang="en-US" dirty="0">
                <a:solidFill>
                  <a:srgbClr val="FF0000"/>
                </a:solidFill>
              </a:rPr>
              <a:t>Howard University could have of its own.</a:t>
            </a:r>
            <a:r>
              <a:rPr lang="en-US" dirty="0">
                <a:solidFill>
                  <a:schemeClr val="bg1"/>
                </a:solidFill>
              </a:rPr>
              <a:t>  </a:t>
            </a:r>
            <a:r>
              <a:rPr lang="en-US" dirty="0">
                <a:solidFill>
                  <a:srgbClr val="FF0000"/>
                </a:solidFill>
              </a:rPr>
              <a:t>At Howard, 3 students along with the assistance of a biology professor established a new fraternity called Omega Psi Phi on November 17, 1911. Initially, HU administrators opposed the formation of this group, reflecting the attitudes of many colleges nationwide, which were concerned that secret societies could erode trust among students and lead to immoral behavior.  Initially denied recognition by the university, Omega Psi Phi members initiated a public relations campaign by placing index cards around the campus on trees, fences, bulletin boards and other visible locations.  </a:t>
            </a:r>
          </a:p>
          <a:p>
            <a:endParaRPr lang="en-US" dirty="0">
              <a:solidFill>
                <a:srgbClr val="FF0000"/>
              </a:solidFill>
            </a:endParaRPr>
          </a:p>
          <a:p>
            <a:r>
              <a:rPr lang="en-US" dirty="0">
                <a:solidFill>
                  <a:srgbClr val="FF0000"/>
                </a:solidFill>
              </a:rPr>
              <a:t>The University president publicly denied the existence of Omega Psi Phi on campus, prompting members to personally lobby the faculty.  After negotiations with the faculty, Omega Psi Phi transitioned from a local fraternity to a nationally recognized organization and was officially incorporated in 1924.  </a:t>
            </a:r>
            <a:r>
              <a:rPr lang="en-US" dirty="0">
                <a:solidFill>
                  <a:schemeClr val="bg1"/>
                </a:solidFill>
              </a:rPr>
              <a:t>Its chapters expanded across the country after WW1.  In 1918, there were 3 chapters, and by 1923, there were 47 active chapters. </a:t>
            </a:r>
          </a:p>
        </p:txBody>
      </p:sp>
    </p:spTree>
    <p:extLst>
      <p:ext uri="{BB962C8B-B14F-4D97-AF65-F5344CB8AC3E}">
        <p14:creationId xmlns:p14="http://schemas.microsoft.com/office/powerpoint/2010/main" val="888484295"/>
      </p:ext>
    </p:extLst>
  </p:cSld>
  <p:clrMapOvr>
    <a:masterClrMapping/>
  </p:clrMapOvr>
</p:sld>
</file>

<file path=ppt/theme/theme1.xml><?xml version="1.0" encoding="utf-8"?>
<a:theme xmlns:a="http://schemas.openxmlformats.org/drawingml/2006/main" name="Custom">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853419_Win32_SL_V5" id="{958D2C9E-948D-4354-BF9D-DF8AE3C2B240}" vid="{22D4A967-05D2-4D72-8594-54CFF34148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4B194E-8B30-4377-8C59-ECFB902D2A2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92DB9E12-8AC3-4138-BF4D-720A5525A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21FFAC0-05A2-416A-B06C-C248395482CF}">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{AB740D44-A5B5-4B32-851E-2334BBFB36FA}tf78853419_win32</Template>
  <TotalTime>8652</TotalTime>
  <Words>2481</Words>
  <Application>Microsoft Office PowerPoint</Application>
  <PresentationFormat>Widescreen</PresentationFormat>
  <Paragraphs>84</Paragraphs>
  <Slides>16</Slides>
  <Notes>13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Aptos</vt:lpstr>
      <vt:lpstr>Arial</vt:lpstr>
      <vt:lpstr>Calibri</vt:lpstr>
      <vt:lpstr>Franklin Gothic Book</vt:lpstr>
      <vt:lpstr>Franklin Gothic Demi</vt:lpstr>
      <vt:lpstr>Gotham book</vt:lpstr>
      <vt:lpstr>Helvetica</vt:lpstr>
      <vt:lpstr>Lato</vt:lpstr>
      <vt:lpstr>Roboto</vt:lpstr>
      <vt:lpstr>Times New Roman</vt:lpstr>
      <vt:lpstr>Custom</vt:lpstr>
      <vt:lpstr>Delta Sigma Theta Sorority, Inc.</vt:lpstr>
      <vt:lpstr>THE DIVINE NINE</vt:lpstr>
      <vt:lpstr>BGLO’S</vt:lpstr>
      <vt:lpstr>NPHC</vt:lpstr>
      <vt:lpstr>MEET OUR GREEKS!</vt:lpstr>
      <vt:lpstr>Alpha Phi Alpha</vt:lpstr>
      <vt:lpstr>Alpha Kappa Alpha</vt:lpstr>
      <vt:lpstr>Kappa Alpha Psi</vt:lpstr>
      <vt:lpstr>Omega Psi Phi</vt:lpstr>
      <vt:lpstr>Delta Sigma Theta</vt:lpstr>
      <vt:lpstr>Phi Beta Sigma</vt:lpstr>
      <vt:lpstr>ZETA PHI BETA</vt:lpstr>
      <vt:lpstr> SIGMA GAMMA RHO</vt:lpstr>
      <vt:lpstr>IOTA PHI THETA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Patricia Watson</dc:creator>
  <cp:lastModifiedBy>Patricia Watson</cp:lastModifiedBy>
  <cp:revision>62</cp:revision>
  <dcterms:created xsi:type="dcterms:W3CDTF">2024-07-22T00:05:09Z</dcterms:created>
  <dcterms:modified xsi:type="dcterms:W3CDTF">2024-10-05T06:18:45Z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