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4" r:id="rId4"/>
    <p:sldId id="262" r:id="rId5"/>
    <p:sldId id="259" r:id="rId6"/>
    <p:sldId id="261" r:id="rId7"/>
    <p:sldId id="263" r:id="rId8"/>
    <p:sldId id="258" r:id="rId9"/>
    <p:sldId id="265" r:id="rId10"/>
    <p:sldId id="266" r:id="rId11"/>
    <p:sldId id="280" r:id="rId12"/>
    <p:sldId id="270" r:id="rId13"/>
    <p:sldId id="271" r:id="rId14"/>
    <p:sldId id="272" r:id="rId15"/>
    <p:sldId id="269" r:id="rId16"/>
    <p:sldId id="274" r:id="rId17"/>
    <p:sldId id="273" r:id="rId18"/>
    <p:sldId id="279" r:id="rId19"/>
    <p:sldId id="276" r:id="rId20"/>
    <p:sldId id="277" r:id="rId21"/>
    <p:sldId id="268" r:id="rId22"/>
    <p:sldId id="28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2" d="100"/>
          <a:sy n="102" d="100"/>
        </p:scale>
        <p:origin x="13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Monday, February 8, 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Monday, February 8,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Monday, February 8,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Monday, February 8,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Monday, February 8, 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Monday, February 8, 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Monday, February 8, 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Monday, February 8, 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Monday, February 8, 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Monday, February 8, 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Monday, February 8, 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Monday, February 8, 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B709ADC9-6EAF-4268-9415-1ED5ECFA2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61DA0EA-08BA-4A74-B0C2-7E71D9EDAA4F}"/>
              </a:ext>
            </a:extLst>
          </p:cNvPr>
          <p:cNvPicPr>
            <a:picLocks noChangeAspect="1"/>
          </p:cNvPicPr>
          <p:nvPr/>
        </p:nvPicPr>
        <p:blipFill rotWithShape="1">
          <a:blip r:embed="rId2">
            <a:alphaModFix amt="40000"/>
          </a:blip>
          <a:srcRect t="19981" r="-1" b="41066"/>
          <a:stretch/>
        </p:blipFill>
        <p:spPr>
          <a:xfrm>
            <a:off x="20" y="0"/>
            <a:ext cx="12191980" cy="6857990"/>
          </a:xfrm>
          <a:prstGeom prst="rect">
            <a:avLst/>
          </a:prstGeom>
        </p:spPr>
      </p:pic>
      <p:sp>
        <p:nvSpPr>
          <p:cNvPr id="2" name="Title 1">
            <a:extLst>
              <a:ext uri="{FF2B5EF4-FFF2-40B4-BE49-F238E27FC236}">
                <a16:creationId xmlns:a16="http://schemas.microsoft.com/office/drawing/2014/main" id="{40D941E3-0A51-4662-95AE-042E00937770}"/>
              </a:ext>
            </a:extLst>
          </p:cNvPr>
          <p:cNvSpPr>
            <a:spLocks noGrp="1"/>
          </p:cNvSpPr>
          <p:nvPr>
            <p:ph type="ctrTitle"/>
          </p:nvPr>
        </p:nvSpPr>
        <p:spPr>
          <a:xfrm>
            <a:off x="2144216" y="368459"/>
            <a:ext cx="8361229" cy="2098226"/>
          </a:xfrm>
        </p:spPr>
        <p:txBody>
          <a:bodyPr>
            <a:normAutofit/>
          </a:bodyPr>
          <a:lstStyle/>
          <a:p>
            <a:r>
              <a:rPr lang="en-US" sz="5600" b="1" dirty="0"/>
              <a:t>Murrieta-Temecula Area Alumnae Chapter</a:t>
            </a:r>
          </a:p>
        </p:txBody>
      </p:sp>
      <p:sp>
        <p:nvSpPr>
          <p:cNvPr id="3" name="Subtitle 2">
            <a:extLst>
              <a:ext uri="{FF2B5EF4-FFF2-40B4-BE49-F238E27FC236}">
                <a16:creationId xmlns:a16="http://schemas.microsoft.com/office/drawing/2014/main" id="{BDC751DC-2F82-4AB4-B474-733309724706}"/>
              </a:ext>
            </a:extLst>
          </p:cNvPr>
          <p:cNvSpPr>
            <a:spLocks noGrp="1"/>
          </p:cNvSpPr>
          <p:nvPr>
            <p:ph type="subTitle" idx="1"/>
          </p:nvPr>
        </p:nvSpPr>
        <p:spPr>
          <a:xfrm>
            <a:off x="2680163" y="2896717"/>
            <a:ext cx="6831673" cy="1086237"/>
          </a:xfrm>
        </p:spPr>
        <p:txBody>
          <a:bodyPr>
            <a:noAutofit/>
          </a:bodyPr>
          <a:lstStyle/>
          <a:p>
            <a:pPr>
              <a:spcAft>
                <a:spcPts val="600"/>
              </a:spcAft>
            </a:pPr>
            <a:r>
              <a:rPr lang="en-US" sz="5400" b="1" dirty="0"/>
              <a:t>Heritage Moments Presentation</a:t>
            </a:r>
          </a:p>
        </p:txBody>
      </p:sp>
      <p:sp>
        <p:nvSpPr>
          <p:cNvPr id="4" name="TextBox 3">
            <a:extLst>
              <a:ext uri="{FF2B5EF4-FFF2-40B4-BE49-F238E27FC236}">
                <a16:creationId xmlns:a16="http://schemas.microsoft.com/office/drawing/2014/main" id="{F84C276C-0536-4605-8DD9-73BA8F4A2F2B}"/>
              </a:ext>
            </a:extLst>
          </p:cNvPr>
          <p:cNvSpPr txBox="1"/>
          <p:nvPr/>
        </p:nvSpPr>
        <p:spPr>
          <a:xfrm>
            <a:off x="7875960" y="5518202"/>
            <a:ext cx="3068661" cy="723275"/>
          </a:xfrm>
          <a:prstGeom prst="rect">
            <a:avLst/>
          </a:prstGeom>
          <a:noFill/>
        </p:spPr>
        <p:txBody>
          <a:bodyPr wrap="none" rtlCol="0">
            <a:spAutoFit/>
          </a:bodyPr>
          <a:lstStyle/>
          <a:p>
            <a:pPr>
              <a:spcAft>
                <a:spcPts val="600"/>
              </a:spcAft>
            </a:pPr>
            <a:r>
              <a:rPr lang="en-US" b="1" dirty="0"/>
              <a:t>Patricia P Watson Ed.D, Chair</a:t>
            </a:r>
          </a:p>
          <a:p>
            <a:pPr>
              <a:spcAft>
                <a:spcPts val="600"/>
              </a:spcAft>
            </a:pPr>
            <a:r>
              <a:rPr lang="en-US" b="1" dirty="0"/>
              <a:t>Manerva Hart D.D.S. Co Chair</a:t>
            </a:r>
          </a:p>
        </p:txBody>
      </p:sp>
      <p:sp>
        <p:nvSpPr>
          <p:cNvPr id="5" name="TextBox 4">
            <a:extLst>
              <a:ext uri="{FF2B5EF4-FFF2-40B4-BE49-F238E27FC236}">
                <a16:creationId xmlns:a16="http://schemas.microsoft.com/office/drawing/2014/main" id="{962A6B61-8CF6-4F20-BD62-387D6393F77C}"/>
              </a:ext>
            </a:extLst>
          </p:cNvPr>
          <p:cNvSpPr txBox="1"/>
          <p:nvPr/>
        </p:nvSpPr>
        <p:spPr>
          <a:xfrm>
            <a:off x="8315138" y="6298663"/>
            <a:ext cx="2190307" cy="369332"/>
          </a:xfrm>
          <a:prstGeom prst="rect">
            <a:avLst/>
          </a:prstGeom>
          <a:noFill/>
        </p:spPr>
        <p:txBody>
          <a:bodyPr wrap="square" rtlCol="0">
            <a:spAutoFit/>
          </a:bodyPr>
          <a:lstStyle/>
          <a:p>
            <a:pPr>
              <a:spcAft>
                <a:spcPts val="600"/>
              </a:spcAft>
            </a:pPr>
            <a:r>
              <a:rPr lang="en-US" b="1"/>
              <a:t>February 9, 2021</a:t>
            </a:r>
          </a:p>
        </p:txBody>
      </p:sp>
    </p:spTree>
    <p:extLst>
      <p:ext uri="{BB962C8B-B14F-4D97-AF65-F5344CB8AC3E}">
        <p14:creationId xmlns:p14="http://schemas.microsoft.com/office/powerpoint/2010/main" val="285649461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8C110B4-D26A-44C6-8576-236CA24E9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3198CB-8E82-48E9-968E-7BA7B558944A}"/>
              </a:ext>
            </a:extLst>
          </p:cNvPr>
          <p:cNvSpPr>
            <a:spLocks noGrp="1"/>
          </p:cNvSpPr>
          <p:nvPr>
            <p:ph type="title"/>
          </p:nvPr>
        </p:nvSpPr>
        <p:spPr>
          <a:xfrm>
            <a:off x="752354" y="4520217"/>
            <a:ext cx="5182780" cy="1487043"/>
          </a:xfrm>
        </p:spPr>
        <p:txBody>
          <a:bodyPr>
            <a:normAutofit/>
          </a:bodyPr>
          <a:lstStyle/>
          <a:p>
            <a:br>
              <a:rPr lang="en-US" dirty="0"/>
            </a:br>
            <a:r>
              <a:rPr lang="en-US" sz="5400" b="1" dirty="0"/>
              <a:t>Breaking Ground</a:t>
            </a:r>
          </a:p>
        </p:txBody>
      </p:sp>
      <p:pic>
        <p:nvPicPr>
          <p:cNvPr id="5" name="Picture 4">
            <a:extLst>
              <a:ext uri="{FF2B5EF4-FFF2-40B4-BE49-F238E27FC236}">
                <a16:creationId xmlns:a16="http://schemas.microsoft.com/office/drawing/2014/main" id="{8723118D-D38A-41D5-B3DF-538F006B5D31}"/>
              </a:ext>
            </a:extLst>
          </p:cNvPr>
          <p:cNvPicPr>
            <a:picLocks noChangeAspect="1"/>
          </p:cNvPicPr>
          <p:nvPr/>
        </p:nvPicPr>
        <p:blipFill rotWithShape="1">
          <a:blip r:embed="rId2"/>
          <a:srcRect r="8826" b="3"/>
          <a:stretch/>
        </p:blipFill>
        <p:spPr>
          <a:xfrm>
            <a:off x="6094476" y="154939"/>
            <a:ext cx="6050279" cy="3732653"/>
          </a:xfrm>
          <a:prstGeom prst="rect">
            <a:avLst/>
          </a:prstGeom>
        </p:spPr>
      </p:pic>
      <p:pic>
        <p:nvPicPr>
          <p:cNvPr id="6" name="Picture 5">
            <a:extLst>
              <a:ext uri="{FF2B5EF4-FFF2-40B4-BE49-F238E27FC236}">
                <a16:creationId xmlns:a16="http://schemas.microsoft.com/office/drawing/2014/main" id="{980ED33E-FBB4-49B8-B9EB-FAE84A555C4B}"/>
              </a:ext>
            </a:extLst>
          </p:cNvPr>
          <p:cNvPicPr>
            <a:picLocks noChangeAspect="1"/>
          </p:cNvPicPr>
          <p:nvPr/>
        </p:nvPicPr>
        <p:blipFill rotWithShape="1">
          <a:blip r:embed="rId3"/>
          <a:srcRect l="123" r="6676"/>
          <a:stretch/>
        </p:blipFill>
        <p:spPr>
          <a:xfrm>
            <a:off x="-1" y="148821"/>
            <a:ext cx="6050280" cy="3732653"/>
          </a:xfrm>
          <a:prstGeom prst="rect">
            <a:avLst/>
          </a:prstGeom>
        </p:spPr>
      </p:pic>
      <p:sp>
        <p:nvSpPr>
          <p:cNvPr id="21" name="Freeform: Shape 20">
            <a:extLst>
              <a:ext uri="{FF2B5EF4-FFF2-40B4-BE49-F238E27FC236}">
                <a16:creationId xmlns:a16="http://schemas.microsoft.com/office/drawing/2014/main" id="{5BFD4DBB-3229-4DF6-A68A-CD91F83258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434936" y="4030294"/>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sp>
      <p:sp>
        <p:nvSpPr>
          <p:cNvPr id="3" name="Content Placeholder 2">
            <a:extLst>
              <a:ext uri="{FF2B5EF4-FFF2-40B4-BE49-F238E27FC236}">
                <a16:creationId xmlns:a16="http://schemas.microsoft.com/office/drawing/2014/main" id="{57043CBD-DF4F-4B34-86D9-4F8E37D1CCD1}"/>
              </a:ext>
            </a:extLst>
          </p:cNvPr>
          <p:cNvSpPr>
            <a:spLocks noGrp="1"/>
          </p:cNvSpPr>
          <p:nvPr>
            <p:ph idx="1"/>
          </p:nvPr>
        </p:nvSpPr>
        <p:spPr>
          <a:xfrm>
            <a:off x="6963447" y="3967451"/>
            <a:ext cx="4718989" cy="2333059"/>
          </a:xfrm>
        </p:spPr>
        <p:txBody>
          <a:bodyPr>
            <a:normAutofit lnSpcReduction="10000"/>
          </a:bodyPr>
          <a:lstStyle/>
          <a:p>
            <a:pPr marL="0" indent="0">
              <a:buNone/>
            </a:pPr>
            <a:r>
              <a:rPr lang="en-US" sz="2400" b="1" dirty="0"/>
              <a:t>Building plans also include over 10,000 square feet of amenity space that will incorporate a conference room, cafe lounge, laundry, fitness room, games lounge, clubroom, rooftop terrace, and exterior courtyard. </a:t>
            </a:r>
          </a:p>
          <a:p>
            <a:endParaRPr lang="en-US" sz="1800" dirty="0"/>
          </a:p>
        </p:txBody>
      </p:sp>
      <p:sp>
        <p:nvSpPr>
          <p:cNvPr id="23" name="Freeform: Shape 22">
            <a:extLst>
              <a:ext uri="{FF2B5EF4-FFF2-40B4-BE49-F238E27FC236}">
                <a16:creationId xmlns:a16="http://schemas.microsoft.com/office/drawing/2014/main" id="{792979E5-1F93-4CE3-975E-3CAEC618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sp>
    </p:spTree>
    <p:extLst>
      <p:ext uri="{BB962C8B-B14F-4D97-AF65-F5344CB8AC3E}">
        <p14:creationId xmlns:p14="http://schemas.microsoft.com/office/powerpoint/2010/main" val="165220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FDBC02-48C1-48B7-BF61-2D10CC72F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62AAD0-42E1-4737-9C88-868AC0C1D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8A582B3-A3B3-49D5-BBF0-98FEA4C2F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4668"/>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143F64-D44C-4123-A2E1-FEC1C3F30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7DB13B9-D0D4-4393-AFAB-2B39448B2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4794B2A-A7EA-4254-B299-9EACF7141866}"/>
              </a:ext>
            </a:extLst>
          </p:cNvPr>
          <p:cNvPicPr>
            <a:picLocks noChangeAspect="1"/>
          </p:cNvPicPr>
          <p:nvPr/>
        </p:nvPicPr>
        <p:blipFill rotWithShape="1">
          <a:blip r:embed="rId2"/>
          <a:srcRect t="10156" r="1" b="7042"/>
          <a:stretch/>
        </p:blipFill>
        <p:spPr>
          <a:xfrm>
            <a:off x="160867" y="160867"/>
            <a:ext cx="11870265" cy="6536266"/>
          </a:xfrm>
          <a:prstGeom prst="rect">
            <a:avLst/>
          </a:prstGeom>
        </p:spPr>
      </p:pic>
    </p:spTree>
    <p:extLst>
      <p:ext uri="{BB962C8B-B14F-4D97-AF65-F5344CB8AC3E}">
        <p14:creationId xmlns:p14="http://schemas.microsoft.com/office/powerpoint/2010/main" val="2372385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9" name="Group 6">
            <a:extLst>
              <a:ext uri="{FF2B5EF4-FFF2-40B4-BE49-F238E27FC236}">
                <a16:creationId xmlns:a16="http://schemas.microsoft.com/office/drawing/2014/main" id="{8C89EA62-F38E-4285-A105-C5E1BD360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8" name="Freeform 6">
              <a:extLst>
                <a:ext uri="{FF2B5EF4-FFF2-40B4-BE49-F238E27FC236}">
                  <a16:creationId xmlns:a16="http://schemas.microsoft.com/office/drawing/2014/main" id="{2CF6E46A-CCCD-4728-B011-E147B2362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9" name="Freeform 6">
              <a:extLst>
                <a:ext uri="{FF2B5EF4-FFF2-40B4-BE49-F238E27FC236}">
                  <a16:creationId xmlns:a16="http://schemas.microsoft.com/office/drawing/2014/main" id="{2E2C684B-30C9-4689-A529-EBF1B8ADB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20" name="Rectangle 10">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12">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4"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sp>
        <p:sp>
          <p:nvSpPr>
            <p:cNvPr id="22"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sp>
      </p:grpSp>
      <p:sp>
        <p:nvSpPr>
          <p:cNvPr id="2" name="Title 1">
            <a:extLst>
              <a:ext uri="{FF2B5EF4-FFF2-40B4-BE49-F238E27FC236}">
                <a16:creationId xmlns:a16="http://schemas.microsoft.com/office/drawing/2014/main" id="{1B3ED8C1-BFFB-4DA4-8B49-FF14C416AA4E}"/>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6700" b="1" cap="all"/>
              <a:t>UPDATE…</a:t>
            </a:r>
            <a:br>
              <a:rPr lang="en-US" sz="6700" b="1" cap="all"/>
            </a:br>
            <a:r>
              <a:rPr lang="en-US" sz="6700" b="1" cap="all"/>
              <a:t>November 19, 2020</a:t>
            </a:r>
          </a:p>
        </p:txBody>
      </p:sp>
    </p:spTree>
    <p:extLst>
      <p:ext uri="{BB962C8B-B14F-4D97-AF65-F5344CB8AC3E}">
        <p14:creationId xmlns:p14="http://schemas.microsoft.com/office/powerpoint/2010/main" val="5223680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B3ED8C1-BFFB-4DA4-8B49-FF14C416AA4E}"/>
              </a:ext>
            </a:extLst>
          </p:cNvPr>
          <p:cNvSpPr>
            <a:spLocks noGrp="1"/>
          </p:cNvSpPr>
          <p:nvPr>
            <p:ph type="title"/>
          </p:nvPr>
        </p:nvSpPr>
        <p:spPr>
          <a:xfrm>
            <a:off x="640081" y="791570"/>
            <a:ext cx="4018839" cy="5262390"/>
          </a:xfrm>
        </p:spPr>
        <p:txBody>
          <a:bodyPr anchor="ctr">
            <a:normAutofit/>
          </a:bodyPr>
          <a:lstStyle/>
          <a:p>
            <a:pPr algn="r"/>
            <a:r>
              <a:rPr lang="en-US" sz="4200" b="1" i="0">
                <a:solidFill>
                  <a:schemeClr val="bg2"/>
                </a:solidFill>
                <a:effectLst/>
                <a:latin typeface="Montserrat"/>
              </a:rPr>
              <a:t>Mayor Bowser Opens Fortitude at Delta Towers, Affordable Housing Community for Senior Residents in Ward 5</a:t>
            </a:r>
            <a:br>
              <a:rPr lang="en-US" sz="4200" b="1" i="0">
                <a:solidFill>
                  <a:schemeClr val="bg2"/>
                </a:solidFill>
                <a:effectLst/>
                <a:latin typeface="Montserrat"/>
              </a:rPr>
            </a:br>
            <a:endParaRPr lang="en-US" sz="4200">
              <a:solidFill>
                <a:schemeClr val="bg2"/>
              </a:solidFill>
            </a:endParaRPr>
          </a:p>
        </p:txBody>
      </p:sp>
      <p:sp>
        <p:nvSpPr>
          <p:cNvPr id="10" name="Rectangle 9">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3BAD2F48-2803-478D-A781-5FD02F4D46CB}"/>
              </a:ext>
            </a:extLst>
          </p:cNvPr>
          <p:cNvSpPr>
            <a:spLocks noGrp="1"/>
          </p:cNvSpPr>
          <p:nvPr>
            <p:ph idx="1"/>
          </p:nvPr>
        </p:nvSpPr>
        <p:spPr>
          <a:xfrm>
            <a:off x="5532120" y="0"/>
            <a:ext cx="6659880" cy="6857999"/>
          </a:xfrm>
        </p:spPr>
        <p:txBody>
          <a:bodyPr anchor="ctr">
            <a:noAutofit/>
          </a:bodyPr>
          <a:lstStyle/>
          <a:p>
            <a:pPr marL="0" indent="0" fontAlgn="base">
              <a:buNone/>
            </a:pPr>
            <a:r>
              <a:rPr lang="en-US" sz="2800" b="0" i="0" dirty="0">
                <a:effectLst/>
                <a:latin typeface="Open Sans"/>
              </a:rPr>
              <a:t>Mayor Muriel Bowser celebrated the opening of Fortitude at Delta Towers, a 179-unit, 100% affordable housing development for senior citizens who are 55 and older located at 808 Bladensburg Road, NE in Ward 5. The new project replaced existing units at Delta Towers, while adding 30 more affordable units, including 18 permanent supportive housing units for seniors.</a:t>
            </a:r>
          </a:p>
          <a:p>
            <a:pPr marL="0" indent="0">
              <a:buNone/>
            </a:pPr>
            <a:r>
              <a:rPr lang="en-US" sz="2800" b="0" i="0" dirty="0">
                <a:effectLst/>
                <a:latin typeface="Open Sans"/>
              </a:rPr>
              <a:t>The building has more than 10,000 square feet of amenity space that includes a conference room, cafe lounge, laundry, fitness room, games lounge, clubroom, rooftop terrace, and exterior courtyard.</a:t>
            </a:r>
            <a:endParaRPr lang="en-US" sz="2800" dirty="0"/>
          </a:p>
        </p:txBody>
      </p:sp>
    </p:spTree>
    <p:extLst>
      <p:ext uri="{BB962C8B-B14F-4D97-AF65-F5344CB8AC3E}">
        <p14:creationId xmlns:p14="http://schemas.microsoft.com/office/powerpoint/2010/main" val="3644456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24E16E8-84BF-4D4C-A746-2537B1C15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2" name="Freeform 6">
              <a:extLst>
                <a:ext uri="{FF2B5EF4-FFF2-40B4-BE49-F238E27FC236}">
                  <a16:creationId xmlns:a16="http://schemas.microsoft.com/office/drawing/2014/main" id="{F890A3A2-97E0-41D2-BD93-30D3DFA73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3" name="Freeform 6">
              <a:extLst>
                <a:ext uri="{FF2B5EF4-FFF2-40B4-BE49-F238E27FC236}">
                  <a16:creationId xmlns:a16="http://schemas.microsoft.com/office/drawing/2014/main" id="{718CB90A-6005-4951-84F5-70B5863EF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5" name="Rectangle 14">
            <a:extLst>
              <a:ext uri="{FF2B5EF4-FFF2-40B4-BE49-F238E27FC236}">
                <a16:creationId xmlns:a16="http://schemas.microsoft.com/office/drawing/2014/main" id="{7BB74091-09FE-44AF-8325-7FE6E175F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A7A4263-7D17-4840-8675-158C01244C70}"/>
              </a:ext>
            </a:extLst>
          </p:cNvPr>
          <p:cNvSpPr txBox="1"/>
          <p:nvPr/>
        </p:nvSpPr>
        <p:spPr>
          <a:xfrm>
            <a:off x="752858" y="4736961"/>
            <a:ext cx="10720685" cy="936769"/>
          </a:xfrm>
          <a:prstGeom prst="rect">
            <a:avLst/>
          </a:prstGeom>
        </p:spPr>
        <p:txBody>
          <a:bodyPr vert="horz" lIns="91440" tIns="45720" rIns="91440" bIns="45720" rtlCol="0" anchor="b">
            <a:normAutofit/>
          </a:bodyPr>
          <a:lstStyle/>
          <a:p>
            <a:pPr algn="ctr" defTabSz="914400">
              <a:lnSpc>
                <a:spcPct val="89000"/>
              </a:lnSpc>
              <a:spcBef>
                <a:spcPct val="0"/>
              </a:spcBef>
              <a:spcAft>
                <a:spcPts val="600"/>
              </a:spcAft>
            </a:pPr>
            <a:r>
              <a:rPr lang="en-US" sz="3700" b="1" cap="all">
                <a:solidFill>
                  <a:schemeClr val="tx2"/>
                </a:solidFill>
                <a:effectLst/>
                <a:latin typeface="+mj-lt"/>
                <a:ea typeface="+mj-ea"/>
                <a:cs typeface="+mj-cs"/>
              </a:rPr>
              <a:t>Mayor Bowser joined by the women of DST</a:t>
            </a:r>
            <a:endParaRPr lang="en-US" sz="3700" cap="all">
              <a:solidFill>
                <a:schemeClr val="tx2"/>
              </a:solidFill>
              <a:latin typeface="+mj-lt"/>
              <a:ea typeface="+mj-ea"/>
              <a:cs typeface="+mj-cs"/>
            </a:endParaRPr>
          </a:p>
        </p:txBody>
      </p:sp>
      <p:pic>
        <p:nvPicPr>
          <p:cNvPr id="6" name="Picture 5">
            <a:extLst>
              <a:ext uri="{FF2B5EF4-FFF2-40B4-BE49-F238E27FC236}">
                <a16:creationId xmlns:a16="http://schemas.microsoft.com/office/drawing/2014/main" id="{5D3B662C-0E3D-46EE-9700-FA6AE7C84D7C}"/>
              </a:ext>
            </a:extLst>
          </p:cNvPr>
          <p:cNvPicPr>
            <a:picLocks noChangeAspect="1"/>
          </p:cNvPicPr>
          <p:nvPr/>
        </p:nvPicPr>
        <p:blipFill rotWithShape="1">
          <a:blip r:embed="rId2"/>
          <a:srcRect r="22184" b="-3"/>
          <a:stretch/>
        </p:blipFill>
        <p:spPr>
          <a:xfrm>
            <a:off x="20" y="10"/>
            <a:ext cx="3979875" cy="4187119"/>
          </a:xfrm>
          <a:prstGeom prst="rect">
            <a:avLst/>
          </a:prstGeom>
        </p:spPr>
      </p:pic>
      <p:pic>
        <p:nvPicPr>
          <p:cNvPr id="2" name="Picture 1">
            <a:extLst>
              <a:ext uri="{FF2B5EF4-FFF2-40B4-BE49-F238E27FC236}">
                <a16:creationId xmlns:a16="http://schemas.microsoft.com/office/drawing/2014/main" id="{AB1C641F-5105-4BBD-97BE-95C2D24CCCDA}"/>
              </a:ext>
            </a:extLst>
          </p:cNvPr>
          <p:cNvPicPr>
            <a:picLocks noChangeAspect="1"/>
          </p:cNvPicPr>
          <p:nvPr/>
        </p:nvPicPr>
        <p:blipFill rotWithShape="1">
          <a:blip r:embed="rId3"/>
          <a:srcRect l="17121" r="25666"/>
          <a:stretch/>
        </p:blipFill>
        <p:spPr>
          <a:xfrm>
            <a:off x="4094479" y="10"/>
            <a:ext cx="4026180" cy="4187119"/>
          </a:xfrm>
          <a:prstGeom prst="rect">
            <a:avLst/>
          </a:prstGeom>
        </p:spPr>
      </p:pic>
      <p:pic>
        <p:nvPicPr>
          <p:cNvPr id="5" name="Picture 4">
            <a:extLst>
              <a:ext uri="{FF2B5EF4-FFF2-40B4-BE49-F238E27FC236}">
                <a16:creationId xmlns:a16="http://schemas.microsoft.com/office/drawing/2014/main" id="{678AC7D1-D9E7-4765-A916-8F202789B02F}"/>
              </a:ext>
            </a:extLst>
          </p:cNvPr>
          <p:cNvPicPr>
            <a:picLocks noChangeAspect="1"/>
          </p:cNvPicPr>
          <p:nvPr/>
        </p:nvPicPr>
        <p:blipFill rotWithShape="1">
          <a:blip r:embed="rId4"/>
          <a:srcRect l="22827" r="15275" b="-2"/>
          <a:stretch/>
        </p:blipFill>
        <p:spPr>
          <a:xfrm>
            <a:off x="8235242" y="10"/>
            <a:ext cx="3956755" cy="4187119"/>
          </a:xfrm>
          <a:prstGeom prst="rect">
            <a:avLst/>
          </a:prstGeom>
        </p:spPr>
      </p:pic>
      <p:sp>
        <p:nvSpPr>
          <p:cNvPr id="17" name="Freeform: Shape 16">
            <a:extLst>
              <a:ext uri="{FF2B5EF4-FFF2-40B4-BE49-F238E27FC236}">
                <a16:creationId xmlns:a16="http://schemas.microsoft.com/office/drawing/2014/main" id="{0F30CCEB-94C4-4F72-BA5A-9CEA85302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434936" y="4446551"/>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sp>
      <p:sp>
        <p:nvSpPr>
          <p:cNvPr id="19" name="Freeform: Shape 18">
            <a:extLst>
              <a:ext uri="{FF2B5EF4-FFF2-40B4-BE49-F238E27FC236}">
                <a16:creationId xmlns:a16="http://schemas.microsoft.com/office/drawing/2014/main" id="{0DE1A94F-CC8B-4954-97A7-ADD4F300D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sp>
    </p:spTree>
    <p:extLst>
      <p:ext uri="{BB962C8B-B14F-4D97-AF65-F5344CB8AC3E}">
        <p14:creationId xmlns:p14="http://schemas.microsoft.com/office/powerpoint/2010/main" val="2479545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F3DA2C-C9A9-4796-A8C1-FB694F2FCCAE}"/>
              </a:ext>
            </a:extLst>
          </p:cNvPr>
          <p:cNvPicPr>
            <a:picLocks noChangeAspect="1"/>
          </p:cNvPicPr>
          <p:nvPr/>
        </p:nvPicPr>
        <p:blipFill rotWithShape="1">
          <a:blip r:embed="rId2"/>
          <a:srcRect l="11111"/>
          <a:stretch/>
        </p:blipFill>
        <p:spPr>
          <a:xfrm>
            <a:off x="20" y="10"/>
            <a:ext cx="12191980" cy="6857990"/>
          </a:xfrm>
          <a:prstGeom prst="rect">
            <a:avLst/>
          </a:prstGeom>
        </p:spPr>
      </p:pic>
    </p:spTree>
    <p:extLst>
      <p:ext uri="{BB962C8B-B14F-4D97-AF65-F5344CB8AC3E}">
        <p14:creationId xmlns:p14="http://schemas.microsoft.com/office/powerpoint/2010/main" val="3089382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E86654-0CE7-488B-B920-07D5EDFB8B2D}"/>
              </a:ext>
            </a:extLst>
          </p:cNvPr>
          <p:cNvPicPr>
            <a:picLocks noChangeAspect="1"/>
          </p:cNvPicPr>
          <p:nvPr/>
        </p:nvPicPr>
        <p:blipFill rotWithShape="1">
          <a:blip r:embed="rId2"/>
          <a:srcRect t="16631" b="8370"/>
          <a:stretch/>
        </p:blipFill>
        <p:spPr>
          <a:xfrm>
            <a:off x="66008" y="103705"/>
            <a:ext cx="12191980" cy="6857990"/>
          </a:xfrm>
          <a:prstGeom prst="rect">
            <a:avLst/>
          </a:prstGeom>
        </p:spPr>
      </p:pic>
      <p:sp>
        <p:nvSpPr>
          <p:cNvPr id="4" name="TextBox 3">
            <a:extLst>
              <a:ext uri="{FF2B5EF4-FFF2-40B4-BE49-F238E27FC236}">
                <a16:creationId xmlns:a16="http://schemas.microsoft.com/office/drawing/2014/main" id="{650E104E-ACB6-40DE-9C3C-3AE674EB9EBE}"/>
              </a:ext>
            </a:extLst>
          </p:cNvPr>
          <p:cNvSpPr txBox="1"/>
          <p:nvPr/>
        </p:nvSpPr>
        <p:spPr>
          <a:xfrm>
            <a:off x="3251621" y="2343321"/>
            <a:ext cx="4431224" cy="658835"/>
          </a:xfrm>
          <a:prstGeom prst="rect">
            <a:avLst/>
          </a:prstGeom>
          <a:noFill/>
        </p:spPr>
        <p:txBody>
          <a:bodyPr wrap="square">
            <a:spAutoFit/>
          </a:bodyPr>
          <a:lstStyle/>
          <a:p>
            <a:pPr marL="0" marR="0">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TYPICAL MODEL UNIT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2077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1CCDB4-6E05-46D6-9FA9-D57DD5C0F64D}"/>
              </a:ext>
            </a:extLst>
          </p:cNvPr>
          <p:cNvPicPr>
            <a:picLocks noChangeAspect="1"/>
          </p:cNvPicPr>
          <p:nvPr/>
        </p:nvPicPr>
        <p:blipFill rotWithShape="1">
          <a:blip r:embed="rId2"/>
          <a:srcRect t="6366" b="18634"/>
          <a:stretch/>
        </p:blipFill>
        <p:spPr>
          <a:xfrm>
            <a:off x="20" y="10"/>
            <a:ext cx="12191980" cy="6857990"/>
          </a:xfrm>
          <a:prstGeom prst="rect">
            <a:avLst/>
          </a:prstGeom>
        </p:spPr>
      </p:pic>
    </p:spTree>
    <p:extLst>
      <p:ext uri="{BB962C8B-B14F-4D97-AF65-F5344CB8AC3E}">
        <p14:creationId xmlns:p14="http://schemas.microsoft.com/office/powerpoint/2010/main" val="2956475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B38661-E67F-4CBC-8133-FB567B166E5C}"/>
              </a:ext>
            </a:extLst>
          </p:cNvPr>
          <p:cNvPicPr>
            <a:picLocks noChangeAspect="1"/>
          </p:cNvPicPr>
          <p:nvPr/>
        </p:nvPicPr>
        <p:blipFill rotWithShape="1">
          <a:blip r:embed="rId2"/>
          <a:srcRect t="15057" b="9943"/>
          <a:stretch/>
        </p:blipFill>
        <p:spPr>
          <a:xfrm>
            <a:off x="20" y="10"/>
            <a:ext cx="12191980" cy="6857990"/>
          </a:xfrm>
          <a:prstGeom prst="rect">
            <a:avLst/>
          </a:prstGeom>
        </p:spPr>
      </p:pic>
    </p:spTree>
    <p:extLst>
      <p:ext uri="{BB962C8B-B14F-4D97-AF65-F5344CB8AC3E}">
        <p14:creationId xmlns:p14="http://schemas.microsoft.com/office/powerpoint/2010/main" val="161319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FDBC02-48C1-48B7-BF61-2D10CC72F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62AAD0-42E1-4737-9C88-868AC0C1D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8A582B3-A3B3-49D5-BBF0-98FEA4C2F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4668"/>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143F64-D44C-4123-A2E1-FEC1C3F30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7DB13B9-D0D4-4393-AFAB-2B39448B2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BE9A44E-CE97-4BB0-A600-78AC4217D1BF}"/>
              </a:ext>
            </a:extLst>
          </p:cNvPr>
          <p:cNvPicPr>
            <a:picLocks noChangeAspect="1"/>
          </p:cNvPicPr>
          <p:nvPr/>
        </p:nvPicPr>
        <p:blipFill rotWithShape="1">
          <a:blip r:embed="rId2"/>
          <a:srcRect t="15975" r="1" b="10607"/>
          <a:stretch/>
        </p:blipFill>
        <p:spPr>
          <a:xfrm>
            <a:off x="160867" y="160867"/>
            <a:ext cx="11870265" cy="6536266"/>
          </a:xfrm>
          <a:prstGeom prst="rect">
            <a:avLst/>
          </a:prstGeom>
        </p:spPr>
      </p:pic>
    </p:spTree>
    <p:extLst>
      <p:ext uri="{BB962C8B-B14F-4D97-AF65-F5344CB8AC3E}">
        <p14:creationId xmlns:p14="http://schemas.microsoft.com/office/powerpoint/2010/main" val="3107612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7BB74091-09FE-44AF-8325-7FE6E175F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0C5233-DADF-4979-A632-0CBE7A265F18}"/>
              </a:ext>
            </a:extLst>
          </p:cNvPr>
          <p:cNvSpPr>
            <a:spLocks noGrp="1"/>
          </p:cNvSpPr>
          <p:nvPr>
            <p:ph type="title"/>
          </p:nvPr>
        </p:nvSpPr>
        <p:spPr>
          <a:xfrm>
            <a:off x="765025" y="4340531"/>
            <a:ext cx="10720685" cy="936769"/>
          </a:xfrm>
        </p:spPr>
        <p:txBody>
          <a:bodyPr vert="horz" lIns="91440" tIns="45720" rIns="91440" bIns="45720" rtlCol="0" anchor="b">
            <a:normAutofit/>
          </a:bodyPr>
          <a:lstStyle/>
          <a:p>
            <a:pPr algn="ctr"/>
            <a:r>
              <a:rPr lang="en-US" sz="4100" cap="all" dirty="0"/>
              <a:t>February’s Heritage Moment Celebrates</a:t>
            </a:r>
          </a:p>
        </p:txBody>
      </p:sp>
      <p:sp>
        <p:nvSpPr>
          <p:cNvPr id="3" name="Content Placeholder 2">
            <a:extLst>
              <a:ext uri="{FF2B5EF4-FFF2-40B4-BE49-F238E27FC236}">
                <a16:creationId xmlns:a16="http://schemas.microsoft.com/office/drawing/2014/main" id="{95DAC45D-B61C-429B-9A15-A9947090481E}"/>
              </a:ext>
            </a:extLst>
          </p:cNvPr>
          <p:cNvSpPr>
            <a:spLocks noGrp="1"/>
          </p:cNvSpPr>
          <p:nvPr>
            <p:ph idx="1"/>
          </p:nvPr>
        </p:nvSpPr>
        <p:spPr>
          <a:xfrm>
            <a:off x="352898" y="5250165"/>
            <a:ext cx="10731565" cy="1184260"/>
          </a:xfrm>
        </p:spPr>
        <p:txBody>
          <a:bodyPr vert="horz" lIns="91440" tIns="45720" rIns="91440" bIns="45720" rtlCol="0">
            <a:noAutofit/>
          </a:bodyPr>
          <a:lstStyle/>
          <a:p>
            <a:pPr marL="0" indent="0" algn="ctr">
              <a:lnSpc>
                <a:spcPct val="112000"/>
              </a:lnSpc>
              <a:spcBef>
                <a:spcPts val="0"/>
              </a:spcBef>
              <a:spcAft>
                <a:spcPts val="600"/>
              </a:spcAft>
              <a:buNone/>
            </a:pPr>
            <a:r>
              <a:rPr lang="en-US" sz="7200" dirty="0"/>
              <a:t>Fortitude at Delta Towers</a:t>
            </a:r>
          </a:p>
        </p:txBody>
      </p:sp>
      <p:pic>
        <p:nvPicPr>
          <p:cNvPr id="4" name="Picture 3">
            <a:extLst>
              <a:ext uri="{FF2B5EF4-FFF2-40B4-BE49-F238E27FC236}">
                <a16:creationId xmlns:a16="http://schemas.microsoft.com/office/drawing/2014/main" id="{E0B0EB20-B766-4C1A-AB18-BD3770A365C4}"/>
              </a:ext>
            </a:extLst>
          </p:cNvPr>
          <p:cNvPicPr>
            <a:picLocks noChangeAspect="1"/>
          </p:cNvPicPr>
          <p:nvPr/>
        </p:nvPicPr>
        <p:blipFill rotWithShape="1">
          <a:blip r:embed="rId2"/>
          <a:srcRect t="2168" b="22353"/>
          <a:stretch/>
        </p:blipFill>
        <p:spPr>
          <a:xfrm>
            <a:off x="20" y="10"/>
            <a:ext cx="12191980" cy="4187119"/>
          </a:xfrm>
          <a:prstGeom prst="rect">
            <a:avLst/>
          </a:prstGeom>
        </p:spPr>
      </p:pic>
      <p:sp>
        <p:nvSpPr>
          <p:cNvPr id="15" name="Freeform: Shape 14">
            <a:extLst>
              <a:ext uri="{FF2B5EF4-FFF2-40B4-BE49-F238E27FC236}">
                <a16:creationId xmlns:a16="http://schemas.microsoft.com/office/drawing/2014/main" id="{0F30CCEB-94C4-4F72-BA5A-9CEA85302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434936" y="4446551"/>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sp>
      <p:sp>
        <p:nvSpPr>
          <p:cNvPr id="17" name="Freeform: Shape 16">
            <a:extLst>
              <a:ext uri="{FF2B5EF4-FFF2-40B4-BE49-F238E27FC236}">
                <a16:creationId xmlns:a16="http://schemas.microsoft.com/office/drawing/2014/main" id="{0DE1A94F-CC8B-4954-97A7-ADD4F300D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sp>
    </p:spTree>
    <p:extLst>
      <p:ext uri="{BB962C8B-B14F-4D97-AF65-F5344CB8AC3E}">
        <p14:creationId xmlns:p14="http://schemas.microsoft.com/office/powerpoint/2010/main" val="2794546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FDBC02-48C1-48B7-BF61-2D10CC72F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62AAD0-42E1-4737-9C88-868AC0C1D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8A582B3-A3B3-49D5-BBF0-98FEA4C2F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4668"/>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143F64-D44C-4123-A2E1-FEC1C3F30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7DB13B9-D0D4-4393-AFAB-2B39448B2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view of a building&#10;&#10;Description automatically generated">
            <a:extLst>
              <a:ext uri="{FF2B5EF4-FFF2-40B4-BE49-F238E27FC236}">
                <a16:creationId xmlns:a16="http://schemas.microsoft.com/office/drawing/2014/main" id="{265BC3E7-0CF5-495D-B7BA-45E92E4D6D13}"/>
              </a:ext>
            </a:extLst>
          </p:cNvPr>
          <p:cNvPicPr>
            <a:picLocks noChangeAspect="1"/>
          </p:cNvPicPr>
          <p:nvPr/>
        </p:nvPicPr>
        <p:blipFill rotWithShape="1">
          <a:blip r:embed="rId2"/>
          <a:srcRect t="10743" r="1" b="15839"/>
          <a:stretch/>
        </p:blipFill>
        <p:spPr>
          <a:xfrm>
            <a:off x="160867" y="160867"/>
            <a:ext cx="11870265" cy="6536266"/>
          </a:xfrm>
          <a:prstGeom prst="rect">
            <a:avLst/>
          </a:prstGeom>
        </p:spPr>
      </p:pic>
    </p:spTree>
    <p:extLst>
      <p:ext uri="{BB962C8B-B14F-4D97-AF65-F5344CB8AC3E}">
        <p14:creationId xmlns:p14="http://schemas.microsoft.com/office/powerpoint/2010/main" val="810143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F41D3-21DC-4751-9053-24DF6D68F5C2}"/>
              </a:ext>
            </a:extLst>
          </p:cNvPr>
          <p:cNvSpPr>
            <a:spLocks noGrp="1"/>
          </p:cNvSpPr>
          <p:nvPr>
            <p:ph type="title"/>
          </p:nvPr>
        </p:nvSpPr>
        <p:spPr>
          <a:xfrm>
            <a:off x="1371600" y="132907"/>
            <a:ext cx="9601200" cy="707065"/>
          </a:xfrm>
        </p:spPr>
        <p:txBody>
          <a:bodyPr/>
          <a:lstStyle/>
          <a:p>
            <a:pPr algn="ctr"/>
            <a:r>
              <a:rPr lang="en-US" dirty="0"/>
              <a:t>References</a:t>
            </a:r>
          </a:p>
        </p:txBody>
      </p:sp>
      <p:sp>
        <p:nvSpPr>
          <p:cNvPr id="5" name="Content Placeholder 4">
            <a:extLst>
              <a:ext uri="{FF2B5EF4-FFF2-40B4-BE49-F238E27FC236}">
                <a16:creationId xmlns:a16="http://schemas.microsoft.com/office/drawing/2014/main" id="{292C6DB4-191C-4E54-A1ED-B8C9A17E0022}"/>
              </a:ext>
            </a:extLst>
          </p:cNvPr>
          <p:cNvSpPr>
            <a:spLocks noGrp="1"/>
          </p:cNvSpPr>
          <p:nvPr>
            <p:ph idx="1"/>
          </p:nvPr>
        </p:nvSpPr>
        <p:spPr>
          <a:xfrm>
            <a:off x="1158948" y="839972"/>
            <a:ext cx="10611293" cy="5651204"/>
          </a:xfrm>
        </p:spPr>
        <p:txBody>
          <a:bodyPr>
            <a:normAutofit lnSpcReduction="10000"/>
          </a:bodyPr>
          <a:lstStyle/>
          <a:p>
            <a:pPr marL="0" indent="0" fontAlgn="base">
              <a:buNone/>
            </a:pPr>
            <a:r>
              <a:rPr lang="en-US" b="1" dirty="0"/>
              <a:t>Deltas Sponsor Housing Project. (1979). Camp, P. https://www.washingtonpost.com/archive/local/1979/11/22/deltas-sponsor-housing-project/6f2e4589-01cd-4581-8b3a-3d879eab7b8e/</a:t>
            </a:r>
          </a:p>
          <a:p>
            <a:r>
              <a:rPr lang="en-US" b="1" dirty="0"/>
              <a:t>Delta Sisters Try Again For Second Senior Building on H Street NE.(2012). DePillis, L.  https://www.washingtoncitypaper.com/news/housing-complex/blog/13122826/delta-sisters-try-again-for-second-senior-building-on-h-street-ne</a:t>
            </a:r>
          </a:p>
          <a:p>
            <a:r>
              <a:rPr lang="en-US" b="1" dirty="0"/>
              <a:t>Delta Sigma Theta offers affordable apartments for senior housing in the northeast area of Washington, D.C. https://wikivisually.com/wiki/Delta_Sigma_Theta</a:t>
            </a:r>
          </a:p>
          <a:p>
            <a:r>
              <a:rPr lang="en-US" b="1" dirty="0"/>
              <a:t>Fortitude at Delta Towers Breaks Ground to Provide Affordable Housing for Seniors. </a:t>
            </a:r>
            <a:r>
              <a:rPr lang="en-US" b="1" i="1" dirty="0"/>
              <a:t>Mayor Bowser Announces Record $167.6 Million Investment in Affordable Housing in DC </a:t>
            </a:r>
            <a:r>
              <a:rPr lang="en-US" b="1" dirty="0"/>
              <a:t>https://www.dantespartners.com/delta-towers-breaks-ground/</a:t>
            </a:r>
          </a:p>
          <a:p>
            <a:r>
              <a:rPr lang="en-US" b="1" dirty="0"/>
              <a:t>Record $167.6 Million Investment in Affordable Housing. https://www.youtube.com/watch?v=mfDSkt0dqAs</a:t>
            </a:r>
          </a:p>
          <a:p>
            <a:r>
              <a:rPr lang="en-US" b="1" dirty="0"/>
              <a:t>Groundbreaking. https://dhcd.dc.gov/event/groundbreaking-delta-towers</a:t>
            </a:r>
          </a:p>
          <a:p>
            <a:r>
              <a:rPr lang="en-US" b="1" i="0" dirty="0">
                <a:solidFill>
                  <a:schemeClr val="tx1"/>
                </a:solidFill>
                <a:effectLst/>
                <a:latin typeface="Montserrat"/>
              </a:rPr>
              <a:t>Mayor Bowser Opens Fortitude at Delta Towers, Affordable Housing Community for Senior Residents in Ward 5 (2020). </a:t>
            </a:r>
            <a:r>
              <a:rPr lang="en-US" dirty="0">
                <a:solidFill>
                  <a:schemeClr val="tx1"/>
                </a:solidFill>
              </a:rPr>
              <a:t>Mayor Bowser Opens Fortitude at Delta Towers, Affordable Housing Community for Senior Residents in Ward 5 | </a:t>
            </a:r>
            <a:r>
              <a:rPr lang="en-US" dirty="0" err="1">
                <a:solidFill>
                  <a:schemeClr val="tx1"/>
                </a:solidFill>
              </a:rPr>
              <a:t>mayormb</a:t>
            </a:r>
            <a:r>
              <a:rPr lang="en-US" dirty="0">
                <a:solidFill>
                  <a:schemeClr val="tx1"/>
                </a:solidFill>
              </a:rPr>
              <a:t> (dc.gov)</a:t>
            </a:r>
            <a:endParaRPr lang="en-US" b="1" i="0" dirty="0">
              <a:solidFill>
                <a:schemeClr val="tx1"/>
              </a:solidFill>
              <a:effectLst/>
              <a:latin typeface="Montserrat"/>
            </a:endParaRPr>
          </a:p>
          <a:p>
            <a:endParaRPr lang="en-US" b="1" dirty="0"/>
          </a:p>
          <a:p>
            <a:endParaRPr lang="en-US" dirty="0"/>
          </a:p>
          <a:p>
            <a:endParaRPr lang="en-US" dirty="0"/>
          </a:p>
          <a:p>
            <a:endParaRPr lang="en-US" dirty="0"/>
          </a:p>
        </p:txBody>
      </p:sp>
    </p:spTree>
    <p:extLst>
      <p:ext uri="{BB962C8B-B14F-4D97-AF65-F5344CB8AC3E}">
        <p14:creationId xmlns:p14="http://schemas.microsoft.com/office/powerpoint/2010/main" val="442267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9805AF4-7989-43AB-9A60-14E3F851FB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E4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0036B63-B0EC-4AF3-95D3-2E2DCA25F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DCA4F6E-0026-49C6-84A7-138D9AB8E053}"/>
              </a:ext>
            </a:extLst>
          </p:cNvPr>
          <p:cNvSpPr txBox="1"/>
          <p:nvPr/>
        </p:nvSpPr>
        <p:spPr>
          <a:xfrm>
            <a:off x="2287964" y="573438"/>
            <a:ext cx="7389828" cy="5405582"/>
          </a:xfrm>
          <a:prstGeom prst="rect">
            <a:avLst/>
          </a:prstGeom>
          <a:noFill/>
        </p:spPr>
        <p:txBody>
          <a:bodyPr wrap="square">
            <a:spAutoFit/>
          </a:bodyPr>
          <a:lstStyle/>
          <a:p>
            <a:pPr marL="0" marR="0" algn="ctr">
              <a:lnSpc>
                <a:spcPct val="107000"/>
              </a:lnSpc>
              <a:spcBef>
                <a:spcPts val="0"/>
              </a:spcBef>
              <a:spcAft>
                <a:spcPts val="800"/>
              </a:spcAft>
            </a:pPr>
            <a:r>
              <a:rPr lang="en-US" sz="8000" b="1" dirty="0">
                <a:effectLst/>
                <a:latin typeface="Calibri" panose="020F0502020204030204" pitchFamily="34" charset="0"/>
                <a:ea typeface="Calibri" panose="020F0502020204030204" pitchFamily="34" charset="0"/>
                <a:cs typeface="Times New Roman" panose="02020603050405020304" pitchFamily="18" charset="0"/>
              </a:rPr>
              <a:t>Thank you for listening. </a:t>
            </a:r>
          </a:p>
          <a:p>
            <a:pPr marL="0" marR="0" algn="ctr">
              <a:lnSpc>
                <a:spcPct val="107000"/>
              </a:lnSpc>
              <a:spcBef>
                <a:spcPts val="0"/>
              </a:spcBef>
              <a:spcAft>
                <a:spcPts val="800"/>
              </a:spcAft>
            </a:pPr>
            <a:r>
              <a:rPr lang="en-US" sz="8000" b="1" dirty="0">
                <a:effectLst/>
                <a:latin typeface="Calibri" panose="020F0502020204030204" pitchFamily="34" charset="0"/>
                <a:ea typeface="Calibri" panose="020F0502020204030204" pitchFamily="34" charset="0"/>
                <a:cs typeface="Times New Roman" panose="02020603050405020304" pitchFamily="18" charset="0"/>
              </a:rPr>
              <a:t>That Completes </a:t>
            </a:r>
            <a:r>
              <a:rPr lang="en-US" sz="8000" b="1" dirty="0">
                <a:latin typeface="Calibri" panose="020F0502020204030204" pitchFamily="34" charset="0"/>
                <a:ea typeface="Calibri" panose="020F0502020204030204" pitchFamily="34" charset="0"/>
                <a:cs typeface="Times New Roman" panose="02020603050405020304" pitchFamily="18" charset="0"/>
              </a:rPr>
              <a:t>M</a:t>
            </a:r>
            <a:r>
              <a:rPr lang="en-US" sz="8000" b="1" dirty="0">
                <a:effectLst/>
                <a:latin typeface="Calibri" panose="020F0502020204030204" pitchFamily="34" charset="0"/>
                <a:ea typeface="Calibri" panose="020F0502020204030204" pitchFamily="34" charset="0"/>
                <a:cs typeface="Times New Roman" panose="02020603050405020304" pitchFamily="18" charset="0"/>
              </a:rPr>
              <a:t>y Report.</a:t>
            </a:r>
            <a:endParaRPr lang="en-US" sz="8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847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879FA-3B75-4578-89C7-0042E783363F}"/>
              </a:ext>
            </a:extLst>
          </p:cNvPr>
          <p:cNvSpPr>
            <a:spLocks noGrp="1"/>
          </p:cNvSpPr>
          <p:nvPr>
            <p:ph type="title"/>
          </p:nvPr>
        </p:nvSpPr>
        <p:spPr>
          <a:xfrm>
            <a:off x="1012785" y="118640"/>
            <a:ext cx="4531488" cy="714737"/>
          </a:xfrm>
        </p:spPr>
        <p:txBody>
          <a:bodyPr>
            <a:normAutofit/>
          </a:bodyPr>
          <a:lstStyle/>
          <a:p>
            <a:r>
              <a:rPr lang="en-US" dirty="0"/>
              <a:t>Breaking Ground..</a:t>
            </a:r>
          </a:p>
        </p:txBody>
      </p:sp>
      <p:sp>
        <p:nvSpPr>
          <p:cNvPr id="3" name="Content Placeholder 2">
            <a:extLst>
              <a:ext uri="{FF2B5EF4-FFF2-40B4-BE49-F238E27FC236}">
                <a16:creationId xmlns:a16="http://schemas.microsoft.com/office/drawing/2014/main" id="{11C92542-F997-425E-A43C-ED54B377BA74}"/>
              </a:ext>
            </a:extLst>
          </p:cNvPr>
          <p:cNvSpPr>
            <a:spLocks noGrp="1"/>
          </p:cNvSpPr>
          <p:nvPr>
            <p:ph idx="1"/>
          </p:nvPr>
        </p:nvSpPr>
        <p:spPr>
          <a:xfrm>
            <a:off x="795759" y="833377"/>
            <a:ext cx="5998446" cy="5822066"/>
          </a:xfrm>
        </p:spPr>
        <p:txBody>
          <a:bodyPr>
            <a:normAutofit/>
          </a:bodyPr>
          <a:lstStyle/>
          <a:p>
            <a:pPr marL="0" indent="0" fontAlgn="base">
              <a:buNone/>
            </a:pPr>
            <a:r>
              <a:rPr lang="en-US" sz="2400" b="1"/>
              <a:t>In 1979, a resident of the H Street NE area for more than 20 years, stood in the mud last Saturday and proudly pointed to the housing and commercial projects being built in his neighborhood. Eleven years earlier, fires from the riots had consumed small stores and rowhouses in the area.</a:t>
            </a:r>
          </a:p>
          <a:p>
            <a:pPr marL="0" indent="0" fontAlgn="base">
              <a:buNone/>
            </a:pPr>
            <a:r>
              <a:rPr lang="en-US" sz="2400" b="1"/>
              <a:t>"Another year, and you won't know this place, he said”. All these beat-up old houses, all these shacks and rat holes are going away.. What an improvement.“  He was one of about 200 persons at 15th and H Streets NE who were on hand for the groundbreaking ceremonies for Delta Towers, a 10-story apartment building for the elderly and handicapped.</a:t>
            </a:r>
          </a:p>
          <a:p>
            <a:pPr marL="0" indent="0">
              <a:buNone/>
            </a:pPr>
            <a:endParaRPr lang="en-US" sz="800" dirty="0"/>
          </a:p>
        </p:txBody>
      </p:sp>
      <p:pic>
        <p:nvPicPr>
          <p:cNvPr id="4" name="Picture 3">
            <a:extLst>
              <a:ext uri="{FF2B5EF4-FFF2-40B4-BE49-F238E27FC236}">
                <a16:creationId xmlns:a16="http://schemas.microsoft.com/office/drawing/2014/main" id="{8966BD54-D749-4318-85D1-E4EC4823D965}"/>
              </a:ext>
            </a:extLst>
          </p:cNvPr>
          <p:cNvPicPr>
            <a:picLocks noChangeAspect="1"/>
          </p:cNvPicPr>
          <p:nvPr/>
        </p:nvPicPr>
        <p:blipFill>
          <a:blip r:embed="rId2"/>
          <a:stretch>
            <a:fillRect/>
          </a:stretch>
        </p:blipFill>
        <p:spPr>
          <a:xfrm>
            <a:off x="6901743" y="1015678"/>
            <a:ext cx="5167648" cy="4826643"/>
          </a:xfrm>
          <a:prstGeom prst="rect">
            <a:avLst/>
          </a:prstGeom>
        </p:spPr>
      </p:pic>
    </p:spTree>
    <p:extLst>
      <p:ext uri="{BB962C8B-B14F-4D97-AF65-F5344CB8AC3E}">
        <p14:creationId xmlns:p14="http://schemas.microsoft.com/office/powerpoint/2010/main" val="9766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0C5233-DADF-4979-A632-0CBE7A265F18}"/>
              </a:ext>
            </a:extLst>
          </p:cNvPr>
          <p:cNvSpPr>
            <a:spLocks noGrp="1"/>
          </p:cNvSpPr>
          <p:nvPr>
            <p:ph type="title"/>
          </p:nvPr>
        </p:nvSpPr>
        <p:spPr>
          <a:xfrm>
            <a:off x="483278" y="355113"/>
            <a:ext cx="5793475" cy="1219043"/>
          </a:xfrm>
        </p:spPr>
        <p:txBody>
          <a:bodyPr>
            <a:normAutofit fontScale="90000"/>
          </a:bodyPr>
          <a:lstStyle/>
          <a:p>
            <a:pPr algn="ctr"/>
            <a:r>
              <a:rPr lang="en-US" sz="8000" b="1" dirty="0"/>
              <a:t>Delta Towers </a:t>
            </a:r>
            <a:br>
              <a:rPr lang="en-US" dirty="0"/>
            </a:br>
            <a:endParaRPr lang="en-US" dirty="0"/>
          </a:p>
        </p:txBody>
      </p:sp>
      <p:sp>
        <p:nvSpPr>
          <p:cNvPr id="3" name="Content Placeholder 2">
            <a:extLst>
              <a:ext uri="{FF2B5EF4-FFF2-40B4-BE49-F238E27FC236}">
                <a16:creationId xmlns:a16="http://schemas.microsoft.com/office/drawing/2014/main" id="{95DAC45D-B61C-429B-9A15-A9947090481E}"/>
              </a:ext>
            </a:extLst>
          </p:cNvPr>
          <p:cNvSpPr>
            <a:spLocks noGrp="1"/>
          </p:cNvSpPr>
          <p:nvPr>
            <p:ph idx="1"/>
          </p:nvPr>
        </p:nvSpPr>
        <p:spPr>
          <a:xfrm>
            <a:off x="150471" y="1770927"/>
            <a:ext cx="7233190" cy="4987388"/>
          </a:xfrm>
        </p:spPr>
        <p:txBody>
          <a:bodyPr>
            <a:noAutofit/>
          </a:bodyPr>
          <a:lstStyle/>
          <a:p>
            <a:pPr marL="0" indent="0">
              <a:buNone/>
            </a:pPr>
            <a:r>
              <a:rPr lang="en-US" sz="2400" b="1" dirty="0"/>
              <a:t>The Washington D.C. Alumnae Chapter and Delta's Housing Corporation planned and constructed Delta Towers as a multimillion-dollar, ten-story building</a:t>
            </a:r>
            <a:r>
              <a:rPr lang="en-US" sz="2400" b="1"/>
              <a:t>. </a:t>
            </a:r>
          </a:p>
          <a:p>
            <a:pPr marL="0" indent="0">
              <a:buNone/>
            </a:pPr>
            <a:r>
              <a:rPr lang="en-US" sz="2400" b="1"/>
              <a:t>Delta </a:t>
            </a:r>
            <a:r>
              <a:rPr lang="en-US" sz="2400" b="1" dirty="0"/>
              <a:t>Towers was one of the first early high-rise apartment buildings on the eastern end of H Street NE, at Florida Avenue and Bladensburg. </a:t>
            </a:r>
          </a:p>
          <a:p>
            <a:pPr marL="0" indent="0">
              <a:buNone/>
            </a:pPr>
            <a:r>
              <a:rPr lang="en-US" sz="2400" b="1" dirty="0"/>
              <a:t>The Sorors of Delta Sigma Theta having bought the land from the District in the late 1970’s got funding from the Federal Department of Housing and Urban Development for a 138-unit senior housing complex.</a:t>
            </a:r>
          </a:p>
        </p:txBody>
      </p:sp>
      <p:sp>
        <p:nvSpPr>
          <p:cNvPr id="11" name="Rectangle 10">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a16="http://schemas.microsoft.com/office/drawing/2014/main" id="{5B094FA7-AEA2-4BAC-8A08-36A4021018BE}"/>
              </a:ext>
            </a:extLst>
          </p:cNvPr>
          <p:cNvPicPr>
            <a:picLocks noChangeAspect="1"/>
          </p:cNvPicPr>
          <p:nvPr/>
        </p:nvPicPr>
        <p:blipFill rotWithShape="1">
          <a:blip r:embed="rId2"/>
          <a:srcRect l="17059" r="16162"/>
          <a:stretch/>
        </p:blipFill>
        <p:spPr>
          <a:xfrm>
            <a:off x="7612260" y="10"/>
            <a:ext cx="4579739" cy="6857990"/>
          </a:xfrm>
          <a:prstGeom prst="rect">
            <a:avLst/>
          </a:prstGeom>
        </p:spPr>
      </p:pic>
    </p:spTree>
    <p:extLst>
      <p:ext uri="{BB962C8B-B14F-4D97-AF65-F5344CB8AC3E}">
        <p14:creationId xmlns:p14="http://schemas.microsoft.com/office/powerpoint/2010/main" val="2097380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0C5233-DADF-4979-A632-0CBE7A265F18}"/>
              </a:ext>
            </a:extLst>
          </p:cNvPr>
          <p:cNvSpPr>
            <a:spLocks noGrp="1"/>
          </p:cNvSpPr>
          <p:nvPr>
            <p:ph type="title"/>
          </p:nvPr>
        </p:nvSpPr>
        <p:spPr>
          <a:xfrm>
            <a:off x="611123" y="247650"/>
            <a:ext cx="5793475" cy="742950"/>
          </a:xfrm>
        </p:spPr>
        <p:txBody>
          <a:bodyPr>
            <a:normAutofit/>
          </a:bodyPr>
          <a:lstStyle/>
          <a:p>
            <a:r>
              <a:rPr lang="en-US" b="1" dirty="0"/>
              <a:t>Open for Occupancy</a:t>
            </a:r>
          </a:p>
        </p:txBody>
      </p:sp>
      <p:sp>
        <p:nvSpPr>
          <p:cNvPr id="3" name="Content Placeholder 2">
            <a:extLst>
              <a:ext uri="{FF2B5EF4-FFF2-40B4-BE49-F238E27FC236}">
                <a16:creationId xmlns:a16="http://schemas.microsoft.com/office/drawing/2014/main" id="{95DAC45D-B61C-429B-9A15-A9947090481E}"/>
              </a:ext>
            </a:extLst>
          </p:cNvPr>
          <p:cNvSpPr>
            <a:spLocks noGrp="1"/>
          </p:cNvSpPr>
          <p:nvPr>
            <p:ph idx="1"/>
          </p:nvPr>
        </p:nvSpPr>
        <p:spPr>
          <a:xfrm>
            <a:off x="116958" y="1084521"/>
            <a:ext cx="6839427" cy="5651945"/>
          </a:xfrm>
        </p:spPr>
        <p:txBody>
          <a:bodyPr>
            <a:normAutofit lnSpcReduction="10000"/>
          </a:bodyPr>
          <a:lstStyle/>
          <a:p>
            <a:pPr marL="0" indent="0">
              <a:buNone/>
            </a:pPr>
            <a:r>
              <a:rPr lang="en-US" sz="3200" b="1" dirty="0"/>
              <a:t>Delta Towers included 149 independent-living residential apartments and opened for occupancy in 1980 as the first retirement center founded by </a:t>
            </a:r>
            <a:r>
              <a:rPr lang="en-US" sz="3200" b="1" u="sng" dirty="0"/>
              <a:t>any</a:t>
            </a:r>
            <a:r>
              <a:rPr lang="en-US" sz="3200" b="1" dirty="0"/>
              <a:t> African-American sorority or fraternity in the United States. </a:t>
            </a:r>
          </a:p>
          <a:p>
            <a:pPr marL="0" indent="0">
              <a:buNone/>
            </a:pPr>
            <a:r>
              <a:rPr lang="en-US" sz="3200" b="1" dirty="0"/>
              <a:t>Due to the success of Delta Towers, the chapter and housing corporation made plans to provide a second apartment building, Delta Towers II, near the first. </a:t>
            </a:r>
          </a:p>
          <a:p>
            <a:endParaRPr lang="en-US" sz="1700" dirty="0"/>
          </a:p>
        </p:txBody>
      </p:sp>
      <p:sp>
        <p:nvSpPr>
          <p:cNvPr id="16" name="Rectangle 15">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a16="http://schemas.microsoft.com/office/drawing/2014/main" id="{3E5F3614-7CCC-4263-8369-FA836AFEB07D}"/>
              </a:ext>
            </a:extLst>
          </p:cNvPr>
          <p:cNvPicPr>
            <a:picLocks noChangeAspect="1"/>
          </p:cNvPicPr>
          <p:nvPr/>
        </p:nvPicPr>
        <p:blipFill rotWithShape="1">
          <a:blip r:embed="rId2"/>
          <a:srcRect l="26999" r="20914" b="1"/>
          <a:stretch/>
        </p:blipFill>
        <p:spPr>
          <a:xfrm>
            <a:off x="7612260" y="10"/>
            <a:ext cx="4579739" cy="6857990"/>
          </a:xfrm>
          <a:prstGeom prst="rect">
            <a:avLst/>
          </a:prstGeom>
        </p:spPr>
      </p:pic>
    </p:spTree>
    <p:extLst>
      <p:ext uri="{BB962C8B-B14F-4D97-AF65-F5344CB8AC3E}">
        <p14:creationId xmlns:p14="http://schemas.microsoft.com/office/powerpoint/2010/main" val="1707697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C0C5233-DADF-4979-A632-0CBE7A265F18}"/>
              </a:ext>
            </a:extLst>
          </p:cNvPr>
          <p:cNvSpPr>
            <a:spLocks noGrp="1"/>
          </p:cNvSpPr>
          <p:nvPr>
            <p:ph type="title"/>
          </p:nvPr>
        </p:nvSpPr>
        <p:spPr>
          <a:xfrm>
            <a:off x="640081" y="791570"/>
            <a:ext cx="4018839" cy="5262390"/>
          </a:xfrm>
        </p:spPr>
        <p:txBody>
          <a:bodyPr anchor="ctr">
            <a:normAutofit/>
          </a:bodyPr>
          <a:lstStyle/>
          <a:p>
            <a:pPr algn="ctr"/>
            <a:r>
              <a:rPr lang="en-US" sz="5400" b="1" dirty="0">
                <a:solidFill>
                  <a:schemeClr val="bg2"/>
                </a:solidFill>
              </a:rPr>
              <a:t>Delta Towers II</a:t>
            </a:r>
            <a:br>
              <a:rPr lang="en-US" sz="5400" dirty="0">
                <a:solidFill>
                  <a:schemeClr val="bg2"/>
                </a:solidFill>
              </a:rPr>
            </a:br>
            <a:endParaRPr lang="en-US" sz="5400" dirty="0">
              <a:solidFill>
                <a:schemeClr val="bg2"/>
              </a:solidFill>
            </a:endParaRPr>
          </a:p>
        </p:txBody>
      </p:sp>
      <p:sp>
        <p:nvSpPr>
          <p:cNvPr id="10" name="Rectangle 9">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95DAC45D-B61C-429B-9A15-A9947090481E}"/>
              </a:ext>
            </a:extLst>
          </p:cNvPr>
          <p:cNvSpPr>
            <a:spLocks noGrp="1"/>
          </p:cNvSpPr>
          <p:nvPr>
            <p:ph idx="1"/>
          </p:nvPr>
        </p:nvSpPr>
        <p:spPr>
          <a:xfrm>
            <a:off x="5765507" y="414670"/>
            <a:ext cx="6132325" cy="6326372"/>
          </a:xfrm>
        </p:spPr>
        <p:txBody>
          <a:bodyPr anchor="ctr">
            <a:normAutofit/>
          </a:bodyPr>
          <a:lstStyle/>
          <a:p>
            <a:pPr marL="0" indent="0">
              <a:buNone/>
            </a:pPr>
            <a:r>
              <a:rPr lang="en-US" sz="2800" b="1" dirty="0"/>
              <a:t>Delta Towers II was planned to provide 150 additional safe and affordable apartments for low to moderate income senior citizens.  It would provide a senior citizen wellness center, ground level commercial office and retail services, and a community room. Delta Towers and Delta Towers II was initially intended to offer 300 affordable apartments for senior housing (affordable to households earning 60% or less of the area's median income).    But plans changed…</a:t>
            </a:r>
          </a:p>
          <a:p>
            <a:endParaRPr lang="en-US" sz="1800" dirty="0"/>
          </a:p>
        </p:txBody>
      </p:sp>
    </p:spTree>
    <p:extLst>
      <p:ext uri="{BB962C8B-B14F-4D97-AF65-F5344CB8AC3E}">
        <p14:creationId xmlns:p14="http://schemas.microsoft.com/office/powerpoint/2010/main" val="1918278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C5233-DADF-4979-A632-0CBE7A265F18}"/>
              </a:ext>
            </a:extLst>
          </p:cNvPr>
          <p:cNvSpPr>
            <a:spLocks noGrp="1"/>
          </p:cNvSpPr>
          <p:nvPr>
            <p:ph type="title"/>
          </p:nvPr>
        </p:nvSpPr>
        <p:spPr>
          <a:xfrm>
            <a:off x="1000942" y="621535"/>
            <a:ext cx="4423796" cy="747773"/>
          </a:xfrm>
        </p:spPr>
        <p:txBody>
          <a:bodyPr>
            <a:normAutofit/>
          </a:bodyPr>
          <a:lstStyle/>
          <a:p>
            <a:r>
              <a:rPr lang="en-US" dirty="0"/>
              <a:t>A Plan Deferred…</a:t>
            </a:r>
          </a:p>
        </p:txBody>
      </p:sp>
      <p:sp>
        <p:nvSpPr>
          <p:cNvPr id="3" name="Content Placeholder 2">
            <a:extLst>
              <a:ext uri="{FF2B5EF4-FFF2-40B4-BE49-F238E27FC236}">
                <a16:creationId xmlns:a16="http://schemas.microsoft.com/office/drawing/2014/main" id="{95DAC45D-B61C-429B-9A15-A9947090481E}"/>
              </a:ext>
            </a:extLst>
          </p:cNvPr>
          <p:cNvSpPr>
            <a:spLocks noGrp="1"/>
          </p:cNvSpPr>
          <p:nvPr>
            <p:ph idx="1"/>
          </p:nvPr>
        </p:nvSpPr>
        <p:spPr>
          <a:xfrm>
            <a:off x="798652" y="995422"/>
            <a:ext cx="5297348" cy="5614927"/>
          </a:xfrm>
        </p:spPr>
        <p:txBody>
          <a:bodyPr>
            <a:normAutofit/>
          </a:bodyPr>
          <a:lstStyle/>
          <a:p>
            <a:pPr marL="0" indent="0">
              <a:buNone/>
            </a:pPr>
            <a:endParaRPr lang="en-US" sz="2800" dirty="0"/>
          </a:p>
          <a:p>
            <a:pPr marL="0" indent="0">
              <a:buNone/>
            </a:pPr>
            <a:r>
              <a:rPr lang="en-US" sz="2800" b="1" dirty="0"/>
              <a:t>In 2009, Delta tried to build on the second half of the property, proposing a 100-unit, eight-story, mixed-income project that would have cost about $37 million dollars, to be financed through low- income housing tax credits. However, it didn't pan out—-and not because of financing, said Katrina Jones, then, President of the Board of Delta Housing Corporation.</a:t>
            </a:r>
          </a:p>
          <a:p>
            <a:endParaRPr lang="en-US" sz="1900" dirty="0"/>
          </a:p>
        </p:txBody>
      </p:sp>
      <p:pic>
        <p:nvPicPr>
          <p:cNvPr id="4" name="Picture 3">
            <a:extLst>
              <a:ext uri="{FF2B5EF4-FFF2-40B4-BE49-F238E27FC236}">
                <a16:creationId xmlns:a16="http://schemas.microsoft.com/office/drawing/2014/main" id="{97ABA400-FB44-4B22-AF48-7A1A41343972}"/>
              </a:ext>
            </a:extLst>
          </p:cNvPr>
          <p:cNvPicPr>
            <a:picLocks noChangeAspect="1"/>
          </p:cNvPicPr>
          <p:nvPr/>
        </p:nvPicPr>
        <p:blipFill>
          <a:blip r:embed="rId2"/>
          <a:stretch>
            <a:fillRect/>
          </a:stretch>
        </p:blipFill>
        <p:spPr>
          <a:xfrm>
            <a:off x="6698512" y="1428750"/>
            <a:ext cx="5370881" cy="3649556"/>
          </a:xfrm>
          <a:prstGeom prst="rect">
            <a:avLst/>
          </a:prstGeom>
        </p:spPr>
      </p:pic>
    </p:spTree>
    <p:extLst>
      <p:ext uri="{BB962C8B-B14F-4D97-AF65-F5344CB8AC3E}">
        <p14:creationId xmlns:p14="http://schemas.microsoft.com/office/powerpoint/2010/main" val="2309490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a16="http://schemas.microsoft.com/office/drawing/2014/main" id="{644D0201-D7B5-4988-8B9F-CD1704C75695}"/>
              </a:ext>
            </a:extLst>
          </p:cNvPr>
          <p:cNvPicPr>
            <a:picLocks noChangeAspect="1"/>
          </p:cNvPicPr>
          <p:nvPr/>
        </p:nvPicPr>
        <p:blipFill rotWithShape="1">
          <a:blip r:embed="rId2"/>
          <a:srcRect l="41432" r="23008"/>
          <a:stretch/>
        </p:blipFill>
        <p:spPr>
          <a:xfrm>
            <a:off x="7517220" y="10"/>
            <a:ext cx="4674780" cy="6857990"/>
          </a:xfrm>
          <a:prstGeom prst="rect">
            <a:avLst/>
          </a:prstGeom>
        </p:spPr>
      </p:pic>
      <p:sp>
        <p:nvSpPr>
          <p:cNvPr id="5" name="Rectangle 4">
            <a:extLst>
              <a:ext uri="{FF2B5EF4-FFF2-40B4-BE49-F238E27FC236}">
                <a16:creationId xmlns:a16="http://schemas.microsoft.com/office/drawing/2014/main" id="{EA1AA34B-9A4B-4E54-81B9-493E7DAC3226}"/>
              </a:ext>
            </a:extLst>
          </p:cNvPr>
          <p:cNvSpPr/>
          <p:nvPr/>
        </p:nvSpPr>
        <p:spPr>
          <a:xfrm>
            <a:off x="300448" y="1541432"/>
            <a:ext cx="6782765" cy="5386090"/>
          </a:xfrm>
          <a:prstGeom prst="rect">
            <a:avLst/>
          </a:prstGeom>
        </p:spPr>
        <p:txBody>
          <a:bodyPr wrap="square">
            <a:spAutoFit/>
          </a:bodyPr>
          <a:lstStyle/>
          <a:p>
            <a:endParaRPr lang="en-US" sz="2000" b="1" dirty="0"/>
          </a:p>
          <a:p>
            <a:r>
              <a:rPr lang="en-US" sz="2600" b="1" dirty="0"/>
              <a:t>It took 9 years, but on October 1, 2018, Gilbane Development Company and Dantes Partners, partnered with Delta Housing Corporation (DHCDC) to develop a new building.  The plan was to go better, not bigger…and </a:t>
            </a:r>
            <a:r>
              <a:rPr lang="en-US" sz="2600" b="1" u="sng" dirty="0">
                <a:solidFill>
                  <a:srgbClr val="FF0000"/>
                </a:solidFill>
              </a:rPr>
              <a:t>replace</a:t>
            </a:r>
            <a:r>
              <a:rPr lang="en-US" sz="2600" b="1" dirty="0"/>
              <a:t> the current living space.  Moving into a brand-new building would allow for the least amount of disruption to the seniors of the existing building as they would only need to move from their current unit to a unit in the new development. </a:t>
            </a:r>
          </a:p>
          <a:p>
            <a:endParaRPr lang="en-US" sz="2000" b="1" dirty="0"/>
          </a:p>
          <a:p>
            <a:endParaRPr lang="en-US" dirty="0"/>
          </a:p>
        </p:txBody>
      </p:sp>
      <p:sp>
        <p:nvSpPr>
          <p:cNvPr id="3" name="TextBox 2">
            <a:extLst>
              <a:ext uri="{FF2B5EF4-FFF2-40B4-BE49-F238E27FC236}">
                <a16:creationId xmlns:a16="http://schemas.microsoft.com/office/drawing/2014/main" id="{A5FD8814-A255-4B2B-9512-0E0CA7B73DF6}"/>
              </a:ext>
            </a:extLst>
          </p:cNvPr>
          <p:cNvSpPr txBox="1"/>
          <p:nvPr/>
        </p:nvSpPr>
        <p:spPr>
          <a:xfrm>
            <a:off x="593888" y="329938"/>
            <a:ext cx="5208734" cy="1323439"/>
          </a:xfrm>
          <a:prstGeom prst="rect">
            <a:avLst/>
          </a:prstGeom>
          <a:noFill/>
        </p:spPr>
        <p:txBody>
          <a:bodyPr wrap="none" rtlCol="0">
            <a:spAutoFit/>
          </a:bodyPr>
          <a:lstStyle/>
          <a:p>
            <a:r>
              <a:rPr lang="en-US" sz="8000" dirty="0"/>
              <a:t>Persistence</a:t>
            </a:r>
          </a:p>
        </p:txBody>
      </p:sp>
    </p:spTree>
    <p:extLst>
      <p:ext uri="{BB962C8B-B14F-4D97-AF65-F5344CB8AC3E}">
        <p14:creationId xmlns:p14="http://schemas.microsoft.com/office/powerpoint/2010/main" val="3097893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D043292-708B-4F69-AE72-8FB56C6E8E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08552-C12E-4A17-A4AB-519F6B1E82AC}"/>
              </a:ext>
            </a:extLst>
          </p:cNvPr>
          <p:cNvSpPr>
            <a:spLocks noGrp="1"/>
          </p:cNvSpPr>
          <p:nvPr>
            <p:ph type="title"/>
          </p:nvPr>
        </p:nvSpPr>
        <p:spPr>
          <a:xfrm>
            <a:off x="5100824" y="280686"/>
            <a:ext cx="6176776" cy="1096701"/>
          </a:xfrm>
        </p:spPr>
        <p:txBody>
          <a:bodyPr>
            <a:normAutofit/>
          </a:bodyPr>
          <a:lstStyle/>
          <a:p>
            <a:r>
              <a:rPr lang="en-US" sz="7200" b="1" dirty="0"/>
              <a:t>   Committed</a:t>
            </a:r>
          </a:p>
        </p:txBody>
      </p:sp>
      <p:pic>
        <p:nvPicPr>
          <p:cNvPr id="5" name="Picture 4">
            <a:extLst>
              <a:ext uri="{FF2B5EF4-FFF2-40B4-BE49-F238E27FC236}">
                <a16:creationId xmlns:a16="http://schemas.microsoft.com/office/drawing/2014/main" id="{21D1AA92-541F-4E4B-9C57-73EC56342C40}"/>
              </a:ext>
            </a:extLst>
          </p:cNvPr>
          <p:cNvPicPr>
            <a:picLocks noChangeAspect="1"/>
          </p:cNvPicPr>
          <p:nvPr/>
        </p:nvPicPr>
        <p:blipFill rotWithShape="1">
          <a:blip r:embed="rId2"/>
          <a:srcRect l="5133" r="16314" b="-3"/>
          <a:stretch/>
        </p:blipFill>
        <p:spPr>
          <a:xfrm>
            <a:off x="114320" y="3419543"/>
            <a:ext cx="4373525" cy="3438081"/>
          </a:xfrm>
          <a:prstGeom prst="rect">
            <a:avLst/>
          </a:prstGeom>
        </p:spPr>
      </p:pic>
      <p:pic>
        <p:nvPicPr>
          <p:cNvPr id="4" name="Picture 3">
            <a:extLst>
              <a:ext uri="{FF2B5EF4-FFF2-40B4-BE49-F238E27FC236}">
                <a16:creationId xmlns:a16="http://schemas.microsoft.com/office/drawing/2014/main" id="{BB2FB655-6654-499E-B097-C18CD7101B1E}"/>
              </a:ext>
            </a:extLst>
          </p:cNvPr>
          <p:cNvPicPr>
            <a:picLocks noChangeAspect="1"/>
          </p:cNvPicPr>
          <p:nvPr/>
        </p:nvPicPr>
        <p:blipFill rotWithShape="1">
          <a:blip r:embed="rId3"/>
          <a:srcRect r="4341"/>
          <a:stretch/>
        </p:blipFill>
        <p:spPr>
          <a:xfrm>
            <a:off x="114320" y="0"/>
            <a:ext cx="4373525" cy="3429000"/>
          </a:xfrm>
          <a:prstGeom prst="rect">
            <a:avLst/>
          </a:prstGeom>
        </p:spPr>
      </p:pic>
      <p:sp>
        <p:nvSpPr>
          <p:cNvPr id="25" name="Rectangle 24">
            <a:extLst>
              <a:ext uri="{FF2B5EF4-FFF2-40B4-BE49-F238E27FC236}">
                <a16:creationId xmlns:a16="http://schemas.microsoft.com/office/drawing/2014/main" id="{72C017B3-7B7A-4C5A-A3E9-09EC1428BC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E0CD1F22-297A-4F1B-A44E-8E83E65DA7CD}"/>
              </a:ext>
            </a:extLst>
          </p:cNvPr>
          <p:cNvSpPr>
            <a:spLocks noGrp="1"/>
          </p:cNvSpPr>
          <p:nvPr>
            <p:ph idx="1"/>
          </p:nvPr>
        </p:nvSpPr>
        <p:spPr>
          <a:xfrm>
            <a:off x="5100824" y="1714500"/>
            <a:ext cx="6554882" cy="4721024"/>
          </a:xfrm>
        </p:spPr>
        <p:txBody>
          <a:bodyPr>
            <a:normAutofit/>
          </a:bodyPr>
          <a:lstStyle/>
          <a:p>
            <a:pPr marL="0" indent="0">
              <a:buNone/>
            </a:pPr>
            <a:r>
              <a:rPr lang="en-US" sz="2400" b="1" dirty="0"/>
              <a:t>At the groundbreaking, Mayor Muriel Bowser announced that the city was  committed and would invest $167.6 million for affordable housing in the fiscal year 2018 from the Housing Production Trust Fund (HPTF). </a:t>
            </a:r>
          </a:p>
          <a:p>
            <a:pPr marL="0" indent="0">
              <a:buNone/>
            </a:pPr>
            <a:r>
              <a:rPr lang="en-US" sz="2400" b="1" dirty="0"/>
              <a:t>HPTF provides funding for projects that create or preserve affordable housing for Washingtonians. </a:t>
            </a:r>
          </a:p>
          <a:p>
            <a:pPr marL="0" indent="0">
              <a:buNone/>
            </a:pPr>
            <a:r>
              <a:rPr lang="en-US" sz="2400" b="1" dirty="0"/>
              <a:t>The Delta Towers project received $23.3 million in HPTF funds with plans to include 30 additional units increasing capacity from 149 units to 179 units for seniors, including 18 permanent supportive housing (PSH) units.</a:t>
            </a:r>
          </a:p>
          <a:p>
            <a:pPr marL="0" indent="0">
              <a:buNone/>
            </a:pPr>
            <a:endParaRPr lang="en-US" sz="1900" dirty="0"/>
          </a:p>
        </p:txBody>
      </p:sp>
    </p:spTree>
    <p:extLst>
      <p:ext uri="{BB962C8B-B14F-4D97-AF65-F5344CB8AC3E}">
        <p14:creationId xmlns:p14="http://schemas.microsoft.com/office/powerpoint/2010/main" val="652473823"/>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21</TotalTime>
  <Words>1059</Words>
  <Application>Microsoft Office PowerPoint</Application>
  <PresentationFormat>Widescreen</PresentationFormat>
  <Paragraphs>49</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Calibri</vt:lpstr>
      <vt:lpstr>Franklin Gothic Book</vt:lpstr>
      <vt:lpstr>Montserrat</vt:lpstr>
      <vt:lpstr>Open Sans</vt:lpstr>
      <vt:lpstr>Crop</vt:lpstr>
      <vt:lpstr>Murrieta-Temecula Area Alumnae Chapter</vt:lpstr>
      <vt:lpstr>February’s Heritage Moment Celebrates</vt:lpstr>
      <vt:lpstr>Breaking Ground..</vt:lpstr>
      <vt:lpstr>Delta Towers  </vt:lpstr>
      <vt:lpstr>Open for Occupancy</vt:lpstr>
      <vt:lpstr>Delta Towers II </vt:lpstr>
      <vt:lpstr>A Plan Deferred…</vt:lpstr>
      <vt:lpstr>PowerPoint Presentation</vt:lpstr>
      <vt:lpstr>   Committed</vt:lpstr>
      <vt:lpstr> Breaking Ground</vt:lpstr>
      <vt:lpstr>PowerPoint Presentation</vt:lpstr>
      <vt:lpstr>UPDATE… November 19, 2020</vt:lpstr>
      <vt:lpstr>Mayor Bowser Opens Fortitude at Delta Towers, Affordable Housing Community for Senior Residents in Ward 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Murrieta-Temecula Area Alumnae Chapter</dc:title>
  <dc:creator>Pat</dc:creator>
  <cp:lastModifiedBy>Pat</cp:lastModifiedBy>
  <cp:revision>4</cp:revision>
  <dcterms:created xsi:type="dcterms:W3CDTF">2021-01-12T06:33:40Z</dcterms:created>
  <dcterms:modified xsi:type="dcterms:W3CDTF">2021-02-08T22:16:15Z</dcterms:modified>
</cp:coreProperties>
</file>