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65" r:id="rId3"/>
    <p:sldId id="266" r:id="rId4"/>
    <p:sldId id="269" r:id="rId5"/>
    <p:sldId id="270" r:id="rId6"/>
    <p:sldId id="257" r:id="rId7"/>
    <p:sldId id="259" r:id="rId8"/>
    <p:sldId id="263" r:id="rId9"/>
    <p:sldId id="264" r:id="rId10"/>
    <p:sldId id="260" r:id="rId11"/>
    <p:sldId id="268" r:id="rId12"/>
    <p:sldId id="273" r:id="rId13"/>
    <p:sldId id="262"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 initials="P" lastIdx="2" clrIdx="0">
    <p:extLst>
      <p:ext uri="{19B8F6BF-5375-455C-9EA6-DF929625EA0E}">
        <p15:presenceInfo xmlns:p15="http://schemas.microsoft.com/office/powerpoint/2012/main" userId="Pa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3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4T23:58:11.808" idx="1">
    <p:pos x="10" y="10"/>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2-08T17:29:19.777" idx="2">
    <p:pos x="10" y="10"/>
    <p:text/>
    <p:extLst>
      <p:ext uri="{C676402C-5697-4E1C-873F-D02D1690AC5C}">
        <p15:threadingInfo xmlns:p15="http://schemas.microsoft.com/office/powerpoint/2012/main" timeZoneBias="4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Thursday, January 14, 2021</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15827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37427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2886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1470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232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21089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47377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8417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70334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788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Thursday, January 14, 2021</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931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Thursday, January 14, 2021</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03248115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2" r:id="rId6"/>
    <p:sldLayoutId id="2147483667" r:id="rId7"/>
    <p:sldLayoutId id="2147483663" r:id="rId8"/>
    <p:sldLayoutId id="2147483664" r:id="rId9"/>
    <p:sldLayoutId id="2147483665" r:id="rId10"/>
    <p:sldLayoutId id="2147483666"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23">
            <a:extLst>
              <a:ext uri="{FF2B5EF4-FFF2-40B4-BE49-F238E27FC236}">
                <a16:creationId xmlns:a16="http://schemas.microsoft.com/office/drawing/2014/main" id="{ED8E54F9-849C-4865-8C5E-FD967B81D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25">
            <a:extLst>
              <a:ext uri="{FF2B5EF4-FFF2-40B4-BE49-F238E27FC236}">
                <a16:creationId xmlns:a16="http://schemas.microsoft.com/office/drawing/2014/main" id="{391AE6B3-1D2D-4C67-A4DB-888635B527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DFC553C-4DDA-485F-9D1A-3E0FE3D7E102}"/>
              </a:ext>
            </a:extLst>
          </p:cNvPr>
          <p:cNvSpPr>
            <a:spLocks noGrp="1"/>
          </p:cNvSpPr>
          <p:nvPr>
            <p:ph type="ctrTitle"/>
          </p:nvPr>
        </p:nvSpPr>
        <p:spPr>
          <a:xfrm>
            <a:off x="1635863" y="0"/>
            <a:ext cx="9144000" cy="1667118"/>
          </a:xfrm>
        </p:spPr>
        <p:txBody>
          <a:bodyPr>
            <a:normAutofit/>
          </a:bodyPr>
          <a:lstStyle/>
          <a:p>
            <a:pPr algn="ctr"/>
            <a:r>
              <a:rPr lang="en-US" sz="8800" dirty="0">
                <a:solidFill>
                  <a:srgbClr val="FFFFFF"/>
                </a:solidFill>
              </a:rPr>
              <a:t>Heritage Moment</a:t>
            </a:r>
          </a:p>
        </p:txBody>
      </p:sp>
      <p:sp>
        <p:nvSpPr>
          <p:cNvPr id="3" name="Subtitle 2">
            <a:extLst>
              <a:ext uri="{FF2B5EF4-FFF2-40B4-BE49-F238E27FC236}">
                <a16:creationId xmlns:a16="http://schemas.microsoft.com/office/drawing/2014/main" id="{F34AF930-171C-4EAC-BE31-6AADB6DE74D0}"/>
              </a:ext>
            </a:extLst>
          </p:cNvPr>
          <p:cNvSpPr>
            <a:spLocks noGrp="1"/>
          </p:cNvSpPr>
          <p:nvPr>
            <p:ph type="subTitle" idx="1"/>
          </p:nvPr>
        </p:nvSpPr>
        <p:spPr>
          <a:xfrm>
            <a:off x="1632815" y="1579859"/>
            <a:ext cx="8573729" cy="1626541"/>
          </a:xfrm>
        </p:spPr>
        <p:txBody>
          <a:bodyPr>
            <a:noAutofit/>
          </a:bodyPr>
          <a:lstStyle/>
          <a:p>
            <a:pPr algn="ctr"/>
            <a:r>
              <a:rPr lang="en-US" sz="6000" b="1" dirty="0">
                <a:latin typeface="Arial" panose="020B0604020202020204" pitchFamily="34" charset="0"/>
                <a:cs typeface="Arial" panose="020B0604020202020204" pitchFamily="34" charset="0"/>
              </a:rPr>
              <a:t>Delta Sigma Theta Sorority, Inc. </a:t>
            </a:r>
          </a:p>
          <a:p>
            <a:pPr algn="ctr"/>
            <a:r>
              <a:rPr lang="en-US" sz="6000" b="1" dirty="0">
                <a:latin typeface="Arial" panose="020B0604020202020204" pitchFamily="34" charset="0"/>
                <a:cs typeface="Arial" panose="020B0604020202020204" pitchFamily="34" charset="0"/>
              </a:rPr>
              <a:t>Murrieta-Temecula Area Alumnae Chapter</a:t>
            </a:r>
          </a:p>
        </p:txBody>
      </p:sp>
      <p:sp>
        <p:nvSpPr>
          <p:cNvPr id="140" name="Rectangle 6">
            <a:extLst>
              <a:ext uri="{FF2B5EF4-FFF2-40B4-BE49-F238E27FC236}">
                <a16:creationId xmlns:a16="http://schemas.microsoft.com/office/drawing/2014/main" id="{08FD86A2-82CE-48F4-B78A-8B9CA7BA2C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6CCF768-F638-46F5-A415-12882175A14E}"/>
              </a:ext>
            </a:extLst>
          </p:cNvPr>
          <p:cNvSpPr txBox="1"/>
          <p:nvPr/>
        </p:nvSpPr>
        <p:spPr>
          <a:xfrm>
            <a:off x="8299049" y="5874513"/>
            <a:ext cx="3735636"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Patricia P Watson, Ed.D.- Chair</a:t>
            </a:r>
          </a:p>
          <a:p>
            <a:r>
              <a:rPr lang="en-US" b="1" dirty="0">
                <a:latin typeface="Arial" panose="020B0604020202020204" pitchFamily="34" charset="0"/>
                <a:cs typeface="Arial" panose="020B0604020202020204" pitchFamily="34" charset="0"/>
              </a:rPr>
              <a:t>Manerva Hart DDS, Co-Chair</a:t>
            </a:r>
          </a:p>
          <a:p>
            <a:r>
              <a:rPr lang="en-US" b="1" dirty="0">
                <a:latin typeface="Arial" panose="020B0604020202020204" pitchFamily="34" charset="0"/>
                <a:cs typeface="Arial" panose="020B0604020202020204" pitchFamily="34" charset="0"/>
              </a:rPr>
              <a:t>December 8, 2020</a:t>
            </a:r>
          </a:p>
        </p:txBody>
      </p:sp>
    </p:spTree>
    <p:extLst>
      <p:ext uri="{BB962C8B-B14F-4D97-AF65-F5344CB8AC3E}">
        <p14:creationId xmlns:p14="http://schemas.microsoft.com/office/powerpoint/2010/main" val="1066248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DDEDCCE-E62A-4BE4-B933-93CBECF993D9}"/>
              </a:ext>
            </a:extLst>
          </p:cNvPr>
          <p:cNvSpPr>
            <a:spLocks noGrp="1"/>
          </p:cNvSpPr>
          <p:nvPr>
            <p:ph type="title"/>
          </p:nvPr>
        </p:nvSpPr>
        <p:spPr>
          <a:xfrm>
            <a:off x="838200" y="401221"/>
            <a:ext cx="10515600" cy="1348065"/>
          </a:xfrm>
        </p:spPr>
        <p:txBody>
          <a:bodyPr>
            <a:normAutofit/>
          </a:bodyPr>
          <a:lstStyle/>
          <a:p>
            <a:pPr algn="ctr">
              <a:lnSpc>
                <a:spcPct val="90000"/>
              </a:lnSpc>
            </a:pPr>
            <a:r>
              <a:rPr lang="en-US" sz="8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Everyone did it!</a:t>
            </a:r>
            <a:endParaRPr lang="en-US" sz="8800" dirty="0">
              <a:solidFill>
                <a:schemeClr val="bg1"/>
              </a:solidFill>
            </a:endParaRPr>
          </a:p>
        </p:txBody>
      </p:sp>
      <p:sp>
        <p:nvSpPr>
          <p:cNvPr id="3" name="Content Placeholder 2">
            <a:extLst>
              <a:ext uri="{FF2B5EF4-FFF2-40B4-BE49-F238E27FC236}">
                <a16:creationId xmlns:a16="http://schemas.microsoft.com/office/drawing/2014/main" id="{187BDC43-CBEC-43FD-A891-904002BA40CD}"/>
              </a:ext>
            </a:extLst>
          </p:cNvPr>
          <p:cNvSpPr>
            <a:spLocks noGrp="1"/>
          </p:cNvSpPr>
          <p:nvPr>
            <p:ph idx="1"/>
          </p:nvPr>
        </p:nvSpPr>
        <p:spPr>
          <a:xfrm>
            <a:off x="838200" y="2586789"/>
            <a:ext cx="10515600" cy="3590174"/>
          </a:xfrm>
        </p:spPr>
        <p:txBody>
          <a:bodyPr>
            <a:normAutofit/>
          </a:bodyPr>
          <a:lstStyle/>
          <a:p>
            <a:pPr marL="0" marR="0" indent="0">
              <a:lnSpc>
                <a:spcPct val="100000"/>
              </a:lnSpc>
              <a:spcBef>
                <a:spcPts val="0"/>
              </a:spcBef>
              <a:spcAft>
                <a:spcPts val="800"/>
              </a:spcAft>
              <a:buNone/>
            </a:pPr>
            <a:r>
              <a:rPr lang="en-US" sz="3600" dirty="0">
                <a:effectLst/>
                <a:latin typeface="Calibri" panose="020F0502020204030204" pitchFamily="34" charset="0"/>
                <a:ea typeface="Calibri" panose="020F0502020204030204" pitchFamily="34" charset="0"/>
                <a:cs typeface="Times New Roman" panose="02020603050405020304" pitchFamily="18" charset="0"/>
              </a:rPr>
              <a:t>At Tennessee  State, in 1955, the term “dog” was applied to pledges of Phi Beta Sigma, Alpha Phi Alpha and Omega Psi Phi.  In the late 1950’s, Alpha Kappa Alpha pledges were called ‘worms’</a:t>
            </a:r>
            <a:r>
              <a:rPr lang="en-US" sz="3600" dirty="0">
                <a:latin typeface="Calibri" panose="020F0502020204030204" pitchFamily="34" charset="0"/>
                <a:ea typeface="Calibri" panose="020F0502020204030204" pitchFamily="34" charset="0"/>
                <a:cs typeface="Times New Roman" panose="02020603050405020304" pitchFamily="18" charset="0"/>
              </a:rPr>
              <a:t> and f</a:t>
            </a:r>
            <a:r>
              <a:rPr lang="en-US" sz="3600" dirty="0">
                <a:effectLst/>
                <a:latin typeface="Calibri" panose="020F0502020204030204" pitchFamily="34" charset="0"/>
                <a:ea typeface="Calibri" panose="020F0502020204030204" pitchFamily="34" charset="0"/>
                <a:cs typeface="Times New Roman" panose="02020603050405020304" pitchFamily="18" charset="0"/>
              </a:rPr>
              <a:t>or a while “plugs”.  By 1961 at Howard, Alpha Phi Alpha pledges were called “Apes”.</a:t>
            </a:r>
          </a:p>
          <a:p>
            <a:pPr>
              <a:lnSpc>
                <a:spcPct val="100000"/>
              </a:lnSpc>
            </a:pPr>
            <a:endParaRPr lang="en-US" sz="2400" dirty="0"/>
          </a:p>
        </p:txBody>
      </p:sp>
    </p:spTree>
    <p:extLst>
      <p:ext uri="{BB962C8B-B14F-4D97-AF65-F5344CB8AC3E}">
        <p14:creationId xmlns:p14="http://schemas.microsoft.com/office/powerpoint/2010/main" val="9675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5801D-AD0A-4606-A06A-C1E396F1718D}"/>
              </a:ext>
            </a:extLst>
          </p:cNvPr>
          <p:cNvSpPr>
            <a:spLocks noGrp="1"/>
          </p:cNvSpPr>
          <p:nvPr>
            <p:ph type="title"/>
          </p:nvPr>
        </p:nvSpPr>
        <p:spPr/>
        <p:txBody>
          <a:bodyPr/>
          <a:lstStyle/>
          <a:p>
            <a:pPr algn="ctr"/>
            <a:r>
              <a:rPr lang="en-US" dirty="0"/>
              <a:t>Why is this important?</a:t>
            </a:r>
          </a:p>
        </p:txBody>
      </p:sp>
      <p:sp>
        <p:nvSpPr>
          <p:cNvPr id="3" name="Content Placeholder 2">
            <a:extLst>
              <a:ext uri="{FF2B5EF4-FFF2-40B4-BE49-F238E27FC236}">
                <a16:creationId xmlns:a16="http://schemas.microsoft.com/office/drawing/2014/main" id="{3FD76DFF-E8AF-49E4-A060-74A30A5F6E95}"/>
              </a:ext>
            </a:extLst>
          </p:cNvPr>
          <p:cNvSpPr>
            <a:spLocks noGrp="1"/>
          </p:cNvSpPr>
          <p:nvPr>
            <p:ph idx="1"/>
          </p:nvPr>
        </p:nvSpPr>
        <p:spPr>
          <a:xfrm>
            <a:off x="838200" y="1801793"/>
            <a:ext cx="10515600" cy="4691081"/>
          </a:xfrm>
        </p:spPr>
        <p:txBody>
          <a:bodyPr>
            <a:noAutofit/>
          </a:bodyPr>
          <a:lstStyle/>
          <a:p>
            <a:pPr marL="0" marR="0" indent="0" algn="l">
              <a:lnSpc>
                <a:spcPct val="107000"/>
              </a:lnSpc>
              <a:spcBef>
                <a:spcPts val="0"/>
              </a:spcBef>
              <a:spcAft>
                <a:spcPts val="800"/>
              </a:spcAft>
              <a:buNone/>
            </a:pP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These </a:t>
            </a:r>
            <a:r>
              <a:rPr lang="en-US" sz="2600" dirty="0">
                <a:solidFill>
                  <a:srgbClr val="222222"/>
                </a:solidFill>
                <a:latin typeface="Calibri" panose="020F0502020204030204" pitchFamily="34" charset="0"/>
                <a:ea typeface="Calibri" panose="020F0502020204030204" pitchFamily="34" charset="0"/>
                <a:cs typeface="Calibri" panose="020F0502020204030204" pitchFamily="34" charset="0"/>
              </a:rPr>
              <a:t>terms, titles and actions are past practices. W</a:t>
            </a:r>
            <a:r>
              <a:rPr lang="en-US" sz="2600" dirty="0">
                <a:effectLst/>
                <a:latin typeface="Calibri" panose="020F0502020204030204" pitchFamily="34" charset="0"/>
                <a:ea typeface="Calibri" panose="020F0502020204030204" pitchFamily="34" charset="0"/>
                <a:cs typeface="Calibri" panose="020F0502020204030204" pitchFamily="34" charset="0"/>
              </a:rPr>
              <a:t>hether they seemed good or bad at the time, it teaches us about </a:t>
            </a:r>
            <a:r>
              <a:rPr lang="en-US" sz="2600" b="1" dirty="0">
                <a:effectLst/>
                <a:latin typeface="Calibri" panose="020F0502020204030204" pitchFamily="34" charset="0"/>
                <a:ea typeface="Calibri" panose="020F0502020204030204" pitchFamily="34" charset="0"/>
                <a:cs typeface="Calibri" panose="020F0502020204030204" pitchFamily="34" charset="0"/>
              </a:rPr>
              <a:t>CHANGE</a:t>
            </a:r>
            <a:r>
              <a:rPr lang="en-US" sz="2600" dirty="0">
                <a:effectLst/>
                <a:latin typeface="Calibri" panose="020F0502020204030204" pitchFamily="34" charset="0"/>
                <a:ea typeface="Calibri" panose="020F0502020204030204" pitchFamily="34" charset="0"/>
                <a:cs typeface="Calibri" panose="020F0502020204030204" pitchFamily="34" charset="0"/>
              </a:rPr>
              <a:t>. </a:t>
            </a:r>
            <a:r>
              <a:rPr lang="en-US" sz="2600" b="1" dirty="0">
                <a:effectLst/>
                <a:latin typeface="Calibri" panose="020F0502020204030204" pitchFamily="34" charset="0"/>
                <a:ea typeface="Calibri" panose="020F0502020204030204" pitchFamily="34" charset="0"/>
                <a:cs typeface="Calibri" panose="020F0502020204030204" pitchFamily="34" charset="0"/>
              </a:rPr>
              <a:t>Change</a:t>
            </a:r>
            <a:r>
              <a:rPr lang="en-US" sz="2600" dirty="0">
                <a:effectLst/>
                <a:latin typeface="Calibri" panose="020F0502020204030204" pitchFamily="34" charset="0"/>
                <a:ea typeface="Calibri" panose="020F0502020204030204" pitchFamily="34" charset="0"/>
                <a:cs typeface="Calibri" panose="020F0502020204030204" pitchFamily="34" charset="0"/>
              </a:rPr>
              <a:t> makes </a:t>
            </a:r>
            <a:r>
              <a:rPr lang="en-US" sz="2600" dirty="0">
                <a:latin typeface="Calibri" panose="020F0502020204030204" pitchFamily="34" charset="0"/>
                <a:ea typeface="Calibri" panose="020F0502020204030204" pitchFamily="34" charset="0"/>
                <a:cs typeface="Calibri" panose="020F0502020204030204" pitchFamily="34" charset="0"/>
              </a:rPr>
              <a:t>us </a:t>
            </a:r>
            <a:r>
              <a:rPr lang="en-US" sz="2600" dirty="0">
                <a:effectLst/>
                <a:latin typeface="Calibri" panose="020F0502020204030204" pitchFamily="34" charset="0"/>
                <a:ea typeface="Calibri" panose="020F0502020204030204" pitchFamily="34" charset="0"/>
                <a:cs typeface="Calibri" panose="020F0502020204030204" pitchFamily="34" charset="0"/>
              </a:rPr>
              <a:t>more flexible, more understanding and prepares </a:t>
            </a:r>
            <a:r>
              <a:rPr lang="en-US" sz="2600" dirty="0">
                <a:latin typeface="Calibri" panose="020F0502020204030204" pitchFamily="34" charset="0"/>
                <a:ea typeface="Calibri" panose="020F0502020204030204" pitchFamily="34" charset="0"/>
                <a:cs typeface="Calibri" panose="020F0502020204030204" pitchFamily="34" charset="0"/>
              </a:rPr>
              <a:t>us</a:t>
            </a:r>
            <a:r>
              <a:rPr lang="en-US" sz="2600" dirty="0">
                <a:effectLst/>
                <a:latin typeface="Calibri" panose="020F0502020204030204" pitchFamily="34" charset="0"/>
                <a:ea typeface="Calibri" panose="020F0502020204030204" pitchFamily="34" charset="0"/>
                <a:cs typeface="Calibri" panose="020F0502020204030204" pitchFamily="34" charset="0"/>
              </a:rPr>
              <a:t> for the future. </a:t>
            </a:r>
            <a:r>
              <a:rPr lang="en-US" sz="2600" dirty="0">
                <a:latin typeface="Calibri" panose="020F0502020204030204" pitchFamily="34" charset="0"/>
                <a:ea typeface="Calibri" panose="020F0502020204030204" pitchFamily="34" charset="0"/>
                <a:cs typeface="Calibri" panose="020F0502020204030204" pitchFamily="34" charset="0"/>
              </a:rPr>
              <a:t> </a:t>
            </a:r>
            <a:r>
              <a:rPr lang="en-US" sz="2600" b="1" dirty="0">
                <a:latin typeface="Calibri" panose="020F0502020204030204" pitchFamily="34" charset="0"/>
                <a:ea typeface="Calibri" panose="020F0502020204030204" pitchFamily="34" charset="0"/>
                <a:cs typeface="Calibri" panose="020F0502020204030204" pitchFamily="34" charset="0"/>
              </a:rPr>
              <a:t>C</a:t>
            </a:r>
            <a:r>
              <a:rPr lang="en-US" sz="2600" b="1" dirty="0">
                <a:effectLst/>
                <a:latin typeface="Calibri" panose="020F0502020204030204" pitchFamily="34" charset="0"/>
                <a:ea typeface="Calibri" panose="020F0502020204030204" pitchFamily="34" charset="0"/>
                <a:cs typeface="Calibri" panose="020F0502020204030204" pitchFamily="34" charset="0"/>
              </a:rPr>
              <a:t>hange</a:t>
            </a:r>
            <a:r>
              <a:rPr lang="en-US" sz="2600" dirty="0">
                <a:effectLst/>
                <a:latin typeface="Calibri" panose="020F0502020204030204" pitchFamily="34" charset="0"/>
                <a:ea typeface="Calibri" panose="020F0502020204030204" pitchFamily="34" charset="0"/>
                <a:cs typeface="Calibri" panose="020F0502020204030204" pitchFamily="34" charset="0"/>
              </a:rPr>
              <a:t>  encourages progress and give us the experience and drive to push forward.</a:t>
            </a:r>
          </a:p>
          <a:p>
            <a:pPr marL="0" marR="0" indent="0" algn="l">
              <a:lnSpc>
                <a:spcPct val="107000"/>
              </a:lnSpc>
              <a:spcBef>
                <a:spcPts val="0"/>
              </a:spcBef>
              <a:spcAft>
                <a:spcPts val="800"/>
              </a:spcAft>
              <a:buNone/>
            </a:pP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Measuring </a:t>
            </a:r>
            <a:r>
              <a:rPr lang="en-US" sz="2600" dirty="0">
                <a:solidFill>
                  <a:srgbClr val="222222"/>
                </a:solidFill>
                <a:latin typeface="Calibri" panose="020F0502020204030204" pitchFamily="34" charset="0"/>
                <a:ea typeface="Calibri" panose="020F0502020204030204" pitchFamily="34" charset="0"/>
                <a:cs typeface="Calibri" panose="020F0502020204030204" pitchFamily="34" charset="0"/>
              </a:rPr>
              <a:t>change </a:t>
            </a:r>
            <a:r>
              <a:rPr lang="en-US" sz="2600" dirty="0">
                <a:effectLst/>
                <a:latin typeface="Calibri" panose="020F0502020204030204" pitchFamily="34" charset="0"/>
                <a:ea typeface="Calibri" panose="020F0502020204030204" pitchFamily="34" charset="0"/>
                <a:cs typeface="Calibri" panose="020F0502020204030204" pitchFamily="34" charset="0"/>
              </a:rPr>
              <a:t>offers us a more complete picture of how we are developing, and that will help </a:t>
            </a:r>
            <a:r>
              <a:rPr lang="en-US" sz="2600" b="1" dirty="0">
                <a:latin typeface="Calibri" panose="020F0502020204030204" pitchFamily="34" charset="0"/>
                <a:ea typeface="Calibri" panose="020F0502020204030204" pitchFamily="34" charset="0"/>
                <a:cs typeface="Calibri" panose="020F0502020204030204" pitchFamily="34" charset="0"/>
              </a:rPr>
              <a:t>us </a:t>
            </a:r>
            <a:r>
              <a:rPr lang="en-US" sz="2600" dirty="0">
                <a:effectLst/>
                <a:latin typeface="Calibri" panose="020F0502020204030204" pitchFamily="34" charset="0"/>
                <a:ea typeface="Calibri" panose="020F0502020204030204" pitchFamily="34" charset="0"/>
                <a:cs typeface="Calibri" panose="020F0502020204030204" pitchFamily="34" charset="0"/>
              </a:rPr>
              <a:t>make better choices</a:t>
            </a:r>
            <a:r>
              <a:rPr lang="en-US" sz="2600" dirty="0">
                <a:latin typeface="Calibri" panose="020F0502020204030204" pitchFamily="34" charset="0"/>
                <a:ea typeface="Calibri" panose="020F0502020204030204" pitchFamily="34" charset="0"/>
                <a:cs typeface="Calibri" panose="020F0502020204030204" pitchFamily="34" charset="0"/>
              </a:rPr>
              <a:t> and </a:t>
            </a:r>
            <a:r>
              <a:rPr lang="en-US" sz="2600" dirty="0">
                <a:effectLst/>
                <a:latin typeface="Calibri" panose="020F0502020204030204" pitchFamily="34" charset="0"/>
                <a:ea typeface="Calibri" panose="020F0502020204030204" pitchFamily="34" charset="0"/>
                <a:cs typeface="Calibri" panose="020F0502020204030204" pitchFamily="34" charset="0"/>
              </a:rPr>
              <a:t>create stronger chapters.</a:t>
            </a: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Calibri" panose="020F0502020204030204" pitchFamily="34" charset="0"/>
            </a:endParaRPr>
          </a:p>
          <a:p>
            <a:pPr marL="0" marR="0" indent="0" algn="l">
              <a:lnSpc>
                <a:spcPct val="107000"/>
              </a:lnSpc>
              <a:spcBef>
                <a:spcPts val="0"/>
              </a:spcBef>
              <a:spcAft>
                <a:spcPts val="800"/>
              </a:spcAft>
              <a:buNone/>
            </a:pP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Even small </a:t>
            </a:r>
            <a:r>
              <a:rPr lang="en-US" sz="2600" b="1" dirty="0">
                <a:solidFill>
                  <a:srgbClr val="222222"/>
                </a:solidFill>
                <a:latin typeface="Calibri" panose="020F0502020204030204" pitchFamily="34" charset="0"/>
                <a:ea typeface="Calibri" panose="020F0502020204030204" pitchFamily="34" charset="0"/>
                <a:cs typeface="Calibri" panose="020F0502020204030204" pitchFamily="34" charset="0"/>
              </a:rPr>
              <a:t>changes</a:t>
            </a:r>
            <a:r>
              <a:rPr lang="en-US" sz="2600" dirty="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can make us look at others and oneself differently and </a:t>
            </a:r>
            <a:r>
              <a:rPr lang="en-US" sz="2600" b="1"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change</a:t>
            </a:r>
            <a:r>
              <a:rPr lang="en-US" sz="2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the way we see others.  </a:t>
            </a:r>
            <a:endParaRPr lang="en-US"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8894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F8F23-3F2B-44A2-AB02-AE4B2735F4D5}"/>
              </a:ext>
            </a:extLst>
          </p:cNvPr>
          <p:cNvSpPr>
            <a:spLocks noGrp="1"/>
          </p:cNvSpPr>
          <p:nvPr>
            <p:ph type="title"/>
          </p:nvPr>
        </p:nvSpPr>
        <p:spPr/>
        <p:txBody>
          <a:bodyPr>
            <a:normAutofit/>
          </a:bodyPr>
          <a:lstStyle/>
          <a:p>
            <a:pPr algn="ctr"/>
            <a:r>
              <a:rPr lang="en-US" dirty="0"/>
              <a:t>These words will NEVER be outdated</a:t>
            </a:r>
          </a:p>
        </p:txBody>
      </p:sp>
      <p:pic>
        <p:nvPicPr>
          <p:cNvPr id="4" name="Content Placeholder 3">
            <a:extLst>
              <a:ext uri="{FF2B5EF4-FFF2-40B4-BE49-F238E27FC236}">
                <a16:creationId xmlns:a16="http://schemas.microsoft.com/office/drawing/2014/main" id="{81CE459D-DC0C-46B2-BC17-5CA758BDD3BE}"/>
              </a:ext>
            </a:extLst>
          </p:cNvPr>
          <p:cNvPicPr>
            <a:picLocks noGrp="1" noChangeAspect="1"/>
          </p:cNvPicPr>
          <p:nvPr>
            <p:ph idx="1"/>
          </p:nvPr>
        </p:nvPicPr>
        <p:blipFill>
          <a:blip r:embed="rId2"/>
          <a:stretch>
            <a:fillRect/>
          </a:stretch>
        </p:blipFill>
        <p:spPr>
          <a:xfrm>
            <a:off x="838200" y="1893967"/>
            <a:ext cx="3803948" cy="4708852"/>
          </a:xfrm>
          <a:prstGeom prst="rect">
            <a:avLst/>
          </a:prstGeom>
        </p:spPr>
      </p:pic>
      <p:sp>
        <p:nvSpPr>
          <p:cNvPr id="5" name="TextBox 4">
            <a:extLst>
              <a:ext uri="{FF2B5EF4-FFF2-40B4-BE49-F238E27FC236}">
                <a16:creationId xmlns:a16="http://schemas.microsoft.com/office/drawing/2014/main" id="{A2259B95-F486-45D4-A332-D2F6980277FA}"/>
              </a:ext>
            </a:extLst>
          </p:cNvPr>
          <p:cNvSpPr txBox="1"/>
          <p:nvPr/>
        </p:nvSpPr>
        <p:spPr>
          <a:xfrm>
            <a:off x="5178056" y="1817218"/>
            <a:ext cx="6175744" cy="5078313"/>
          </a:xfrm>
          <a:prstGeom prst="rect">
            <a:avLst/>
          </a:prstGeom>
          <a:noFill/>
        </p:spPr>
        <p:txBody>
          <a:bodyPr wrap="square" rtlCol="0">
            <a:spAutoFit/>
          </a:bodyPr>
          <a:lstStyle/>
          <a:p>
            <a:pPr algn="ctr"/>
            <a:r>
              <a:rPr lang="en-US" sz="2400" dirty="0">
                <a:latin typeface="Amazon Ember"/>
              </a:rPr>
              <a:t>When I look at you, I see myself </a:t>
            </a:r>
          </a:p>
          <a:p>
            <a:pPr algn="ctr"/>
            <a:r>
              <a:rPr lang="en-US" sz="2400" dirty="0">
                <a:latin typeface="Amazon Ember"/>
              </a:rPr>
              <a:t>If my eyes are unable to see you as my sister</a:t>
            </a:r>
          </a:p>
          <a:p>
            <a:pPr algn="ctr"/>
            <a:r>
              <a:rPr lang="en-US" sz="2400" dirty="0">
                <a:latin typeface="Amazon Ember"/>
              </a:rPr>
              <a:t>It is because my OWN vision is blurred.</a:t>
            </a:r>
          </a:p>
          <a:p>
            <a:pPr algn="ctr"/>
            <a:r>
              <a:rPr lang="en-US" sz="2400" dirty="0">
                <a:latin typeface="Amazon Ember"/>
              </a:rPr>
              <a:t>And if that be so,</a:t>
            </a:r>
          </a:p>
          <a:p>
            <a:pPr algn="ctr"/>
            <a:r>
              <a:rPr lang="en-US" sz="2400" dirty="0">
                <a:latin typeface="Amazon Ember"/>
              </a:rPr>
              <a:t>It is I who need YOU</a:t>
            </a:r>
          </a:p>
          <a:p>
            <a:pPr algn="ctr"/>
            <a:r>
              <a:rPr lang="en-US" sz="2400" dirty="0">
                <a:latin typeface="Amazon Ember"/>
              </a:rPr>
              <a:t>Either because I do not understand who you are</a:t>
            </a:r>
          </a:p>
          <a:p>
            <a:pPr algn="ctr"/>
            <a:r>
              <a:rPr lang="en-US" sz="2400" dirty="0">
                <a:latin typeface="Amazon Ember"/>
              </a:rPr>
              <a:t>My Sister,</a:t>
            </a:r>
          </a:p>
          <a:p>
            <a:pPr algn="ctr"/>
            <a:r>
              <a:rPr lang="en-US" sz="2400" dirty="0">
                <a:latin typeface="Amazon Ember"/>
              </a:rPr>
              <a:t>Or because I need you</a:t>
            </a:r>
          </a:p>
          <a:p>
            <a:pPr algn="ctr"/>
            <a:r>
              <a:rPr lang="en-US" sz="2400" dirty="0">
                <a:latin typeface="Amazon Ember"/>
              </a:rPr>
              <a:t>To help me understand who I am</a:t>
            </a:r>
          </a:p>
          <a:p>
            <a:endParaRPr lang="en-US" dirty="0"/>
          </a:p>
          <a:p>
            <a:endParaRPr lang="en-US" dirty="0"/>
          </a:p>
          <a:p>
            <a:r>
              <a:rPr lang="en-US" dirty="0">
                <a:latin typeface="Amazon Ember"/>
              </a:rPr>
              <a:t>Lillian Benbow 15</a:t>
            </a:r>
            <a:r>
              <a:rPr lang="en-US" baseline="30000" dirty="0">
                <a:latin typeface="Amazon Ember"/>
              </a:rPr>
              <a:t>th</a:t>
            </a:r>
            <a:r>
              <a:rPr lang="en-US" dirty="0">
                <a:latin typeface="Amazon Ember"/>
              </a:rPr>
              <a:t> National President</a:t>
            </a:r>
          </a:p>
          <a:p>
            <a:endParaRPr lang="en-US" dirty="0"/>
          </a:p>
          <a:p>
            <a:endParaRPr lang="en-US" dirty="0"/>
          </a:p>
          <a:p>
            <a:r>
              <a:rPr lang="en-US" dirty="0"/>
              <a:t> </a:t>
            </a:r>
          </a:p>
        </p:txBody>
      </p:sp>
    </p:spTree>
    <p:extLst>
      <p:ext uri="{BB962C8B-B14F-4D97-AF65-F5344CB8AC3E}">
        <p14:creationId xmlns:p14="http://schemas.microsoft.com/office/powerpoint/2010/main" val="1150115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340253CF-9D53-41E7-A98B-26B85DF92F3B}"/>
              </a:ext>
            </a:extLst>
          </p:cNvPr>
          <p:cNvSpPr txBox="1"/>
          <p:nvPr/>
        </p:nvSpPr>
        <p:spPr>
          <a:xfrm>
            <a:off x="838200" y="401221"/>
            <a:ext cx="10515600" cy="1348065"/>
          </a:xfrm>
          <a:prstGeom prst="rect">
            <a:avLst/>
          </a:prstGeom>
        </p:spPr>
        <p:txBody>
          <a:bodyPr vert="horz" lIns="91440" tIns="45720" rIns="91440" bIns="45720" rtlCol="0" anchor="ctr">
            <a:normAutofit/>
          </a:bodyPr>
          <a:lstStyle/>
          <a:p>
            <a:pPr algn="ctr">
              <a:spcBef>
                <a:spcPct val="0"/>
              </a:spcBef>
              <a:spcAft>
                <a:spcPts val="600"/>
              </a:spcAft>
            </a:pPr>
            <a:endParaRPr lang="en-US" sz="6800" dirty="0">
              <a:solidFill>
                <a:schemeClr val="bg1"/>
              </a:solidFill>
              <a:latin typeface="+mj-lt"/>
              <a:ea typeface="+mj-ea"/>
              <a:cs typeface="+mj-cs"/>
            </a:endParaRPr>
          </a:p>
        </p:txBody>
      </p:sp>
      <p:sp>
        <p:nvSpPr>
          <p:cNvPr id="5" name="TextBox 4">
            <a:extLst>
              <a:ext uri="{FF2B5EF4-FFF2-40B4-BE49-F238E27FC236}">
                <a16:creationId xmlns:a16="http://schemas.microsoft.com/office/drawing/2014/main" id="{E5BC7D35-A855-4DB9-B706-2BF3B636BC82}"/>
              </a:ext>
            </a:extLst>
          </p:cNvPr>
          <p:cNvSpPr txBox="1"/>
          <p:nvPr/>
        </p:nvSpPr>
        <p:spPr>
          <a:xfrm>
            <a:off x="427703" y="2586789"/>
            <a:ext cx="11267767" cy="3590174"/>
          </a:xfrm>
          <a:prstGeom prst="rect">
            <a:avLst/>
          </a:prstGeom>
        </p:spPr>
        <p:txBody>
          <a:bodyPr vert="horz" lIns="91440" tIns="45720" rIns="91440" bIns="45720" rtlCol="0">
            <a:normAutofit/>
          </a:bodyPr>
          <a:lstStyle/>
          <a:p>
            <a:pPr marL="57150">
              <a:lnSpc>
                <a:spcPct val="110000"/>
              </a:lnSpc>
              <a:spcAft>
                <a:spcPts val="600"/>
              </a:spcAft>
            </a:pP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8B4E73E-C5DA-4048-AC0D-3681600BEFB9}"/>
              </a:ext>
            </a:extLst>
          </p:cNvPr>
          <p:cNvSpPr txBox="1"/>
          <p:nvPr/>
        </p:nvSpPr>
        <p:spPr>
          <a:xfrm>
            <a:off x="2657856" y="3356211"/>
            <a:ext cx="7091428" cy="830997"/>
          </a:xfrm>
          <a:prstGeom prst="rect">
            <a:avLst/>
          </a:prstGeom>
          <a:noFill/>
        </p:spPr>
        <p:txBody>
          <a:bodyPr wrap="none" rtlCol="0">
            <a:spAutoFit/>
          </a:bodyPr>
          <a:lstStyle/>
          <a:p>
            <a:r>
              <a:rPr lang="en-US" sz="4800" dirty="0">
                <a:latin typeface="Amazon Ember"/>
              </a:rPr>
              <a:t>THANK YOU FOR LISTENING</a:t>
            </a:r>
          </a:p>
        </p:txBody>
      </p:sp>
    </p:spTree>
    <p:extLst>
      <p:ext uri="{BB962C8B-B14F-4D97-AF65-F5344CB8AC3E}">
        <p14:creationId xmlns:p14="http://schemas.microsoft.com/office/powerpoint/2010/main" val="2464465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340253CF-9D53-41E7-A98B-26B85DF92F3B}"/>
              </a:ext>
            </a:extLst>
          </p:cNvPr>
          <p:cNvSpPr txBox="1"/>
          <p:nvPr/>
        </p:nvSpPr>
        <p:spPr>
          <a:xfrm>
            <a:off x="838200" y="401221"/>
            <a:ext cx="10515600" cy="1348065"/>
          </a:xfrm>
          <a:prstGeom prst="rect">
            <a:avLst/>
          </a:prstGeom>
        </p:spPr>
        <p:txBody>
          <a:bodyPr vert="horz" lIns="91440" tIns="45720" rIns="91440" bIns="45720" rtlCol="0" anchor="ctr">
            <a:normAutofit/>
          </a:bodyPr>
          <a:lstStyle/>
          <a:p>
            <a:pPr algn="ctr">
              <a:spcBef>
                <a:spcPct val="0"/>
              </a:spcBef>
              <a:spcAft>
                <a:spcPts val="600"/>
              </a:spcAft>
            </a:pPr>
            <a:r>
              <a:rPr lang="en-US" sz="6800" dirty="0">
                <a:solidFill>
                  <a:schemeClr val="bg1"/>
                </a:solidFill>
                <a:latin typeface="+mj-lt"/>
                <a:ea typeface="+mj-ea"/>
                <a:cs typeface="+mj-cs"/>
              </a:rPr>
              <a:t>REFERENCES</a:t>
            </a:r>
          </a:p>
        </p:txBody>
      </p:sp>
      <p:sp>
        <p:nvSpPr>
          <p:cNvPr id="5" name="TextBox 4">
            <a:extLst>
              <a:ext uri="{FF2B5EF4-FFF2-40B4-BE49-F238E27FC236}">
                <a16:creationId xmlns:a16="http://schemas.microsoft.com/office/drawing/2014/main" id="{E5BC7D35-A855-4DB9-B706-2BF3B636BC82}"/>
              </a:ext>
            </a:extLst>
          </p:cNvPr>
          <p:cNvSpPr txBox="1"/>
          <p:nvPr/>
        </p:nvSpPr>
        <p:spPr>
          <a:xfrm>
            <a:off x="427703" y="2586789"/>
            <a:ext cx="11267767" cy="3590174"/>
          </a:xfrm>
          <a:prstGeom prst="rect">
            <a:avLst/>
          </a:prstGeom>
        </p:spPr>
        <p:txBody>
          <a:bodyPr vert="horz" lIns="91440" tIns="45720" rIns="91440" bIns="45720" rtlCol="0">
            <a:normAutofit fontScale="92500" lnSpcReduction="20000"/>
          </a:bodyPr>
          <a:lstStyle/>
          <a:p>
            <a:pPr marL="285750" indent="-228600">
              <a:lnSpc>
                <a:spcPct val="110000"/>
              </a:lnSpc>
              <a:spcAft>
                <a:spcPts val="600"/>
              </a:spcAft>
              <a:buFont typeface="Arial" panose="020B0604020202020204" pitchFamily="34" charset="0"/>
              <a:buChar char="•"/>
            </a:pPr>
            <a:r>
              <a:rPr lang="en-US" sz="3200" dirty="0">
                <a:latin typeface="Arial" panose="020B0604020202020204" pitchFamily="34" charset="0"/>
                <a:cs typeface="Arial" panose="020B0604020202020204" pitchFamily="34" charset="0"/>
              </a:rPr>
              <a:t>Brown,T., Parks,G., Phillips, C. (2010). African American Fraternities and Sororities: The</a:t>
            </a:r>
            <a:r>
              <a:rPr lang="en-US" sz="3200" i="0" u="none" strike="noStrike" dirty="0">
                <a:effectLst/>
                <a:latin typeface="Amazon Ember"/>
              </a:rPr>
              <a:t> Legacy and the Vision  </a:t>
            </a:r>
          </a:p>
          <a:p>
            <a:pPr marL="285750" indent="-228600">
              <a:lnSpc>
                <a:spcPct val="110000"/>
              </a:lnSpc>
              <a:spcAft>
                <a:spcPts val="600"/>
              </a:spcAft>
              <a:buFont typeface="Arial" panose="020B0604020202020204" pitchFamily="34" charset="0"/>
              <a:buChar char="•"/>
            </a:pPr>
            <a:r>
              <a:rPr lang="en-US" sz="3200" dirty="0">
                <a:latin typeface="Arial" panose="020B0604020202020204" pitchFamily="34" charset="0"/>
                <a:cs typeface="Arial" panose="020B0604020202020204" pitchFamily="34" charset="0"/>
              </a:rPr>
              <a:t>Black Greek 101: The Culture, Customs, and Challenges of Black Fraternities and Sororities</a:t>
            </a:r>
          </a:p>
          <a:p>
            <a:pPr marL="285750" indent="-228600">
              <a:lnSpc>
                <a:spcPct val="110000"/>
              </a:lnSpc>
              <a:spcAft>
                <a:spcPts val="600"/>
              </a:spcAft>
              <a:buFont typeface="Arial" panose="020B0604020202020204" pitchFamily="34" charset="0"/>
              <a:buChar char="•"/>
            </a:pPr>
            <a:r>
              <a:rPr lang="en-US" sz="3200" dirty="0">
                <a:latin typeface="Arial" panose="020B0604020202020204" pitchFamily="34" charset="0"/>
                <a:cs typeface="Arial" panose="020B0604020202020204" pitchFamily="34" charset="0"/>
              </a:rPr>
              <a:t>Greek Vocabulary. Univ of Louisiana. Fraternity &amp; Sorority Life. https://greeklife.louisiana.edu/node/95</a:t>
            </a:r>
          </a:p>
          <a:p>
            <a:pPr marL="285750" indent="-228600">
              <a:lnSpc>
                <a:spcPct val="110000"/>
              </a:lnSpc>
              <a:spcAft>
                <a:spcPts val="600"/>
              </a:spcAft>
              <a:buFont typeface="Arial" panose="020B0604020202020204" pitchFamily="34" charset="0"/>
              <a:buChar char="•"/>
            </a:pPr>
            <a:r>
              <a:rPr lang="en-US" sz="3200" dirty="0">
                <a:latin typeface="Arial" panose="020B0604020202020204" pitchFamily="34" charset="0"/>
                <a:cs typeface="Arial" panose="020B0604020202020204" pitchFamily="34" charset="0"/>
              </a:rPr>
              <a:t>Deltasigmatheta.org</a:t>
            </a:r>
          </a:p>
          <a:p>
            <a:pPr marL="57150">
              <a:lnSpc>
                <a:spcPct val="110000"/>
              </a:lnSpc>
              <a:spcAft>
                <a:spcPts val="600"/>
              </a:spcAft>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826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497A2-1204-4F0B-9FD3-ED3C00638C46}"/>
              </a:ext>
            </a:extLst>
          </p:cNvPr>
          <p:cNvSpPr>
            <a:spLocks noGrp="1"/>
          </p:cNvSpPr>
          <p:nvPr>
            <p:ph type="title"/>
          </p:nvPr>
        </p:nvSpPr>
        <p:spPr>
          <a:xfrm>
            <a:off x="745166" y="248167"/>
            <a:ext cx="10981660" cy="1325563"/>
          </a:xfrm>
        </p:spPr>
        <p:txBody>
          <a:bodyPr>
            <a:normAutofit fontScale="90000"/>
          </a:bodyPr>
          <a:lstStyle/>
          <a:p>
            <a:pPr algn="ctr"/>
            <a:r>
              <a:rPr lang="en-US" dirty="0"/>
              <a:t>Once upon a time</a:t>
            </a:r>
            <a:br>
              <a:rPr lang="en-US" dirty="0"/>
            </a:br>
            <a:r>
              <a:rPr lang="en-US" dirty="0"/>
              <a:t> our Delta language was different…</a:t>
            </a:r>
          </a:p>
        </p:txBody>
      </p:sp>
      <p:sp>
        <p:nvSpPr>
          <p:cNvPr id="3" name="Content Placeholder 2">
            <a:extLst>
              <a:ext uri="{FF2B5EF4-FFF2-40B4-BE49-F238E27FC236}">
                <a16:creationId xmlns:a16="http://schemas.microsoft.com/office/drawing/2014/main" id="{384E7C5B-0531-40EF-8AB2-85CE5BC0F9C9}"/>
              </a:ext>
            </a:extLst>
          </p:cNvPr>
          <p:cNvSpPr>
            <a:spLocks noGrp="1"/>
          </p:cNvSpPr>
          <p:nvPr>
            <p:ph idx="1"/>
          </p:nvPr>
        </p:nvSpPr>
        <p:spPr>
          <a:xfrm>
            <a:off x="531629" y="1776910"/>
            <a:ext cx="11408734" cy="4715965"/>
          </a:xfrm>
        </p:spPr>
        <p:txBody>
          <a:bodyPr>
            <a:normAutofit/>
          </a:bodyPr>
          <a:lstStyle/>
          <a:p>
            <a:r>
              <a:rPr lang="en-US" sz="2400" b="1" dirty="0">
                <a:effectLst/>
                <a:latin typeface="Arial" panose="020B0604020202020204" pitchFamily="34" charset="0"/>
                <a:ea typeface="Calibri" panose="020F0502020204030204" pitchFamily="34" charset="0"/>
                <a:cs typeface="Arial" panose="020B0604020202020204" pitchFamily="34" charset="0"/>
              </a:rPr>
              <a:t>Pledge – A young woman seeking membership  (Initiate) </a:t>
            </a:r>
            <a:endParaRPr lang="en-US" sz="2400" b="1" i="0" dirty="0">
              <a:effectLst/>
              <a:latin typeface="Arial" panose="020B0604020202020204" pitchFamily="34" charset="0"/>
              <a:cs typeface="Arial" panose="020B0604020202020204" pitchFamily="34" charset="0"/>
            </a:endParaRPr>
          </a:p>
          <a:p>
            <a:r>
              <a:rPr lang="en-US" sz="2400" b="1" i="0" dirty="0">
                <a:effectLst/>
                <a:latin typeface="Arial" panose="020B0604020202020204" pitchFamily="34" charset="0"/>
                <a:cs typeface="Arial" panose="020B0604020202020204" pitchFamily="34" charset="0"/>
              </a:rPr>
              <a:t>Dean of Pledges (DP)</a:t>
            </a:r>
            <a:r>
              <a:rPr lang="en-US" sz="2400" b="0" i="0" dirty="0">
                <a:effectLst/>
                <a:latin typeface="Arial" panose="020B0604020202020204" pitchFamily="34" charset="0"/>
                <a:cs typeface="Arial" panose="020B0604020202020204" pitchFamily="34" charset="0"/>
              </a:rPr>
              <a:t> – </a:t>
            </a:r>
            <a:r>
              <a:rPr lang="en-US" sz="2400" b="1" i="0" dirty="0">
                <a:effectLst/>
                <a:latin typeface="Arial" panose="020B0604020202020204" pitchFamily="34" charset="0"/>
                <a:cs typeface="Arial" panose="020B0604020202020204" pitchFamily="34" charset="0"/>
              </a:rPr>
              <a:t>Person who oversees the membership intake process. (LMC)</a:t>
            </a:r>
          </a:p>
          <a:p>
            <a:r>
              <a:rPr lang="en-US" sz="2400" b="1" dirty="0">
                <a:latin typeface="Arial" panose="020B0604020202020204" pitchFamily="34" charset="0"/>
                <a:cs typeface="Arial" panose="020B0604020202020204" pitchFamily="34" charset="0"/>
              </a:rPr>
              <a:t>Hell Week (aka Probation)- The final week of pledging culminating in initiation</a:t>
            </a:r>
            <a:endParaRPr lang="en-US" sz="2400" b="1" i="0" dirty="0">
              <a:effectLst/>
              <a:latin typeface="Arial" panose="020B0604020202020204" pitchFamily="34" charset="0"/>
              <a:cs typeface="Arial" panose="020B0604020202020204" pitchFamily="34" charset="0"/>
            </a:endParaRPr>
          </a:p>
          <a:p>
            <a:r>
              <a:rPr lang="en-US" sz="2400" b="1" i="0" dirty="0">
                <a:effectLst/>
                <a:latin typeface="Arial" panose="020B0604020202020204" pitchFamily="34" charset="0"/>
                <a:cs typeface="Arial" panose="020B0604020202020204" pitchFamily="34" charset="0"/>
              </a:rPr>
              <a:t>Anchor: The last person in a new member pledge line (Caboose)</a:t>
            </a:r>
            <a:endParaRPr lang="en-US" sz="2400" b="1" dirty="0">
              <a:latin typeface="Arial" panose="020B0604020202020204" pitchFamily="34" charset="0"/>
              <a:cs typeface="Arial" panose="020B0604020202020204" pitchFamily="34" charset="0"/>
            </a:endParaRPr>
          </a:p>
          <a:p>
            <a:r>
              <a:rPr lang="en-US" sz="2400" b="1" i="0" dirty="0">
                <a:solidFill>
                  <a:srgbClr val="332222"/>
                </a:solidFill>
                <a:effectLst/>
                <a:latin typeface="Arial" panose="020B0604020202020204" pitchFamily="34" charset="0"/>
                <a:cs typeface="Arial" panose="020B0604020202020204" pitchFamily="34" charset="0"/>
              </a:rPr>
              <a:t>Neophyte (NEO):  A new member of an organization who has completed the new member process.</a:t>
            </a:r>
          </a:p>
          <a:p>
            <a:r>
              <a:rPr lang="en-US" sz="2400" b="1" i="0" u="none" strike="noStrike" dirty="0">
                <a:solidFill>
                  <a:srgbClr val="222222"/>
                </a:solidFill>
                <a:effectLst/>
                <a:latin typeface="Arial" panose="020B0604020202020204" pitchFamily="34" charset="0"/>
                <a:cs typeface="Arial" panose="020B0604020202020204" pitchFamily="34" charset="0"/>
              </a:rPr>
              <a:t>Prophyte:</a:t>
            </a:r>
            <a:r>
              <a:rPr lang="en-US" sz="2400" b="0" i="0" u="none" strike="noStrike" dirty="0">
                <a:solidFill>
                  <a:srgbClr val="222222"/>
                </a:solidFill>
                <a:effectLst/>
                <a:latin typeface="Arial" panose="020B0604020202020204" pitchFamily="34" charset="0"/>
                <a:cs typeface="Arial" panose="020B0604020202020204" pitchFamily="34" charset="0"/>
              </a:rPr>
              <a:t> </a:t>
            </a:r>
            <a:r>
              <a:rPr lang="en-US" sz="2400" b="1" i="0" u="none" strike="noStrike" dirty="0">
                <a:solidFill>
                  <a:srgbClr val="222222"/>
                </a:solidFill>
                <a:effectLst/>
                <a:latin typeface="Arial" panose="020B0604020202020204" pitchFamily="34" charset="0"/>
                <a:cs typeface="Arial" panose="020B0604020202020204" pitchFamily="34" charset="0"/>
              </a:rPr>
              <a:t>someone who has initiated new members.</a:t>
            </a:r>
            <a:endParaRPr lang="en-US" sz="2400" b="1" dirty="0">
              <a:latin typeface="Arial" panose="020B0604020202020204" pitchFamily="34" charset="0"/>
              <a:cs typeface="Arial" panose="020B0604020202020204" pitchFamily="34" charset="0"/>
            </a:endParaRPr>
          </a:p>
          <a:p>
            <a:endParaRPr lang="en-US" sz="2800" b="1" i="0" dirty="0">
              <a:solidFill>
                <a:srgbClr val="332222"/>
              </a:solidFill>
              <a:effectLst/>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488161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14B859-CEA7-4A90-8531-468AB07BEE2A}"/>
              </a:ext>
            </a:extLst>
          </p:cNvPr>
          <p:cNvSpPr>
            <a:spLocks noGrp="1"/>
          </p:cNvSpPr>
          <p:nvPr>
            <p:ph idx="1"/>
          </p:nvPr>
        </p:nvSpPr>
        <p:spPr>
          <a:xfrm>
            <a:off x="625548" y="1854957"/>
            <a:ext cx="10940903" cy="4779760"/>
          </a:xfrm>
        </p:spPr>
        <p:txBody>
          <a:bodyPr>
            <a:normAutofit lnSpcReduction="10000"/>
          </a:bodyPr>
          <a:lstStyle/>
          <a:p>
            <a:pPr>
              <a:spcBef>
                <a:spcPts val="0"/>
              </a:spcBef>
              <a:tabLst>
                <a:tab pos="457200" algn="l"/>
              </a:tabLst>
            </a:pPr>
            <a:r>
              <a:rPr lang="en-US" kern="1200" dirty="0">
                <a:effectLst/>
                <a:latin typeface="Arial" panose="020B0604020202020204" pitchFamily="34" charset="0"/>
                <a:ea typeface="Times New Roman" panose="02020603050405020304" pitchFamily="18" charset="0"/>
                <a:cs typeface="Arial" panose="020B0604020202020204" pitchFamily="34" charset="0"/>
              </a:rPr>
              <a:t>Ship – Individuals who are members of the same intake class.      (Line Sisters, Sands)</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a:spcBef>
                <a:spcPts val="0"/>
              </a:spcBef>
              <a:tabLst>
                <a:tab pos="457200" algn="l"/>
              </a:tabLst>
            </a:pPr>
            <a:r>
              <a:rPr lang="en-US"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Head knocker- The Line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a:t>
            </a:r>
            <a:r>
              <a:rPr lang="en-US"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resident, Number 1, Captain</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a:lnSpc>
                <a:spcPct val="106000"/>
              </a:lnSpc>
              <a:spcBef>
                <a:spcPts val="0"/>
              </a:spcBef>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Pledge Mother- a special mentor who saw you through the initiation</a:t>
            </a:r>
          </a:p>
          <a:p>
            <a:r>
              <a:rPr lang="en-US" dirty="0">
                <a:latin typeface="Arial" panose="020B0604020202020204" pitchFamily="34" charset="0"/>
                <a:cs typeface="Arial" panose="020B0604020202020204" pitchFamily="34" charset="0"/>
              </a:rPr>
              <a:t>DePledge- to terminate an initiation into the sorority</a:t>
            </a:r>
          </a:p>
          <a:p>
            <a:r>
              <a:rPr lang="en-US" dirty="0">
                <a:latin typeface="Arial" panose="020B0604020202020204" pitchFamily="34" charset="0"/>
                <a:cs typeface="Arial" panose="020B0604020202020204" pitchFamily="34" charset="0"/>
              </a:rPr>
              <a:t>Hazing</a:t>
            </a:r>
            <a:r>
              <a:rPr lang="en-US" b="1" dirty="0">
                <a:latin typeface="Arial" panose="020B0604020202020204" pitchFamily="34" charset="0"/>
                <a:cs typeface="Arial" panose="020B0604020202020204" pitchFamily="34" charset="0"/>
              </a:rPr>
              <a:t>-  </a:t>
            </a:r>
            <a:r>
              <a:rPr lang="en-US" b="0" i="0" dirty="0">
                <a:solidFill>
                  <a:srgbClr val="202124"/>
                </a:solidFill>
                <a:effectLst/>
                <a:latin typeface="Roboto"/>
              </a:rPr>
              <a:t>any action taken or situation created, during an initiation meant to produce mental or physical discomfort, embarrassment, harassment, or ridicule. </a:t>
            </a:r>
            <a:r>
              <a:rPr lang="en-US" b="1" i="0" dirty="0">
                <a:solidFill>
                  <a:srgbClr val="FF0000"/>
                </a:solidFill>
                <a:effectLst/>
                <a:latin typeface="Roboto"/>
              </a:rPr>
              <a:t>Hazing is both PROHIBITED and UNLAWFUL</a:t>
            </a:r>
            <a:endParaRPr lang="en-US" b="1" dirty="0">
              <a:solidFill>
                <a:srgbClr val="FF0000"/>
              </a:solidFill>
              <a:latin typeface="Arial" panose="020B0604020202020204" pitchFamily="34" charset="0"/>
              <a:cs typeface="Arial" panose="020B0604020202020204" pitchFamily="34" charset="0"/>
            </a:endParaRPr>
          </a:p>
          <a:p>
            <a:pPr marL="342900" marR="0" lvl="0" indent="-342900">
              <a:lnSpc>
                <a:spcPct val="106000"/>
              </a:lnSpc>
              <a:spcBef>
                <a:spcPts val="0"/>
              </a:spcBef>
              <a:spcAft>
                <a:spcPts val="0"/>
              </a:spcAft>
              <a:buFont typeface="Arial" panose="020B0604020202020204" pitchFamily="34" charset="0"/>
              <a:buChar char="•"/>
              <a:tabLst>
                <a:tab pos="457200" algn="l"/>
              </a:tabLst>
            </a:pPr>
            <a:endParaRPr lang="en-US"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nSpc>
                <a:spcPct val="106000"/>
              </a:lnSpc>
              <a:spcBef>
                <a:spcPts val="0"/>
              </a:spcBef>
              <a:spcAft>
                <a:spcPts val="0"/>
              </a:spcAft>
              <a:buNone/>
              <a:tabLst>
                <a:tab pos="457200" algn="l"/>
              </a:tabLst>
            </a:pPr>
            <a:endParaRPr lang="en-US" sz="3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50296F90-CB0A-48B8-B28B-5B8612B24FCC}"/>
              </a:ext>
            </a:extLst>
          </p:cNvPr>
          <p:cNvSpPr txBox="1"/>
          <p:nvPr/>
        </p:nvSpPr>
        <p:spPr>
          <a:xfrm>
            <a:off x="896369" y="653148"/>
            <a:ext cx="8311425" cy="830997"/>
          </a:xfrm>
          <a:prstGeom prst="rect">
            <a:avLst/>
          </a:prstGeom>
          <a:noFill/>
        </p:spPr>
        <p:txBody>
          <a:bodyPr wrap="square">
            <a:spAutoFit/>
          </a:bodyPr>
          <a:lstStyle/>
          <a:p>
            <a:r>
              <a:rPr lang="en-US" sz="4800" dirty="0">
                <a:latin typeface="+mj-lt"/>
              </a:rPr>
              <a:t>Outdated terminologies…</a:t>
            </a:r>
          </a:p>
        </p:txBody>
      </p:sp>
    </p:spTree>
    <p:extLst>
      <p:ext uri="{BB962C8B-B14F-4D97-AF65-F5344CB8AC3E}">
        <p14:creationId xmlns:p14="http://schemas.microsoft.com/office/powerpoint/2010/main" val="368788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C86E-27F7-4EFD-BF89-4B4B1583E30E}"/>
              </a:ext>
            </a:extLst>
          </p:cNvPr>
          <p:cNvSpPr>
            <a:spLocks noGrp="1"/>
          </p:cNvSpPr>
          <p:nvPr>
            <p:ph type="title"/>
          </p:nvPr>
        </p:nvSpPr>
        <p:spPr/>
        <p:txBody>
          <a:bodyPr/>
          <a:lstStyle/>
          <a:p>
            <a:r>
              <a:rPr lang="en-US" dirty="0"/>
              <a:t>Outdated terminologies…</a:t>
            </a:r>
          </a:p>
        </p:txBody>
      </p:sp>
      <p:sp>
        <p:nvSpPr>
          <p:cNvPr id="3" name="Content Placeholder 2">
            <a:extLst>
              <a:ext uri="{FF2B5EF4-FFF2-40B4-BE49-F238E27FC236}">
                <a16:creationId xmlns:a16="http://schemas.microsoft.com/office/drawing/2014/main" id="{84CEF27A-F5AF-4539-B02E-2B7318537B85}"/>
              </a:ext>
            </a:extLst>
          </p:cNvPr>
          <p:cNvSpPr>
            <a:spLocks noGrp="1"/>
          </p:cNvSpPr>
          <p:nvPr>
            <p:ph idx="1"/>
          </p:nvPr>
        </p:nvSpPr>
        <p:spPr>
          <a:xfrm>
            <a:off x="838200" y="1690688"/>
            <a:ext cx="10515600" cy="5167312"/>
          </a:xfrm>
        </p:spPr>
        <p:txBody>
          <a:bodyPr>
            <a:normAutofit/>
          </a:bodyPr>
          <a:lstStyle/>
          <a:p>
            <a:r>
              <a:rPr lang="en-US" sz="2600" b="1" dirty="0">
                <a:latin typeface="Arial" panose="020B0604020202020204" pitchFamily="34" charset="0"/>
                <a:cs typeface="Arial" panose="020B0604020202020204" pitchFamily="34" charset="0"/>
              </a:rPr>
              <a:t>Social Probation- A time when Pledges were not allowed to talk to anyone other than the Big Sisters or line sisters</a:t>
            </a:r>
          </a:p>
          <a:p>
            <a:r>
              <a:rPr lang="en-US" sz="2600" b="1" dirty="0">
                <a:latin typeface="Arial" panose="020B0604020202020204" pitchFamily="34" charset="0"/>
                <a:cs typeface="Arial" panose="020B0604020202020204" pitchFamily="34" charset="0"/>
              </a:rPr>
              <a:t>Delta Ducks- stuffed ducks that Pledges were required to carry during the entire pledge period. </a:t>
            </a:r>
          </a:p>
          <a:p>
            <a:r>
              <a:rPr lang="en-US" sz="2600" b="1" dirty="0">
                <a:latin typeface="Arial" panose="020B0604020202020204" pitchFamily="34" charset="0"/>
                <a:cs typeface="Arial" panose="020B0604020202020204" pitchFamily="34" charset="0"/>
              </a:rPr>
              <a:t>Duck Walk- a short squatty walk intended to mimic a duck</a:t>
            </a:r>
          </a:p>
          <a:p>
            <a:r>
              <a:rPr lang="en-US" sz="2400" b="1" dirty="0">
                <a:latin typeface="Arial" panose="020B0604020202020204" pitchFamily="34" charset="0"/>
                <a:cs typeface="Arial" panose="020B0604020202020204" pitchFamily="34" charset="0"/>
              </a:rPr>
              <a:t>Teekee- a large wooden necklace made with Greek letters similar to a lavaliere. </a:t>
            </a:r>
          </a:p>
          <a:p>
            <a:endParaRPr lang="en-US" sz="2600" b="1" dirty="0">
              <a:latin typeface="Arial" panose="020B0604020202020204" pitchFamily="34" charset="0"/>
              <a:cs typeface="Arial" panose="020B0604020202020204" pitchFamily="34" charset="0"/>
            </a:endParaRPr>
          </a:p>
          <a:p>
            <a:endParaRPr lang="en-US" sz="2600" b="1" dirty="0">
              <a:effectLst/>
              <a:latin typeface="Arial" panose="020B0604020202020204" pitchFamily="34" charset="0"/>
              <a:ea typeface="Calibri" panose="020F0502020204030204" pitchFamily="34"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pPr marL="0" indent="0">
              <a:buNone/>
            </a:pPr>
            <a:endParaRPr lang="en-US" sz="3600" dirty="0">
              <a:latin typeface="Arial" panose="020B0604020202020204" pitchFamily="34" charset="0"/>
              <a:cs typeface="Arial" panose="020B0604020202020204" pitchFamily="34" charset="0"/>
            </a:endParaRP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66523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2C217-7D81-4AA5-958B-B30B88B223BA}"/>
              </a:ext>
            </a:extLst>
          </p:cNvPr>
          <p:cNvSpPr>
            <a:spLocks noGrp="1"/>
          </p:cNvSpPr>
          <p:nvPr>
            <p:ph type="title"/>
          </p:nvPr>
        </p:nvSpPr>
        <p:spPr/>
        <p:txBody>
          <a:bodyPr/>
          <a:lstStyle/>
          <a:p>
            <a:r>
              <a:rPr lang="en-US" dirty="0"/>
              <a:t>This next one might surprise you….</a:t>
            </a:r>
          </a:p>
        </p:txBody>
      </p:sp>
      <p:sp>
        <p:nvSpPr>
          <p:cNvPr id="3" name="Content Placeholder 2">
            <a:extLst>
              <a:ext uri="{FF2B5EF4-FFF2-40B4-BE49-F238E27FC236}">
                <a16:creationId xmlns:a16="http://schemas.microsoft.com/office/drawing/2014/main" id="{F897CBE0-D49E-472C-A616-4A305457C33D}"/>
              </a:ext>
            </a:extLst>
          </p:cNvPr>
          <p:cNvSpPr>
            <a:spLocks noGrp="1"/>
          </p:cNvSpPr>
          <p:nvPr>
            <p:ph idx="1"/>
          </p:nvPr>
        </p:nvSpPr>
        <p:spPr/>
        <p:txBody>
          <a:bodyPr>
            <a:normAutofit/>
          </a:bodyPr>
          <a:lstStyle/>
          <a:p>
            <a:r>
              <a:rPr lang="en-US" sz="4400" dirty="0">
                <a:latin typeface="Arial" panose="020B0604020202020204" pitchFamily="34" charset="0"/>
                <a:cs typeface="Arial" panose="020B0604020202020204" pitchFamily="34" charset="0"/>
              </a:rPr>
              <a:t>Sisterly thanks to Soror Morrell at NSDCAC for sharing this info with me to include in this presentation…</a:t>
            </a:r>
          </a:p>
        </p:txBody>
      </p:sp>
    </p:spTree>
    <p:extLst>
      <p:ext uri="{BB962C8B-B14F-4D97-AF65-F5344CB8AC3E}">
        <p14:creationId xmlns:p14="http://schemas.microsoft.com/office/powerpoint/2010/main" val="71778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9" name="Rectangle 2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06AC58A-B3EC-4A4D-894A-E66937D66652}"/>
              </a:ext>
            </a:extLst>
          </p:cNvPr>
          <p:cNvPicPr>
            <a:picLocks noChangeAspect="1"/>
          </p:cNvPicPr>
          <p:nvPr/>
        </p:nvPicPr>
        <p:blipFill rotWithShape="1">
          <a:blip r:embed="rId2">
            <a:alphaModFix/>
          </a:blip>
          <a:srcRect t="11725" r="-1" b="11724"/>
          <a:stretch/>
        </p:blipFill>
        <p:spPr>
          <a:xfrm>
            <a:off x="20" y="10"/>
            <a:ext cx="12188930" cy="6857990"/>
          </a:xfrm>
          <a:prstGeom prst="rect">
            <a:avLst/>
          </a:prstGeom>
        </p:spPr>
      </p:pic>
      <p:sp>
        <p:nvSpPr>
          <p:cNvPr id="31" name="Rectangle 30">
            <a:extLst>
              <a:ext uri="{FF2B5EF4-FFF2-40B4-BE49-F238E27FC236}">
                <a16:creationId xmlns:a16="http://schemas.microsoft.com/office/drawing/2014/main" id="{8F51725E-A483-43B2-A6F2-C44F502FE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754B87-3234-4337-8407-EB0D52172E47}"/>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lnSpc>
                <a:spcPct val="90000"/>
              </a:lnSpc>
            </a:pPr>
            <a:r>
              <a:rPr lang="en-US" sz="4300">
                <a:solidFill>
                  <a:schemeClr val="bg1"/>
                </a:solidFill>
                <a:effectLst/>
              </a:rPr>
              <a:t>Once upon a time, Delta initiates were called “Barbarian,” “Barbie,”or “Barb.</a:t>
            </a:r>
            <a:br>
              <a:rPr lang="en-US" sz="4300">
                <a:solidFill>
                  <a:schemeClr val="bg1"/>
                </a:solidFill>
                <a:effectLst/>
              </a:rPr>
            </a:br>
            <a:endParaRPr lang="en-US" sz="4300">
              <a:solidFill>
                <a:schemeClr val="bg1"/>
              </a:solidFill>
            </a:endParaRPr>
          </a:p>
        </p:txBody>
      </p:sp>
      <p:sp>
        <p:nvSpPr>
          <p:cNvPr id="33"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979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6A3B66-42E7-4D4C-92A9-419B473D0B72}"/>
              </a:ext>
            </a:extLst>
          </p:cNvPr>
          <p:cNvSpPr>
            <a:spLocks noGrp="1"/>
          </p:cNvSpPr>
          <p:nvPr>
            <p:ph type="title"/>
          </p:nvPr>
        </p:nvSpPr>
        <p:spPr>
          <a:xfrm>
            <a:off x="572493" y="238539"/>
            <a:ext cx="11047013" cy="1434415"/>
          </a:xfrm>
        </p:spPr>
        <p:txBody>
          <a:bodyPr anchor="b">
            <a:normAutofit/>
          </a:bodyPr>
          <a:lstStyle/>
          <a:p>
            <a:pPr algn="ctr"/>
            <a:r>
              <a:rPr lang="en-US" sz="7200" dirty="0"/>
              <a:t>BARBARIANS</a:t>
            </a:r>
          </a:p>
        </p:txBody>
      </p:sp>
      <p:sp>
        <p:nvSpPr>
          <p:cNvPr id="37"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4"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464D933-AE94-468E-9D4B-5DFEC0382A1C}"/>
              </a:ext>
            </a:extLst>
          </p:cNvPr>
          <p:cNvPicPr>
            <a:picLocks noChangeAspect="1"/>
          </p:cNvPicPr>
          <p:nvPr/>
        </p:nvPicPr>
        <p:blipFill rotWithShape="1">
          <a:blip r:embed="rId2"/>
          <a:srcRect l="14782" r="21109" b="2"/>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Content Placeholder 2">
            <a:extLst>
              <a:ext uri="{FF2B5EF4-FFF2-40B4-BE49-F238E27FC236}">
                <a16:creationId xmlns:a16="http://schemas.microsoft.com/office/drawing/2014/main" id="{FF3424BF-1C3F-43CA-945E-4C9D8110F44A}"/>
              </a:ext>
            </a:extLst>
          </p:cNvPr>
          <p:cNvSpPr>
            <a:spLocks noGrp="1"/>
          </p:cNvSpPr>
          <p:nvPr>
            <p:ph idx="1"/>
          </p:nvPr>
        </p:nvSpPr>
        <p:spPr>
          <a:xfrm>
            <a:off x="4905955" y="2071316"/>
            <a:ext cx="6713552" cy="4114800"/>
          </a:xfrm>
        </p:spPr>
        <p:txBody>
          <a:bodyPr anchor="t">
            <a:normAutofit/>
          </a:bodyPr>
          <a:lstStyle/>
          <a:p>
            <a:pPr marL="0" indent="0">
              <a:lnSpc>
                <a:spcPct val="100000"/>
              </a:lnSpc>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While the uniform dress that developed as a part of the pledge process for </a:t>
            </a:r>
            <a:r>
              <a:rPr lang="en-US" sz="2400" dirty="0">
                <a:latin typeface="Calibri" panose="020F0502020204030204" pitchFamily="34" charset="0"/>
                <a:ea typeface="Calibri" panose="020F0502020204030204" pitchFamily="34" charset="0"/>
                <a:cs typeface="Times New Roman" panose="02020603050405020304" pitchFamily="18" charset="0"/>
              </a:rPr>
              <a:t>Bl</a:t>
            </a:r>
            <a:r>
              <a:rPr lang="en-US" sz="2400" dirty="0">
                <a:effectLst/>
                <a:latin typeface="Calibri" panose="020F0502020204030204" pitchFamily="34" charset="0"/>
                <a:ea typeface="Calibri" panose="020F0502020204030204" pitchFamily="34" charset="0"/>
                <a:cs typeface="Times New Roman" panose="02020603050405020304" pitchFamily="18" charset="0"/>
              </a:rPr>
              <a:t>ack Greeks was generally in good taste, the use of derogatory names was a significant part of probation and pledging.  As early as 1925 at Wilberforce University, Sigma Gamma Rho and Delta Sigma Theta Sororities called their initiates “</a:t>
            </a:r>
            <a:r>
              <a:rPr lang="en-US"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B</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arbarians</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The Delta Sigma Theta description was more informative as on the page listing the chapter’s social calendar, they discussed the nine “</a:t>
            </a:r>
            <a:r>
              <a:rPr lang="en-US"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Barbarians</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r>
              <a:rPr lang="en-US" sz="2400" dirty="0">
                <a:effectLst/>
                <a:latin typeface="Calibri" panose="020F0502020204030204" pitchFamily="34" charset="0"/>
                <a:ea typeface="Calibri" panose="020F0502020204030204" pitchFamily="34" charset="0"/>
                <a:cs typeface="Times New Roman" panose="02020603050405020304" pitchFamily="18" charset="0"/>
              </a:rPr>
              <a:t>, indicating a pledge </a:t>
            </a:r>
            <a:r>
              <a:rPr lang="en-US" sz="2400" dirty="0">
                <a:latin typeface="Calibri" panose="020F0502020204030204" pitchFamily="34" charset="0"/>
                <a:ea typeface="Calibri" panose="020F0502020204030204" pitchFamily="34" charset="0"/>
                <a:cs typeface="Times New Roman" panose="02020603050405020304" pitchFamily="18" charset="0"/>
              </a:rPr>
              <a:t>line</a:t>
            </a:r>
            <a:r>
              <a:rPr lang="en-US" sz="2400" dirty="0">
                <a:effectLst/>
                <a:latin typeface="Calibri" panose="020F0502020204030204" pitchFamily="34" charset="0"/>
                <a:ea typeface="Calibri" panose="020F0502020204030204" pitchFamily="34" charset="0"/>
                <a:cs typeface="Times New Roman" panose="02020603050405020304" pitchFamily="18" charset="0"/>
              </a:rPr>
              <a:t> of 9 women.</a:t>
            </a:r>
          </a:p>
          <a:p>
            <a:pPr>
              <a:lnSpc>
                <a:spcPct val="100000"/>
              </a:lnSpc>
            </a:pPr>
            <a:endParaRPr lang="en-US" sz="2400" dirty="0"/>
          </a:p>
        </p:txBody>
      </p:sp>
    </p:spTree>
    <p:extLst>
      <p:ext uri="{BB962C8B-B14F-4D97-AF65-F5344CB8AC3E}">
        <p14:creationId xmlns:p14="http://schemas.microsoft.com/office/powerpoint/2010/main" val="1853087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FC27B1-3F5E-44A3-8E31-9C17969FF780}"/>
              </a:ext>
            </a:extLst>
          </p:cNvPr>
          <p:cNvPicPr>
            <a:picLocks noChangeAspect="1"/>
          </p:cNvPicPr>
          <p:nvPr/>
        </p:nvPicPr>
        <p:blipFill rotWithShape="1">
          <a:blip r:embed="rId2"/>
          <a:srcRect t="15924" b="11398"/>
          <a:stretch/>
        </p:blipFill>
        <p:spPr>
          <a:xfrm>
            <a:off x="1356852" y="0"/>
            <a:ext cx="9355324" cy="6857999"/>
          </a:xfrm>
          <a:prstGeom prst="rect">
            <a:avLst/>
          </a:prstGeom>
        </p:spPr>
      </p:pic>
    </p:spTree>
    <p:extLst>
      <p:ext uri="{BB962C8B-B14F-4D97-AF65-F5344CB8AC3E}">
        <p14:creationId xmlns:p14="http://schemas.microsoft.com/office/powerpoint/2010/main" val="202043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0831E0-BD59-4E2D-85E6-734C40576219}"/>
              </a:ext>
            </a:extLst>
          </p:cNvPr>
          <p:cNvPicPr>
            <a:picLocks noChangeAspect="1"/>
          </p:cNvPicPr>
          <p:nvPr/>
        </p:nvPicPr>
        <p:blipFill rotWithShape="1">
          <a:blip r:embed="rId2"/>
          <a:srcRect t="21432"/>
          <a:stretch/>
        </p:blipFill>
        <p:spPr>
          <a:xfrm>
            <a:off x="0" y="212534"/>
            <a:ext cx="6343650" cy="6645466"/>
          </a:xfrm>
          <a:prstGeom prst="rect">
            <a:avLst/>
          </a:prstGeom>
        </p:spPr>
      </p:pic>
      <p:pic>
        <p:nvPicPr>
          <p:cNvPr id="3" name="Picture 2">
            <a:extLst>
              <a:ext uri="{FF2B5EF4-FFF2-40B4-BE49-F238E27FC236}">
                <a16:creationId xmlns:a16="http://schemas.microsoft.com/office/drawing/2014/main" id="{D82FD476-4517-4AA8-B31A-AB0360782280}"/>
              </a:ext>
            </a:extLst>
          </p:cNvPr>
          <p:cNvPicPr>
            <a:picLocks noChangeAspect="1"/>
          </p:cNvPicPr>
          <p:nvPr/>
        </p:nvPicPr>
        <p:blipFill rotWithShape="1">
          <a:blip r:embed="rId3"/>
          <a:srcRect l="12105" t="22406" r="13754" b="36765"/>
          <a:stretch/>
        </p:blipFill>
        <p:spPr>
          <a:xfrm>
            <a:off x="6465394" y="1828802"/>
            <a:ext cx="5591928" cy="4104166"/>
          </a:xfrm>
          <a:prstGeom prst="rect">
            <a:avLst/>
          </a:prstGeom>
        </p:spPr>
      </p:pic>
      <p:sp>
        <p:nvSpPr>
          <p:cNvPr id="5" name="TextBox 4">
            <a:extLst>
              <a:ext uri="{FF2B5EF4-FFF2-40B4-BE49-F238E27FC236}">
                <a16:creationId xmlns:a16="http://schemas.microsoft.com/office/drawing/2014/main" id="{AA28D4B0-AADF-4358-8434-C70D3BAE8DD8}"/>
              </a:ext>
            </a:extLst>
          </p:cNvPr>
          <p:cNvSpPr txBox="1"/>
          <p:nvPr/>
        </p:nvSpPr>
        <p:spPr>
          <a:xfrm>
            <a:off x="7464055" y="571089"/>
            <a:ext cx="301964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Barbarians</a:t>
            </a:r>
          </a:p>
        </p:txBody>
      </p:sp>
      <p:sp>
        <p:nvSpPr>
          <p:cNvPr id="6" name="Arrow: Down 5">
            <a:extLst>
              <a:ext uri="{FF2B5EF4-FFF2-40B4-BE49-F238E27FC236}">
                <a16:creationId xmlns:a16="http://schemas.microsoft.com/office/drawing/2014/main" id="{86091FF5-1742-49D6-B627-FC761D317599}"/>
              </a:ext>
            </a:extLst>
          </p:cNvPr>
          <p:cNvSpPr/>
          <p:nvPr/>
        </p:nvSpPr>
        <p:spPr>
          <a:xfrm>
            <a:off x="8389088" y="133959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57518"/>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6217</TotalTime>
  <Words>737</Words>
  <Application>Microsoft Office PowerPoint</Application>
  <PresentationFormat>Widescreen</PresentationFormat>
  <Paragraphs>66</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Amazon Ember</vt:lpstr>
      <vt:lpstr>Arial</vt:lpstr>
      <vt:lpstr>Calibri</vt:lpstr>
      <vt:lpstr>Modern Love</vt:lpstr>
      <vt:lpstr>Roboto</vt:lpstr>
      <vt:lpstr>The Hand</vt:lpstr>
      <vt:lpstr>SketchyVTI</vt:lpstr>
      <vt:lpstr>Heritage Moment</vt:lpstr>
      <vt:lpstr>Once upon a time  our Delta language was different…</vt:lpstr>
      <vt:lpstr>PowerPoint Presentation</vt:lpstr>
      <vt:lpstr>Outdated terminologies…</vt:lpstr>
      <vt:lpstr>This next one might surprise you….</vt:lpstr>
      <vt:lpstr>Once upon a time, Delta initiates were called “Barbarian,” “Barbie,”or “Barb. </vt:lpstr>
      <vt:lpstr>BARBARIANS</vt:lpstr>
      <vt:lpstr>PowerPoint Presentation</vt:lpstr>
      <vt:lpstr>PowerPoint Presentation</vt:lpstr>
      <vt:lpstr>Everyone did it!</vt:lpstr>
      <vt:lpstr>Why is this important?</vt:lpstr>
      <vt:lpstr>These words will NEVER be outdated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Heritage Moment</dc:title>
  <dc:creator>Pat</dc:creator>
  <cp:lastModifiedBy>Pat</cp:lastModifiedBy>
  <cp:revision>52</cp:revision>
  <dcterms:created xsi:type="dcterms:W3CDTF">2020-10-15T07:38:05Z</dcterms:created>
  <dcterms:modified xsi:type="dcterms:W3CDTF">2021-01-14T20:33:11Z</dcterms:modified>
</cp:coreProperties>
</file>