
<file path=[Content_Types].xml><?xml version="1.0" encoding="utf-8"?>
<Types xmlns="http://schemas.openxmlformats.org/package/2006/content-types">
  <Default Extension="gif&amp;ehk=4KmZtV" ContentType="image/gif"/>
  <Default Extension="jpeg" ContentType="image/jpeg"/>
  <Default Extension="jpg&amp;ehk=5HVeqSkAazISQRyYsUY5QQ&amp;r=0&amp;pid=OfficeInsert" ContentType="image/jpeg"/>
  <Default Extension="jpg&amp;ehk=jvM5DcB2kbPVrxKYBRbVJA&amp;r=0&amp;pid=OfficeInsert" ContentType="image/jpeg"/>
  <Default Extension="png" ContentType="image/png"/>
  <Default Extension="png&amp;ehk=FxfGm"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8" r:id="rId5"/>
    <p:sldId id="259" r:id="rId6"/>
    <p:sldId id="274" r:id="rId7"/>
    <p:sldId id="296" r:id="rId8"/>
    <p:sldId id="278" r:id="rId9"/>
    <p:sldId id="287" r:id="rId10"/>
    <p:sldId id="297" r:id="rId11"/>
    <p:sldId id="269" r:id="rId12"/>
    <p:sldId id="280" r:id="rId13"/>
    <p:sldId id="291" r:id="rId14"/>
    <p:sldId id="276" r:id="rId15"/>
    <p:sldId id="286" r:id="rId16"/>
    <p:sldId id="288" r:id="rId17"/>
    <p:sldId id="295" r:id="rId18"/>
    <p:sldId id="263" r:id="rId19"/>
    <p:sldId id="275" r:id="rId20"/>
    <p:sldId id="290" r:id="rId21"/>
    <p:sldId id="284" r:id="rId22"/>
    <p:sldId id="271" r:id="rId23"/>
    <p:sldId id="264" r:id="rId24"/>
    <p:sldId id="266" r:id="rId25"/>
    <p:sldId id="265" r:id="rId26"/>
    <p:sldId id="279" r:id="rId27"/>
    <p:sldId id="285" r:id="rId28"/>
    <p:sldId id="260" r:id="rId29"/>
    <p:sldId id="293" r:id="rId30"/>
    <p:sldId id="26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73C92E-2D96-421C-B74D-9A917A5D88D1}" v="81" dt="2021-12-01T02:10:57.5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100" d="100"/>
          <a:sy n="100" d="100"/>
        </p:scale>
        <p:origin x="72"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3688738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3626481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1258764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3550989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2708473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4276881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3780609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2674518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1936348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1904746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F29E67-9B9C-4264-BE98-6754BF1FB85B}" type="datetimeFigureOut">
              <a:rPr lang="en-US" smtClean="0"/>
              <a:t>Wednesday, December 1,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464345-CACA-455C-94B0-346451D7D0F5}" type="slidenum">
              <a:rPr lang="en-US" smtClean="0"/>
              <a:t>‹#›</a:t>
            </a:fld>
            <a:endParaRPr lang="en-US"/>
          </a:p>
        </p:txBody>
      </p:sp>
    </p:spTree>
    <p:extLst>
      <p:ext uri="{BB962C8B-B14F-4D97-AF65-F5344CB8AC3E}">
        <p14:creationId xmlns:p14="http://schemas.microsoft.com/office/powerpoint/2010/main" val="1335690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F29E67-9B9C-4264-BE98-6754BF1FB85B}" type="datetimeFigureOut">
              <a:rPr lang="en-US" smtClean="0"/>
              <a:t>Wednesday, December 1, 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464345-CACA-455C-94B0-346451D7D0F5}" type="slidenum">
              <a:rPr lang="en-US" smtClean="0"/>
              <a:t>‹#›</a:t>
            </a:fld>
            <a:endParaRPr lang="en-US"/>
          </a:p>
        </p:txBody>
      </p:sp>
    </p:spTree>
    <p:extLst>
      <p:ext uri="{BB962C8B-B14F-4D97-AF65-F5344CB8AC3E}">
        <p14:creationId xmlns:p14="http://schemas.microsoft.com/office/powerpoint/2010/main" val="12231669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amp;ehk=FxfGm"/><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amp;ehk=jvM5DcB2kbPVrxKYBRbVJA&amp;r=0&amp;pid=OfficeInsert"/><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amp;ehk=FxfGm"/><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gif&amp;ehk=4KmZt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amp;ehk=5HVeqSkAazISQRyYsUY5QQ&amp;r=0&amp;pid=OfficeInsert"/><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5899" y="645467"/>
            <a:ext cx="10668000" cy="790575"/>
          </a:xfrm>
        </p:spPr>
        <p:txBody>
          <a:bodyPr>
            <a:noAutofit/>
          </a:bodyPr>
          <a:lstStyle/>
          <a:p>
            <a:r>
              <a:rPr lang="en-US" sz="6600" b="1" dirty="0">
                <a:solidFill>
                  <a:srgbClr val="FF0000"/>
                </a:solidFill>
              </a:rPr>
              <a:t>Delta Sigma Theta Sorority, Inc</a:t>
            </a:r>
          </a:p>
        </p:txBody>
      </p:sp>
      <p:sp>
        <p:nvSpPr>
          <p:cNvPr id="3" name="Subtitle 2"/>
          <p:cNvSpPr>
            <a:spLocks noGrp="1"/>
          </p:cNvSpPr>
          <p:nvPr>
            <p:ph type="subTitle" idx="1"/>
          </p:nvPr>
        </p:nvSpPr>
        <p:spPr>
          <a:xfrm>
            <a:off x="1524000" y="2000251"/>
            <a:ext cx="9144000" cy="990600"/>
          </a:xfrm>
        </p:spPr>
        <p:txBody>
          <a:bodyPr vert="horz" lIns="91440" tIns="45720" rIns="91440" bIns="45720" rtlCol="0" anchor="t">
            <a:noAutofit/>
          </a:bodyPr>
          <a:lstStyle/>
          <a:p>
            <a:r>
              <a:rPr lang="en-US" sz="4800" b="1" dirty="0">
                <a:solidFill>
                  <a:srgbClr val="FF0000"/>
                </a:solidFill>
                <a:cs typeface="Calibri"/>
              </a:rPr>
              <a:t>MTAAC</a:t>
            </a:r>
            <a:endParaRPr lang="en-US" sz="4800" b="1" dirty="0">
              <a:solidFill>
                <a:srgbClr val="FF0000"/>
              </a:solidFill>
            </a:endParaRPr>
          </a:p>
          <a:p>
            <a:r>
              <a:rPr lang="en-US" sz="4800" b="1" dirty="0">
                <a:solidFill>
                  <a:srgbClr val="FF0000"/>
                </a:solidFill>
              </a:rPr>
              <a:t>Heritage and Archives Presentation</a:t>
            </a:r>
          </a:p>
          <a:p>
            <a:endParaRPr lang="en-US" sz="4800" b="1" dirty="0">
              <a:solidFill>
                <a:srgbClr val="FF0000"/>
              </a:solidFill>
              <a:cs typeface="Calibri"/>
            </a:endParaRPr>
          </a:p>
        </p:txBody>
      </p:sp>
      <p:pic>
        <p:nvPicPr>
          <p:cNvPr id="2056" name="Picture 8" descr="Image result for delta sigma theta fortitu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8148" y="3514725"/>
            <a:ext cx="2165751" cy="32565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EF9005C-0EB4-4BE5-8A3E-CD52BFA641B8}"/>
              </a:ext>
            </a:extLst>
          </p:cNvPr>
          <p:cNvSpPr txBox="1"/>
          <p:nvPr/>
        </p:nvSpPr>
        <p:spPr>
          <a:xfrm>
            <a:off x="4724400" y="3924300"/>
            <a:ext cx="274320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latin typeface="Arial"/>
                <a:cs typeface="Segoe UI"/>
              </a:rPr>
              <a:t>Patricia P Watson, Ed.D. Chair​</a:t>
            </a:r>
          </a:p>
          <a:p>
            <a:pPr algn="ctr"/>
            <a:r>
              <a:rPr lang="en-US" dirty="0">
                <a:latin typeface="Arial"/>
                <a:cs typeface="Segoe UI"/>
              </a:rPr>
              <a:t>Manerva Hart D.D.S. </a:t>
            </a:r>
          </a:p>
          <a:p>
            <a:pPr algn="ctr"/>
            <a:r>
              <a:rPr lang="en-US" dirty="0">
                <a:latin typeface="Arial"/>
                <a:cs typeface="Segoe UI"/>
              </a:rPr>
              <a:t>Marsha Edmonds Co-Chair Heritage &amp; Archives​</a:t>
            </a:r>
            <a:endParaRPr lang="en-US" dirty="0"/>
          </a:p>
          <a:p>
            <a:pPr algn="ctr"/>
            <a:r>
              <a:rPr lang="en-US" dirty="0">
                <a:latin typeface="Arial"/>
                <a:cs typeface="Segoe UI"/>
              </a:rPr>
              <a:t>Nov 30, 2021</a:t>
            </a:r>
          </a:p>
        </p:txBody>
      </p:sp>
    </p:spTree>
    <p:extLst>
      <p:ext uri="{BB962C8B-B14F-4D97-AF65-F5344CB8AC3E}">
        <p14:creationId xmlns:p14="http://schemas.microsoft.com/office/powerpoint/2010/main" val="3402245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 selected by the chapter president who exemplifies “&lt;strong&gt;Fortitude&lt;/strong&g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525" y="461665"/>
            <a:ext cx="5640778" cy="6239518"/>
          </a:xfrm>
          <a:prstGeom prst="rect">
            <a:avLst/>
          </a:prstGeom>
        </p:spPr>
      </p:pic>
      <p:sp>
        <p:nvSpPr>
          <p:cNvPr id="3" name="TextBox 2"/>
          <p:cNvSpPr txBox="1"/>
          <p:nvPr/>
        </p:nvSpPr>
        <p:spPr>
          <a:xfrm>
            <a:off x="0" y="0"/>
            <a:ext cx="3145166" cy="923330"/>
          </a:xfrm>
          <a:prstGeom prst="rect">
            <a:avLst/>
          </a:prstGeom>
          <a:noFill/>
        </p:spPr>
        <p:txBody>
          <a:bodyPr wrap="square" rtlCol="0">
            <a:spAutoFit/>
          </a:bodyPr>
          <a:lstStyle/>
          <a:p>
            <a:r>
              <a:rPr lang="en-US" sz="5400" dirty="0">
                <a:solidFill>
                  <a:srgbClr val="FF0000"/>
                </a:solidFill>
              </a:rPr>
              <a:t>Fortitude</a:t>
            </a:r>
            <a:r>
              <a:rPr lang="en-US" sz="5400" dirty="0"/>
              <a:t> </a:t>
            </a:r>
          </a:p>
        </p:txBody>
      </p:sp>
      <p:sp>
        <p:nvSpPr>
          <p:cNvPr id="4" name="TextBox 3"/>
          <p:cNvSpPr txBox="1"/>
          <p:nvPr/>
        </p:nvSpPr>
        <p:spPr>
          <a:xfrm>
            <a:off x="4380615" y="2581725"/>
            <a:ext cx="7811386" cy="4001095"/>
          </a:xfrm>
          <a:prstGeom prst="rect">
            <a:avLst/>
          </a:prstGeom>
          <a:noFill/>
        </p:spPr>
        <p:txBody>
          <a:bodyPr wrap="square" rtlCol="0">
            <a:spAutoFit/>
          </a:bodyPr>
          <a:lstStyle/>
          <a:p>
            <a:pPr algn="ctr"/>
            <a:r>
              <a:rPr lang="en-US" sz="6000" dirty="0">
                <a:solidFill>
                  <a:srgbClr val="FF0000"/>
                </a:solidFill>
              </a:rPr>
              <a:t>Synonyms </a:t>
            </a:r>
          </a:p>
          <a:p>
            <a:r>
              <a:rPr lang="en-US" sz="4000" dirty="0">
                <a:solidFill>
                  <a:srgbClr val="FF0000"/>
                </a:solidFill>
                <a:latin typeface="Copperplate Gothic Bold" panose="020E0705020206020404" pitchFamily="34" charset="0"/>
              </a:rPr>
              <a:t>Determination</a:t>
            </a:r>
            <a:r>
              <a:rPr lang="en-US" sz="4000" dirty="0">
                <a:solidFill>
                  <a:srgbClr val="FF0000"/>
                </a:solidFill>
              </a:rPr>
              <a:t>,    </a:t>
            </a:r>
            <a:r>
              <a:rPr lang="en-US" sz="3600" dirty="0">
                <a:solidFill>
                  <a:srgbClr val="FF0000"/>
                </a:solidFill>
                <a:latin typeface="AR JULIAN" panose="02000000000000000000" pitchFamily="2" charset="0"/>
              </a:rPr>
              <a:t>courage</a:t>
            </a:r>
            <a:r>
              <a:rPr lang="en-US" dirty="0">
                <a:solidFill>
                  <a:srgbClr val="FF0000"/>
                </a:solidFill>
              </a:rPr>
              <a:t>,   </a:t>
            </a:r>
            <a:r>
              <a:rPr lang="en-US" sz="3200" dirty="0">
                <a:solidFill>
                  <a:srgbClr val="FF0000"/>
                </a:solidFill>
                <a:latin typeface="Broadway" panose="04040905080B02020502" pitchFamily="82" charset="0"/>
              </a:rPr>
              <a:t>bravery</a:t>
            </a:r>
            <a:r>
              <a:rPr lang="en-US" sz="3200" dirty="0">
                <a:solidFill>
                  <a:srgbClr val="FF0000"/>
                </a:solidFill>
              </a:rPr>
              <a:t>, </a:t>
            </a:r>
            <a:r>
              <a:rPr lang="en-US" sz="2400" dirty="0">
                <a:solidFill>
                  <a:srgbClr val="FF0000"/>
                </a:solidFill>
                <a:latin typeface="Algerian" panose="04020705040A02060702" pitchFamily="82" charset="0"/>
              </a:rPr>
              <a:t>endurance,       </a:t>
            </a:r>
            <a:r>
              <a:rPr lang="en-US" dirty="0">
                <a:solidFill>
                  <a:srgbClr val="FF0000"/>
                </a:solidFill>
              </a:rPr>
              <a:t> </a:t>
            </a:r>
            <a:r>
              <a:rPr lang="en-US" sz="2400" dirty="0">
                <a:solidFill>
                  <a:srgbClr val="FF0000"/>
                </a:solidFill>
                <a:latin typeface="Magneto" panose="04030805050802020D02" pitchFamily="82" charset="0"/>
              </a:rPr>
              <a:t>resilience</a:t>
            </a:r>
            <a:r>
              <a:rPr lang="en-US" dirty="0">
                <a:solidFill>
                  <a:srgbClr val="FF0000"/>
                </a:solidFill>
              </a:rPr>
              <a:t>,          </a:t>
            </a:r>
            <a:r>
              <a:rPr lang="en-US" sz="2800" dirty="0">
                <a:solidFill>
                  <a:srgbClr val="FF0000"/>
                </a:solidFill>
                <a:latin typeface="Matura MT Script Capitals" panose="03020802060602070202" pitchFamily="66" charset="0"/>
              </a:rPr>
              <a:t>mettle</a:t>
            </a:r>
            <a:r>
              <a:rPr lang="en-US" sz="2400" dirty="0">
                <a:solidFill>
                  <a:srgbClr val="FF0000"/>
                </a:solidFill>
                <a:latin typeface="Matura MT Script Capitals" panose="03020802060602070202" pitchFamily="66" charset="0"/>
              </a:rPr>
              <a:t>,</a:t>
            </a:r>
          </a:p>
          <a:p>
            <a:r>
              <a:rPr lang="en-US" dirty="0">
                <a:solidFill>
                  <a:srgbClr val="FF0000"/>
                </a:solidFill>
              </a:rPr>
              <a:t> </a:t>
            </a:r>
            <a:r>
              <a:rPr lang="en-US" sz="2400" dirty="0">
                <a:solidFill>
                  <a:srgbClr val="FF0000"/>
                </a:solidFill>
                <a:latin typeface="Script MT Bold" panose="03040602040607080904" pitchFamily="66" charset="0"/>
              </a:rPr>
              <a:t>moral fiber,</a:t>
            </a:r>
            <a:r>
              <a:rPr lang="en-US" dirty="0">
                <a:solidFill>
                  <a:srgbClr val="FF0000"/>
                </a:solidFill>
              </a:rPr>
              <a:t>        </a:t>
            </a:r>
            <a:r>
              <a:rPr lang="en-US" sz="2400" dirty="0">
                <a:solidFill>
                  <a:srgbClr val="FF0000"/>
                </a:solidFill>
                <a:latin typeface="Franklin Gothic Heavy" panose="020B0903020102020204" pitchFamily="34" charset="0"/>
              </a:rPr>
              <a:t>strength of character</a:t>
            </a:r>
            <a:r>
              <a:rPr lang="en-US" dirty="0">
                <a:solidFill>
                  <a:srgbClr val="FF0000"/>
                </a:solidFill>
              </a:rPr>
              <a:t>    </a:t>
            </a:r>
            <a:r>
              <a:rPr lang="en-US" sz="2400" dirty="0">
                <a:solidFill>
                  <a:srgbClr val="FF0000"/>
                </a:solidFill>
                <a:latin typeface="Impact" panose="020B0806030902050204" pitchFamily="34" charset="0"/>
              </a:rPr>
              <a:t>strongmindedness</a:t>
            </a:r>
            <a:r>
              <a:rPr lang="en-US" sz="4000" dirty="0">
                <a:solidFill>
                  <a:srgbClr val="FF0000"/>
                </a:solidFill>
                <a:latin typeface="Impact" panose="020B0806030902050204" pitchFamily="34" charset="0"/>
              </a:rPr>
              <a:t>,  </a:t>
            </a:r>
            <a:r>
              <a:rPr lang="en-US" sz="4000" dirty="0">
                <a:solidFill>
                  <a:srgbClr val="FF0000"/>
                </a:solidFill>
                <a:latin typeface="Showcard Gothic" panose="04020904020102020604" pitchFamily="82" charset="0"/>
              </a:rPr>
              <a:t>backbone</a:t>
            </a:r>
            <a:r>
              <a:rPr lang="en-US" dirty="0">
                <a:solidFill>
                  <a:srgbClr val="FF0000"/>
                </a:solidFill>
              </a:rPr>
              <a:t>,</a:t>
            </a:r>
            <a:r>
              <a:rPr lang="en-US" sz="2400" dirty="0">
                <a:solidFill>
                  <a:srgbClr val="FF0000"/>
                </a:solidFill>
                <a:latin typeface="Wide Latin" panose="020A0A07050505020404" pitchFamily="18" charset="0"/>
              </a:rPr>
              <a:t> ,  spirit  </a:t>
            </a:r>
            <a:r>
              <a:rPr lang="en-US" sz="2400" dirty="0">
                <a:solidFill>
                  <a:srgbClr val="FF0000"/>
                </a:solidFill>
              </a:rPr>
              <a:t> </a:t>
            </a:r>
            <a:r>
              <a:rPr lang="en-US" sz="2400" dirty="0">
                <a:solidFill>
                  <a:srgbClr val="FF0000"/>
                </a:solidFill>
                <a:latin typeface="Bernard MT Condensed" panose="02050806060905020404" pitchFamily="18" charset="0"/>
              </a:rPr>
              <a:t>Steadfastness </a:t>
            </a:r>
            <a:endParaRPr lang="en-US" sz="2400" dirty="0">
              <a:solidFill>
                <a:srgbClr val="FF0000"/>
              </a:solidFill>
              <a:latin typeface="Wide Latin" panose="020A0A07050505020404" pitchFamily="18" charset="0"/>
            </a:endParaRPr>
          </a:p>
          <a:p>
            <a:r>
              <a:rPr lang="en-US" sz="2400" dirty="0">
                <a:solidFill>
                  <a:srgbClr val="FF0000"/>
                </a:solidFill>
                <a:latin typeface="Engravers MT" panose="02090707080505020304" pitchFamily="18" charset="0"/>
              </a:rPr>
              <a:t>            true grit</a:t>
            </a:r>
            <a:r>
              <a:rPr lang="en-US" dirty="0">
                <a:solidFill>
                  <a:srgbClr val="FF0000"/>
                </a:solidFill>
              </a:rPr>
              <a:t>,  </a:t>
            </a:r>
            <a:r>
              <a:rPr lang="en-US" i="1" dirty="0">
                <a:solidFill>
                  <a:srgbClr val="FF0000"/>
                </a:solidFill>
              </a:rPr>
              <a:t>           </a:t>
            </a:r>
            <a:r>
              <a:rPr lang="en-US" sz="2400" dirty="0">
                <a:solidFill>
                  <a:srgbClr val="FF0000"/>
                </a:solidFill>
                <a:latin typeface="Goudy Stout" panose="0202090407030B020401" pitchFamily="18" charset="0"/>
              </a:rPr>
              <a:t>guts</a:t>
            </a:r>
          </a:p>
          <a:p>
            <a:endParaRPr lang="en-US" dirty="0"/>
          </a:p>
        </p:txBody>
      </p:sp>
      <p:sp>
        <p:nvSpPr>
          <p:cNvPr id="5" name="TextBox 4"/>
          <p:cNvSpPr txBox="1"/>
          <p:nvPr/>
        </p:nvSpPr>
        <p:spPr>
          <a:xfrm>
            <a:off x="5752213" y="157786"/>
            <a:ext cx="5741581" cy="2031325"/>
          </a:xfrm>
          <a:prstGeom prst="rect">
            <a:avLst/>
          </a:prstGeom>
          <a:noFill/>
        </p:spPr>
        <p:txBody>
          <a:bodyPr wrap="square" rtlCol="0">
            <a:spAutoFit/>
          </a:bodyPr>
          <a:lstStyle/>
          <a:p>
            <a:pPr algn="ctr"/>
            <a:r>
              <a:rPr lang="en-US" sz="5400" dirty="0">
                <a:solidFill>
                  <a:srgbClr val="FF0000"/>
                </a:solidFill>
              </a:rPr>
              <a:t>Courage in</a:t>
            </a:r>
          </a:p>
          <a:p>
            <a:pPr algn="ctr"/>
            <a:r>
              <a:rPr lang="en-US" sz="5400" dirty="0">
                <a:solidFill>
                  <a:srgbClr val="FF0000"/>
                </a:solidFill>
              </a:rPr>
              <a:t> pain or adversity</a:t>
            </a:r>
          </a:p>
          <a:p>
            <a:endParaRPr lang="en-US" dirty="0"/>
          </a:p>
        </p:txBody>
      </p:sp>
    </p:spTree>
    <p:extLst>
      <p:ext uri="{BB962C8B-B14F-4D97-AF65-F5344CB8AC3E}">
        <p14:creationId xmlns:p14="http://schemas.microsoft.com/office/powerpoint/2010/main" val="3923822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645" y="480196"/>
            <a:ext cx="5780384" cy="772559"/>
          </a:xfrm>
        </p:spPr>
        <p:txBody>
          <a:bodyPr>
            <a:normAutofit/>
          </a:bodyPr>
          <a:lstStyle/>
          <a:p>
            <a:pPr algn="ctr"/>
            <a:r>
              <a:rPr lang="en-US" sz="4800" b="1" dirty="0">
                <a:solidFill>
                  <a:srgbClr val="FF0000"/>
                </a:solidFill>
              </a:rPr>
              <a:t>Civil Rights Advocate…</a:t>
            </a:r>
          </a:p>
        </p:txBody>
      </p:sp>
      <p:sp>
        <p:nvSpPr>
          <p:cNvPr id="3" name="Content Placeholder 2"/>
          <p:cNvSpPr>
            <a:spLocks noGrp="1"/>
          </p:cNvSpPr>
          <p:nvPr>
            <p:ph idx="1"/>
          </p:nvPr>
        </p:nvSpPr>
        <p:spPr>
          <a:xfrm>
            <a:off x="237645" y="1477927"/>
            <a:ext cx="7917528" cy="5507556"/>
          </a:xfrm>
        </p:spPr>
        <p:txBody>
          <a:bodyPr>
            <a:normAutofit lnSpcReduction="10000"/>
          </a:bodyPr>
          <a:lstStyle/>
          <a:p>
            <a:pPr marL="0" indent="0">
              <a:buNone/>
            </a:pPr>
            <a:r>
              <a:rPr lang="en-US" sz="3300" b="1" dirty="0">
                <a:solidFill>
                  <a:srgbClr val="FF0000"/>
                </a:solidFill>
              </a:rPr>
              <a:t>During the 1960s Civil Rights Movement, Soror Height organized "</a:t>
            </a:r>
            <a:r>
              <a:rPr lang="en-US" sz="3300" b="1" u="sng" dirty="0">
                <a:solidFill>
                  <a:srgbClr val="FF0000"/>
                </a:solidFill>
              </a:rPr>
              <a:t>Wednesdays in Mississippi,</a:t>
            </a:r>
            <a:r>
              <a:rPr lang="en-US" sz="3300" b="1" dirty="0">
                <a:solidFill>
                  <a:srgbClr val="FF0000"/>
                </a:solidFill>
              </a:rPr>
              <a:t> "which brought together Black and White women from the North and South to create a dialogue of understanding. Soror Height was also a founding member of </a:t>
            </a:r>
            <a:r>
              <a:rPr lang="en-US" sz="3300" b="1" u="sng" dirty="0">
                <a:solidFill>
                  <a:srgbClr val="FF0000"/>
                </a:solidFill>
              </a:rPr>
              <a:t>The Council for United Civil Rights Leadership</a:t>
            </a:r>
            <a:r>
              <a:rPr lang="en-US" sz="3300" b="1" dirty="0">
                <a:solidFill>
                  <a:srgbClr val="FF0000"/>
                </a:solidFill>
              </a:rPr>
              <a:t>. In his autobiography, civil rights leader James Farmer described Dr. Height as one of the "</a:t>
            </a:r>
            <a:r>
              <a:rPr lang="en-US" sz="3300" b="1" u="sng" dirty="0">
                <a:solidFill>
                  <a:srgbClr val="FF0000"/>
                </a:solidFill>
              </a:rPr>
              <a:t>Big Six" of the Civil Rights Movement, but noted that her role was frequently ignored by the press due to sexism</a:t>
            </a:r>
            <a:r>
              <a:rPr lang="en-US" sz="3300" b="1" dirty="0">
                <a:solidFill>
                  <a:srgbClr val="FF0000"/>
                </a:solidFill>
              </a:rPr>
              <a:t>.</a:t>
            </a:r>
          </a:p>
          <a:p>
            <a:pPr marL="0" indent="0">
              <a:buNone/>
            </a:pPr>
            <a:endParaRPr lang="en-US" sz="3300" b="1" dirty="0">
              <a:solidFill>
                <a:srgbClr val="FF0000"/>
              </a:solidFill>
            </a:endParaRPr>
          </a:p>
          <a:p>
            <a:pPr marL="0" indent="0">
              <a:buNone/>
            </a:pPr>
            <a:endParaRPr lang="en-US" sz="3300" b="1" dirty="0">
              <a:solidFill>
                <a:srgbClr val="FF0000"/>
              </a:solidFill>
            </a:endParaRPr>
          </a:p>
          <a:p>
            <a:endParaRPr lang="en-US" dirty="0"/>
          </a:p>
        </p:txBody>
      </p:sp>
      <p:pic>
        <p:nvPicPr>
          <p:cNvPr id="6" name="Picture 5" descr="simontoncr0910 - African Americans During the &lt;strong&gt;Civil Rights Movement&lt;/strong&g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6381" y="20491"/>
            <a:ext cx="2271392" cy="2464527"/>
          </a:xfrm>
          <a:prstGeom prst="rect">
            <a:avLst/>
          </a:prstGeom>
        </p:spPr>
      </p:pic>
      <p:sp>
        <p:nvSpPr>
          <p:cNvPr id="7" name="Rectangle 6"/>
          <p:cNvSpPr/>
          <p:nvPr/>
        </p:nvSpPr>
        <p:spPr>
          <a:xfrm>
            <a:off x="9427104" y="2350646"/>
            <a:ext cx="2700669" cy="2031325"/>
          </a:xfrm>
          <a:prstGeom prst="rect">
            <a:avLst/>
          </a:prstGeom>
        </p:spPr>
        <p:txBody>
          <a:bodyPr wrap="square">
            <a:spAutoFit/>
          </a:bodyPr>
          <a:lstStyle/>
          <a:p>
            <a:pPr algn="ctr"/>
            <a:r>
              <a:rPr lang="en-US" b="1" dirty="0">
                <a:solidFill>
                  <a:srgbClr val="FF0000"/>
                </a:solidFill>
              </a:rPr>
              <a:t>No one will do for you what you need to do for yourself.  We cannot afford to be separate.  We have to see that all of us are in the same boat…Dr Dorothy I Height</a:t>
            </a:r>
          </a:p>
        </p:txBody>
      </p:sp>
    </p:spTree>
    <p:extLst>
      <p:ext uri="{BB962C8B-B14F-4D97-AF65-F5344CB8AC3E}">
        <p14:creationId xmlns:p14="http://schemas.microsoft.com/office/powerpoint/2010/main" val="1135304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0629"/>
            <a:ext cx="10515600" cy="807523"/>
          </a:xfrm>
        </p:spPr>
        <p:txBody>
          <a:bodyPr>
            <a:normAutofit/>
          </a:bodyPr>
          <a:lstStyle/>
          <a:p>
            <a:r>
              <a:rPr lang="en-US" b="1" dirty="0">
                <a:solidFill>
                  <a:srgbClr val="FF0000"/>
                </a:solidFill>
                <a:latin typeface="+mn-lt"/>
              </a:rPr>
              <a:t>Mothers of the Civil Rights Movement</a:t>
            </a:r>
          </a:p>
        </p:txBody>
      </p:sp>
      <p:sp>
        <p:nvSpPr>
          <p:cNvPr id="3" name="Content Placeholder 2"/>
          <p:cNvSpPr>
            <a:spLocks noGrp="1"/>
          </p:cNvSpPr>
          <p:nvPr>
            <p:ph idx="1"/>
          </p:nvPr>
        </p:nvSpPr>
        <p:spPr>
          <a:xfrm>
            <a:off x="5613992" y="1139478"/>
            <a:ext cx="6432698" cy="5367647"/>
          </a:xfrm>
        </p:spPr>
        <p:txBody>
          <a:bodyPr>
            <a:normAutofit/>
          </a:bodyPr>
          <a:lstStyle/>
          <a:p>
            <a:r>
              <a:rPr lang="en-US" sz="2100" b="1" dirty="0">
                <a:solidFill>
                  <a:srgbClr val="FF0000"/>
                </a:solidFill>
              </a:rPr>
              <a:t>Dr. Height was a key figure throughout the Civil Rights Movement. She was the female team leader among the six leaders of the civil rights movement which included Dr. Martin Luther King, Jr. At the 1963 March on Washington, Dr. Height was on the platform when Dr. King delivered his famous "I Have a Dream" speech after convincing the leadership to allow the young preacher to speak last and for more than five minutes. During the civil rights era, Dr. Height led NCNW to deal with unmet needs of women and their families by combating hunger and establishing decent housing and home ownership programs through the federal government for low-income families. </a:t>
            </a:r>
            <a:r>
              <a:rPr lang="en-US" sz="2000" b="1" dirty="0">
                <a:solidFill>
                  <a:srgbClr val="FF0000"/>
                </a:solidFill>
              </a:rPr>
              <a:t>In 1971, she helped found the National Women's Political Caucus with Gloria Steinem, Betty Friedan and Shirley Chisholm.</a:t>
            </a:r>
          </a:p>
          <a:p>
            <a:pPr marL="0" indent="0">
              <a:buNone/>
            </a:pPr>
            <a:endParaRPr lang="en-US" sz="2100" b="1" dirty="0">
              <a:solidFill>
                <a:srgbClr val="FF0000"/>
              </a:solidFill>
            </a:endParaRPr>
          </a:p>
        </p:txBody>
      </p:sp>
      <p:pic>
        <p:nvPicPr>
          <p:cNvPr id="4" name="Picture 3" descr="Image result for dorothy height and president eisenhower"/>
          <p:cNvPicPr/>
          <p:nvPr/>
        </p:nvPicPr>
        <p:blipFill>
          <a:blip r:embed="rId2">
            <a:extLst>
              <a:ext uri="{28A0092B-C50C-407E-A947-70E740481C1C}">
                <a14:useLocalDpi xmlns:a14="http://schemas.microsoft.com/office/drawing/2010/main" val="0"/>
              </a:ext>
            </a:extLst>
          </a:blip>
          <a:srcRect/>
          <a:stretch>
            <a:fillRect/>
          </a:stretch>
        </p:blipFill>
        <p:spPr bwMode="auto">
          <a:xfrm>
            <a:off x="116958" y="1275907"/>
            <a:ext cx="5677785" cy="5231218"/>
          </a:xfrm>
          <a:prstGeom prst="rect">
            <a:avLst/>
          </a:prstGeom>
          <a:noFill/>
          <a:ln>
            <a:noFill/>
          </a:ln>
        </p:spPr>
      </p:pic>
    </p:spTree>
    <p:extLst>
      <p:ext uri="{BB962C8B-B14F-4D97-AF65-F5344CB8AC3E}">
        <p14:creationId xmlns:p14="http://schemas.microsoft.com/office/powerpoint/2010/main" val="3021281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91386" y="1594884"/>
            <a:ext cx="5762847" cy="4997302"/>
          </a:xfrm>
        </p:spPr>
        <p:txBody>
          <a:bodyPr>
            <a:normAutofit/>
          </a:bodyPr>
          <a:lstStyle/>
          <a:p>
            <a:endParaRPr lang="en-US" b="1" dirty="0">
              <a:solidFill>
                <a:srgbClr val="FF0000"/>
              </a:solidFill>
            </a:endParaRPr>
          </a:p>
          <a:p>
            <a:r>
              <a:rPr lang="en-US" sz="2400" b="1" dirty="0">
                <a:solidFill>
                  <a:srgbClr val="FF0000"/>
                </a:solidFill>
              </a:rPr>
              <a:t>Dr Height stood close to Dr Martin Luther King Jr. when he delivered his "I Have a Dream" speech. However, despite her skills as a speaker and a leader, she was not invited to speak on that day.  Soror Height later wrote that the March on Washington event had been an eye-opening experience for her. Her male counterparts "were happy to include women in the human family, but there was no question as to who headed the household," she said, according to the </a:t>
            </a:r>
            <a:r>
              <a:rPr lang="en-US" sz="2400" b="1" i="1" dirty="0">
                <a:solidFill>
                  <a:srgbClr val="FF0000"/>
                </a:solidFill>
              </a:rPr>
              <a:t>Los Angeles Times</a:t>
            </a:r>
            <a:r>
              <a:rPr lang="en-US" sz="2400" b="1" dirty="0">
                <a:solidFill>
                  <a:srgbClr val="FF0000"/>
                </a:solidFill>
              </a:rPr>
              <a:t>. </a:t>
            </a:r>
            <a:endParaRPr lang="en-US" sz="2400" dirty="0"/>
          </a:p>
        </p:txBody>
      </p:sp>
      <p:pic>
        <p:nvPicPr>
          <p:cNvPr id="5" name="Picture Placeholder 4" descr="http://static.guim.co.uk/sys-images/Guardian/Pix/pictures/2010/4/20/1271801641145/dorothy_height.jpg"/>
          <p:cNvPicPr>
            <a:picLocks noGrp="1"/>
          </p:cNvPicPr>
          <p:nvPr>
            <p:ph type="pic" idx="1"/>
          </p:nvPr>
        </p:nvPicPr>
        <p:blipFill>
          <a:blip r:embed="rId2">
            <a:extLst>
              <a:ext uri="{28A0092B-C50C-407E-A947-70E740481C1C}">
                <a14:useLocalDpi xmlns:a14="http://schemas.microsoft.com/office/drawing/2010/main" val="0"/>
              </a:ext>
            </a:extLst>
          </a:blip>
          <a:srcRect l="12007" r="12007"/>
          <a:stretch>
            <a:fillRect/>
          </a:stretch>
        </p:blipFill>
        <p:spPr bwMode="auto">
          <a:xfrm>
            <a:off x="6081824" y="584790"/>
            <a:ext cx="5847906" cy="5861051"/>
          </a:xfrm>
          <a:prstGeom prst="rect">
            <a:avLst/>
          </a:prstGeom>
          <a:noFill/>
          <a:ln>
            <a:noFill/>
          </a:ln>
        </p:spPr>
      </p:pic>
      <p:sp>
        <p:nvSpPr>
          <p:cNvPr id="2" name="TextBox 1"/>
          <p:cNvSpPr txBox="1"/>
          <p:nvPr/>
        </p:nvSpPr>
        <p:spPr>
          <a:xfrm>
            <a:off x="956931" y="489097"/>
            <a:ext cx="6262576" cy="646331"/>
          </a:xfrm>
          <a:prstGeom prst="rect">
            <a:avLst/>
          </a:prstGeom>
          <a:noFill/>
        </p:spPr>
        <p:txBody>
          <a:bodyPr wrap="square" rtlCol="0">
            <a:spAutoFit/>
          </a:bodyPr>
          <a:lstStyle/>
          <a:p>
            <a:r>
              <a:rPr lang="en-US" sz="3600" b="1" dirty="0">
                <a:solidFill>
                  <a:srgbClr val="FF0000"/>
                </a:solidFill>
              </a:rPr>
              <a:t>March on Washington</a:t>
            </a:r>
          </a:p>
        </p:txBody>
      </p:sp>
    </p:spTree>
    <p:extLst>
      <p:ext uri="{BB962C8B-B14F-4D97-AF65-F5344CB8AC3E}">
        <p14:creationId xmlns:p14="http://schemas.microsoft.com/office/powerpoint/2010/main" val="2116017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dorothy height pictures"/>
          <p:cNvPicPr/>
          <p:nvPr/>
        </p:nvPicPr>
        <p:blipFill>
          <a:blip r:embed="rId2">
            <a:extLst>
              <a:ext uri="{28A0092B-C50C-407E-A947-70E740481C1C}">
                <a14:useLocalDpi xmlns:a14="http://schemas.microsoft.com/office/drawing/2010/main" val="0"/>
              </a:ext>
            </a:extLst>
          </a:blip>
          <a:srcRect/>
          <a:stretch>
            <a:fillRect/>
          </a:stretch>
        </p:blipFill>
        <p:spPr bwMode="auto">
          <a:xfrm>
            <a:off x="0" y="95694"/>
            <a:ext cx="5443870" cy="4805915"/>
          </a:xfrm>
          <a:prstGeom prst="rect">
            <a:avLst/>
          </a:prstGeom>
          <a:noFill/>
          <a:ln>
            <a:noFill/>
          </a:ln>
        </p:spPr>
      </p:pic>
      <p:sp>
        <p:nvSpPr>
          <p:cNvPr id="3" name="TextBox 2"/>
          <p:cNvSpPr txBox="1"/>
          <p:nvPr/>
        </p:nvSpPr>
        <p:spPr>
          <a:xfrm>
            <a:off x="127591" y="5092995"/>
            <a:ext cx="5082362" cy="1169551"/>
          </a:xfrm>
          <a:prstGeom prst="rect">
            <a:avLst/>
          </a:prstGeom>
          <a:noFill/>
        </p:spPr>
        <p:txBody>
          <a:bodyPr wrap="square" rtlCol="0">
            <a:spAutoFit/>
          </a:bodyPr>
          <a:lstStyle/>
          <a:p>
            <a:r>
              <a:rPr lang="en-US" sz="1400" b="1" dirty="0">
                <a:solidFill>
                  <a:srgbClr val="FF0000"/>
                </a:solidFill>
              </a:rPr>
              <a:t>Left to right, Morris Dosewell, American Labor Council; Dorothy I.  Height, President, National Council of Negro Women; Alexander Allen, Urban League; Basil Paterson, NAACP and Bayard Rustin, Director of the Philips Randolph Institute walk together after a meeting with Mayor Wagner in New York on June 4, 1965. </a:t>
            </a:r>
          </a:p>
        </p:txBody>
      </p:sp>
      <p:pic>
        <p:nvPicPr>
          <p:cNvPr id="4" name="Picture 3" descr="Image result for dorothy height and president eisenhower"/>
          <p:cNvPicPr/>
          <p:nvPr/>
        </p:nvPicPr>
        <p:blipFill>
          <a:blip r:embed="rId3">
            <a:extLst>
              <a:ext uri="{28A0092B-C50C-407E-A947-70E740481C1C}">
                <a14:useLocalDpi xmlns:a14="http://schemas.microsoft.com/office/drawing/2010/main" val="0"/>
              </a:ext>
            </a:extLst>
          </a:blip>
          <a:srcRect/>
          <a:stretch>
            <a:fillRect/>
          </a:stretch>
        </p:blipFill>
        <p:spPr bwMode="auto">
          <a:xfrm>
            <a:off x="6539023" y="3657600"/>
            <a:ext cx="5321022" cy="3200400"/>
          </a:xfrm>
          <a:prstGeom prst="rect">
            <a:avLst/>
          </a:prstGeom>
          <a:noFill/>
          <a:ln>
            <a:noFill/>
          </a:ln>
        </p:spPr>
      </p:pic>
      <p:sp>
        <p:nvSpPr>
          <p:cNvPr id="5" name="Rectangle 4"/>
          <p:cNvSpPr/>
          <p:nvPr/>
        </p:nvSpPr>
        <p:spPr>
          <a:xfrm>
            <a:off x="6896412" y="2836605"/>
            <a:ext cx="5295588" cy="685059"/>
          </a:xfrm>
          <a:prstGeom prst="rect">
            <a:avLst/>
          </a:prstGeom>
        </p:spPr>
        <p:txBody>
          <a:bodyPr wrap="square">
            <a:spAutoFit/>
          </a:bodyPr>
          <a:lstStyle/>
          <a:p>
            <a:pPr>
              <a:lnSpc>
                <a:spcPct val="107000"/>
              </a:lnSpc>
              <a:spcAft>
                <a:spcPts val="800"/>
              </a:spcAft>
            </a:pPr>
            <a:r>
              <a:rPr lang="en-US"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Dr. Height accompanied by Congressman John Lewis, Ambassador Andrew Young and Rev. Jesse Jackson</a:t>
            </a:r>
          </a:p>
        </p:txBody>
      </p:sp>
      <p:sp>
        <p:nvSpPr>
          <p:cNvPr id="6" name="Rectangle 5"/>
          <p:cNvSpPr/>
          <p:nvPr/>
        </p:nvSpPr>
        <p:spPr>
          <a:xfrm>
            <a:off x="6756416" y="95694"/>
            <a:ext cx="5103629" cy="1200329"/>
          </a:xfrm>
          <a:prstGeom prst="rect">
            <a:avLst/>
          </a:prstGeom>
        </p:spPr>
        <p:txBody>
          <a:bodyPr wrap="square">
            <a:spAutoFit/>
          </a:bodyPr>
          <a:lstStyle/>
          <a:p>
            <a:endParaRPr lang="en-US" sz="7200" dirty="0">
              <a:solidFill>
                <a:srgbClr val="FF0000"/>
              </a:solidFill>
            </a:endParaRPr>
          </a:p>
        </p:txBody>
      </p:sp>
      <p:sp>
        <p:nvSpPr>
          <p:cNvPr id="7" name="Rectangle 6"/>
          <p:cNvSpPr/>
          <p:nvPr/>
        </p:nvSpPr>
        <p:spPr>
          <a:xfrm>
            <a:off x="5764045" y="250432"/>
            <a:ext cx="6096000" cy="1815882"/>
          </a:xfrm>
          <a:prstGeom prst="rect">
            <a:avLst/>
          </a:prstGeom>
        </p:spPr>
        <p:txBody>
          <a:bodyPr>
            <a:spAutoFit/>
          </a:bodyPr>
          <a:lstStyle/>
          <a:p>
            <a:pPr algn="ctr"/>
            <a:r>
              <a:rPr lang="en-US" sz="2800" b="1" dirty="0">
                <a:solidFill>
                  <a:srgbClr val="FF0000"/>
                </a:solidFill>
              </a:rPr>
              <a:t>“More is accomplished together than one can do alone..” </a:t>
            </a:r>
          </a:p>
          <a:p>
            <a:pPr algn="ctr"/>
            <a:r>
              <a:rPr lang="en-US" sz="2800" b="1" dirty="0">
                <a:solidFill>
                  <a:srgbClr val="FF0000"/>
                </a:solidFill>
              </a:rPr>
              <a:t>(Peggy Lewis, at the Dorothy I Height stamp unveiling ceremony, 2017)</a:t>
            </a:r>
          </a:p>
        </p:txBody>
      </p:sp>
    </p:spTree>
    <p:extLst>
      <p:ext uri="{BB962C8B-B14F-4D97-AF65-F5344CB8AC3E}">
        <p14:creationId xmlns:p14="http://schemas.microsoft.com/office/powerpoint/2010/main" val="2894479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image of dorothy height and mary mcleod bethune"/>
          <p:cNvPicPr/>
          <p:nvPr/>
        </p:nvPicPr>
        <p:blipFill>
          <a:blip r:embed="rId2">
            <a:extLst>
              <a:ext uri="{28A0092B-C50C-407E-A947-70E740481C1C}">
                <a14:useLocalDpi xmlns:a14="http://schemas.microsoft.com/office/drawing/2010/main" val="0"/>
              </a:ext>
            </a:extLst>
          </a:blip>
          <a:srcRect/>
          <a:stretch>
            <a:fillRect/>
          </a:stretch>
        </p:blipFill>
        <p:spPr bwMode="auto">
          <a:xfrm>
            <a:off x="5794746" y="775094"/>
            <a:ext cx="5730947" cy="4679408"/>
          </a:xfrm>
          <a:prstGeom prst="rect">
            <a:avLst/>
          </a:prstGeom>
          <a:noFill/>
          <a:ln>
            <a:noFill/>
          </a:ln>
        </p:spPr>
      </p:pic>
      <p:sp>
        <p:nvSpPr>
          <p:cNvPr id="4" name="Rectangle 3"/>
          <p:cNvSpPr/>
          <p:nvPr/>
        </p:nvSpPr>
        <p:spPr>
          <a:xfrm>
            <a:off x="7325833" y="5521359"/>
            <a:ext cx="3700132" cy="1169551"/>
          </a:xfrm>
          <a:prstGeom prst="rect">
            <a:avLst/>
          </a:prstGeom>
        </p:spPr>
        <p:txBody>
          <a:bodyPr wrap="square">
            <a:spAutoFit/>
          </a:bodyPr>
          <a:lstStyle/>
          <a:p>
            <a:pPr algn="ctr"/>
            <a:r>
              <a:rPr lang="en-US" sz="1400" b="1" dirty="0">
                <a:solidFill>
                  <a:srgbClr val="FF0000"/>
                </a:solidFill>
              </a:rPr>
              <a:t>James Farmer, National Director of the Congress of Racial Equality; Whitney M. Young, Jr., Executive Director of the National Urban League; Dr. Dorothy I Height; President of the National Council of Negro Women</a:t>
            </a:r>
          </a:p>
        </p:txBody>
      </p:sp>
      <p:pic>
        <p:nvPicPr>
          <p:cNvPr id="7" name="Picture 6" descr="Related image"/>
          <p:cNvPicPr/>
          <p:nvPr/>
        </p:nvPicPr>
        <p:blipFill>
          <a:blip r:embed="rId3">
            <a:extLst>
              <a:ext uri="{28A0092B-C50C-407E-A947-70E740481C1C}">
                <a14:useLocalDpi xmlns:a14="http://schemas.microsoft.com/office/drawing/2010/main" val="0"/>
              </a:ext>
            </a:extLst>
          </a:blip>
          <a:srcRect/>
          <a:stretch>
            <a:fillRect/>
          </a:stretch>
        </p:blipFill>
        <p:spPr bwMode="auto">
          <a:xfrm>
            <a:off x="334197" y="2094614"/>
            <a:ext cx="4953935" cy="3141921"/>
          </a:xfrm>
          <a:prstGeom prst="rect">
            <a:avLst/>
          </a:prstGeom>
          <a:noFill/>
          <a:ln>
            <a:noFill/>
          </a:ln>
        </p:spPr>
      </p:pic>
      <p:sp>
        <p:nvSpPr>
          <p:cNvPr id="8" name="TextBox 7"/>
          <p:cNvSpPr txBox="1"/>
          <p:nvPr/>
        </p:nvSpPr>
        <p:spPr>
          <a:xfrm>
            <a:off x="684488" y="1052081"/>
            <a:ext cx="4253354" cy="954107"/>
          </a:xfrm>
          <a:prstGeom prst="rect">
            <a:avLst/>
          </a:prstGeom>
          <a:noFill/>
        </p:spPr>
        <p:txBody>
          <a:bodyPr wrap="square" rtlCol="0">
            <a:spAutoFit/>
          </a:bodyPr>
          <a:lstStyle/>
          <a:p>
            <a:r>
              <a:rPr lang="en-US" sz="1400" b="1" dirty="0">
                <a:solidFill>
                  <a:srgbClr val="FF0000"/>
                </a:solidFill>
              </a:rPr>
              <a:t>Left to right: President of the National Council of Negro Women Dorothy I. Height, former D.C. Mayor Walter Washington, former Maryland State Senator Clarence Mitchell and Bayard Rustin. (1978)</a:t>
            </a:r>
          </a:p>
        </p:txBody>
      </p:sp>
    </p:spTree>
    <p:extLst>
      <p:ext uri="{BB962C8B-B14F-4D97-AF65-F5344CB8AC3E}">
        <p14:creationId xmlns:p14="http://schemas.microsoft.com/office/powerpoint/2010/main" val="1447728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dorothy height and president eisenhower"/>
          <p:cNvPicPr/>
          <p:nvPr/>
        </p:nvPicPr>
        <p:blipFill>
          <a:blip r:embed="rId2">
            <a:extLst>
              <a:ext uri="{28A0092B-C50C-407E-A947-70E740481C1C}">
                <a14:useLocalDpi xmlns:a14="http://schemas.microsoft.com/office/drawing/2010/main" val="0"/>
              </a:ext>
            </a:extLst>
          </a:blip>
          <a:srcRect/>
          <a:stretch>
            <a:fillRect/>
          </a:stretch>
        </p:blipFill>
        <p:spPr bwMode="auto">
          <a:xfrm>
            <a:off x="1297171" y="159489"/>
            <a:ext cx="9750056" cy="5539562"/>
          </a:xfrm>
          <a:prstGeom prst="rect">
            <a:avLst/>
          </a:prstGeom>
          <a:noFill/>
          <a:ln>
            <a:noFill/>
          </a:ln>
        </p:spPr>
      </p:pic>
      <p:sp>
        <p:nvSpPr>
          <p:cNvPr id="3" name="Rectangle 2"/>
          <p:cNvSpPr/>
          <p:nvPr/>
        </p:nvSpPr>
        <p:spPr>
          <a:xfrm>
            <a:off x="2835349" y="5809753"/>
            <a:ext cx="6096000" cy="772456"/>
          </a:xfrm>
          <a:prstGeom prst="rect">
            <a:avLst/>
          </a:prstGeom>
        </p:spPr>
        <p:txBody>
          <a:bodyPr>
            <a:spAutoFit/>
          </a:bodyPr>
          <a:lstStyle/>
          <a:p>
            <a:pPr algn="ctr">
              <a:lnSpc>
                <a:spcPct val="107000"/>
              </a:lnSpc>
              <a:spcAft>
                <a:spcPts val="800"/>
              </a:spcAft>
            </a:pPr>
            <a:r>
              <a:rPr lang="en-US" sz="1400" b="1" dirty="0">
                <a:solidFill>
                  <a:srgbClr val="FF0000"/>
                </a:solidFill>
                <a:latin typeface="Calibri" panose="020F0502020204030204" pitchFamily="34" charset="0"/>
                <a:ea typeface="Calibri" panose="020F0502020204030204" pitchFamily="34" charset="0"/>
                <a:cs typeface="Calibri" panose="020F0502020204030204" pitchFamily="34" charset="0"/>
              </a:rPr>
              <a:t>Dr. Height witnesses President John F. Kennedy sign the Equal Pay Act on June 10, 1963 in a ceremony at the White House. The bill was aimed at assuring women of paychecks equal to those of men doing the same work</a:t>
            </a:r>
            <a:r>
              <a:rPr lang="en-US" sz="1400" b="1" dirty="0">
                <a:solidFill>
                  <a:srgbClr val="FF0000"/>
                </a:solidFill>
                <a:latin typeface="Georgia" panose="02040502050405020303" pitchFamily="18" charset="0"/>
                <a:ea typeface="Calibri" panose="020F0502020204030204" pitchFamily="34" charset="0"/>
                <a:cs typeface="Times New Roman" panose="02020603050405020304" pitchFamily="18" charset="0"/>
              </a:rPr>
              <a:t>.</a:t>
            </a:r>
            <a:endParaRPr lang="en-US"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6878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647505" y="95694"/>
            <a:ext cx="6974959" cy="1573618"/>
          </a:xfrm>
        </p:spPr>
        <p:txBody>
          <a:bodyPr>
            <a:normAutofit lnSpcReduction="10000"/>
          </a:bodyPr>
          <a:lstStyle/>
          <a:p>
            <a:r>
              <a:rPr lang="en-US" b="1" dirty="0">
                <a:solidFill>
                  <a:srgbClr val="FF0000"/>
                </a:solidFill>
              </a:rPr>
              <a:t>American leaders regularly took her counsel including First Lady Eleanor Roosevelt.  Dr. Height encouraged President Dwight D. Eisenhower to desegregate schools and President Lyndon B. Johnson to appoint African-American women to positions in government. In the mid-1960s, she wrote a column called "</a:t>
            </a:r>
            <a:r>
              <a:rPr lang="en-US" b="1" u="sng" dirty="0">
                <a:solidFill>
                  <a:srgbClr val="FF0000"/>
                </a:solidFill>
              </a:rPr>
              <a:t>A Woman's Word</a:t>
            </a:r>
            <a:r>
              <a:rPr lang="en-US" b="1" dirty="0">
                <a:solidFill>
                  <a:srgbClr val="FF0000"/>
                </a:solidFill>
              </a:rPr>
              <a:t>" for the weekly African-American newspaper the </a:t>
            </a:r>
            <a:r>
              <a:rPr lang="en-US" b="1" i="1" dirty="0">
                <a:solidFill>
                  <a:srgbClr val="FF0000"/>
                </a:solidFill>
              </a:rPr>
              <a:t>New York Amsterdam News</a:t>
            </a:r>
            <a:r>
              <a:rPr lang="en-US" b="1" dirty="0">
                <a:solidFill>
                  <a:srgbClr val="FF0000"/>
                </a:solidFill>
              </a:rPr>
              <a:t>, and her first column appeared in the issue of March 20, 1965, on page 8.</a:t>
            </a:r>
          </a:p>
          <a:p>
            <a:endParaRPr lang="en-US" dirty="0"/>
          </a:p>
        </p:txBody>
      </p:sp>
      <p:pic>
        <p:nvPicPr>
          <p:cNvPr id="5" name="Picture Placeholder 4" descr="http://imgc.allpostersimages.com/images/P-473-488-90/69/6926/4ZYX100Z/posters/civil-rights-leaders-dorothy-height-and-rosa-gragg-meeting-with-lbj-dec-1963.jpg"/>
          <p:cNvPicPr>
            <a:picLocks noGrp="1"/>
          </p:cNvPicPr>
          <p:nvPr>
            <p:ph idx="1"/>
          </p:nvPr>
        </p:nvPicPr>
        <p:blipFill>
          <a:blip r:embed="rId2">
            <a:extLst>
              <a:ext uri="{28A0092B-C50C-407E-A947-70E740481C1C}">
                <a14:useLocalDpi xmlns:a14="http://schemas.microsoft.com/office/drawing/2010/main" val="0"/>
              </a:ext>
            </a:extLst>
          </a:blip>
          <a:srcRect l="7830" r="7830"/>
          <a:stretch>
            <a:fillRect/>
          </a:stretch>
        </p:blipFill>
        <p:spPr bwMode="auto">
          <a:xfrm>
            <a:off x="675389" y="1905229"/>
            <a:ext cx="4768481" cy="3546887"/>
          </a:xfrm>
          <a:prstGeom prst="rect">
            <a:avLst/>
          </a:prstGeom>
          <a:noFill/>
          <a:ln>
            <a:noFill/>
          </a:ln>
        </p:spPr>
      </p:pic>
      <p:sp>
        <p:nvSpPr>
          <p:cNvPr id="6" name="Rectangle 5"/>
          <p:cNvSpPr/>
          <p:nvPr/>
        </p:nvSpPr>
        <p:spPr>
          <a:xfrm>
            <a:off x="834877" y="5561978"/>
            <a:ext cx="4449504" cy="1200329"/>
          </a:xfrm>
          <a:prstGeom prst="rect">
            <a:avLst/>
          </a:prstGeom>
        </p:spPr>
        <p:txBody>
          <a:bodyPr wrap="square">
            <a:spAutoFit/>
          </a:bodyPr>
          <a:lstStyle/>
          <a:p>
            <a:pPr>
              <a:lnSpc>
                <a:spcPct val="100000"/>
              </a:lnSpc>
              <a:spcBef>
                <a:spcPts val="0"/>
              </a:spcBef>
            </a:pPr>
            <a:r>
              <a:rPr lang="en-US" b="1" dirty="0">
                <a:solidFill>
                  <a:srgbClr val="FF0000"/>
                </a:solidFill>
              </a:rPr>
              <a:t>Dr. Dorothy I Height and Rosa Gragg, </a:t>
            </a:r>
          </a:p>
          <a:p>
            <a:pPr>
              <a:lnSpc>
                <a:spcPct val="100000"/>
              </a:lnSpc>
              <a:spcBef>
                <a:spcPts val="0"/>
              </a:spcBef>
            </a:pPr>
            <a:r>
              <a:rPr lang="en-US" b="1" dirty="0">
                <a:solidFill>
                  <a:srgbClr val="FF0000"/>
                </a:solidFill>
              </a:rPr>
              <a:t>President of the National Association of Colored Women's Clubs, meet with POTUS Lyndon B Johnson December 1963</a:t>
            </a:r>
            <a:endParaRPr lang="en-US" dirty="0"/>
          </a:p>
        </p:txBody>
      </p:sp>
      <p:pic>
        <p:nvPicPr>
          <p:cNvPr id="7" name="Picture 6" descr="Image result for dorothy height and president eisenhower"/>
          <p:cNvPicPr/>
          <p:nvPr/>
        </p:nvPicPr>
        <p:blipFill>
          <a:blip r:embed="rId3">
            <a:extLst>
              <a:ext uri="{28A0092B-C50C-407E-A947-70E740481C1C}">
                <a14:useLocalDpi xmlns:a14="http://schemas.microsoft.com/office/drawing/2010/main" val="0"/>
              </a:ext>
            </a:extLst>
          </a:blip>
          <a:srcRect/>
          <a:stretch>
            <a:fillRect/>
          </a:stretch>
        </p:blipFill>
        <p:spPr bwMode="auto">
          <a:xfrm>
            <a:off x="6815467" y="3550183"/>
            <a:ext cx="4572000" cy="3055932"/>
          </a:xfrm>
          <a:prstGeom prst="rect">
            <a:avLst/>
          </a:prstGeom>
          <a:noFill/>
          <a:ln>
            <a:noFill/>
          </a:ln>
        </p:spPr>
      </p:pic>
      <p:sp>
        <p:nvSpPr>
          <p:cNvPr id="8" name="Rectangle 7"/>
          <p:cNvSpPr/>
          <p:nvPr/>
        </p:nvSpPr>
        <p:spPr>
          <a:xfrm>
            <a:off x="6353776" y="2494407"/>
            <a:ext cx="5033691" cy="923330"/>
          </a:xfrm>
          <a:prstGeom prst="rect">
            <a:avLst/>
          </a:prstGeom>
        </p:spPr>
        <p:txBody>
          <a:bodyPr wrap="square">
            <a:spAutoFit/>
          </a:bodyPr>
          <a:lstStyle/>
          <a:p>
            <a:pPr algn="ctr"/>
            <a:r>
              <a:rPr lang="en-US" b="1" dirty="0">
                <a:solidFill>
                  <a:srgbClr val="FF0000"/>
                </a:solidFill>
                <a:latin typeface="Arial" panose="020B0604020202020204" pitchFamily="34" charset="0"/>
                <a:ea typeface="Calibri" panose="020F0502020204030204" pitchFamily="34" charset="0"/>
              </a:rPr>
              <a:t>President George H. Bush meets with Dr. Dorothy I. Height and John Jacob of the Urban League</a:t>
            </a:r>
            <a:endParaRPr lang="en-US" dirty="0"/>
          </a:p>
        </p:txBody>
      </p:sp>
    </p:spTree>
    <p:extLst>
      <p:ext uri="{BB962C8B-B14F-4D97-AF65-F5344CB8AC3E}">
        <p14:creationId xmlns:p14="http://schemas.microsoft.com/office/powerpoint/2010/main" val="629634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lated image"/>
          <p:cNvPicPr/>
          <p:nvPr/>
        </p:nvPicPr>
        <p:blipFill>
          <a:blip r:embed="rId2">
            <a:extLst>
              <a:ext uri="{28A0092B-C50C-407E-A947-70E740481C1C}">
                <a14:useLocalDpi xmlns:a14="http://schemas.microsoft.com/office/drawing/2010/main" val="0"/>
              </a:ext>
            </a:extLst>
          </a:blip>
          <a:srcRect/>
          <a:stretch>
            <a:fillRect/>
          </a:stretch>
        </p:blipFill>
        <p:spPr bwMode="auto">
          <a:xfrm>
            <a:off x="212653" y="3108544"/>
            <a:ext cx="4763384" cy="3345200"/>
          </a:xfrm>
          <a:prstGeom prst="rect">
            <a:avLst/>
          </a:prstGeom>
          <a:noFill/>
          <a:ln>
            <a:noFill/>
          </a:ln>
        </p:spPr>
      </p:pic>
      <p:sp>
        <p:nvSpPr>
          <p:cNvPr id="7" name="Rectangle 6"/>
          <p:cNvSpPr/>
          <p:nvPr/>
        </p:nvSpPr>
        <p:spPr>
          <a:xfrm>
            <a:off x="6964326" y="4369981"/>
            <a:ext cx="4890975" cy="2308324"/>
          </a:xfrm>
          <a:prstGeom prst="rect">
            <a:avLst/>
          </a:prstGeom>
        </p:spPr>
        <p:txBody>
          <a:bodyPr wrap="square">
            <a:spAutoFit/>
          </a:bodyPr>
          <a:lstStyle/>
          <a:p>
            <a:r>
              <a:rPr lang="en-US" b="1" dirty="0">
                <a:solidFill>
                  <a:srgbClr val="FF0000"/>
                </a:solidFill>
              </a:rPr>
              <a:t>President Bush gestures next to Dorothy Height during the presentation ceremony of the Congressional Gold Medal honoring Dr Height in the Capital Rotunda inside the U.S. Capitol on March 24, 2004. Also pictured U.S. Representative Diane Watson (L), Representative Elijah Cummings (2</a:t>
            </a:r>
            <a:r>
              <a:rPr lang="en-US" b="1" baseline="30000" dirty="0">
                <a:solidFill>
                  <a:srgbClr val="FF0000"/>
                </a:solidFill>
              </a:rPr>
              <a:t>nd</a:t>
            </a:r>
            <a:r>
              <a:rPr lang="en-US" b="1" dirty="0">
                <a:solidFill>
                  <a:srgbClr val="FF0000"/>
                </a:solidFill>
              </a:rPr>
              <a:t> L), &amp; Speaker of the House Dennis Hastert (R).   </a:t>
            </a:r>
          </a:p>
        </p:txBody>
      </p:sp>
      <p:sp>
        <p:nvSpPr>
          <p:cNvPr id="8" name="Rectangle 7"/>
          <p:cNvSpPr/>
          <p:nvPr/>
        </p:nvSpPr>
        <p:spPr>
          <a:xfrm>
            <a:off x="202022" y="26037"/>
            <a:ext cx="5734493" cy="2893100"/>
          </a:xfrm>
          <a:prstGeom prst="rect">
            <a:avLst/>
          </a:prstGeom>
        </p:spPr>
        <p:txBody>
          <a:bodyPr wrap="square">
            <a:spAutoFit/>
          </a:bodyPr>
          <a:lstStyle/>
          <a:p>
            <a:r>
              <a:rPr lang="en-US" sz="1400" b="1" dirty="0">
                <a:solidFill>
                  <a:srgbClr val="FF0000"/>
                </a:solidFill>
              </a:rPr>
              <a:t>“Dorothy Height is one of the world's most tireless and accomplished advocates of civil rights, the rights of women, and the health and stability of family and community life. From the days when she helped Eleanor Roosevelt to organize the World Youth Conference in 1938, she has remained engaged in the public arena for 60 years and more. As a leader of the National Council of Negro Women and the Young Women's Christian Association, she's been a powerful voice for equal opportunity here and in developing nations around the world. In recent years, her Black Family Reunion celebrations have reminded our society that self-help and self-reliance within loving extended families are the dominant cultural traditions of the African-American community”. </a:t>
            </a:r>
          </a:p>
          <a:p>
            <a:r>
              <a:rPr lang="en-US" sz="1400" b="1" dirty="0">
                <a:solidFill>
                  <a:srgbClr val="FF0000"/>
                </a:solidFill>
              </a:rPr>
              <a:t> Remarks upon presenting the Medal of Freedom, 1994</a:t>
            </a:r>
          </a:p>
          <a:p>
            <a:r>
              <a:rPr lang="en-US" sz="1400" b="1" dirty="0">
                <a:solidFill>
                  <a:srgbClr val="FF0000"/>
                </a:solidFill>
              </a:rPr>
              <a:t>William J. Clinton 42</a:t>
            </a:r>
            <a:r>
              <a:rPr lang="en-US" sz="1400" b="1" baseline="30000" dirty="0">
                <a:solidFill>
                  <a:srgbClr val="FF0000"/>
                </a:solidFill>
              </a:rPr>
              <a:t>nd</a:t>
            </a:r>
            <a:r>
              <a:rPr lang="en-US" sz="1400" b="1" dirty="0">
                <a:solidFill>
                  <a:srgbClr val="FF0000"/>
                </a:solidFill>
              </a:rPr>
              <a:t> President of the United States</a:t>
            </a:r>
          </a:p>
        </p:txBody>
      </p:sp>
      <p:pic>
        <p:nvPicPr>
          <p:cNvPr id="1026" name="Picture 2" descr="U.S. President George W. Bush gestures next to Dorothy Height (seated) during the presentation ceremony of the Congressional Stock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5396" y="164260"/>
            <a:ext cx="3385238" cy="4120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898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dorothy height pictures"/>
          <p:cNvPicPr/>
          <p:nvPr/>
        </p:nvPicPr>
        <p:blipFill>
          <a:blip r:embed="rId2">
            <a:extLst>
              <a:ext uri="{28A0092B-C50C-407E-A947-70E740481C1C}">
                <a14:useLocalDpi xmlns:a14="http://schemas.microsoft.com/office/drawing/2010/main" val="0"/>
              </a:ext>
            </a:extLst>
          </a:blip>
          <a:srcRect/>
          <a:stretch>
            <a:fillRect/>
          </a:stretch>
        </p:blipFill>
        <p:spPr bwMode="auto">
          <a:xfrm>
            <a:off x="180754" y="106323"/>
            <a:ext cx="6964326" cy="5475768"/>
          </a:xfrm>
          <a:prstGeom prst="rect">
            <a:avLst/>
          </a:prstGeom>
          <a:noFill/>
          <a:ln>
            <a:noFill/>
          </a:ln>
        </p:spPr>
      </p:pic>
      <p:sp>
        <p:nvSpPr>
          <p:cNvPr id="4" name="Rectangle 3"/>
          <p:cNvSpPr/>
          <p:nvPr/>
        </p:nvSpPr>
        <p:spPr>
          <a:xfrm>
            <a:off x="7315200" y="1669609"/>
            <a:ext cx="4876800" cy="3108543"/>
          </a:xfrm>
          <a:prstGeom prst="rect">
            <a:avLst/>
          </a:prstGeom>
        </p:spPr>
        <p:txBody>
          <a:bodyPr wrap="square">
            <a:spAutoFit/>
          </a:bodyPr>
          <a:lstStyle/>
          <a:p>
            <a:r>
              <a:rPr lang="en-US" sz="2800" b="1" dirty="0">
                <a:solidFill>
                  <a:srgbClr val="FF0000"/>
                </a:solidFill>
              </a:rPr>
              <a:t>Dr. Dorothy Height, during a January intergenerational reflection on the civil rights movement at the White House. She recounts her memories of meeting one 15 year-old Martin Luther King, Jr.</a:t>
            </a:r>
          </a:p>
        </p:txBody>
      </p:sp>
      <p:sp>
        <p:nvSpPr>
          <p:cNvPr id="5" name="Rectangle 4"/>
          <p:cNvSpPr/>
          <p:nvPr/>
        </p:nvSpPr>
        <p:spPr>
          <a:xfrm>
            <a:off x="180754" y="5965993"/>
            <a:ext cx="7591647" cy="369332"/>
          </a:xfrm>
          <a:prstGeom prst="rect">
            <a:avLst/>
          </a:prstGeom>
        </p:spPr>
        <p:txBody>
          <a:bodyPr wrap="square">
            <a:spAutoFit/>
          </a:bodyPr>
          <a:lstStyle/>
          <a:p>
            <a:r>
              <a:rPr lang="en-US" b="1" dirty="0">
                <a:solidFill>
                  <a:srgbClr val="FF0000"/>
                </a:solidFill>
              </a:rPr>
              <a:t>President Obama and “the godmother of the Civil Rights  Movement,” </a:t>
            </a:r>
            <a:endParaRPr lang="en-US" dirty="0"/>
          </a:p>
        </p:txBody>
      </p:sp>
    </p:spTree>
    <p:extLst>
      <p:ext uri="{BB962C8B-B14F-4D97-AF65-F5344CB8AC3E}">
        <p14:creationId xmlns:p14="http://schemas.microsoft.com/office/powerpoint/2010/main" val="2750863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22275"/>
            <a:ext cx="10515600" cy="1325563"/>
          </a:xfrm>
        </p:spPr>
        <p:txBody>
          <a:bodyPr>
            <a:normAutofit/>
          </a:bodyPr>
          <a:lstStyle/>
          <a:p>
            <a:pPr algn="ctr"/>
            <a:r>
              <a:rPr lang="en-US" altLang="en-US" sz="6000" b="1" dirty="0">
                <a:solidFill>
                  <a:srgbClr val="FF0000"/>
                </a:solidFill>
              </a:rPr>
              <a:t>Heritage Moment….</a:t>
            </a:r>
            <a:endParaRPr lang="en-US" sz="6000" b="1" dirty="0">
              <a:solidFill>
                <a:srgbClr val="FF0000"/>
              </a:solidFill>
            </a:endParaRPr>
          </a:p>
        </p:txBody>
      </p:sp>
      <p:sp>
        <p:nvSpPr>
          <p:cNvPr id="3" name="Content Placeholder 2"/>
          <p:cNvSpPr>
            <a:spLocks noGrp="1"/>
          </p:cNvSpPr>
          <p:nvPr>
            <p:ph idx="1"/>
          </p:nvPr>
        </p:nvSpPr>
        <p:spPr/>
        <p:txBody>
          <a:bodyPr vert="horz" lIns="91440" tIns="45720" rIns="91440" bIns="45720" rtlCol="0" anchor="t">
            <a:normAutofit/>
          </a:bodyPr>
          <a:lstStyle/>
          <a:p>
            <a:pPr algn="ctr">
              <a:buNone/>
            </a:pPr>
            <a:r>
              <a:rPr lang="en-US" altLang="en-US" sz="4800" b="1" dirty="0">
                <a:solidFill>
                  <a:srgbClr val="FF0000"/>
                </a:solidFill>
              </a:rPr>
              <a:t>The month of November pays tribute to</a:t>
            </a:r>
          </a:p>
          <a:p>
            <a:pPr algn="ctr">
              <a:buFontTx/>
              <a:buNone/>
            </a:pPr>
            <a:r>
              <a:rPr lang="en-US" altLang="en-US" sz="6000" b="1" dirty="0">
                <a:solidFill>
                  <a:srgbClr val="FF0000"/>
                </a:solidFill>
              </a:rPr>
              <a:t>Soror Dorothy Irene Height </a:t>
            </a:r>
          </a:p>
          <a:p>
            <a:pPr algn="ctr">
              <a:buFontTx/>
              <a:buNone/>
            </a:pPr>
            <a:r>
              <a:rPr lang="en-US" altLang="en-US" sz="5400" b="1" dirty="0">
                <a:solidFill>
                  <a:srgbClr val="FF0000"/>
                </a:solidFill>
              </a:rPr>
              <a:t>10</a:t>
            </a:r>
            <a:r>
              <a:rPr lang="en-US" altLang="en-US" sz="5400" b="1" baseline="30000" dirty="0">
                <a:solidFill>
                  <a:srgbClr val="FF0000"/>
                </a:solidFill>
              </a:rPr>
              <a:t>th</a:t>
            </a:r>
            <a:r>
              <a:rPr lang="en-US" altLang="en-US" sz="5400" b="1" dirty="0">
                <a:solidFill>
                  <a:srgbClr val="FF0000"/>
                </a:solidFill>
              </a:rPr>
              <a:t> National President</a:t>
            </a:r>
          </a:p>
          <a:p>
            <a:pPr algn="ctr">
              <a:buFontTx/>
              <a:buNone/>
            </a:pPr>
            <a:r>
              <a:rPr lang="en-US" altLang="en-US" sz="5400" b="1" dirty="0">
                <a:solidFill>
                  <a:srgbClr val="FF0000"/>
                </a:solidFill>
              </a:rPr>
              <a:t>Delta Sigma Theta Sorority, Inc.</a:t>
            </a:r>
          </a:p>
          <a:p>
            <a:pPr algn="ctr">
              <a:buFontTx/>
              <a:buNone/>
            </a:pPr>
            <a:endParaRPr lang="en-US" altLang="en-US" sz="4000" b="1" dirty="0">
              <a:solidFill>
                <a:srgbClr val="FF0000"/>
              </a:solidFill>
            </a:endParaRPr>
          </a:p>
          <a:p>
            <a:pPr algn="ctr">
              <a:buFontTx/>
              <a:buNone/>
            </a:pPr>
            <a:endParaRPr lang="en-US" altLang="en-US" sz="4000" b="1" dirty="0">
              <a:solidFill>
                <a:srgbClr val="FF0000"/>
              </a:solidFill>
            </a:endParaRPr>
          </a:p>
          <a:p>
            <a:pPr marL="0" indent="0">
              <a:buNone/>
            </a:pPr>
            <a:endParaRPr lang="en-US" dirty="0"/>
          </a:p>
        </p:txBody>
      </p:sp>
    </p:spTree>
    <p:extLst>
      <p:ext uri="{BB962C8B-B14F-4D97-AF65-F5344CB8AC3E}">
        <p14:creationId xmlns:p14="http://schemas.microsoft.com/office/powerpoint/2010/main" val="2154227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3562" y="446568"/>
            <a:ext cx="5911703" cy="797442"/>
          </a:xfrm>
        </p:spPr>
        <p:txBody>
          <a:bodyPr>
            <a:noAutofit/>
          </a:bodyPr>
          <a:lstStyle/>
          <a:p>
            <a:r>
              <a:rPr lang="en-US" sz="4000" b="1" dirty="0">
                <a:solidFill>
                  <a:srgbClr val="FF0000"/>
                </a:solidFill>
              </a:rPr>
              <a:t> </a:t>
            </a:r>
            <a:r>
              <a:rPr lang="en-US" sz="6000" b="1" dirty="0">
                <a:solidFill>
                  <a:srgbClr val="FF0000"/>
                </a:solidFill>
              </a:rPr>
              <a:t>“Divine-</a:t>
            </a:r>
            <a:r>
              <a:rPr lang="en-US" sz="6000" b="1" dirty="0" err="1">
                <a:solidFill>
                  <a:srgbClr val="FF0000"/>
                </a:solidFill>
              </a:rPr>
              <a:t>ish</a:t>
            </a:r>
            <a:r>
              <a:rPr lang="en-US" sz="6000" b="1" dirty="0">
                <a:solidFill>
                  <a:srgbClr val="FF0000"/>
                </a:solidFill>
              </a:rPr>
              <a:t>”…</a:t>
            </a:r>
          </a:p>
        </p:txBody>
      </p:sp>
      <p:sp>
        <p:nvSpPr>
          <p:cNvPr id="4" name="Text Placeholder 3"/>
          <p:cNvSpPr>
            <a:spLocks noGrp="1"/>
          </p:cNvSpPr>
          <p:nvPr>
            <p:ph type="body" sz="half" idx="2"/>
          </p:nvPr>
        </p:nvSpPr>
        <p:spPr>
          <a:xfrm>
            <a:off x="170121" y="1722475"/>
            <a:ext cx="5720316" cy="4019106"/>
          </a:xfrm>
        </p:spPr>
        <p:txBody>
          <a:bodyPr>
            <a:normAutofit/>
          </a:bodyPr>
          <a:lstStyle/>
          <a:p>
            <a:r>
              <a:rPr lang="en-US" sz="2400" b="1" dirty="0">
                <a:solidFill>
                  <a:srgbClr val="FF0000"/>
                </a:solidFill>
              </a:rPr>
              <a:t>Roy Wilkins-Omega Psi Phi Fraternity</a:t>
            </a:r>
          </a:p>
          <a:p>
            <a:r>
              <a:rPr lang="en-US" sz="2400" b="1" dirty="0">
                <a:solidFill>
                  <a:srgbClr val="FF0000"/>
                </a:solidFill>
              </a:rPr>
              <a:t>Floyd McKissick- Alpha Phi Alpha Fraternity</a:t>
            </a:r>
          </a:p>
          <a:p>
            <a:r>
              <a:rPr lang="en-US" sz="2400" b="1" dirty="0">
                <a:solidFill>
                  <a:srgbClr val="FF0000"/>
                </a:solidFill>
              </a:rPr>
              <a:t>Dorothy I. Height-Delta Sigma Theta Sorority</a:t>
            </a:r>
          </a:p>
          <a:p>
            <a:r>
              <a:rPr lang="en-US" sz="2400" b="1" dirty="0">
                <a:solidFill>
                  <a:srgbClr val="FF0000"/>
                </a:solidFill>
              </a:rPr>
              <a:t>Philip Randolph-Phi Beta Sigma Fraternity</a:t>
            </a:r>
          </a:p>
          <a:p>
            <a:r>
              <a:rPr lang="en-US" sz="2400" b="1" dirty="0">
                <a:solidFill>
                  <a:srgbClr val="FF0000"/>
                </a:solidFill>
              </a:rPr>
              <a:t>Whitney Young-Alpha Phi Alpha Fraternity</a:t>
            </a:r>
          </a:p>
          <a:p>
            <a:r>
              <a:rPr lang="en-US" sz="2400" b="1" dirty="0">
                <a:solidFill>
                  <a:srgbClr val="FF0000"/>
                </a:solidFill>
              </a:rPr>
              <a:t>Dr. Martin Luther King-Alpha Phi Alpha Fraternity</a:t>
            </a:r>
          </a:p>
          <a:p>
            <a:endParaRPr lang="en-US" dirty="0"/>
          </a:p>
        </p:txBody>
      </p:sp>
      <p:pic>
        <p:nvPicPr>
          <p:cNvPr id="5" name="Picture Placeholder 4" descr="Roy Wilkins(Omega Psi Phi Fraternity), Floyd McKissick(Alpha Phi Alpha Fraternity), Dorothy Height(Delta Sigma Theta Sorority), A.Philip Randolph (Phi Beta Sigma Fraternity), Whitney Young (Alpha Phi Alpha Fraternity), and Dr. Martin Luther King (Alpha Phi Alpha Fraternity)    This is a grand legacy."/>
          <p:cNvPicPr>
            <a:picLocks noGrp="1"/>
          </p:cNvPicPr>
          <p:nvPr>
            <p:ph type="pic" idx="1"/>
          </p:nvPr>
        </p:nvPicPr>
        <p:blipFill>
          <a:blip r:embed="rId2">
            <a:extLst>
              <a:ext uri="{28A0092B-C50C-407E-A947-70E740481C1C}">
                <a14:useLocalDpi xmlns:a14="http://schemas.microsoft.com/office/drawing/2010/main" val="0"/>
              </a:ext>
            </a:extLst>
          </a:blip>
          <a:srcRect l="6519" r="6519"/>
          <a:stretch>
            <a:fillRect/>
          </a:stretch>
        </p:blipFill>
        <p:spPr bwMode="auto">
          <a:xfrm>
            <a:off x="6294474" y="1509823"/>
            <a:ext cx="5784111" cy="4231758"/>
          </a:xfrm>
          <a:prstGeom prst="rect">
            <a:avLst/>
          </a:prstGeom>
          <a:noFill/>
          <a:ln>
            <a:noFill/>
          </a:ln>
        </p:spPr>
      </p:pic>
    </p:spTree>
    <p:extLst>
      <p:ext uri="{BB962C8B-B14F-4D97-AF65-F5344CB8AC3E}">
        <p14:creationId xmlns:p14="http://schemas.microsoft.com/office/powerpoint/2010/main" val="3499429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childrensdefense.org/assets/images/photos/berthune-height-dedication.jpg"/>
          <p:cNvPicPr/>
          <p:nvPr/>
        </p:nvPicPr>
        <p:blipFill>
          <a:blip r:embed="rId2">
            <a:extLst>
              <a:ext uri="{28A0092B-C50C-407E-A947-70E740481C1C}">
                <a14:useLocalDpi xmlns:a14="http://schemas.microsoft.com/office/drawing/2010/main" val="0"/>
              </a:ext>
            </a:extLst>
          </a:blip>
          <a:srcRect/>
          <a:stretch>
            <a:fillRect/>
          </a:stretch>
        </p:blipFill>
        <p:spPr bwMode="auto">
          <a:xfrm>
            <a:off x="466442" y="335889"/>
            <a:ext cx="2400300" cy="2400300"/>
          </a:xfrm>
          <a:prstGeom prst="rect">
            <a:avLst/>
          </a:prstGeom>
          <a:noFill/>
          <a:ln>
            <a:noFill/>
          </a:ln>
        </p:spPr>
      </p:pic>
      <p:sp>
        <p:nvSpPr>
          <p:cNvPr id="3" name="TextBox 2"/>
          <p:cNvSpPr txBox="1"/>
          <p:nvPr/>
        </p:nvSpPr>
        <p:spPr>
          <a:xfrm>
            <a:off x="335664" y="2873045"/>
            <a:ext cx="2531078" cy="646331"/>
          </a:xfrm>
          <a:prstGeom prst="rect">
            <a:avLst/>
          </a:prstGeom>
          <a:noFill/>
        </p:spPr>
        <p:txBody>
          <a:bodyPr wrap="none" rtlCol="0">
            <a:spAutoFit/>
          </a:bodyPr>
          <a:lstStyle/>
          <a:p>
            <a:r>
              <a:rPr lang="en-US" b="1" dirty="0">
                <a:solidFill>
                  <a:srgbClr val="FF0000"/>
                </a:solidFill>
              </a:rPr>
              <a:t>Marian Wright Edelman</a:t>
            </a:r>
          </a:p>
          <a:p>
            <a:r>
              <a:rPr lang="en-US" b="1" dirty="0">
                <a:solidFill>
                  <a:srgbClr val="FF0000"/>
                </a:solidFill>
              </a:rPr>
              <a:t>Children’s  Defense Fund</a:t>
            </a:r>
          </a:p>
        </p:txBody>
      </p:sp>
      <p:pic>
        <p:nvPicPr>
          <p:cNvPr id="4" name="Picture 3" descr="Left to right: Dr. Betty Shabazz, Dorothy Height, Shirley Chisholm, and Marian Anderson (Photo by Hal Mathewson/NY Daily News Archive via Getty Images)"/>
          <p:cNvPicPr/>
          <p:nvPr/>
        </p:nvPicPr>
        <p:blipFill>
          <a:blip r:embed="rId3">
            <a:extLst>
              <a:ext uri="{28A0092B-C50C-407E-A947-70E740481C1C}">
                <a14:useLocalDpi xmlns:a14="http://schemas.microsoft.com/office/drawing/2010/main" val="0"/>
              </a:ext>
            </a:extLst>
          </a:blip>
          <a:srcRect/>
          <a:stretch>
            <a:fillRect/>
          </a:stretch>
        </p:blipFill>
        <p:spPr bwMode="auto">
          <a:xfrm>
            <a:off x="7690142" y="3338624"/>
            <a:ext cx="4014049" cy="2368804"/>
          </a:xfrm>
          <a:prstGeom prst="rect">
            <a:avLst/>
          </a:prstGeom>
          <a:noFill/>
          <a:ln>
            <a:noFill/>
          </a:ln>
        </p:spPr>
      </p:pic>
      <p:sp>
        <p:nvSpPr>
          <p:cNvPr id="5" name="TextBox 4"/>
          <p:cNvSpPr txBox="1"/>
          <p:nvPr/>
        </p:nvSpPr>
        <p:spPr>
          <a:xfrm>
            <a:off x="6706890" y="5707428"/>
            <a:ext cx="5913452" cy="923330"/>
          </a:xfrm>
          <a:prstGeom prst="rect">
            <a:avLst/>
          </a:prstGeom>
          <a:noFill/>
        </p:spPr>
        <p:txBody>
          <a:bodyPr wrap="square" rtlCol="0">
            <a:spAutoFit/>
          </a:bodyPr>
          <a:lstStyle/>
          <a:p>
            <a:r>
              <a:rPr lang="en-US" b="1" dirty="0">
                <a:solidFill>
                  <a:srgbClr val="FF0000"/>
                </a:solidFill>
              </a:rPr>
              <a:t>Left to right: Dr. Betty Shabazz, Dorothy Height, Shirley Chisholm, and Marian Anderson (Photo by Hal Mathewson/NY Daily News Archive via Getty Images)</a:t>
            </a:r>
          </a:p>
        </p:txBody>
      </p:sp>
      <p:pic>
        <p:nvPicPr>
          <p:cNvPr id="6" name="Picture 5" descr="http://farm2.staticflickr.com/1126/1209619772_8359ec8cd3.jpg"/>
          <p:cNvPicPr/>
          <p:nvPr/>
        </p:nvPicPr>
        <p:blipFill>
          <a:blip r:embed="rId4">
            <a:extLst>
              <a:ext uri="{28A0092B-C50C-407E-A947-70E740481C1C}">
                <a14:useLocalDpi xmlns:a14="http://schemas.microsoft.com/office/drawing/2010/main" val="0"/>
              </a:ext>
            </a:extLst>
          </a:blip>
          <a:srcRect/>
          <a:stretch>
            <a:fillRect/>
          </a:stretch>
        </p:blipFill>
        <p:spPr bwMode="auto">
          <a:xfrm>
            <a:off x="3905517" y="0"/>
            <a:ext cx="3914775" cy="3238500"/>
          </a:xfrm>
          <a:prstGeom prst="rect">
            <a:avLst/>
          </a:prstGeom>
          <a:noFill/>
          <a:ln>
            <a:noFill/>
          </a:ln>
        </p:spPr>
      </p:pic>
      <p:pic>
        <p:nvPicPr>
          <p:cNvPr id="4098" name="Picture 2" descr="Image result for dorothy height quo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753" y="3848987"/>
            <a:ext cx="5507666" cy="25815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64005" y="6446092"/>
            <a:ext cx="3541162" cy="369332"/>
          </a:xfrm>
          <a:prstGeom prst="rect">
            <a:avLst/>
          </a:prstGeom>
          <a:noFill/>
        </p:spPr>
        <p:txBody>
          <a:bodyPr wrap="none" rtlCol="0">
            <a:spAutoFit/>
          </a:bodyPr>
          <a:lstStyle/>
          <a:p>
            <a:r>
              <a:rPr lang="en-US" b="1" dirty="0">
                <a:solidFill>
                  <a:srgbClr val="FF0000"/>
                </a:solidFill>
              </a:rPr>
              <a:t>Daisy Bates, Dr. Height &amp; Ella Baker</a:t>
            </a:r>
          </a:p>
        </p:txBody>
      </p:sp>
      <p:pic>
        <p:nvPicPr>
          <p:cNvPr id="2050" name="Picture 2" descr="Delta Zeta Chapter Charter Members and 10th National President of Delta Sigma Theta Sorority, Inc., Dorothy I. Height: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60873" y="175272"/>
            <a:ext cx="2303814" cy="2907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867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dorothy height pictures"/>
          <p:cNvPicPr/>
          <p:nvPr/>
        </p:nvPicPr>
        <p:blipFill>
          <a:blip r:embed="rId2">
            <a:extLst>
              <a:ext uri="{28A0092B-C50C-407E-A947-70E740481C1C}">
                <a14:useLocalDpi xmlns:a14="http://schemas.microsoft.com/office/drawing/2010/main" val="0"/>
              </a:ext>
            </a:extLst>
          </a:blip>
          <a:srcRect/>
          <a:stretch>
            <a:fillRect/>
          </a:stretch>
        </p:blipFill>
        <p:spPr bwMode="auto">
          <a:xfrm>
            <a:off x="398791" y="3792060"/>
            <a:ext cx="2934178" cy="2242711"/>
          </a:xfrm>
          <a:prstGeom prst="rect">
            <a:avLst/>
          </a:prstGeom>
          <a:noFill/>
          <a:ln>
            <a:noFill/>
          </a:ln>
        </p:spPr>
      </p:pic>
      <p:pic>
        <p:nvPicPr>
          <p:cNvPr id="3" name="Picture 2" descr="Image result for dorothy height and president eisenhower"/>
          <p:cNvPicPr/>
          <p:nvPr/>
        </p:nvPicPr>
        <p:blipFill>
          <a:blip r:embed="rId3">
            <a:extLst>
              <a:ext uri="{28A0092B-C50C-407E-A947-70E740481C1C}">
                <a14:useLocalDpi xmlns:a14="http://schemas.microsoft.com/office/drawing/2010/main" val="0"/>
              </a:ext>
            </a:extLst>
          </a:blip>
          <a:srcRect/>
          <a:stretch>
            <a:fillRect/>
          </a:stretch>
        </p:blipFill>
        <p:spPr bwMode="auto">
          <a:xfrm>
            <a:off x="4338085" y="1212112"/>
            <a:ext cx="3104706" cy="3615069"/>
          </a:xfrm>
          <a:prstGeom prst="rect">
            <a:avLst/>
          </a:prstGeom>
          <a:noFill/>
          <a:ln>
            <a:noFill/>
          </a:ln>
        </p:spPr>
      </p:pic>
      <p:pic>
        <p:nvPicPr>
          <p:cNvPr id="4" name="Picture 3" descr="Image result for dorothy height and president eisenhower"/>
          <p:cNvPicPr/>
          <p:nvPr/>
        </p:nvPicPr>
        <p:blipFill>
          <a:blip r:embed="rId4">
            <a:extLst>
              <a:ext uri="{28A0092B-C50C-407E-A947-70E740481C1C}">
                <a14:useLocalDpi xmlns:a14="http://schemas.microsoft.com/office/drawing/2010/main" val="0"/>
              </a:ext>
            </a:extLst>
          </a:blip>
          <a:srcRect/>
          <a:stretch>
            <a:fillRect/>
          </a:stretch>
        </p:blipFill>
        <p:spPr bwMode="auto">
          <a:xfrm>
            <a:off x="8583239" y="260066"/>
            <a:ext cx="2839486" cy="2788660"/>
          </a:xfrm>
          <a:prstGeom prst="rect">
            <a:avLst/>
          </a:prstGeom>
          <a:noFill/>
          <a:ln>
            <a:noFill/>
          </a:ln>
        </p:spPr>
      </p:pic>
      <p:pic>
        <p:nvPicPr>
          <p:cNvPr id="5" name="Picture 4" descr="Image result for dorothy height and president eisenhower"/>
          <p:cNvPicPr/>
          <p:nvPr/>
        </p:nvPicPr>
        <p:blipFill>
          <a:blip r:embed="rId5">
            <a:extLst>
              <a:ext uri="{28A0092B-C50C-407E-A947-70E740481C1C}">
                <a14:useLocalDpi xmlns:a14="http://schemas.microsoft.com/office/drawing/2010/main" val="0"/>
              </a:ext>
            </a:extLst>
          </a:blip>
          <a:srcRect/>
          <a:stretch>
            <a:fillRect/>
          </a:stretch>
        </p:blipFill>
        <p:spPr bwMode="auto">
          <a:xfrm>
            <a:off x="951719" y="106584"/>
            <a:ext cx="2381250" cy="3095625"/>
          </a:xfrm>
          <a:prstGeom prst="rect">
            <a:avLst/>
          </a:prstGeom>
          <a:noFill/>
          <a:ln>
            <a:noFill/>
          </a:ln>
        </p:spPr>
      </p:pic>
      <p:pic>
        <p:nvPicPr>
          <p:cNvPr id="6" name="Picture 5" descr="Related image"/>
          <p:cNvPicPr/>
          <p:nvPr/>
        </p:nvPicPr>
        <p:blipFill>
          <a:blip r:embed="rId6">
            <a:extLst>
              <a:ext uri="{28A0092B-C50C-407E-A947-70E740481C1C}">
                <a14:useLocalDpi xmlns:a14="http://schemas.microsoft.com/office/drawing/2010/main" val="0"/>
              </a:ext>
            </a:extLst>
          </a:blip>
          <a:srcRect/>
          <a:stretch>
            <a:fillRect/>
          </a:stretch>
        </p:blipFill>
        <p:spPr bwMode="auto">
          <a:xfrm>
            <a:off x="8926657" y="3837091"/>
            <a:ext cx="2152650" cy="2152650"/>
          </a:xfrm>
          <a:prstGeom prst="rect">
            <a:avLst/>
          </a:prstGeom>
          <a:noFill/>
          <a:ln>
            <a:noFill/>
          </a:ln>
        </p:spPr>
      </p:pic>
      <p:sp>
        <p:nvSpPr>
          <p:cNvPr id="7" name="Rectangle 6"/>
          <p:cNvSpPr/>
          <p:nvPr/>
        </p:nvSpPr>
        <p:spPr>
          <a:xfrm>
            <a:off x="8325236" y="6106699"/>
            <a:ext cx="3866764" cy="280013"/>
          </a:xfrm>
          <a:prstGeom prst="rect">
            <a:avLst/>
          </a:prstGeom>
        </p:spPr>
        <p:txBody>
          <a:bodyPr wrap="none">
            <a:spAutoFit/>
          </a:bodyPr>
          <a:lstStyle/>
          <a:p>
            <a:pPr>
              <a:lnSpc>
                <a:spcPct val="107000"/>
              </a:lnSpc>
              <a:spcAft>
                <a:spcPts val="800"/>
              </a:spcAft>
            </a:pPr>
            <a:r>
              <a:rPr lang="en-US" sz="12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Dorothy Height with Lena Horne and Edith Savage</a:t>
            </a:r>
            <a:endParaRPr lang="en-US"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677327" y="3224603"/>
            <a:ext cx="3145926" cy="369332"/>
          </a:xfrm>
          <a:prstGeom prst="rect">
            <a:avLst/>
          </a:prstGeom>
          <a:noFill/>
        </p:spPr>
        <p:txBody>
          <a:bodyPr wrap="none" rtlCol="0">
            <a:spAutoFit/>
          </a:bodyPr>
          <a:lstStyle/>
          <a:p>
            <a:r>
              <a:rPr lang="en-US" b="1" dirty="0">
                <a:solidFill>
                  <a:srgbClr val="FF0000"/>
                </a:solidFill>
              </a:rPr>
              <a:t>Dr. Johnnetta Cole &amp; Dr. Height</a:t>
            </a:r>
          </a:p>
        </p:txBody>
      </p:sp>
      <p:sp>
        <p:nvSpPr>
          <p:cNvPr id="9" name="TextBox 8"/>
          <p:cNvSpPr txBox="1"/>
          <p:nvPr/>
        </p:nvSpPr>
        <p:spPr>
          <a:xfrm>
            <a:off x="4413107" y="5007935"/>
            <a:ext cx="2810706" cy="369332"/>
          </a:xfrm>
          <a:prstGeom prst="rect">
            <a:avLst/>
          </a:prstGeom>
          <a:noFill/>
        </p:spPr>
        <p:txBody>
          <a:bodyPr wrap="none" rtlCol="0">
            <a:spAutoFit/>
          </a:bodyPr>
          <a:lstStyle/>
          <a:p>
            <a:r>
              <a:rPr lang="en-US" b="1" dirty="0">
                <a:solidFill>
                  <a:srgbClr val="FF0000"/>
                </a:solidFill>
              </a:rPr>
              <a:t>Dr. Height &amp; Oprah Winfrey</a:t>
            </a:r>
          </a:p>
        </p:txBody>
      </p:sp>
      <p:sp>
        <p:nvSpPr>
          <p:cNvPr id="10" name="TextBox 9"/>
          <p:cNvSpPr txBox="1"/>
          <p:nvPr/>
        </p:nvSpPr>
        <p:spPr>
          <a:xfrm>
            <a:off x="90482" y="6202046"/>
            <a:ext cx="3886962" cy="369332"/>
          </a:xfrm>
          <a:prstGeom prst="rect">
            <a:avLst/>
          </a:prstGeom>
          <a:noFill/>
        </p:spPr>
        <p:txBody>
          <a:bodyPr wrap="none" rtlCol="0">
            <a:spAutoFit/>
          </a:bodyPr>
          <a:lstStyle/>
          <a:p>
            <a:r>
              <a:rPr lang="en-US" b="1" dirty="0">
                <a:solidFill>
                  <a:srgbClr val="FF0000"/>
                </a:solidFill>
              </a:rPr>
              <a:t>Dr. Height &amp; Secretary Hillary R Clinton</a:t>
            </a:r>
          </a:p>
        </p:txBody>
      </p:sp>
      <p:sp>
        <p:nvSpPr>
          <p:cNvPr id="11" name="TextBox 10"/>
          <p:cNvSpPr txBox="1"/>
          <p:nvPr/>
        </p:nvSpPr>
        <p:spPr>
          <a:xfrm>
            <a:off x="8052515" y="3202209"/>
            <a:ext cx="3500574" cy="584775"/>
          </a:xfrm>
          <a:prstGeom prst="rect">
            <a:avLst/>
          </a:prstGeom>
          <a:noFill/>
        </p:spPr>
        <p:txBody>
          <a:bodyPr wrap="none" rtlCol="0">
            <a:spAutoFit/>
          </a:bodyPr>
          <a:lstStyle/>
          <a:p>
            <a:pPr algn="ctr"/>
            <a:r>
              <a:rPr lang="en-US" sz="1600" b="1" dirty="0">
                <a:solidFill>
                  <a:srgbClr val="FF0000"/>
                </a:solidFill>
              </a:rPr>
              <a:t>Dr. Height, Senator Carol Mosley Braun</a:t>
            </a:r>
          </a:p>
          <a:p>
            <a:pPr algn="ctr"/>
            <a:r>
              <a:rPr lang="en-US" sz="1600" b="1" dirty="0">
                <a:solidFill>
                  <a:srgbClr val="FF0000"/>
                </a:solidFill>
              </a:rPr>
              <a:t>&amp; and Coretta Scott King</a:t>
            </a:r>
          </a:p>
        </p:txBody>
      </p:sp>
    </p:spTree>
    <p:extLst>
      <p:ext uri="{BB962C8B-B14F-4D97-AF65-F5344CB8AC3E}">
        <p14:creationId xmlns:p14="http://schemas.microsoft.com/office/powerpoint/2010/main" val="4028884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711" y="365125"/>
            <a:ext cx="11461897" cy="987425"/>
          </a:xfrm>
        </p:spPr>
        <p:txBody>
          <a:bodyPr>
            <a:noAutofit/>
          </a:bodyPr>
          <a:lstStyle/>
          <a:p>
            <a:pPr algn="ctr"/>
            <a:r>
              <a:rPr lang="en-US" b="1" dirty="0">
                <a:solidFill>
                  <a:srgbClr val="FF0000"/>
                </a:solidFill>
              </a:rPr>
              <a:t>“Women’s Rights &amp; Civil Rights are indivisible….”</a:t>
            </a:r>
          </a:p>
        </p:txBody>
      </p:sp>
      <p:sp>
        <p:nvSpPr>
          <p:cNvPr id="3" name="Content Placeholder 2"/>
          <p:cNvSpPr>
            <a:spLocks noGrp="1"/>
          </p:cNvSpPr>
          <p:nvPr>
            <p:ph idx="1"/>
          </p:nvPr>
        </p:nvSpPr>
        <p:spPr>
          <a:xfrm>
            <a:off x="848832" y="1616149"/>
            <a:ext cx="8943753" cy="4769810"/>
          </a:xfrm>
        </p:spPr>
        <p:txBody>
          <a:bodyPr>
            <a:normAutofit fontScale="92500" lnSpcReduction="10000"/>
          </a:bodyPr>
          <a:lstStyle/>
          <a:p>
            <a:pPr marL="0" indent="0">
              <a:buNone/>
            </a:pPr>
            <a:r>
              <a:rPr lang="en-US" sz="4000" b="1" dirty="0">
                <a:solidFill>
                  <a:srgbClr val="FF0000"/>
                </a:solidFill>
              </a:rPr>
              <a:t>Soror Height was known for her unyielding commitment to women and family life, her strong hand and voice for civil and human rights. She was a teller of history, fortune and ancestry. She pushed for action on many fronts, including education, jobs, health care and self-reliance. She was the woman warrior who stood among the men of the civil rights movement.  She wore MANY hats….literally!</a:t>
            </a:r>
          </a:p>
          <a:p>
            <a:endParaRPr lang="en-US" dirty="0"/>
          </a:p>
        </p:txBody>
      </p:sp>
      <p:pic>
        <p:nvPicPr>
          <p:cNvPr id="5124" name="Picture 4" descr="Image result for women's rights and civil righ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5881" y="5035137"/>
            <a:ext cx="2718170" cy="1614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333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rothyHeightHats2"/>
          <p:cNvPicPr/>
          <p:nvPr/>
        </p:nvPicPr>
        <p:blipFill rotWithShape="1">
          <a:blip r:embed="rId2">
            <a:extLst>
              <a:ext uri="{28A0092B-C50C-407E-A947-70E740481C1C}">
                <a14:useLocalDpi xmlns:a14="http://schemas.microsoft.com/office/drawing/2010/main" val="0"/>
              </a:ext>
            </a:extLst>
          </a:blip>
          <a:srcRect l="22810" r="8261" b="1"/>
          <a:stretch/>
        </p:blipFill>
        <p:spPr bwMode="auto">
          <a:xfrm>
            <a:off x="212652" y="1437074"/>
            <a:ext cx="5635256" cy="5089637"/>
          </a:xfrm>
          <a:prstGeom prst="rect">
            <a:avLst/>
          </a:prstGeom>
          <a:noFill/>
        </p:spPr>
      </p:pic>
      <p:sp>
        <p:nvSpPr>
          <p:cNvPr id="2" name="Title 1"/>
          <p:cNvSpPr>
            <a:spLocks noGrp="1"/>
          </p:cNvSpPr>
          <p:nvPr>
            <p:ph type="title"/>
          </p:nvPr>
        </p:nvSpPr>
        <p:spPr>
          <a:xfrm>
            <a:off x="127143" y="195341"/>
            <a:ext cx="11652984" cy="857283"/>
          </a:xfrm>
        </p:spPr>
        <p:txBody>
          <a:bodyPr>
            <a:normAutofit/>
          </a:bodyPr>
          <a:lstStyle/>
          <a:p>
            <a:pPr algn="ctr"/>
            <a:r>
              <a:rPr lang="en-US" sz="5400" b="1" dirty="0">
                <a:solidFill>
                  <a:srgbClr val="FF0000"/>
                </a:solidFill>
              </a:rPr>
              <a:t>Soror Height was Woman of Many Hats</a:t>
            </a:r>
          </a:p>
        </p:txBody>
      </p:sp>
      <p:sp>
        <p:nvSpPr>
          <p:cNvPr id="3" name="Content Placeholder 2"/>
          <p:cNvSpPr>
            <a:spLocks noGrp="1"/>
          </p:cNvSpPr>
          <p:nvPr>
            <p:ph idx="1"/>
          </p:nvPr>
        </p:nvSpPr>
        <p:spPr>
          <a:xfrm>
            <a:off x="5847907" y="1433380"/>
            <a:ext cx="6131442" cy="5093331"/>
          </a:xfrm>
        </p:spPr>
        <p:txBody>
          <a:bodyPr>
            <a:noAutofit/>
          </a:bodyPr>
          <a:lstStyle/>
          <a:p>
            <a:pPr marL="0" indent="0">
              <a:lnSpc>
                <a:spcPct val="70000"/>
              </a:lnSpc>
              <a:buNone/>
            </a:pPr>
            <a:r>
              <a:rPr lang="en-US" dirty="0">
                <a:solidFill>
                  <a:srgbClr val="FF0000"/>
                </a:solidFill>
              </a:rPr>
              <a:t>The hat represents authority, power and dignity and because it covers the head; thought.  Different hats signify different social situations. Soror Height’s manner of dress combined business, politics and theater. She often had to debate significant issues and dressed in a manner that seemed to convey the seriousness of the matter. Her suits represented the conservative cuts of Capitol Hill and Wall Street with the ornamentation and color that captivated her audience before she even began speaking. ….And she wore her hats -- church lady hats -- that spoke of her  zeal and devotion… </a:t>
            </a:r>
          </a:p>
        </p:txBody>
      </p:sp>
    </p:spTree>
    <p:extLst>
      <p:ext uri="{BB962C8B-B14F-4D97-AF65-F5344CB8AC3E}">
        <p14:creationId xmlns:p14="http://schemas.microsoft.com/office/powerpoint/2010/main" val="4221559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twt-thumbs.washtimes.com/media/image/2015/11/26/11262015_hats28201_c0-63-1500-937_s885x516.jpg?f876be83db808cb24920c2f5ddbf031460a6888f"/>
          <p:cNvPicPr/>
          <p:nvPr/>
        </p:nvPicPr>
        <p:blipFill rotWithShape="1">
          <a:blip r:embed="rId2">
            <a:extLst>
              <a:ext uri="{28A0092B-C50C-407E-A947-70E740481C1C}">
                <a14:useLocalDpi xmlns:a14="http://schemas.microsoft.com/office/drawing/2010/main" val="0"/>
              </a:ext>
            </a:extLst>
          </a:blip>
          <a:srcRect t="3433"/>
          <a:stretch/>
        </p:blipFill>
        <p:spPr bwMode="auto">
          <a:xfrm>
            <a:off x="20" y="10"/>
            <a:ext cx="12191980" cy="6857990"/>
          </a:xfrm>
          <a:prstGeom prst="rect">
            <a:avLst/>
          </a:prstGeom>
          <a:noFill/>
        </p:spPr>
      </p:pic>
      <p:sp>
        <p:nvSpPr>
          <p:cNvPr id="11" name="Down Arrow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700" y="190501"/>
            <a:ext cx="2886075" cy="2486024"/>
          </a:xfrm>
          <a:noFill/>
        </p:spPr>
        <p:txBody>
          <a:bodyPr anchor="ctr">
            <a:normAutofit/>
          </a:bodyPr>
          <a:lstStyle/>
          <a:p>
            <a:pPr algn="ctr"/>
            <a:r>
              <a:rPr lang="en-US" sz="3600" dirty="0">
                <a:solidFill>
                  <a:schemeClr val="bg1"/>
                </a:solidFill>
              </a:rPr>
              <a:t>Smithsonian Exhibit Honors Dr Dorothy I Height </a:t>
            </a:r>
          </a:p>
        </p:txBody>
      </p:sp>
    </p:spTree>
    <p:extLst>
      <p:ext uri="{BB962C8B-B14F-4D97-AF65-F5344CB8AC3E}">
        <p14:creationId xmlns:p14="http://schemas.microsoft.com/office/powerpoint/2010/main" val="165470869"/>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0577"/>
            <a:ext cx="10515600" cy="708762"/>
          </a:xfrm>
        </p:spPr>
        <p:txBody>
          <a:bodyPr>
            <a:normAutofit fontScale="90000"/>
          </a:bodyPr>
          <a:lstStyle/>
          <a:p>
            <a:r>
              <a:rPr lang="en-US" sz="6000" b="1" dirty="0">
                <a:solidFill>
                  <a:srgbClr val="FF0000"/>
                </a:solidFill>
              </a:rPr>
              <a:t>A Life… Well Done….</a:t>
            </a:r>
          </a:p>
        </p:txBody>
      </p:sp>
      <p:sp>
        <p:nvSpPr>
          <p:cNvPr id="3" name="Content Placeholder 2"/>
          <p:cNvSpPr>
            <a:spLocks noGrp="1"/>
          </p:cNvSpPr>
          <p:nvPr>
            <p:ph idx="1"/>
          </p:nvPr>
        </p:nvSpPr>
        <p:spPr>
          <a:xfrm>
            <a:off x="180753" y="1010093"/>
            <a:ext cx="12011247" cy="6103089"/>
          </a:xfrm>
        </p:spPr>
        <p:txBody>
          <a:bodyPr>
            <a:normAutofit fontScale="25000" lnSpcReduction="20000"/>
          </a:bodyPr>
          <a:lstStyle/>
          <a:p>
            <a:r>
              <a:rPr lang="en-US" sz="10800" b="1" dirty="0">
                <a:solidFill>
                  <a:srgbClr val="FF0000"/>
                </a:solidFill>
              </a:rPr>
              <a:t>Never married…..Had no children… yet, mother to an entire nation….</a:t>
            </a:r>
          </a:p>
          <a:p>
            <a:r>
              <a:rPr lang="en-US" sz="10800" b="1" dirty="0">
                <a:solidFill>
                  <a:srgbClr val="FF0000"/>
                </a:solidFill>
              </a:rPr>
              <a:t>Served on a number of committees, including as a consultant on African affairs to the Secretary of State, the President's Committee on the Employment of the Handicapped, and the President's Committee on the Status of Women. In 1974, she was named to the National Commission for the Protection of Human Subjects of Biomedical and Behavioral Research, which published the </a:t>
            </a:r>
            <a:r>
              <a:rPr lang="en-US" sz="10800" b="1" i="1" dirty="0">
                <a:solidFill>
                  <a:srgbClr val="FF0000"/>
                </a:solidFill>
              </a:rPr>
              <a:t>Belmont Report, </a:t>
            </a:r>
            <a:r>
              <a:rPr lang="en-US" sz="10800" b="1" dirty="0">
                <a:solidFill>
                  <a:srgbClr val="FF0000"/>
                </a:solidFill>
              </a:rPr>
              <a:t>a response to the infamous "Tuskegee Syphilis Study" and an international ethical touchstone for researchers.</a:t>
            </a:r>
          </a:p>
          <a:p>
            <a:r>
              <a:rPr lang="en-US" sz="10800" b="1" dirty="0">
                <a:solidFill>
                  <a:srgbClr val="FF0000"/>
                </a:solidFill>
              </a:rPr>
              <a:t>President Ronald Reagan presented her the Citizens Medal Award for distinguished service to the country in 1989. </a:t>
            </a:r>
          </a:p>
          <a:p>
            <a:r>
              <a:rPr lang="en-US" sz="10800" b="1" dirty="0">
                <a:solidFill>
                  <a:srgbClr val="FF0000"/>
                </a:solidFill>
              </a:rPr>
              <a:t>Other honors include the Presidential Medal of Freedom (1994),the Congressional Gold Medal (2004), the NAACP's Spingarn Medal and 36 honorary degrees </a:t>
            </a:r>
          </a:p>
          <a:p>
            <a:r>
              <a:rPr lang="en-US" sz="10800" b="1" dirty="0">
                <a:solidFill>
                  <a:srgbClr val="FF0000"/>
                </a:solidFill>
              </a:rPr>
              <a:t>On December 15, 2010, President Barack Obama signed the “Dorothy Height Bill” that designates the United States Postal Service, located at 2 Massachusetts Avenue, NE, Washington, DC, as the Dorothy I. Height Post Office.</a:t>
            </a:r>
          </a:p>
          <a:p>
            <a:pPr marL="0" indent="0" fontAlgn="base">
              <a:buNone/>
            </a:pPr>
            <a:endParaRPr lang="en-US" sz="10800" b="1" dirty="0">
              <a:solidFill>
                <a:srgbClr val="FF0000"/>
              </a:solidFill>
            </a:endParaRPr>
          </a:p>
          <a:p>
            <a:pPr marL="0" indent="0">
              <a:buNone/>
            </a:pPr>
            <a:r>
              <a:rPr lang="en-US" sz="10800" b="1" dirty="0">
                <a:solidFill>
                  <a:srgbClr val="FF0000"/>
                </a:solidFill>
              </a:rPr>
              <a:t> </a:t>
            </a:r>
          </a:p>
          <a:p>
            <a:endParaRPr lang="en-US" dirty="0"/>
          </a:p>
          <a:p>
            <a:endParaRPr lang="en-US" dirty="0"/>
          </a:p>
        </p:txBody>
      </p:sp>
    </p:spTree>
    <p:extLst>
      <p:ext uri="{BB962C8B-B14F-4D97-AF65-F5344CB8AC3E}">
        <p14:creationId xmlns:p14="http://schemas.microsoft.com/office/powerpoint/2010/main" val="3437212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60" y="457200"/>
            <a:ext cx="4997303" cy="563526"/>
          </a:xfrm>
        </p:spPr>
        <p:txBody>
          <a:bodyPr>
            <a:noAutofit/>
          </a:bodyPr>
          <a:lstStyle/>
          <a:p>
            <a:r>
              <a:rPr lang="en-US" sz="4400" b="1" dirty="0">
                <a:solidFill>
                  <a:srgbClr val="FF0000"/>
                </a:solidFill>
              </a:rPr>
              <a:t>Black Heritage Series</a:t>
            </a:r>
          </a:p>
        </p:txBody>
      </p:sp>
      <p:sp>
        <p:nvSpPr>
          <p:cNvPr id="4" name="Text Placeholder 3"/>
          <p:cNvSpPr>
            <a:spLocks noGrp="1"/>
          </p:cNvSpPr>
          <p:nvPr>
            <p:ph type="body" sz="half" idx="2"/>
          </p:nvPr>
        </p:nvSpPr>
        <p:spPr>
          <a:xfrm>
            <a:off x="457200" y="1509823"/>
            <a:ext cx="4944140" cy="4827181"/>
          </a:xfrm>
        </p:spPr>
        <p:txBody>
          <a:bodyPr>
            <a:normAutofit/>
          </a:bodyPr>
          <a:lstStyle/>
          <a:p>
            <a:r>
              <a:rPr lang="en-US" sz="1800" b="1" dirty="0">
                <a:solidFill>
                  <a:srgbClr val="FF0000"/>
                </a:solidFill>
              </a:rPr>
              <a:t>On February 1, 2017, Dr. Dorothy I Height became the 40</a:t>
            </a:r>
            <a:r>
              <a:rPr lang="en-US" sz="1800" b="1" baseline="30000" dirty="0">
                <a:solidFill>
                  <a:srgbClr val="FF0000"/>
                </a:solidFill>
              </a:rPr>
              <a:t>th</a:t>
            </a:r>
            <a:r>
              <a:rPr lang="en-US" sz="1800" b="1" dirty="0">
                <a:solidFill>
                  <a:srgbClr val="FF0000"/>
                </a:solidFill>
              </a:rPr>
              <a:t> addition and the 15</a:t>
            </a:r>
            <a:r>
              <a:rPr lang="en-US" sz="1800" b="1" baseline="30000" dirty="0">
                <a:solidFill>
                  <a:srgbClr val="FF0000"/>
                </a:solidFill>
              </a:rPr>
              <a:t>th</a:t>
            </a:r>
            <a:r>
              <a:rPr lang="en-US" sz="1800" b="1" dirty="0">
                <a:solidFill>
                  <a:srgbClr val="FF0000"/>
                </a:solidFill>
              </a:rPr>
              <a:t> woman recognized with the United States commemorative heritage postage stamp.</a:t>
            </a:r>
          </a:p>
          <a:p>
            <a:r>
              <a:rPr lang="en-US" sz="1800" b="1" dirty="0">
                <a:solidFill>
                  <a:srgbClr val="FF0000"/>
                </a:solidFill>
              </a:rPr>
              <a:t>The Black Heritage Series features other African American pioneers and activists including Harriet Tubman, W.E.B. Du Bois, Thurgood Marshall, and Martin Luther King, Jr. </a:t>
            </a:r>
          </a:p>
          <a:p>
            <a:r>
              <a:rPr lang="en-US" sz="1800" b="1" dirty="0">
                <a:solidFill>
                  <a:srgbClr val="FF0000"/>
                </a:solidFill>
              </a:rPr>
              <a:t>"The Postal Service is proud to honor civil rights icon Dorothy Height, an American treasure, whose illustrious career spanned almost a century," said Ronald Stroman, Deputy Postmaster General and Chief Government Relations Officer, who dedicated the stamp.</a:t>
            </a:r>
          </a:p>
          <a:p>
            <a:endParaRPr lang="en-US" dirty="0"/>
          </a:p>
        </p:txBody>
      </p:sp>
      <p:pic>
        <p:nvPicPr>
          <p:cNvPr id="1026" name="Picture 2" descr="Photo of the Dorothy Height Stamp"/>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0703" b="20703"/>
          <a:stretch>
            <a:fillRect/>
          </a:stretch>
        </p:blipFill>
        <p:spPr bwMode="auto">
          <a:xfrm>
            <a:off x="5183188" y="457201"/>
            <a:ext cx="7087098" cy="6204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218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merican Women quote #2"/>
          <p:cNvPicPr/>
          <p:nvPr/>
        </p:nvPicPr>
        <p:blipFill>
          <a:blip r:embed="rId2">
            <a:extLst>
              <a:ext uri="{28A0092B-C50C-407E-A947-70E740481C1C}">
                <a14:useLocalDpi xmlns:a14="http://schemas.microsoft.com/office/drawing/2010/main" val="0"/>
              </a:ext>
            </a:extLst>
          </a:blip>
          <a:srcRect/>
          <a:stretch>
            <a:fillRect/>
          </a:stretch>
        </p:blipFill>
        <p:spPr bwMode="auto">
          <a:xfrm>
            <a:off x="371475" y="0"/>
            <a:ext cx="11296650" cy="6858000"/>
          </a:xfrm>
          <a:prstGeom prst="rect">
            <a:avLst/>
          </a:prstGeom>
          <a:noFill/>
          <a:ln>
            <a:noFill/>
          </a:ln>
        </p:spPr>
      </p:pic>
    </p:spTree>
    <p:extLst>
      <p:ext uri="{BB962C8B-B14F-4D97-AF65-F5344CB8AC3E}">
        <p14:creationId xmlns:p14="http://schemas.microsoft.com/office/powerpoint/2010/main" val="34844892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577" y="196133"/>
            <a:ext cx="7009226" cy="2308324"/>
          </a:xfrm>
          <a:prstGeom prst="rect">
            <a:avLst/>
          </a:prstGeom>
          <a:noFill/>
        </p:spPr>
        <p:txBody>
          <a:bodyPr wrap="none" rtlCol="0">
            <a:spAutoFit/>
          </a:bodyPr>
          <a:lstStyle/>
          <a:p>
            <a:pPr algn="ctr"/>
            <a:r>
              <a:rPr lang="en-US" sz="7200" b="1" dirty="0">
                <a:solidFill>
                  <a:srgbClr val="FF0000"/>
                </a:solidFill>
              </a:rPr>
              <a:t>She will always</a:t>
            </a:r>
          </a:p>
          <a:p>
            <a:pPr algn="ctr"/>
            <a:r>
              <a:rPr lang="en-US" sz="7200" b="1" dirty="0">
                <a:solidFill>
                  <a:srgbClr val="FF0000"/>
                </a:solidFill>
              </a:rPr>
              <a:t> be our Delta Girl!</a:t>
            </a:r>
          </a:p>
        </p:txBody>
      </p:sp>
      <p:sp>
        <p:nvSpPr>
          <p:cNvPr id="7" name="Rectangle 6"/>
          <p:cNvSpPr/>
          <p:nvPr/>
        </p:nvSpPr>
        <p:spPr>
          <a:xfrm>
            <a:off x="3313044" y="2339163"/>
            <a:ext cx="6480292" cy="3139321"/>
          </a:xfrm>
          <a:prstGeom prst="rect">
            <a:avLst/>
          </a:prstGeom>
        </p:spPr>
        <p:txBody>
          <a:bodyPr wrap="square">
            <a:spAutoFit/>
          </a:bodyPr>
          <a:lstStyle/>
          <a:p>
            <a:pPr algn="ctr"/>
            <a:r>
              <a:rPr lang="en-US" dirty="0">
                <a:solidFill>
                  <a:srgbClr val="FF0000"/>
                </a:solidFill>
                <a:latin typeface="Arial" panose="020B0604020202020204" pitchFamily="34" charset="0"/>
              </a:rPr>
              <a:t>The Delta girl is one who has been given the opportunity of education and broad development: she is one who has enjoyed the privileges of culture and selected environment.</a:t>
            </a:r>
          </a:p>
          <a:p>
            <a:pPr algn="ctr"/>
            <a:endParaRPr lang="en-US" dirty="0">
              <a:solidFill>
                <a:srgbClr val="FF0000"/>
              </a:solidFill>
              <a:latin typeface="Arial" panose="020B0604020202020204" pitchFamily="34" charset="0"/>
            </a:endParaRPr>
          </a:p>
          <a:p>
            <a:pPr algn="ctr"/>
            <a:r>
              <a:rPr lang="en-US" dirty="0">
                <a:solidFill>
                  <a:srgbClr val="FF0000"/>
                </a:solidFill>
                <a:latin typeface="Arial" panose="020B0604020202020204" pitchFamily="34" charset="0"/>
              </a:rPr>
              <a:t>It is pleasing to a heartfelt depth to see her not as self-centered, not desirous of selfish power, not wanting the plaudits of people, not wanting glory- but with a purpose which directs her activities and all that she may control toward lifting somebody else.</a:t>
            </a:r>
          </a:p>
          <a:p>
            <a:endParaRPr lang="en-US" dirty="0">
              <a:solidFill>
                <a:srgbClr val="FF0000"/>
              </a:solidFill>
              <a:latin typeface="Arial" panose="020B0604020202020204" pitchFamily="34" charset="0"/>
            </a:endParaRPr>
          </a:p>
          <a:p>
            <a:pPr algn="ctr"/>
            <a:r>
              <a:rPr lang="en-US" b="1" i="1" dirty="0">
                <a:solidFill>
                  <a:srgbClr val="FF0000"/>
                </a:solidFill>
                <a:latin typeface="Arial" panose="020B0604020202020204" pitchFamily="34" charset="0"/>
              </a:rPr>
              <a:t>Mary McLeod Bethune</a:t>
            </a:r>
            <a:endParaRPr lang="en-US" b="1" dirty="0">
              <a:solidFill>
                <a:srgbClr val="FF0000"/>
              </a:solidFill>
            </a:endParaRPr>
          </a:p>
        </p:txBody>
      </p:sp>
      <p:pic>
        <p:nvPicPr>
          <p:cNvPr id="4" name="Picture 3" descr="... selected by the chapter president who exemplifies “&lt;strong&gt;Fortitude&lt;/strong&g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12103"/>
            <a:ext cx="3476847" cy="3845897"/>
          </a:xfrm>
          <a:prstGeom prst="rect">
            <a:avLst/>
          </a:prstGeom>
        </p:spPr>
      </p:pic>
      <p:sp>
        <p:nvSpPr>
          <p:cNvPr id="3" name="TextBox 2"/>
          <p:cNvSpPr txBox="1"/>
          <p:nvPr/>
        </p:nvSpPr>
        <p:spPr>
          <a:xfrm>
            <a:off x="2466318" y="5706576"/>
            <a:ext cx="9092747" cy="830997"/>
          </a:xfrm>
          <a:prstGeom prst="rect">
            <a:avLst/>
          </a:prstGeom>
          <a:noFill/>
        </p:spPr>
        <p:txBody>
          <a:bodyPr wrap="none" rtlCol="0">
            <a:spAutoFit/>
          </a:bodyPr>
          <a:lstStyle/>
          <a:p>
            <a:pPr algn="ctr"/>
            <a:r>
              <a:rPr lang="en-US" sz="2400" b="1" dirty="0">
                <a:solidFill>
                  <a:srgbClr val="FF0000"/>
                </a:solidFill>
              </a:rPr>
              <a:t>Soror Dr Dorothy Irene Height</a:t>
            </a:r>
          </a:p>
          <a:p>
            <a:pPr algn="ctr"/>
            <a:r>
              <a:rPr lang="en-US" sz="2400" b="1" dirty="0">
                <a:solidFill>
                  <a:srgbClr val="FF0000"/>
                </a:solidFill>
              </a:rPr>
              <a:t>We will always remember her contribution to our treasured history! </a:t>
            </a:r>
          </a:p>
        </p:txBody>
      </p:sp>
    </p:spTree>
    <p:extLst>
      <p:ext uri="{BB962C8B-B14F-4D97-AF65-F5344CB8AC3E}">
        <p14:creationId xmlns:p14="http://schemas.microsoft.com/office/powerpoint/2010/main" val="1090676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result for dorothy height picture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075" y="209551"/>
            <a:ext cx="11639550" cy="6543674"/>
          </a:xfrm>
          <a:prstGeom prst="rect">
            <a:avLst/>
          </a:prstGeom>
          <a:noFill/>
          <a:ln>
            <a:noFill/>
          </a:ln>
        </p:spPr>
      </p:pic>
    </p:spTree>
    <p:extLst>
      <p:ext uri="{BB962C8B-B14F-4D97-AF65-F5344CB8AC3E}">
        <p14:creationId xmlns:p14="http://schemas.microsoft.com/office/powerpoint/2010/main" val="6155542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090" y="470406"/>
            <a:ext cx="10515600" cy="549275"/>
          </a:xfrm>
        </p:spPr>
        <p:txBody>
          <a:bodyPr>
            <a:normAutofit fontScale="90000"/>
          </a:bodyPr>
          <a:lstStyle/>
          <a:p>
            <a:pPr algn="ctr"/>
            <a:r>
              <a:rPr lang="en-US" b="1" dirty="0">
                <a:solidFill>
                  <a:srgbClr val="FF0000"/>
                </a:solidFill>
                <a:latin typeface="+mn-lt"/>
              </a:rPr>
              <a:t>References</a:t>
            </a:r>
          </a:p>
        </p:txBody>
      </p:sp>
      <p:sp>
        <p:nvSpPr>
          <p:cNvPr id="3" name="Content Placeholder 2"/>
          <p:cNvSpPr>
            <a:spLocks noGrp="1"/>
          </p:cNvSpPr>
          <p:nvPr>
            <p:ph idx="1"/>
          </p:nvPr>
        </p:nvSpPr>
        <p:spPr>
          <a:xfrm>
            <a:off x="838200" y="893134"/>
            <a:ext cx="9475381" cy="5667153"/>
          </a:xfrm>
        </p:spPr>
        <p:txBody>
          <a:bodyPr>
            <a:normAutofit fontScale="77500" lnSpcReduction="20000"/>
          </a:bodyPr>
          <a:lstStyle/>
          <a:p>
            <a:pPr marL="0" indent="0">
              <a:buNone/>
            </a:pPr>
            <a:endParaRPr lang="en-US" b="1" i="1" dirty="0">
              <a:solidFill>
                <a:srgbClr val="FF0000"/>
              </a:solidFill>
            </a:endParaRPr>
          </a:p>
          <a:p>
            <a:r>
              <a:rPr lang="en-US" b="1" dirty="0">
                <a:solidFill>
                  <a:srgbClr val="FF0000"/>
                </a:solidFill>
              </a:rPr>
              <a:t>Britannica.  Dorothy I Height. https://www.britannica.com/biography/Dorothy-Height</a:t>
            </a:r>
          </a:p>
          <a:p>
            <a:r>
              <a:rPr lang="en-US" b="1" dirty="0">
                <a:solidFill>
                  <a:srgbClr val="FF0000"/>
                </a:solidFill>
              </a:rPr>
              <a:t>Giddings, P. (1988). In Search of Sisterhood</a:t>
            </a:r>
          </a:p>
          <a:p>
            <a:r>
              <a:rPr lang="en-US" b="1" dirty="0">
                <a:solidFill>
                  <a:srgbClr val="FF0000"/>
                </a:solidFill>
              </a:rPr>
              <a:t>Height, D. http://www.biography.com/people/dorothy-height-</a:t>
            </a:r>
          </a:p>
          <a:p>
            <a:r>
              <a:rPr lang="en-US" b="1" dirty="0">
                <a:solidFill>
                  <a:srgbClr val="FF0000"/>
                </a:solidFill>
              </a:rPr>
              <a:t>Height, D. (2003). Open Wide the Freedom Gates</a:t>
            </a:r>
          </a:p>
          <a:p>
            <a:r>
              <a:rPr lang="en-US" b="1" dirty="0">
                <a:solidFill>
                  <a:srgbClr val="FF0000"/>
                </a:solidFill>
              </a:rPr>
              <a:t>Legacy: Dorothy I Height http://www.legacy.com/obituaries/washingtonpost/obituary.</a:t>
            </a:r>
          </a:p>
          <a:p>
            <a:r>
              <a:rPr lang="en-US" b="1" dirty="0">
                <a:solidFill>
                  <a:srgbClr val="FF0000"/>
                </a:solidFill>
              </a:rPr>
              <a:t>National Black Family Reunion. https://en.wikipedia.org/wiki/National_Black_Family_Reunion</a:t>
            </a:r>
          </a:p>
          <a:p>
            <a:r>
              <a:rPr lang="en-US" b="1" dirty="0">
                <a:solidFill>
                  <a:srgbClr val="FF0000"/>
                </a:solidFill>
              </a:rPr>
              <a:t>National Council of Negro Women, Inc.  http://ncnw-pgcounty.org/president-emerita/</a:t>
            </a:r>
          </a:p>
          <a:p>
            <a:r>
              <a:rPr lang="en-US" b="1" dirty="0">
                <a:solidFill>
                  <a:srgbClr val="FF0000"/>
                </a:solidFill>
              </a:rPr>
              <a:t>Richardson, C, M; Liker, R.E. (2014).  Historical Dictionary of the Civil Rights Movement</a:t>
            </a:r>
          </a:p>
          <a:p>
            <a:r>
              <a:rPr lang="en-US" b="1" dirty="0">
                <a:solidFill>
                  <a:srgbClr val="FF0000"/>
                </a:solidFill>
              </a:rPr>
              <a:t>Ross, L.C Jr. (2000). The Divine Nine. The History of African American Fraternities and Sororities</a:t>
            </a:r>
          </a:p>
          <a:p>
            <a:r>
              <a:rPr lang="en-US" b="1" i="1" dirty="0">
                <a:solidFill>
                  <a:srgbClr val="FF0000"/>
                </a:solidFill>
              </a:rPr>
              <a:t>Simmons, D. (2015). The Washington Times</a:t>
            </a:r>
            <a:endParaRPr lang="en-US" b="1" dirty="0">
              <a:solidFill>
                <a:srgbClr val="FF0000"/>
              </a:solidFill>
            </a:endParaRPr>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4" name="Picture 3" descr="Tools4Learning - EngageThem"/>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9546" y="67011"/>
            <a:ext cx="1368507" cy="1356066"/>
          </a:xfrm>
          <a:prstGeom prst="rect">
            <a:avLst/>
          </a:prstGeom>
        </p:spPr>
      </p:pic>
    </p:spTree>
    <p:extLst>
      <p:ext uri="{BB962C8B-B14F-4D97-AF65-F5344CB8AC3E}">
        <p14:creationId xmlns:p14="http://schemas.microsoft.com/office/powerpoint/2010/main" val="4219640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8518" y="1690688"/>
            <a:ext cx="7243482" cy="5167312"/>
          </a:xfrm>
          <a:custGeom>
            <a:avLst/>
            <a:gdLst>
              <a:gd name="connsiteX0" fmla="*/ 0 w 7243482"/>
              <a:gd name="connsiteY0" fmla="*/ 0 h 5167312"/>
              <a:gd name="connsiteX1" fmla="*/ 7243482 w 7243482"/>
              <a:gd name="connsiteY1" fmla="*/ 0 h 5167312"/>
              <a:gd name="connsiteX2" fmla="*/ 7243482 w 7243482"/>
              <a:gd name="connsiteY2" fmla="*/ 5167312 h 5167312"/>
              <a:gd name="connsiteX3" fmla="*/ 221324 w 7243482"/>
              <a:gd name="connsiteY3" fmla="*/ 5167312 h 5167312"/>
              <a:gd name="connsiteX4" fmla="*/ 2615203 w 7243482"/>
              <a:gd name="connsiteY4" fmla="*/ 952 h 5167312"/>
              <a:gd name="connsiteX5" fmla="*/ 0 w 7243482"/>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43482" h="5167312">
                <a:moveTo>
                  <a:pt x="0" y="0"/>
                </a:moveTo>
                <a:lnTo>
                  <a:pt x="7243482" y="0"/>
                </a:lnTo>
                <a:lnTo>
                  <a:pt x="7243482" y="5167312"/>
                </a:lnTo>
                <a:lnTo>
                  <a:pt x="221324" y="5167312"/>
                </a:lnTo>
                <a:lnTo>
                  <a:pt x="2615203" y="952"/>
                </a:lnTo>
                <a:lnTo>
                  <a:pt x="0" y="952"/>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7399176" cy="5166360"/>
          </a:xfrm>
          <a:custGeom>
            <a:avLst/>
            <a:gdLst>
              <a:gd name="connsiteX0" fmla="*/ 0 w 7399176"/>
              <a:gd name="connsiteY0" fmla="*/ 0 h 5166360"/>
              <a:gd name="connsiteX1" fmla="*/ 7399176 w 7399176"/>
              <a:gd name="connsiteY1" fmla="*/ 0 h 5166360"/>
              <a:gd name="connsiteX2" fmla="*/ 5005297 w 7399176"/>
              <a:gd name="connsiteY2" fmla="*/ 5166360 h 5166360"/>
              <a:gd name="connsiteX3" fmla="*/ 0 w 7399176"/>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7399176" h="5166360">
                <a:moveTo>
                  <a:pt x="0" y="0"/>
                </a:moveTo>
                <a:lnTo>
                  <a:pt x="7399176" y="0"/>
                </a:lnTo>
                <a:lnTo>
                  <a:pt x="5005297" y="5166360"/>
                </a:lnTo>
                <a:lnTo>
                  <a:pt x="0" y="516636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Image result for dorothy height pictures"/>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871583" y="1780489"/>
            <a:ext cx="3664741" cy="4164098"/>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
        <p:nvSpPr>
          <p:cNvPr id="2" name="Title 1"/>
          <p:cNvSpPr>
            <a:spLocks noGrp="1"/>
          </p:cNvSpPr>
          <p:nvPr>
            <p:ph type="title"/>
          </p:nvPr>
        </p:nvSpPr>
        <p:spPr>
          <a:xfrm>
            <a:off x="774404" y="88678"/>
            <a:ext cx="10515600" cy="1243150"/>
          </a:xfrm>
        </p:spPr>
        <p:txBody>
          <a:bodyPr>
            <a:normAutofit/>
          </a:bodyPr>
          <a:lstStyle/>
          <a:p>
            <a:r>
              <a:rPr lang="en-US" sz="8000" b="1" dirty="0">
                <a:solidFill>
                  <a:srgbClr val="FF0000"/>
                </a:solidFill>
              </a:rPr>
              <a:t>Early Years….</a:t>
            </a:r>
          </a:p>
        </p:txBody>
      </p:sp>
      <p:sp>
        <p:nvSpPr>
          <p:cNvPr id="8" name="Content Placeholder 7"/>
          <p:cNvSpPr>
            <a:spLocks noGrp="1"/>
          </p:cNvSpPr>
          <p:nvPr>
            <p:ph idx="1"/>
          </p:nvPr>
        </p:nvSpPr>
        <p:spPr>
          <a:xfrm>
            <a:off x="86627" y="1690688"/>
            <a:ext cx="5380522" cy="5167311"/>
          </a:xfrm>
        </p:spPr>
        <p:txBody>
          <a:bodyPr anchor="ctr">
            <a:normAutofit fontScale="55000" lnSpcReduction="20000"/>
          </a:bodyPr>
          <a:lstStyle/>
          <a:p>
            <a:r>
              <a:rPr lang="en-US" sz="3500" b="1" dirty="0">
                <a:solidFill>
                  <a:srgbClr val="FF0000"/>
                </a:solidFill>
              </a:rPr>
              <a:t>Born on March 24, 1912, in Richmond, Virginia, the daughter of a building contractor and a nurse, Dorothy Height moved with her family to Rankin, Pennsylvania and attended racially integrated schools.</a:t>
            </a:r>
          </a:p>
          <a:p>
            <a:r>
              <a:rPr lang="en-US" sz="3500" b="1" dirty="0">
                <a:solidFill>
                  <a:srgbClr val="FF0000"/>
                </a:solidFill>
              </a:rPr>
              <a:t>In high school, Dorothy showed great talent as an orator. She also became socially and politically active, participating in anti-lynching campaigns. Her skills as a speaker took her all the way to a national oratory competition. Winning the event, she was awarded a college scholarship.</a:t>
            </a:r>
          </a:p>
          <a:p>
            <a:r>
              <a:rPr lang="en-US" sz="3500" b="1" dirty="0">
                <a:solidFill>
                  <a:srgbClr val="FF0000"/>
                </a:solidFill>
              </a:rPr>
              <a:t>Dorothy had applied to and been accepted to Barnard College in New York, but as the start of school neared, the college changed its mind about her admittance, telling her that they had already met their quota for Black students --(2)! Undeterred, she applied to New York University, where she would earn two degrees: a bachelor's degree in 1930 and a master's degree in Educational Psychology.</a:t>
            </a:r>
          </a:p>
          <a:p>
            <a:endParaRPr lang="en-US" sz="2000" dirty="0">
              <a:solidFill>
                <a:schemeClr val="bg1"/>
              </a:solidFill>
            </a:endParaRPr>
          </a:p>
        </p:txBody>
      </p:sp>
      <p:sp>
        <p:nvSpPr>
          <p:cNvPr id="4" name="TextBox 3"/>
          <p:cNvSpPr txBox="1"/>
          <p:nvPr/>
        </p:nvSpPr>
        <p:spPr>
          <a:xfrm>
            <a:off x="6032204" y="76128"/>
            <a:ext cx="6035748" cy="1569660"/>
          </a:xfrm>
          <a:prstGeom prst="rect">
            <a:avLst/>
          </a:prstGeom>
          <a:noFill/>
        </p:spPr>
        <p:txBody>
          <a:bodyPr wrap="square" rtlCol="0">
            <a:spAutoFit/>
          </a:bodyPr>
          <a:lstStyle/>
          <a:p>
            <a:pPr algn="ctr"/>
            <a:r>
              <a:rPr lang="en-US" sz="2400" b="1" dirty="0">
                <a:solidFill>
                  <a:srgbClr val="FF0000"/>
                </a:solidFill>
              </a:rPr>
              <a:t>We’ve got to work to save our children and do it with full respect for the fact that if we do not, no one else is going to do it. </a:t>
            </a:r>
          </a:p>
          <a:p>
            <a:pPr algn="ctr"/>
            <a:r>
              <a:rPr lang="en-US" sz="2400" b="1" dirty="0">
                <a:solidFill>
                  <a:srgbClr val="FF0000"/>
                </a:solidFill>
              </a:rPr>
              <a:t>Dr Dorothy I Height</a:t>
            </a:r>
          </a:p>
        </p:txBody>
      </p:sp>
    </p:spTree>
    <p:extLst>
      <p:ext uri="{BB962C8B-B14F-4D97-AF65-F5344CB8AC3E}">
        <p14:creationId xmlns:p14="http://schemas.microsoft.com/office/powerpoint/2010/main" val="91817479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2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07030"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229030" y="223284"/>
            <a:ext cx="11127752" cy="833689"/>
          </a:xfrm>
        </p:spPr>
        <p:txBody>
          <a:bodyPr>
            <a:noAutofit/>
          </a:bodyPr>
          <a:lstStyle/>
          <a:p>
            <a:r>
              <a:rPr lang="en-US" sz="6000" b="1" dirty="0">
                <a:solidFill>
                  <a:srgbClr val="FF0000"/>
                </a:solidFill>
              </a:rPr>
              <a:t>National Council of Negro Women</a:t>
            </a:r>
          </a:p>
        </p:txBody>
      </p:sp>
      <p:sp>
        <p:nvSpPr>
          <p:cNvPr id="9" name="Content Placeholder 8"/>
          <p:cNvSpPr>
            <a:spLocks noGrp="1"/>
          </p:cNvSpPr>
          <p:nvPr>
            <p:ph idx="1"/>
          </p:nvPr>
        </p:nvSpPr>
        <p:spPr>
          <a:xfrm>
            <a:off x="6276044" y="1434428"/>
            <a:ext cx="5551300" cy="5194972"/>
          </a:xfrm>
        </p:spPr>
        <p:txBody>
          <a:bodyPr>
            <a:normAutofit fontScale="85000" lnSpcReduction="20000"/>
          </a:bodyPr>
          <a:lstStyle/>
          <a:p>
            <a:pPr marL="0" indent="0">
              <a:buNone/>
            </a:pPr>
            <a:r>
              <a:rPr lang="en-US" sz="3600" b="1" dirty="0">
                <a:solidFill>
                  <a:srgbClr val="FF0000"/>
                </a:solidFill>
              </a:rPr>
              <a:t>After working for a time as a social worker, Dorothy Height joined the staff of the Harlem YWCA in 1937 and had a life-changing encounter shortly thereafter. She met educator and founder of the National Council of Negro Women, Mary McLeod Bethune during a facility visit by First Lady, Eleanor Roosevelt. Soror Height later volunteered with the NCNW and became close to Soror Bethune who ultimately became her mentor.</a:t>
            </a:r>
          </a:p>
          <a:p>
            <a:endParaRPr lang="en-US" sz="2000" dirty="0">
              <a:solidFill>
                <a:schemeClr val="bg1"/>
              </a:solidFill>
            </a:endParaRPr>
          </a:p>
        </p:txBody>
      </p:sp>
      <p:pic>
        <p:nvPicPr>
          <p:cNvPr id="8" name="Picture 7" descr="Image result for image of dorothy height and mary mcleod bethune"/>
          <p:cNvPicPr/>
          <p:nvPr/>
        </p:nvPicPr>
        <p:blipFill>
          <a:blip r:embed="rId2">
            <a:extLst>
              <a:ext uri="{28A0092B-C50C-407E-A947-70E740481C1C}">
                <a14:useLocalDpi xmlns:a14="http://schemas.microsoft.com/office/drawing/2010/main" val="0"/>
              </a:ext>
            </a:extLst>
          </a:blip>
          <a:srcRect/>
          <a:stretch>
            <a:fillRect/>
          </a:stretch>
        </p:blipFill>
        <p:spPr bwMode="auto">
          <a:xfrm>
            <a:off x="255660" y="1434427"/>
            <a:ext cx="5842384" cy="5194972"/>
          </a:xfrm>
          <a:prstGeom prst="rect">
            <a:avLst/>
          </a:prstGeom>
          <a:noFill/>
          <a:ln>
            <a:noFill/>
          </a:ln>
        </p:spPr>
      </p:pic>
    </p:spTree>
    <p:extLst>
      <p:ext uri="{BB962C8B-B14F-4D97-AF65-F5344CB8AC3E}">
        <p14:creationId xmlns:p14="http://schemas.microsoft.com/office/powerpoint/2010/main" val="141326273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66908" y="0"/>
            <a:ext cx="7120126" cy="5520836"/>
          </a:xfrm>
          <a:prstGeom prst="rect">
            <a:avLst/>
          </a:prstGeom>
        </p:spPr>
      </p:pic>
      <p:sp>
        <p:nvSpPr>
          <p:cNvPr id="4" name="Rectangle 3"/>
          <p:cNvSpPr/>
          <p:nvPr/>
        </p:nvSpPr>
        <p:spPr>
          <a:xfrm>
            <a:off x="531628" y="5779723"/>
            <a:ext cx="10792046" cy="1186607"/>
          </a:xfrm>
          <a:prstGeom prst="rect">
            <a:avLst/>
          </a:prstGeom>
        </p:spPr>
        <p:txBody>
          <a:bodyPr wrap="square">
            <a:spAutoFit/>
          </a:bodyPr>
          <a:lstStyle/>
          <a:p>
            <a:pPr algn="ctr">
              <a:lnSpc>
                <a:spcPct val="107000"/>
              </a:lnSpc>
              <a:spcAft>
                <a:spcPts val="800"/>
              </a:spcAft>
            </a:pPr>
            <a:r>
              <a:rPr lang="en-US" b="1" dirty="0">
                <a:solidFill>
                  <a:srgbClr val="FF0000"/>
                </a:solidFill>
                <a:latin typeface="Arial" panose="020B0604020202020204" pitchFamily="34" charset="0"/>
                <a:ea typeface="Calibri" panose="020F0502020204030204" pitchFamily="34" charset="0"/>
                <a:cs typeface="Times New Roman" panose="02020603050405020304" pitchFamily="18" charset="0"/>
              </a:rPr>
              <a:t>Eleanor Roosevelt (1884-1962), an early advocate of African American civil rights, </a:t>
            </a:r>
          </a:p>
          <a:p>
            <a:pPr algn="ctr">
              <a:lnSpc>
                <a:spcPct val="107000"/>
              </a:lnSpc>
              <a:spcAft>
                <a:spcPts val="800"/>
              </a:spcAft>
            </a:pPr>
            <a:r>
              <a:rPr lang="en-US" b="1" dirty="0">
                <a:solidFill>
                  <a:srgbClr val="FF0000"/>
                </a:solidFill>
                <a:latin typeface="Arial" panose="020B0604020202020204" pitchFamily="34" charset="0"/>
                <a:ea typeface="Calibri" panose="020F0502020204030204" pitchFamily="34" charset="0"/>
                <a:cs typeface="Times New Roman" panose="02020603050405020304" pitchFamily="18" charset="0"/>
              </a:rPr>
              <a:t>receives an award from Dr Dorothy I Height</a:t>
            </a:r>
            <a:endParaRPr lang="en-US"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endParaRPr lang="en-US"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9018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B</a:t>
            </a:r>
            <a:r>
              <a:rPr lang="en-US" sz="4000" b="1" dirty="0">
                <a:solidFill>
                  <a:srgbClr val="FF0000"/>
                </a:solidFill>
              </a:rPr>
              <a:t>l</a:t>
            </a:r>
            <a:r>
              <a:rPr lang="en-US" sz="3800" b="1" dirty="0">
                <a:solidFill>
                  <a:srgbClr val="FF0000"/>
                </a:solidFill>
              </a:rPr>
              <a:t>a</a:t>
            </a:r>
            <a:r>
              <a:rPr lang="en-US" sz="3600" b="1" dirty="0">
                <a:solidFill>
                  <a:srgbClr val="FF0000"/>
                </a:solidFill>
              </a:rPr>
              <a:t>z</a:t>
            </a:r>
            <a:r>
              <a:rPr lang="en-US" sz="3400" b="1" dirty="0">
                <a:solidFill>
                  <a:srgbClr val="FF0000"/>
                </a:solidFill>
              </a:rPr>
              <a:t>i</a:t>
            </a:r>
            <a:r>
              <a:rPr lang="en-US" sz="3200" b="1" dirty="0">
                <a:solidFill>
                  <a:srgbClr val="FF0000"/>
                </a:solidFill>
              </a:rPr>
              <a:t>n</a:t>
            </a:r>
            <a:r>
              <a:rPr lang="en-US" sz="3000" b="1" dirty="0">
                <a:solidFill>
                  <a:srgbClr val="FF0000"/>
                </a:solidFill>
              </a:rPr>
              <a:t>g</a:t>
            </a:r>
            <a:r>
              <a:rPr lang="en-US" b="1" dirty="0">
                <a:solidFill>
                  <a:srgbClr val="FF0000"/>
                </a:solidFill>
              </a:rPr>
              <a:t> </a:t>
            </a:r>
            <a:r>
              <a:rPr lang="en-US" sz="2800" b="1" dirty="0">
                <a:solidFill>
                  <a:srgbClr val="FF0000"/>
                </a:solidFill>
              </a:rPr>
              <a:t>a</a:t>
            </a:r>
            <a:r>
              <a:rPr lang="en-US" b="1" dirty="0">
                <a:solidFill>
                  <a:srgbClr val="FF0000"/>
                </a:solidFill>
              </a:rPr>
              <a:t> </a:t>
            </a:r>
            <a:r>
              <a:rPr lang="en-US" sz="2600" b="1" dirty="0">
                <a:solidFill>
                  <a:srgbClr val="FF0000"/>
                </a:solidFill>
              </a:rPr>
              <a:t>T</a:t>
            </a:r>
            <a:r>
              <a:rPr lang="en-US" sz="2400" b="1" dirty="0">
                <a:solidFill>
                  <a:srgbClr val="FF0000"/>
                </a:solidFill>
              </a:rPr>
              <a:t>r</a:t>
            </a:r>
            <a:r>
              <a:rPr lang="en-US" sz="2200" b="1" dirty="0">
                <a:solidFill>
                  <a:srgbClr val="FF0000"/>
                </a:solidFill>
              </a:rPr>
              <a:t>a</a:t>
            </a:r>
            <a:r>
              <a:rPr lang="en-US" sz="2000" b="1" dirty="0">
                <a:solidFill>
                  <a:srgbClr val="FF0000"/>
                </a:solidFill>
              </a:rPr>
              <a:t>i</a:t>
            </a:r>
            <a:r>
              <a:rPr lang="en-US" sz="1800" b="1" dirty="0">
                <a:solidFill>
                  <a:srgbClr val="FF0000"/>
                </a:solidFill>
              </a:rPr>
              <a:t>l</a:t>
            </a:r>
            <a:r>
              <a:rPr lang="en-US" b="1" dirty="0">
                <a:solidFill>
                  <a:srgbClr val="FF0000"/>
                </a:solidFill>
              </a:rPr>
              <a:t>… </a:t>
            </a:r>
          </a:p>
        </p:txBody>
      </p:sp>
      <p:sp>
        <p:nvSpPr>
          <p:cNvPr id="3" name="Content Placeholder 2"/>
          <p:cNvSpPr>
            <a:spLocks noGrp="1"/>
          </p:cNvSpPr>
          <p:nvPr>
            <p:ph idx="1"/>
          </p:nvPr>
        </p:nvSpPr>
        <p:spPr>
          <a:xfrm>
            <a:off x="-198475" y="1966252"/>
            <a:ext cx="8401493" cy="4667250"/>
          </a:xfrm>
        </p:spPr>
        <p:txBody>
          <a:bodyPr>
            <a:normAutofit fontScale="92500"/>
          </a:bodyPr>
          <a:lstStyle/>
          <a:p>
            <a:r>
              <a:rPr lang="en-US" b="1" dirty="0">
                <a:solidFill>
                  <a:srgbClr val="FF0000"/>
                </a:solidFill>
              </a:rPr>
              <a:t>During her tenure with NCNW, Soror Height secured non-profit tax-exempt status enabling her to win grants from the Agency for International Development, Department of Health, Education &amp; Welfare and the Ford Foundation to expand staff and develop programs for youth and women.  In 1986, she launched the </a:t>
            </a:r>
            <a:r>
              <a:rPr lang="en-US" b="1" u="sng" dirty="0">
                <a:solidFill>
                  <a:srgbClr val="FF0000"/>
                </a:solidFill>
              </a:rPr>
              <a:t>Annual Black Family Reunion Celebration </a:t>
            </a:r>
            <a:r>
              <a:rPr lang="en-US" b="1" dirty="0">
                <a:solidFill>
                  <a:srgbClr val="FF0000"/>
                </a:solidFill>
              </a:rPr>
              <a:t>to emphasize positive images of the strength and resilience of the African-American family.  NCNW continues to advocate for African Americans, pushes for early childhood literacy programs and has partnered with NASA  to develop community learning centers in minority and low income areas.</a:t>
            </a:r>
          </a:p>
        </p:txBody>
      </p:sp>
      <p:pic>
        <p:nvPicPr>
          <p:cNvPr id="4" name="Picture 3" descr="&lt;strong&gt;Blazing&lt;/strong&gt; Fire Spirit | Flickr - Photo Shar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0009" y="0"/>
            <a:ext cx="8661991" cy="1825625"/>
          </a:xfrm>
          <a:prstGeom prst="rect">
            <a:avLst/>
          </a:prstGeom>
        </p:spPr>
      </p:pic>
      <p:pic>
        <p:nvPicPr>
          <p:cNvPr id="7" name="Picture 2" descr="Image result for young dorothy height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3018" y="1825625"/>
            <a:ext cx="4699590" cy="4907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742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5635256" y="1312457"/>
            <a:ext cx="6177517" cy="5360138"/>
          </a:xfrm>
        </p:spPr>
        <p:txBody>
          <a:bodyPr>
            <a:normAutofit fontScale="85000" lnSpcReduction="20000"/>
          </a:bodyPr>
          <a:lstStyle/>
          <a:p>
            <a:pPr marL="0" indent="0">
              <a:buNone/>
            </a:pPr>
            <a:r>
              <a:rPr lang="en-US" b="1" dirty="0">
                <a:solidFill>
                  <a:srgbClr val="FF0000"/>
                </a:solidFill>
              </a:rPr>
              <a:t>Dorothy Height was initiated into Delta Sigma Theta Sorority in 1939 through Rho Chapter at Columbia University. During her tenure </a:t>
            </a:r>
            <a:r>
              <a:rPr lang="en-US" b="1">
                <a:solidFill>
                  <a:srgbClr val="FF0000"/>
                </a:solidFill>
              </a:rPr>
              <a:t>as 10</a:t>
            </a:r>
            <a:r>
              <a:rPr lang="en-US" b="1" baseline="30000">
                <a:solidFill>
                  <a:srgbClr val="FF0000"/>
                </a:solidFill>
              </a:rPr>
              <a:t>th</a:t>
            </a:r>
            <a:r>
              <a:rPr lang="en-US" b="1">
                <a:solidFill>
                  <a:srgbClr val="FF0000"/>
                </a:solidFill>
              </a:rPr>
              <a:t> National </a:t>
            </a:r>
            <a:r>
              <a:rPr lang="en-US" b="1" dirty="0">
                <a:solidFill>
                  <a:srgbClr val="FF0000"/>
                </a:solidFill>
              </a:rPr>
              <a:t>President, she oversaw the purchase of the Sorority’s first National Headquarters building and helped to expand the organization’s social activism in the United States and abroad.</a:t>
            </a:r>
          </a:p>
          <a:p>
            <a:pPr marL="0" indent="0">
              <a:buNone/>
            </a:pPr>
            <a:r>
              <a:rPr lang="en-US" b="1" dirty="0">
                <a:solidFill>
                  <a:srgbClr val="FF0000"/>
                </a:solidFill>
              </a:rPr>
              <a:t>She was involved in hiring the organization’s first executive director, The Honorable Patricia Roberts Harris. Soror Height also developed leadership training programs as well as interracial and ecumenical educational programs for members of Delta Sigma Theta and other organizations and institutions throughout the United States. </a:t>
            </a:r>
          </a:p>
        </p:txBody>
      </p:sp>
      <p:sp>
        <p:nvSpPr>
          <p:cNvPr id="6" name="Text Placeholder 5"/>
          <p:cNvSpPr>
            <a:spLocks noGrp="1"/>
          </p:cNvSpPr>
          <p:nvPr>
            <p:ph type="body" sz="half" idx="2"/>
          </p:nvPr>
        </p:nvSpPr>
        <p:spPr>
          <a:xfrm>
            <a:off x="817561" y="133351"/>
            <a:ext cx="8049991" cy="727886"/>
          </a:xfrm>
        </p:spPr>
        <p:txBody>
          <a:bodyPr>
            <a:noAutofit/>
          </a:bodyPr>
          <a:lstStyle/>
          <a:p>
            <a:r>
              <a:rPr lang="en-US" sz="5400" dirty="0">
                <a:solidFill>
                  <a:srgbClr val="FF0000"/>
                </a:solidFill>
              </a:rPr>
              <a:t>Delta Sigma Theta, Inc. …</a:t>
            </a:r>
          </a:p>
        </p:txBody>
      </p:sp>
      <p:pic>
        <p:nvPicPr>
          <p:cNvPr id="7" name="Picture 6" descr="Image result for dorothy height pictures"/>
          <p:cNvPicPr/>
          <p:nvPr/>
        </p:nvPicPr>
        <p:blipFill>
          <a:blip r:embed="rId2">
            <a:extLst>
              <a:ext uri="{28A0092B-C50C-407E-A947-70E740481C1C}">
                <a14:useLocalDpi xmlns:a14="http://schemas.microsoft.com/office/drawing/2010/main" val="0"/>
              </a:ext>
            </a:extLst>
          </a:blip>
          <a:srcRect/>
          <a:stretch>
            <a:fillRect/>
          </a:stretch>
        </p:blipFill>
        <p:spPr bwMode="auto">
          <a:xfrm>
            <a:off x="641268" y="1104405"/>
            <a:ext cx="4678877" cy="5474525"/>
          </a:xfrm>
          <a:prstGeom prst="rect">
            <a:avLst/>
          </a:prstGeom>
          <a:noFill/>
          <a:ln>
            <a:noFill/>
          </a:ln>
        </p:spPr>
      </p:pic>
    </p:spTree>
    <p:extLst>
      <p:ext uri="{BB962C8B-B14F-4D97-AF65-F5344CB8AC3E}">
        <p14:creationId xmlns:p14="http://schemas.microsoft.com/office/powerpoint/2010/main" val="4226763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historyhappenshere.org/sites/default/files/images/115rgb-550x396.jpg"/>
          <p:cNvPicPr/>
          <p:nvPr/>
        </p:nvPicPr>
        <p:blipFill>
          <a:blip r:embed="rId2">
            <a:extLst>
              <a:ext uri="{28A0092B-C50C-407E-A947-70E740481C1C}">
                <a14:useLocalDpi xmlns:a14="http://schemas.microsoft.com/office/drawing/2010/main" val="0"/>
              </a:ext>
            </a:extLst>
          </a:blip>
          <a:srcRect/>
          <a:stretch>
            <a:fillRect/>
          </a:stretch>
        </p:blipFill>
        <p:spPr bwMode="auto">
          <a:xfrm>
            <a:off x="8798199" y="3713646"/>
            <a:ext cx="3055620" cy="2200275"/>
          </a:xfrm>
          <a:prstGeom prst="rect">
            <a:avLst/>
          </a:prstGeom>
          <a:noFill/>
          <a:ln>
            <a:noFill/>
          </a:ln>
        </p:spPr>
      </p:pic>
      <p:sp>
        <p:nvSpPr>
          <p:cNvPr id="3" name="Rectangle 2"/>
          <p:cNvSpPr/>
          <p:nvPr/>
        </p:nvSpPr>
        <p:spPr>
          <a:xfrm>
            <a:off x="8197579" y="5937712"/>
            <a:ext cx="4078827" cy="738664"/>
          </a:xfrm>
          <a:prstGeom prst="rect">
            <a:avLst/>
          </a:prstGeom>
        </p:spPr>
        <p:txBody>
          <a:bodyPr wrap="square">
            <a:spAutoFit/>
          </a:bodyPr>
          <a:lstStyle/>
          <a:p>
            <a:pPr algn="ctr"/>
            <a:r>
              <a:rPr lang="en-US" sz="1400" b="1" dirty="0">
                <a:solidFill>
                  <a:srgbClr val="FF0000"/>
                </a:solidFill>
                <a:ea typeface="Calibri" panose="020F0502020204030204" pitchFamily="34" charset="0"/>
                <a:cs typeface="Times New Roman" panose="02020603050405020304" pitchFamily="18" charset="0"/>
              </a:rPr>
              <a:t>Delta Sigma Theta event in Chicago, late 1970s. </a:t>
            </a:r>
          </a:p>
          <a:p>
            <a:pPr algn="ctr"/>
            <a:r>
              <a:rPr lang="en-US" sz="1400" b="1" dirty="0">
                <a:solidFill>
                  <a:srgbClr val="FF0000"/>
                </a:solidFill>
                <a:ea typeface="Calibri" panose="020F0502020204030204" pitchFamily="34" charset="0"/>
                <a:cs typeface="Times New Roman" panose="02020603050405020304" pitchFamily="18" charset="0"/>
              </a:rPr>
              <a:t>Left to right: Lady Carter, Frankie Freeman, Hortense Canady, Dorothy Height, Etta Moten Barnett.</a:t>
            </a:r>
            <a:endParaRPr lang="en-US" sz="1400" b="1" dirty="0">
              <a:solidFill>
                <a:srgbClr val="FF0000"/>
              </a:solidFill>
              <a:effectLst/>
              <a:ea typeface="Calibri" panose="020F0502020204030204" pitchFamily="34" charset="0"/>
              <a:cs typeface="Times New Roman" panose="02020603050405020304" pitchFamily="18" charset="0"/>
            </a:endParaRPr>
          </a:p>
        </p:txBody>
      </p:sp>
      <p:pic>
        <p:nvPicPr>
          <p:cNvPr id="5" name="Picture 4" descr="Image result for dorothy height and president eisenhower"/>
          <p:cNvPicPr/>
          <p:nvPr/>
        </p:nvPicPr>
        <p:blipFill>
          <a:blip r:embed="rId3">
            <a:extLst>
              <a:ext uri="{28A0092B-C50C-407E-A947-70E740481C1C}">
                <a14:useLocalDpi xmlns:a14="http://schemas.microsoft.com/office/drawing/2010/main" val="0"/>
              </a:ext>
            </a:extLst>
          </a:blip>
          <a:srcRect/>
          <a:stretch>
            <a:fillRect/>
          </a:stretch>
        </p:blipFill>
        <p:spPr bwMode="auto">
          <a:xfrm>
            <a:off x="4017784" y="1839433"/>
            <a:ext cx="4172200" cy="3118761"/>
          </a:xfrm>
          <a:prstGeom prst="rect">
            <a:avLst/>
          </a:prstGeom>
          <a:noFill/>
          <a:ln>
            <a:noFill/>
          </a:ln>
        </p:spPr>
      </p:pic>
      <p:pic>
        <p:nvPicPr>
          <p:cNvPr id="6" name="Picture 5" descr="Image result for dorothy height and president eisenhower"/>
          <p:cNvPicPr/>
          <p:nvPr/>
        </p:nvPicPr>
        <p:blipFill>
          <a:blip r:embed="rId4">
            <a:extLst>
              <a:ext uri="{28A0092B-C50C-407E-A947-70E740481C1C}">
                <a14:useLocalDpi xmlns:a14="http://schemas.microsoft.com/office/drawing/2010/main" val="0"/>
              </a:ext>
            </a:extLst>
          </a:blip>
          <a:srcRect/>
          <a:stretch>
            <a:fillRect/>
          </a:stretch>
        </p:blipFill>
        <p:spPr bwMode="auto">
          <a:xfrm>
            <a:off x="8475882" y="987583"/>
            <a:ext cx="3700254" cy="2083616"/>
          </a:xfrm>
          <a:prstGeom prst="rect">
            <a:avLst/>
          </a:prstGeom>
          <a:noFill/>
          <a:ln>
            <a:noFill/>
          </a:ln>
        </p:spPr>
      </p:pic>
      <p:sp>
        <p:nvSpPr>
          <p:cNvPr id="7" name="Rectangle 6"/>
          <p:cNvSpPr/>
          <p:nvPr/>
        </p:nvSpPr>
        <p:spPr>
          <a:xfrm>
            <a:off x="8873112" y="3011256"/>
            <a:ext cx="2980707" cy="523220"/>
          </a:xfrm>
          <a:prstGeom prst="rect">
            <a:avLst/>
          </a:prstGeom>
        </p:spPr>
        <p:txBody>
          <a:bodyPr wrap="square">
            <a:spAutoFit/>
          </a:bodyPr>
          <a:lstStyle/>
          <a:p>
            <a:r>
              <a:rPr lang="en-US" sz="1200" b="1" i="1" dirty="0">
                <a:solidFill>
                  <a:srgbClr val="FF0000"/>
                </a:solidFill>
                <a:latin typeface="Arial" panose="020B0604020202020204" pitchFamily="34" charset="0"/>
                <a:ea typeface="Calibri" panose="020F0502020204030204" pitchFamily="34" charset="0"/>
              </a:rPr>
              <a:t> </a:t>
            </a:r>
            <a:r>
              <a:rPr lang="en-US" sz="1400" b="1" i="1" dirty="0">
                <a:solidFill>
                  <a:srgbClr val="FF0000"/>
                </a:solidFill>
                <a:ea typeface="Calibri" panose="020F0502020204030204" pitchFamily="34" charset="0"/>
              </a:rPr>
              <a:t>Nancy Wilson (left), </a:t>
            </a:r>
            <a:r>
              <a:rPr lang="en-US" sz="1400" b="1" i="1" dirty="0">
                <a:solidFill>
                  <a:srgbClr val="FF0000"/>
                </a:solidFill>
                <a:ea typeface="Calibri" panose="020F0502020204030204" pitchFamily="34" charset="0"/>
                <a:cs typeface="Times New Roman" panose="02020603050405020304" pitchFamily="18" charset="0"/>
              </a:rPr>
              <a:t>Alexis Herman</a:t>
            </a:r>
            <a:r>
              <a:rPr lang="en-US" sz="1400" b="1" i="1" dirty="0">
                <a:solidFill>
                  <a:srgbClr val="FF0000"/>
                </a:solidFill>
                <a:ea typeface="Calibri" panose="020F0502020204030204" pitchFamily="34" charset="0"/>
              </a:rPr>
              <a:t> </a:t>
            </a:r>
          </a:p>
          <a:p>
            <a:r>
              <a:rPr lang="en-US" sz="1400" b="1" i="1" dirty="0">
                <a:solidFill>
                  <a:srgbClr val="FF0000"/>
                </a:solidFill>
                <a:ea typeface="Calibri" panose="020F0502020204030204" pitchFamily="34" charset="0"/>
              </a:rPr>
              <a:t>and </a:t>
            </a:r>
            <a:r>
              <a:rPr lang="en-US" sz="1400" b="1" i="1" dirty="0">
                <a:solidFill>
                  <a:srgbClr val="FF0000"/>
                </a:solidFill>
                <a:ea typeface="Calibri" panose="020F0502020204030204" pitchFamily="34" charset="0"/>
                <a:cs typeface="Times New Roman" panose="02020603050405020304" pitchFamily="18" charset="0"/>
              </a:rPr>
              <a:t>Cicely Tyson and Susan Taylor</a:t>
            </a:r>
            <a:endParaRPr lang="en-US" sz="1400" dirty="0"/>
          </a:p>
        </p:txBody>
      </p:sp>
      <p:sp>
        <p:nvSpPr>
          <p:cNvPr id="8" name="TextBox 7"/>
          <p:cNvSpPr txBox="1"/>
          <p:nvPr/>
        </p:nvSpPr>
        <p:spPr>
          <a:xfrm>
            <a:off x="1594776" y="76279"/>
            <a:ext cx="8267841" cy="1846659"/>
          </a:xfrm>
          <a:prstGeom prst="rect">
            <a:avLst/>
          </a:prstGeom>
          <a:noFill/>
        </p:spPr>
        <p:txBody>
          <a:bodyPr wrap="none" rtlCol="0">
            <a:spAutoFit/>
          </a:bodyPr>
          <a:lstStyle/>
          <a:p>
            <a:pPr algn="ctr"/>
            <a:r>
              <a:rPr lang="en-US" sz="2400" b="1" dirty="0">
                <a:solidFill>
                  <a:srgbClr val="FF0000"/>
                </a:solidFill>
              </a:rPr>
              <a:t>Greatness is not measured by what a man or woman </a:t>
            </a:r>
          </a:p>
          <a:p>
            <a:pPr algn="ctr"/>
            <a:r>
              <a:rPr lang="en-US" sz="2400" b="1" dirty="0">
                <a:solidFill>
                  <a:srgbClr val="FF0000"/>
                </a:solidFill>
              </a:rPr>
              <a:t>accomplishes, but by the opposition he or she has overcome</a:t>
            </a:r>
          </a:p>
          <a:p>
            <a:pPr algn="ctr"/>
            <a:r>
              <a:rPr lang="en-US" sz="2400" b="1" dirty="0">
                <a:solidFill>
                  <a:srgbClr val="FF0000"/>
                </a:solidFill>
              </a:rPr>
              <a:t>to reach his goals</a:t>
            </a:r>
          </a:p>
          <a:p>
            <a:pPr algn="ctr"/>
            <a:r>
              <a:rPr lang="en-US" sz="2400" b="1" dirty="0">
                <a:solidFill>
                  <a:srgbClr val="FF0000"/>
                </a:solidFill>
              </a:rPr>
              <a:t>Dorothy I. Height</a:t>
            </a:r>
          </a:p>
          <a:p>
            <a:r>
              <a:rPr lang="en-US" dirty="0"/>
              <a:t> </a:t>
            </a:r>
          </a:p>
        </p:txBody>
      </p:sp>
      <p:pic>
        <p:nvPicPr>
          <p:cNvPr id="3076" name="Picture 4" descr="Image result for dorothy height quo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910" y="4008611"/>
            <a:ext cx="3512606" cy="226028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75184" y="6268894"/>
            <a:ext cx="2639184" cy="523220"/>
          </a:xfrm>
          <a:prstGeom prst="rect">
            <a:avLst/>
          </a:prstGeom>
          <a:noFill/>
        </p:spPr>
        <p:txBody>
          <a:bodyPr wrap="none" rtlCol="0">
            <a:spAutoFit/>
          </a:bodyPr>
          <a:lstStyle/>
          <a:p>
            <a:r>
              <a:rPr lang="en-US" sz="1400" b="1" dirty="0">
                <a:solidFill>
                  <a:srgbClr val="FF0000"/>
                </a:solidFill>
              </a:rPr>
              <a:t>FLOTUS, Secretary Alexis Herman</a:t>
            </a:r>
          </a:p>
          <a:p>
            <a:r>
              <a:rPr lang="en-US" sz="1400" b="1" dirty="0">
                <a:solidFill>
                  <a:srgbClr val="FF0000"/>
                </a:solidFill>
              </a:rPr>
              <a:t>And Dr Dorothy Height</a:t>
            </a:r>
          </a:p>
        </p:txBody>
      </p:sp>
      <p:pic>
        <p:nvPicPr>
          <p:cNvPr id="11" name="Picture 10"/>
          <p:cNvPicPr>
            <a:picLocks noChangeAspect="1"/>
          </p:cNvPicPr>
          <p:nvPr/>
        </p:nvPicPr>
        <p:blipFill>
          <a:blip r:embed="rId6"/>
          <a:stretch>
            <a:fillRect/>
          </a:stretch>
        </p:blipFill>
        <p:spPr>
          <a:xfrm>
            <a:off x="505178" y="1047802"/>
            <a:ext cx="2897241" cy="1892168"/>
          </a:xfrm>
          <a:prstGeom prst="rect">
            <a:avLst/>
          </a:prstGeom>
        </p:spPr>
      </p:pic>
      <p:sp>
        <p:nvSpPr>
          <p:cNvPr id="10" name="Rectangle 9"/>
          <p:cNvSpPr/>
          <p:nvPr/>
        </p:nvSpPr>
        <p:spPr>
          <a:xfrm>
            <a:off x="124910" y="2939970"/>
            <a:ext cx="3798504" cy="738664"/>
          </a:xfrm>
          <a:prstGeom prst="rect">
            <a:avLst/>
          </a:prstGeom>
        </p:spPr>
        <p:txBody>
          <a:bodyPr wrap="square">
            <a:spAutoFit/>
          </a:bodyPr>
          <a:lstStyle/>
          <a:p>
            <a:r>
              <a:rPr lang="en-US" sz="1400" b="1" dirty="0">
                <a:solidFill>
                  <a:srgbClr val="C00000"/>
                </a:solidFill>
                <a:ea typeface="Calibri" panose="020F0502020204030204" pitchFamily="34" charset="0"/>
                <a:cs typeface="Calibri" panose="020F0502020204030204" pitchFamily="34" charset="0"/>
              </a:rPr>
              <a:t> Delta Sigma Theta national convention in St. Louis, 1994. Left to right: Sorors Dorothy I Height, Betty Shabazz, and Frankie Freeman</a:t>
            </a:r>
            <a:endParaRPr lang="en-US" sz="1400" dirty="0">
              <a:cs typeface="Calibri" panose="020F0502020204030204" pitchFamily="34" charset="0"/>
            </a:endParaRPr>
          </a:p>
        </p:txBody>
      </p:sp>
      <p:sp>
        <p:nvSpPr>
          <p:cNvPr id="12" name="Rectangle 11"/>
          <p:cNvSpPr/>
          <p:nvPr/>
        </p:nvSpPr>
        <p:spPr>
          <a:xfrm>
            <a:off x="4136065" y="5085587"/>
            <a:ext cx="3938986" cy="1384995"/>
          </a:xfrm>
          <a:prstGeom prst="rect">
            <a:avLst/>
          </a:prstGeom>
        </p:spPr>
        <p:txBody>
          <a:bodyPr wrap="square">
            <a:spAutoFit/>
          </a:bodyPr>
          <a:lstStyle/>
          <a:p>
            <a:pPr algn="ctr"/>
            <a:r>
              <a:rPr lang="en-US" sz="1200" b="1" dirty="0">
                <a:solidFill>
                  <a:srgbClr val="FF0000"/>
                </a:solidFill>
              </a:rPr>
              <a:t>President Barack Obama signed H.R. 6118, the “Dorothy Height Bill” in the Oval Office, Dec. 15, 2010, in front of members of Congress, former Cabinet member Alexis Herman, and members of Delta Sigma Theta Sorority, Inc. The bill designates the facility of the United States Postal Service located in Washington, D.C., as the “Dorothy I. Height Post Office.”</a:t>
            </a:r>
          </a:p>
        </p:txBody>
      </p:sp>
    </p:spTree>
    <p:extLst>
      <p:ext uri="{BB962C8B-B14F-4D97-AF65-F5344CB8AC3E}">
        <p14:creationId xmlns:p14="http://schemas.microsoft.com/office/powerpoint/2010/main" val="18266649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3393</TotalTime>
  <Words>2739</Words>
  <Application>Microsoft Office PowerPoint</Application>
  <PresentationFormat>Widescreen</PresentationFormat>
  <Paragraphs>133</Paragraphs>
  <Slides>30</Slides>
  <Notes>0</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30</vt:i4>
      </vt:variant>
    </vt:vector>
  </HeadingPairs>
  <TitlesOfParts>
    <vt:vector size="49" baseType="lpstr">
      <vt:lpstr>Algerian</vt:lpstr>
      <vt:lpstr>AR JULIAN</vt:lpstr>
      <vt:lpstr>Arial</vt:lpstr>
      <vt:lpstr>Bernard MT Condensed</vt:lpstr>
      <vt:lpstr>Broadway</vt:lpstr>
      <vt:lpstr>Calibri</vt:lpstr>
      <vt:lpstr>Calibri Light</vt:lpstr>
      <vt:lpstr>Copperplate Gothic Bold</vt:lpstr>
      <vt:lpstr>Engravers MT</vt:lpstr>
      <vt:lpstr>Franklin Gothic Heavy</vt:lpstr>
      <vt:lpstr>Georgia</vt:lpstr>
      <vt:lpstr>Goudy Stout</vt:lpstr>
      <vt:lpstr>Impact</vt:lpstr>
      <vt:lpstr>Magneto</vt:lpstr>
      <vt:lpstr>Matura MT Script Capitals</vt:lpstr>
      <vt:lpstr>Script MT Bold</vt:lpstr>
      <vt:lpstr>Showcard Gothic</vt:lpstr>
      <vt:lpstr>Wide Latin</vt:lpstr>
      <vt:lpstr>Office Theme</vt:lpstr>
      <vt:lpstr>Delta Sigma Theta Sorority, Inc</vt:lpstr>
      <vt:lpstr>Heritage Moment….</vt:lpstr>
      <vt:lpstr>PowerPoint Presentation</vt:lpstr>
      <vt:lpstr>Early Years….</vt:lpstr>
      <vt:lpstr>National Council of Negro Women</vt:lpstr>
      <vt:lpstr>PowerPoint Presentation</vt:lpstr>
      <vt:lpstr>Blazing a Trail… </vt:lpstr>
      <vt:lpstr>PowerPoint Presentation</vt:lpstr>
      <vt:lpstr>PowerPoint Presentation</vt:lpstr>
      <vt:lpstr>PowerPoint Presentation</vt:lpstr>
      <vt:lpstr>Civil Rights Advocate…</vt:lpstr>
      <vt:lpstr>Mothers of the Civil Rights Movement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“Divine-ish”…</vt:lpstr>
      <vt:lpstr>PowerPoint Presentation</vt:lpstr>
      <vt:lpstr>PowerPoint Presentation</vt:lpstr>
      <vt:lpstr>“Women’s Rights &amp; Civil Rights are indivisible….”</vt:lpstr>
      <vt:lpstr>Soror Height was Woman of Many Hats</vt:lpstr>
      <vt:lpstr>Smithsonian Exhibit Honors Dr Dorothy I Height </vt:lpstr>
      <vt:lpstr>A Life… Well Done….</vt:lpstr>
      <vt:lpstr>Black Heritage Series</vt:lpstr>
      <vt:lpstr>PowerPoint Presentation</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Watson</dc:creator>
  <cp:lastModifiedBy>Pat</cp:lastModifiedBy>
  <cp:revision>174</cp:revision>
  <dcterms:created xsi:type="dcterms:W3CDTF">2017-02-13T10:10:17Z</dcterms:created>
  <dcterms:modified xsi:type="dcterms:W3CDTF">2021-12-02T04:39:35Z</dcterms:modified>
</cp:coreProperties>
</file>