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handoutMasterIdLst>
    <p:handoutMasterId r:id="rId21"/>
  </p:handoutMasterIdLst>
  <p:sldIdLst>
    <p:sldId id="256" r:id="rId2"/>
    <p:sldId id="263" r:id="rId3"/>
    <p:sldId id="268" r:id="rId4"/>
    <p:sldId id="267" r:id="rId5"/>
    <p:sldId id="270" r:id="rId6"/>
    <p:sldId id="277" r:id="rId7"/>
    <p:sldId id="281" r:id="rId8"/>
    <p:sldId id="280" r:id="rId9"/>
    <p:sldId id="258" r:id="rId10"/>
    <p:sldId id="278" r:id="rId11"/>
    <p:sldId id="272" r:id="rId12"/>
    <p:sldId id="266" r:id="rId13"/>
    <p:sldId id="279" r:id="rId14"/>
    <p:sldId id="273" r:id="rId15"/>
    <p:sldId id="284" r:id="rId16"/>
    <p:sldId id="282" r:id="rId17"/>
    <p:sldId id="275" r:id="rId18"/>
    <p:sldId id="269" r:id="rId19"/>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44" autoAdjust="0"/>
    <p:restoredTop sz="94660"/>
  </p:normalViewPr>
  <p:slideViewPr>
    <p:cSldViewPr>
      <p:cViewPr varScale="1">
        <p:scale>
          <a:sx n="97" d="100"/>
          <a:sy n="97" d="100"/>
        </p:scale>
        <p:origin x="1224" y="84"/>
      </p:cViewPr>
      <p:guideLst>
        <p:guide orient="horz" pos="2160"/>
        <p:guide pos="2880"/>
      </p:guideLst>
    </p:cSldViewPr>
  </p:slideViewPr>
  <p:notesTextViewPr>
    <p:cViewPr>
      <p:scale>
        <a:sx n="100" d="100"/>
        <a:sy n="100" d="100"/>
      </p:scale>
      <p:origin x="0" y="0"/>
    </p:cViewPr>
  </p:notesTextViewPr>
  <p:notesViewPr>
    <p:cSldViewPr>
      <p:cViewPr varScale="1">
        <p:scale>
          <a:sx n="77" d="100"/>
          <a:sy n="77" d="100"/>
        </p:scale>
        <p:origin x="2058" y="10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A019213-47C6-4FEB-8966-B9FE7C46A438}" type="slidenum">
              <a:rPr lang="en-US" smtClean="0"/>
              <a:t>‹#›</a:t>
            </a:fld>
            <a:endParaRPr lang="en-US" dirty="0"/>
          </a:p>
        </p:txBody>
      </p:sp>
    </p:spTree>
    <p:extLst>
      <p:ext uri="{BB962C8B-B14F-4D97-AF65-F5344CB8AC3E}">
        <p14:creationId xmlns:p14="http://schemas.microsoft.com/office/powerpoint/2010/main" val="20515197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549DFB4-9E26-4E30-89EF-E24E1D19E7E9}" type="datetimeFigureOut">
              <a:rPr lang="en-US" smtClean="0"/>
              <a:t>Tuesday, October 26, 2021</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6C61FB4-904A-4355-9CD5-BB9E702429DD}" type="slidenum">
              <a:rPr lang="en-US" smtClean="0"/>
              <a:t>‹#›</a:t>
            </a:fld>
            <a:endParaRPr lang="en-US"/>
          </a:p>
        </p:txBody>
      </p:sp>
    </p:spTree>
    <p:extLst>
      <p:ext uri="{BB962C8B-B14F-4D97-AF65-F5344CB8AC3E}">
        <p14:creationId xmlns:p14="http://schemas.microsoft.com/office/powerpoint/2010/main" val="29460311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61FB4-904A-4355-9CD5-BB9E702429DD}" type="slidenum">
              <a:rPr lang="en-US" smtClean="0"/>
              <a:t>1</a:t>
            </a:fld>
            <a:endParaRPr lang="en-US" dirty="0"/>
          </a:p>
        </p:txBody>
      </p:sp>
    </p:spTree>
    <p:extLst>
      <p:ext uri="{BB962C8B-B14F-4D97-AF65-F5344CB8AC3E}">
        <p14:creationId xmlns:p14="http://schemas.microsoft.com/office/powerpoint/2010/main" val="30484712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61FB4-904A-4355-9CD5-BB9E702429DD}" type="slidenum">
              <a:rPr lang="en-US" smtClean="0"/>
              <a:t>11</a:t>
            </a:fld>
            <a:endParaRPr lang="en-US" dirty="0"/>
          </a:p>
        </p:txBody>
      </p:sp>
    </p:spTree>
    <p:extLst>
      <p:ext uri="{BB962C8B-B14F-4D97-AF65-F5344CB8AC3E}">
        <p14:creationId xmlns:p14="http://schemas.microsoft.com/office/powerpoint/2010/main" val="35275780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61FB4-904A-4355-9CD5-BB9E702429DD}" type="slidenum">
              <a:rPr lang="en-US" smtClean="0"/>
              <a:t>12</a:t>
            </a:fld>
            <a:endParaRPr lang="en-US" dirty="0"/>
          </a:p>
        </p:txBody>
      </p:sp>
    </p:spTree>
    <p:extLst>
      <p:ext uri="{BB962C8B-B14F-4D97-AF65-F5344CB8AC3E}">
        <p14:creationId xmlns:p14="http://schemas.microsoft.com/office/powerpoint/2010/main" val="29409661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61FB4-904A-4355-9CD5-BB9E702429DD}" type="slidenum">
              <a:rPr lang="en-US" smtClean="0"/>
              <a:t>16</a:t>
            </a:fld>
            <a:endParaRPr lang="en-US" dirty="0"/>
          </a:p>
        </p:txBody>
      </p:sp>
    </p:spTree>
    <p:extLst>
      <p:ext uri="{BB962C8B-B14F-4D97-AF65-F5344CB8AC3E}">
        <p14:creationId xmlns:p14="http://schemas.microsoft.com/office/powerpoint/2010/main" val="41213052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6C61FB4-904A-4355-9CD5-BB9E702429DD}" type="slidenum">
              <a:rPr lang="en-US" smtClean="0"/>
              <a:t>18</a:t>
            </a:fld>
            <a:endParaRPr lang="en-US"/>
          </a:p>
        </p:txBody>
      </p:sp>
    </p:spTree>
    <p:extLst>
      <p:ext uri="{BB962C8B-B14F-4D97-AF65-F5344CB8AC3E}">
        <p14:creationId xmlns:p14="http://schemas.microsoft.com/office/powerpoint/2010/main" val="38099027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61FB4-904A-4355-9CD5-BB9E702429DD}" type="slidenum">
              <a:rPr lang="en-US" smtClean="0"/>
              <a:t>2</a:t>
            </a:fld>
            <a:endParaRPr lang="en-US" dirty="0"/>
          </a:p>
        </p:txBody>
      </p:sp>
    </p:spTree>
    <p:extLst>
      <p:ext uri="{BB962C8B-B14F-4D97-AF65-F5344CB8AC3E}">
        <p14:creationId xmlns:p14="http://schemas.microsoft.com/office/powerpoint/2010/main" val="15755734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61FB4-904A-4355-9CD5-BB9E702429DD}" type="slidenum">
              <a:rPr lang="en-US" smtClean="0"/>
              <a:t>3</a:t>
            </a:fld>
            <a:endParaRPr lang="en-US" dirty="0"/>
          </a:p>
        </p:txBody>
      </p:sp>
    </p:spTree>
    <p:extLst>
      <p:ext uri="{BB962C8B-B14F-4D97-AF65-F5344CB8AC3E}">
        <p14:creationId xmlns:p14="http://schemas.microsoft.com/office/powerpoint/2010/main" val="22393759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61FB4-904A-4355-9CD5-BB9E702429DD}" type="slidenum">
              <a:rPr lang="en-US" smtClean="0"/>
              <a:t>4</a:t>
            </a:fld>
            <a:endParaRPr lang="en-US" dirty="0"/>
          </a:p>
        </p:txBody>
      </p:sp>
    </p:spTree>
    <p:extLst>
      <p:ext uri="{BB962C8B-B14F-4D97-AF65-F5344CB8AC3E}">
        <p14:creationId xmlns:p14="http://schemas.microsoft.com/office/powerpoint/2010/main" val="36780719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61FB4-904A-4355-9CD5-BB9E702429DD}" type="slidenum">
              <a:rPr lang="en-US" smtClean="0"/>
              <a:t>5</a:t>
            </a:fld>
            <a:endParaRPr lang="en-US" dirty="0"/>
          </a:p>
        </p:txBody>
      </p:sp>
    </p:spTree>
    <p:extLst>
      <p:ext uri="{BB962C8B-B14F-4D97-AF65-F5344CB8AC3E}">
        <p14:creationId xmlns:p14="http://schemas.microsoft.com/office/powerpoint/2010/main" val="762559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61FB4-904A-4355-9CD5-BB9E702429DD}" type="slidenum">
              <a:rPr lang="en-US" smtClean="0"/>
              <a:t>6</a:t>
            </a:fld>
            <a:endParaRPr lang="en-US" dirty="0"/>
          </a:p>
        </p:txBody>
      </p:sp>
    </p:spTree>
    <p:extLst>
      <p:ext uri="{BB962C8B-B14F-4D97-AF65-F5344CB8AC3E}">
        <p14:creationId xmlns:p14="http://schemas.microsoft.com/office/powerpoint/2010/main" val="27467465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61FB4-904A-4355-9CD5-BB9E702429DD}" type="slidenum">
              <a:rPr lang="en-US" smtClean="0"/>
              <a:t>7</a:t>
            </a:fld>
            <a:endParaRPr lang="en-US" dirty="0"/>
          </a:p>
        </p:txBody>
      </p:sp>
    </p:spTree>
    <p:extLst>
      <p:ext uri="{BB962C8B-B14F-4D97-AF65-F5344CB8AC3E}">
        <p14:creationId xmlns:p14="http://schemas.microsoft.com/office/powerpoint/2010/main" val="5351053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61FB4-904A-4355-9CD5-BB9E702429DD}" type="slidenum">
              <a:rPr lang="en-US" smtClean="0"/>
              <a:t>8</a:t>
            </a:fld>
            <a:endParaRPr lang="en-US" dirty="0"/>
          </a:p>
        </p:txBody>
      </p:sp>
    </p:spTree>
    <p:extLst>
      <p:ext uri="{BB962C8B-B14F-4D97-AF65-F5344CB8AC3E}">
        <p14:creationId xmlns:p14="http://schemas.microsoft.com/office/powerpoint/2010/main" val="41671824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6C61FB4-904A-4355-9CD5-BB9E702429DD}" type="slidenum">
              <a:rPr lang="en-US" smtClean="0"/>
              <a:t>9</a:t>
            </a:fld>
            <a:endParaRPr lang="en-US" dirty="0"/>
          </a:p>
        </p:txBody>
      </p:sp>
    </p:spTree>
    <p:extLst>
      <p:ext uri="{BB962C8B-B14F-4D97-AF65-F5344CB8AC3E}">
        <p14:creationId xmlns:p14="http://schemas.microsoft.com/office/powerpoint/2010/main" val="1330492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1E388759-5884-45A2-B873-6E267594DDE9}" type="slidenum">
              <a:rPr lang="en-US" altLang="en-US"/>
              <a:pPr/>
              <a:t>‹#›</a:t>
            </a:fld>
            <a:endParaRPr lang="en-US" altLang="en-US"/>
          </a:p>
        </p:txBody>
      </p:sp>
    </p:spTree>
    <p:extLst>
      <p:ext uri="{BB962C8B-B14F-4D97-AF65-F5344CB8AC3E}">
        <p14:creationId xmlns:p14="http://schemas.microsoft.com/office/powerpoint/2010/main" val="15112710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C85F1A20-64E3-4FB3-A356-6603B512E7A8}" type="slidenum">
              <a:rPr lang="en-US" altLang="en-US"/>
              <a:pPr/>
              <a:t>‹#›</a:t>
            </a:fld>
            <a:endParaRPr lang="en-US" altLang="en-US"/>
          </a:p>
        </p:txBody>
      </p:sp>
    </p:spTree>
    <p:extLst>
      <p:ext uri="{BB962C8B-B14F-4D97-AF65-F5344CB8AC3E}">
        <p14:creationId xmlns:p14="http://schemas.microsoft.com/office/powerpoint/2010/main" val="22600077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AD65556E-8BB3-4FF9-B69C-C63E6E24E75E}" type="slidenum">
              <a:rPr lang="en-US" altLang="en-US"/>
              <a:pPr/>
              <a:t>‹#›</a:t>
            </a:fld>
            <a:endParaRPr lang="en-US" altLang="en-US"/>
          </a:p>
        </p:txBody>
      </p:sp>
    </p:spTree>
    <p:extLst>
      <p:ext uri="{BB962C8B-B14F-4D97-AF65-F5344CB8AC3E}">
        <p14:creationId xmlns:p14="http://schemas.microsoft.com/office/powerpoint/2010/main" val="27863057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2EF65AE7-55D2-4747-A486-4D9C17D5E588}" type="slidenum">
              <a:rPr lang="en-US" altLang="en-US"/>
              <a:pPr/>
              <a:t>‹#›</a:t>
            </a:fld>
            <a:endParaRPr lang="en-US" altLang="en-US"/>
          </a:p>
        </p:txBody>
      </p:sp>
    </p:spTree>
    <p:extLst>
      <p:ext uri="{BB962C8B-B14F-4D97-AF65-F5344CB8AC3E}">
        <p14:creationId xmlns:p14="http://schemas.microsoft.com/office/powerpoint/2010/main" val="4113237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Edit Master text styles</a:t>
            </a:r>
          </a:p>
        </p:txBody>
      </p:sp>
      <p:sp>
        <p:nvSpPr>
          <p:cNvPr id="4" name="Date Placeholder 3"/>
          <p:cNvSpPr>
            <a:spLocks noGrp="1"/>
          </p:cNvSpPr>
          <p:nvPr>
            <p:ph type="dt" sz="half" idx="10"/>
          </p:nvPr>
        </p:nvSpPr>
        <p:spPr/>
        <p:txBody>
          <a:bodyPr/>
          <a:lstStyle>
            <a:lvl1pPr>
              <a:defRPr/>
            </a:lvl1pPr>
          </a:lstStyle>
          <a:p>
            <a:endParaRPr lang="en-US" altLang="en-US"/>
          </a:p>
        </p:txBody>
      </p:sp>
      <p:sp>
        <p:nvSpPr>
          <p:cNvPr id="5" name="Footer Placeholder 4"/>
          <p:cNvSpPr>
            <a:spLocks noGrp="1"/>
          </p:cNvSpPr>
          <p:nvPr>
            <p:ph type="ftr" sz="quarter" idx="11"/>
          </p:nvPr>
        </p:nvSpPr>
        <p:spPr/>
        <p:txBody>
          <a:bodyPr/>
          <a:lstStyle>
            <a:lvl1pPr>
              <a:defRPr/>
            </a:lvl1pPr>
          </a:lstStyle>
          <a:p>
            <a:endParaRPr lang="en-US" altLang="en-US"/>
          </a:p>
        </p:txBody>
      </p:sp>
      <p:sp>
        <p:nvSpPr>
          <p:cNvPr id="6" name="Slide Number Placeholder 5"/>
          <p:cNvSpPr>
            <a:spLocks noGrp="1"/>
          </p:cNvSpPr>
          <p:nvPr>
            <p:ph type="sldNum" sz="quarter" idx="12"/>
          </p:nvPr>
        </p:nvSpPr>
        <p:spPr/>
        <p:txBody>
          <a:bodyPr/>
          <a:lstStyle>
            <a:lvl1pPr>
              <a:defRPr/>
            </a:lvl1pPr>
          </a:lstStyle>
          <a:p>
            <a:fld id="{F12E7C87-5D75-4CFA-A237-4D2C664C035D}" type="slidenum">
              <a:rPr lang="en-US" altLang="en-US"/>
              <a:pPr/>
              <a:t>‹#›</a:t>
            </a:fld>
            <a:endParaRPr lang="en-US" altLang="en-US"/>
          </a:p>
        </p:txBody>
      </p:sp>
    </p:spTree>
    <p:extLst>
      <p:ext uri="{BB962C8B-B14F-4D97-AF65-F5344CB8AC3E}">
        <p14:creationId xmlns:p14="http://schemas.microsoft.com/office/powerpoint/2010/main" val="8673896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Footer Placeholder 5"/>
          <p:cNvSpPr>
            <a:spLocks noGrp="1"/>
          </p:cNvSpPr>
          <p:nvPr>
            <p:ph type="ftr" sz="quarter" idx="11"/>
          </p:nvPr>
        </p:nvSpPr>
        <p:spPr/>
        <p:txBody>
          <a:bodyPr/>
          <a:lstStyle>
            <a:lvl1pPr>
              <a:defRPr/>
            </a:lvl1pPr>
          </a:lstStyle>
          <a:p>
            <a:endParaRPr lang="en-US" altLang="en-US"/>
          </a:p>
        </p:txBody>
      </p:sp>
      <p:sp>
        <p:nvSpPr>
          <p:cNvPr id="7" name="Slide Number Placeholder 6"/>
          <p:cNvSpPr>
            <a:spLocks noGrp="1"/>
          </p:cNvSpPr>
          <p:nvPr>
            <p:ph type="sldNum" sz="quarter" idx="12"/>
          </p:nvPr>
        </p:nvSpPr>
        <p:spPr/>
        <p:txBody>
          <a:bodyPr/>
          <a:lstStyle>
            <a:lvl1pPr>
              <a:defRPr/>
            </a:lvl1pPr>
          </a:lstStyle>
          <a:p>
            <a:fld id="{5D2055E7-E8E2-4612-8A95-D5F6197577BC}" type="slidenum">
              <a:rPr lang="en-US" altLang="en-US"/>
              <a:pPr/>
              <a:t>‹#›</a:t>
            </a:fld>
            <a:endParaRPr lang="en-US" altLang="en-US"/>
          </a:p>
        </p:txBody>
      </p:sp>
    </p:spTree>
    <p:extLst>
      <p:ext uri="{BB962C8B-B14F-4D97-AF65-F5344CB8AC3E}">
        <p14:creationId xmlns:p14="http://schemas.microsoft.com/office/powerpoint/2010/main" val="32015606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endParaRPr lang="en-US" altLang="en-US"/>
          </a:p>
        </p:txBody>
      </p:sp>
      <p:sp>
        <p:nvSpPr>
          <p:cNvPr id="8" name="Footer Placeholder 7"/>
          <p:cNvSpPr>
            <a:spLocks noGrp="1"/>
          </p:cNvSpPr>
          <p:nvPr>
            <p:ph type="ftr" sz="quarter" idx="11"/>
          </p:nvPr>
        </p:nvSpPr>
        <p:spPr/>
        <p:txBody>
          <a:bodyPr/>
          <a:lstStyle>
            <a:lvl1pPr>
              <a:defRPr/>
            </a:lvl1pPr>
          </a:lstStyle>
          <a:p>
            <a:endParaRPr lang="en-US" altLang="en-US"/>
          </a:p>
        </p:txBody>
      </p:sp>
      <p:sp>
        <p:nvSpPr>
          <p:cNvPr id="9" name="Slide Number Placeholder 8"/>
          <p:cNvSpPr>
            <a:spLocks noGrp="1"/>
          </p:cNvSpPr>
          <p:nvPr>
            <p:ph type="sldNum" sz="quarter" idx="12"/>
          </p:nvPr>
        </p:nvSpPr>
        <p:spPr/>
        <p:txBody>
          <a:bodyPr/>
          <a:lstStyle>
            <a:lvl1pPr>
              <a:defRPr/>
            </a:lvl1pPr>
          </a:lstStyle>
          <a:p>
            <a:fld id="{57BD2B7A-A36F-450D-B638-C9B710A8332B}" type="slidenum">
              <a:rPr lang="en-US" altLang="en-US"/>
              <a:pPr/>
              <a:t>‹#›</a:t>
            </a:fld>
            <a:endParaRPr lang="en-US" altLang="en-US"/>
          </a:p>
        </p:txBody>
      </p:sp>
    </p:spTree>
    <p:extLst>
      <p:ext uri="{BB962C8B-B14F-4D97-AF65-F5344CB8AC3E}">
        <p14:creationId xmlns:p14="http://schemas.microsoft.com/office/powerpoint/2010/main" val="29942767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endParaRPr lang="en-US" altLang="en-US"/>
          </a:p>
        </p:txBody>
      </p:sp>
      <p:sp>
        <p:nvSpPr>
          <p:cNvPr id="4" name="Footer Placeholder 3"/>
          <p:cNvSpPr>
            <a:spLocks noGrp="1"/>
          </p:cNvSpPr>
          <p:nvPr>
            <p:ph type="ftr" sz="quarter" idx="11"/>
          </p:nvPr>
        </p:nvSpPr>
        <p:spPr/>
        <p:txBody>
          <a:bodyPr/>
          <a:lstStyle>
            <a:lvl1pPr>
              <a:defRPr/>
            </a:lvl1pPr>
          </a:lstStyle>
          <a:p>
            <a:endParaRPr lang="en-US" altLang="en-US"/>
          </a:p>
        </p:txBody>
      </p:sp>
      <p:sp>
        <p:nvSpPr>
          <p:cNvPr id="5" name="Slide Number Placeholder 4"/>
          <p:cNvSpPr>
            <a:spLocks noGrp="1"/>
          </p:cNvSpPr>
          <p:nvPr>
            <p:ph type="sldNum" sz="quarter" idx="12"/>
          </p:nvPr>
        </p:nvSpPr>
        <p:spPr/>
        <p:txBody>
          <a:bodyPr/>
          <a:lstStyle>
            <a:lvl1pPr>
              <a:defRPr/>
            </a:lvl1pPr>
          </a:lstStyle>
          <a:p>
            <a:fld id="{30743673-9ECF-4080-A2DB-459596C77168}" type="slidenum">
              <a:rPr lang="en-US" altLang="en-US"/>
              <a:pPr/>
              <a:t>‹#›</a:t>
            </a:fld>
            <a:endParaRPr lang="en-US" altLang="en-US"/>
          </a:p>
        </p:txBody>
      </p:sp>
    </p:spTree>
    <p:extLst>
      <p:ext uri="{BB962C8B-B14F-4D97-AF65-F5344CB8AC3E}">
        <p14:creationId xmlns:p14="http://schemas.microsoft.com/office/powerpoint/2010/main" val="31582913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ltLang="en-US"/>
          </a:p>
        </p:txBody>
      </p:sp>
      <p:sp>
        <p:nvSpPr>
          <p:cNvPr id="3" name="Footer Placeholder 2"/>
          <p:cNvSpPr>
            <a:spLocks noGrp="1"/>
          </p:cNvSpPr>
          <p:nvPr>
            <p:ph type="ftr" sz="quarter" idx="11"/>
          </p:nvPr>
        </p:nvSpPr>
        <p:spPr/>
        <p:txBody>
          <a:bodyPr/>
          <a:lstStyle>
            <a:lvl1pPr>
              <a:defRPr/>
            </a:lvl1pPr>
          </a:lstStyle>
          <a:p>
            <a:endParaRPr lang="en-US" altLang="en-US"/>
          </a:p>
        </p:txBody>
      </p:sp>
      <p:sp>
        <p:nvSpPr>
          <p:cNvPr id="4" name="Slide Number Placeholder 3"/>
          <p:cNvSpPr>
            <a:spLocks noGrp="1"/>
          </p:cNvSpPr>
          <p:nvPr>
            <p:ph type="sldNum" sz="quarter" idx="12"/>
          </p:nvPr>
        </p:nvSpPr>
        <p:spPr/>
        <p:txBody>
          <a:bodyPr/>
          <a:lstStyle>
            <a:lvl1pPr>
              <a:defRPr/>
            </a:lvl1pPr>
          </a:lstStyle>
          <a:p>
            <a:fld id="{FF36FD9D-BA86-4DE9-A3BD-DCC736AA7D2F}" type="slidenum">
              <a:rPr lang="en-US" altLang="en-US"/>
              <a:pPr/>
              <a:t>‹#›</a:t>
            </a:fld>
            <a:endParaRPr lang="en-US" altLang="en-US"/>
          </a:p>
        </p:txBody>
      </p:sp>
    </p:spTree>
    <p:extLst>
      <p:ext uri="{BB962C8B-B14F-4D97-AF65-F5344CB8AC3E}">
        <p14:creationId xmlns:p14="http://schemas.microsoft.com/office/powerpoint/2010/main" val="1205359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Footer Placeholder 5"/>
          <p:cNvSpPr>
            <a:spLocks noGrp="1"/>
          </p:cNvSpPr>
          <p:nvPr>
            <p:ph type="ftr" sz="quarter" idx="11"/>
          </p:nvPr>
        </p:nvSpPr>
        <p:spPr/>
        <p:txBody>
          <a:bodyPr/>
          <a:lstStyle>
            <a:lvl1pPr>
              <a:defRPr/>
            </a:lvl1pPr>
          </a:lstStyle>
          <a:p>
            <a:endParaRPr lang="en-US" altLang="en-US"/>
          </a:p>
        </p:txBody>
      </p:sp>
      <p:sp>
        <p:nvSpPr>
          <p:cNvPr id="7" name="Slide Number Placeholder 6"/>
          <p:cNvSpPr>
            <a:spLocks noGrp="1"/>
          </p:cNvSpPr>
          <p:nvPr>
            <p:ph type="sldNum" sz="quarter" idx="12"/>
          </p:nvPr>
        </p:nvSpPr>
        <p:spPr/>
        <p:txBody>
          <a:bodyPr/>
          <a:lstStyle>
            <a:lvl1pPr>
              <a:defRPr/>
            </a:lvl1pPr>
          </a:lstStyle>
          <a:p>
            <a:fld id="{E0A91C42-0633-48FC-A2AE-D568FE697B18}" type="slidenum">
              <a:rPr lang="en-US" altLang="en-US"/>
              <a:pPr/>
              <a:t>‹#›</a:t>
            </a:fld>
            <a:endParaRPr lang="en-US" altLang="en-US"/>
          </a:p>
        </p:txBody>
      </p:sp>
    </p:spTree>
    <p:extLst>
      <p:ext uri="{BB962C8B-B14F-4D97-AF65-F5344CB8AC3E}">
        <p14:creationId xmlns:p14="http://schemas.microsoft.com/office/powerpoint/2010/main" val="1667411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lvl1pPr>
              <a:defRPr/>
            </a:lvl1pPr>
          </a:lstStyle>
          <a:p>
            <a:endParaRPr lang="en-US" altLang="en-US"/>
          </a:p>
        </p:txBody>
      </p:sp>
      <p:sp>
        <p:nvSpPr>
          <p:cNvPr id="6" name="Footer Placeholder 5"/>
          <p:cNvSpPr>
            <a:spLocks noGrp="1"/>
          </p:cNvSpPr>
          <p:nvPr>
            <p:ph type="ftr" sz="quarter" idx="11"/>
          </p:nvPr>
        </p:nvSpPr>
        <p:spPr/>
        <p:txBody>
          <a:bodyPr/>
          <a:lstStyle>
            <a:lvl1pPr>
              <a:defRPr/>
            </a:lvl1pPr>
          </a:lstStyle>
          <a:p>
            <a:endParaRPr lang="en-US" altLang="en-US"/>
          </a:p>
        </p:txBody>
      </p:sp>
      <p:sp>
        <p:nvSpPr>
          <p:cNvPr id="7" name="Slide Number Placeholder 6"/>
          <p:cNvSpPr>
            <a:spLocks noGrp="1"/>
          </p:cNvSpPr>
          <p:nvPr>
            <p:ph type="sldNum" sz="quarter" idx="12"/>
          </p:nvPr>
        </p:nvSpPr>
        <p:spPr/>
        <p:txBody>
          <a:bodyPr/>
          <a:lstStyle>
            <a:lvl1pPr>
              <a:defRPr/>
            </a:lvl1pPr>
          </a:lstStyle>
          <a:p>
            <a:fld id="{C26B6A01-F2CD-4EBF-ADE3-A8DE95C53324}" type="slidenum">
              <a:rPr lang="en-US" altLang="en-US"/>
              <a:pPr/>
              <a:t>‹#›</a:t>
            </a:fld>
            <a:endParaRPr lang="en-US" altLang="en-US"/>
          </a:p>
        </p:txBody>
      </p:sp>
    </p:spTree>
    <p:extLst>
      <p:ext uri="{BB962C8B-B14F-4D97-AF65-F5344CB8AC3E}">
        <p14:creationId xmlns:p14="http://schemas.microsoft.com/office/powerpoint/2010/main" val="19766657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endParaRPr lang="en-US" alt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endParaRPr lang="en-US" alt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fld id="{7DD0C92C-5DF4-431B-9295-22973D05488D}" type="slidenum">
              <a:rPr lang="en-US" altLang="en-US"/>
              <a:pPr/>
              <a:t>‹#›</a:t>
            </a:fld>
            <a:endParaRPr lang="en-US" altLang="en-US"/>
          </a:p>
        </p:txBody>
      </p:sp>
    </p:spTree>
  </p:cSld>
  <p:clrMap bg1="dk2" tx1="lt1" bg2="dk1"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Layout" Target="../slideLayouts/slideLayout6.xml"/><Relationship Id="rId1" Type="http://schemas.openxmlformats.org/officeDocument/2006/relationships/video" Target="https://www.youtube.com/embed/56kd69bBmlw" TargetMode="External"/></Relationships>
</file>

<file path=ppt/slides/_rels/slide1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762000" y="361961"/>
            <a:ext cx="8305800" cy="762000"/>
          </a:xfrm>
        </p:spPr>
        <p:txBody>
          <a:bodyPr anchor="ctr"/>
          <a:lstStyle/>
          <a:p>
            <a:r>
              <a:rPr lang="en-US" altLang="en-US" sz="4400" dirty="0">
                <a:solidFill>
                  <a:schemeClr val="tx1"/>
                </a:solidFill>
              </a:rPr>
              <a:t>Delta Sigma Theta Sorority, Inc.</a:t>
            </a:r>
          </a:p>
        </p:txBody>
      </p:sp>
      <p:sp>
        <p:nvSpPr>
          <p:cNvPr id="2052" name="Text Box 4"/>
          <p:cNvSpPr txBox="1">
            <a:spLocks noChangeArrowheads="1"/>
          </p:cNvSpPr>
          <p:nvPr/>
        </p:nvSpPr>
        <p:spPr bwMode="auto">
          <a:xfrm>
            <a:off x="5638800" y="5751492"/>
            <a:ext cx="3352800"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a:r>
              <a:rPr lang="en-US" altLang="en-US" sz="1400" dirty="0"/>
              <a:t>Patricia P Watson  Ed.D. Chair</a:t>
            </a:r>
          </a:p>
          <a:p>
            <a:pPr algn="r"/>
            <a:r>
              <a:rPr lang="en-US" altLang="en-US" sz="1400" dirty="0"/>
              <a:t>Manerva Hart D.D.S., Co-Chair</a:t>
            </a:r>
          </a:p>
          <a:p>
            <a:pPr algn="r"/>
            <a:r>
              <a:rPr lang="en-US" altLang="en-US" sz="1400" dirty="0"/>
              <a:t>Marsha Edmonds</a:t>
            </a:r>
          </a:p>
          <a:p>
            <a:pPr algn="r"/>
            <a:r>
              <a:rPr lang="en-US" altLang="en-US" sz="1400" dirty="0"/>
              <a:t>October 26, 2021</a:t>
            </a:r>
          </a:p>
        </p:txBody>
      </p:sp>
      <p:pic>
        <p:nvPicPr>
          <p:cNvPr id="2" name="Picture 1">
            <a:extLst>
              <a:ext uri="{FF2B5EF4-FFF2-40B4-BE49-F238E27FC236}">
                <a16:creationId xmlns:a16="http://schemas.microsoft.com/office/drawing/2014/main" id="{AA38124D-FAE9-45C8-9A4F-788BF0958C35}"/>
              </a:ext>
            </a:extLst>
          </p:cNvPr>
          <p:cNvPicPr>
            <a:picLocks noChangeAspect="1"/>
          </p:cNvPicPr>
          <p:nvPr/>
        </p:nvPicPr>
        <p:blipFill>
          <a:blip r:embed="rId3"/>
          <a:stretch>
            <a:fillRect/>
          </a:stretch>
        </p:blipFill>
        <p:spPr>
          <a:xfrm>
            <a:off x="3429000" y="1243458"/>
            <a:ext cx="2607664" cy="2953754"/>
          </a:xfrm>
          <a:prstGeom prst="rect">
            <a:avLst/>
          </a:prstGeom>
        </p:spPr>
      </p:pic>
      <p:sp>
        <p:nvSpPr>
          <p:cNvPr id="8" name="TextBox 7">
            <a:extLst>
              <a:ext uri="{FF2B5EF4-FFF2-40B4-BE49-F238E27FC236}">
                <a16:creationId xmlns:a16="http://schemas.microsoft.com/office/drawing/2014/main" id="{9B692354-6348-411D-B731-730EDB9B267C}"/>
              </a:ext>
            </a:extLst>
          </p:cNvPr>
          <p:cNvSpPr txBox="1"/>
          <p:nvPr/>
        </p:nvSpPr>
        <p:spPr>
          <a:xfrm>
            <a:off x="1524000" y="4444494"/>
            <a:ext cx="6781800" cy="1015663"/>
          </a:xfrm>
          <a:prstGeom prst="rect">
            <a:avLst/>
          </a:prstGeom>
          <a:noFill/>
        </p:spPr>
        <p:txBody>
          <a:bodyPr wrap="square">
            <a:spAutoFit/>
          </a:bodyPr>
          <a:lstStyle/>
          <a:p>
            <a:r>
              <a:rPr lang="en-US" altLang="en-US" sz="6000" dirty="0">
                <a:solidFill>
                  <a:schemeClr val="tx1"/>
                </a:solidFill>
              </a:rPr>
              <a:t>Heritage Moments</a:t>
            </a:r>
            <a:endParaRPr lang="en-US" sz="60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E224E56-A75D-4BBD-BF9D-E1D3EEB7C3FC}"/>
              </a:ext>
            </a:extLst>
          </p:cNvPr>
          <p:cNvSpPr txBox="1"/>
          <p:nvPr/>
        </p:nvSpPr>
        <p:spPr>
          <a:xfrm>
            <a:off x="457200" y="599754"/>
            <a:ext cx="4638675" cy="5903154"/>
          </a:xfrm>
          <a:prstGeom prst="rect">
            <a:avLst/>
          </a:prstGeom>
          <a:noFill/>
        </p:spPr>
        <p:txBody>
          <a:bodyPr wrap="square">
            <a:spAutoFit/>
          </a:bodyPr>
          <a:lstStyle/>
          <a:p>
            <a:pPr algn="ctr">
              <a:lnSpc>
                <a:spcPct val="80000"/>
              </a:lnSpc>
              <a:buFontTx/>
              <a:buNone/>
            </a:pPr>
            <a:r>
              <a:rPr lang="en-US" altLang="en-US" sz="4800" dirty="0"/>
              <a:t>Florence Cole Talbert became an </a:t>
            </a:r>
          </a:p>
          <a:p>
            <a:pPr>
              <a:lnSpc>
                <a:spcPct val="80000"/>
              </a:lnSpc>
              <a:buFontTx/>
              <a:buNone/>
            </a:pPr>
            <a:endParaRPr lang="en-US" altLang="en-US" sz="4000" b="1" dirty="0">
              <a:solidFill>
                <a:srgbClr val="FFFF00"/>
              </a:solidFill>
            </a:endParaRPr>
          </a:p>
          <a:p>
            <a:pPr algn="ctr">
              <a:lnSpc>
                <a:spcPct val="80000"/>
              </a:lnSpc>
              <a:buFontTx/>
              <a:buNone/>
            </a:pPr>
            <a:r>
              <a:rPr lang="en-US" altLang="en-US" sz="4000" b="1" dirty="0">
                <a:solidFill>
                  <a:srgbClr val="FFFF00"/>
                </a:solidFill>
              </a:rPr>
              <a:t>Honorary Member of Delta Sigma Theta in 1915 and composed the MUSIC to our National  Hymn</a:t>
            </a:r>
            <a:r>
              <a:rPr lang="en-US" altLang="en-US" sz="2400" b="1" dirty="0">
                <a:solidFill>
                  <a:srgbClr val="FFFF00"/>
                </a:solidFill>
              </a:rPr>
              <a:t>. </a:t>
            </a:r>
          </a:p>
          <a:p>
            <a:pPr>
              <a:lnSpc>
                <a:spcPct val="80000"/>
              </a:lnSpc>
              <a:buFontTx/>
              <a:buNone/>
            </a:pPr>
            <a:r>
              <a:rPr lang="en-US" altLang="en-US" sz="2400" dirty="0"/>
              <a:t>	</a:t>
            </a:r>
          </a:p>
          <a:p>
            <a:pPr>
              <a:lnSpc>
                <a:spcPct val="80000"/>
              </a:lnSpc>
              <a:buFontTx/>
              <a:buNone/>
            </a:pPr>
            <a:r>
              <a:rPr lang="en-US" altLang="en-US" sz="2400" dirty="0"/>
              <a:t>	</a:t>
            </a:r>
          </a:p>
        </p:txBody>
      </p:sp>
      <p:pic>
        <p:nvPicPr>
          <p:cNvPr id="5" name="Picture 4">
            <a:extLst>
              <a:ext uri="{FF2B5EF4-FFF2-40B4-BE49-F238E27FC236}">
                <a16:creationId xmlns:a16="http://schemas.microsoft.com/office/drawing/2014/main" id="{811320FA-0583-41D8-8941-321869C2D5A8}"/>
              </a:ext>
            </a:extLst>
          </p:cNvPr>
          <p:cNvPicPr>
            <a:picLocks noChangeAspect="1"/>
          </p:cNvPicPr>
          <p:nvPr/>
        </p:nvPicPr>
        <p:blipFill>
          <a:blip r:embed="rId2"/>
          <a:stretch>
            <a:fillRect/>
          </a:stretch>
        </p:blipFill>
        <p:spPr>
          <a:xfrm>
            <a:off x="5369666" y="599754"/>
            <a:ext cx="3544751" cy="5343846"/>
          </a:xfrm>
          <a:prstGeom prst="rect">
            <a:avLst/>
          </a:prstGeom>
        </p:spPr>
      </p:pic>
    </p:spTree>
    <p:extLst>
      <p:ext uri="{BB962C8B-B14F-4D97-AF65-F5344CB8AC3E}">
        <p14:creationId xmlns:p14="http://schemas.microsoft.com/office/powerpoint/2010/main" val="40322328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8" name="Rectangle 137">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653" name="Rectangle 5"/>
          <p:cNvSpPr>
            <a:spLocks noChangeArrowheads="1"/>
          </p:cNvSpPr>
          <p:nvPr/>
        </p:nvSpPr>
        <p:spPr bwMode="auto">
          <a:xfrm>
            <a:off x="304800" y="2333297"/>
            <a:ext cx="4472089" cy="3843666"/>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rtlCol="0">
            <a:normAutofit/>
          </a:bodyPr>
          <a:lstStyle/>
          <a:p>
            <a:pPr algn="ctr">
              <a:lnSpc>
                <a:spcPct val="90000"/>
              </a:lnSpc>
              <a:spcBef>
                <a:spcPct val="20000"/>
              </a:spcBef>
            </a:pPr>
            <a:endParaRPr lang="en-US" altLang="en-US" sz="1700" dirty="0">
              <a:latin typeface="+mn-lt"/>
              <a:cs typeface="+mn-cs"/>
            </a:endParaRPr>
          </a:p>
        </p:txBody>
      </p:sp>
      <p:pic>
        <p:nvPicPr>
          <p:cNvPr id="1026" name="Picture 2" descr="0Florencxe_COLE-TALBERT"/>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l="93" r="2092"/>
          <a:stretch/>
        </p:blipFill>
        <p:spPr bwMode="auto">
          <a:xfrm>
            <a:off x="4671911" y="10"/>
            <a:ext cx="4472089"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84508814-F418-4579-845C-F88BCB72D774}"/>
              </a:ext>
            </a:extLst>
          </p:cNvPr>
          <p:cNvSpPr txBox="1"/>
          <p:nvPr/>
        </p:nvSpPr>
        <p:spPr>
          <a:xfrm>
            <a:off x="152401" y="517510"/>
            <a:ext cx="4724400" cy="6063198"/>
          </a:xfrm>
          <a:prstGeom prst="rect">
            <a:avLst/>
          </a:prstGeom>
          <a:noFill/>
        </p:spPr>
        <p:txBody>
          <a:bodyPr wrap="square">
            <a:spAutoFit/>
          </a:bodyPr>
          <a:lstStyle/>
          <a:p>
            <a:pPr marL="0" marR="0" lvl="0" indent="0" algn="l" defTabSz="914400" rtl="0" eaLnBrk="1" fontAlgn="base" latinLnBrk="0" hangingPunct="1">
              <a:lnSpc>
                <a:spcPct val="100000"/>
              </a:lnSpc>
              <a:spcBef>
                <a:spcPct val="20000"/>
              </a:spcBef>
              <a:spcAft>
                <a:spcPct val="0"/>
              </a:spcAft>
              <a:buClrTx/>
              <a:buSzTx/>
              <a:buFontTx/>
              <a:buNone/>
              <a:tabLst/>
              <a:defRPr/>
            </a:pPr>
            <a:r>
              <a:rPr kumimoji="0" lang="en-US" sz="2400" b="0" i="0" u="none" strike="noStrike" kern="1200" cap="none" spc="0" normalizeH="0" baseline="0" noProof="0" dirty="0">
                <a:ln>
                  <a:noFill/>
                </a:ln>
                <a:solidFill>
                  <a:srgbClr val="FFFFFF"/>
                </a:solidFill>
                <a:effectLst/>
                <a:uLnTx/>
                <a:uFillTx/>
                <a:latin typeface="Arial"/>
                <a:ea typeface="+mn-ea"/>
                <a:cs typeface="Arial"/>
              </a:rPr>
              <a:t>Talbert’s soloist career took off, and Florence toured across the United States from 1918 to 1925 appearing in concerts nationwide. During this time, she began her recording career, first with George Broome's Broome Special Phonograph, then with Black Swan Records, "the earliest major label to be owned and operated by African Americans," and finally with Paramount Records. Her vocals included spirituals, modern compositions, and classic operatic arias</a:t>
            </a:r>
            <a:r>
              <a:rPr kumimoji="0" lang="en-US" sz="2800" b="0" i="0" u="none" strike="noStrike" kern="1200" cap="none" spc="0" normalizeH="0" baseline="0" noProof="0" dirty="0">
                <a:ln>
                  <a:noFill/>
                </a:ln>
                <a:solidFill>
                  <a:srgbClr val="FFFFFF"/>
                </a:solidFill>
                <a:effectLst/>
                <a:uLnTx/>
                <a:uFillTx/>
                <a:latin typeface="Arial"/>
                <a:ea typeface="+mn-ea"/>
                <a:cs typeface="Arial"/>
              </a:rPr>
              <a:t>. </a:t>
            </a:r>
          </a:p>
        </p:txBody>
      </p:sp>
      <p:pic>
        <p:nvPicPr>
          <p:cNvPr id="4" name="Picture 3">
            <a:extLst>
              <a:ext uri="{FF2B5EF4-FFF2-40B4-BE49-F238E27FC236}">
                <a16:creationId xmlns:a16="http://schemas.microsoft.com/office/drawing/2014/main" id="{AD3DE15B-55E4-47F1-BF00-8D63A7E8658F}"/>
              </a:ext>
            </a:extLst>
          </p:cNvPr>
          <p:cNvPicPr>
            <a:picLocks noChangeAspect="1"/>
          </p:cNvPicPr>
          <p:nvPr/>
        </p:nvPicPr>
        <p:blipFill>
          <a:blip r:embed="rId4"/>
          <a:stretch>
            <a:fillRect/>
          </a:stretch>
        </p:blipFill>
        <p:spPr>
          <a:xfrm>
            <a:off x="7398305" y="4953000"/>
            <a:ext cx="1475308" cy="1475308"/>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114300" y="0"/>
            <a:ext cx="8915400" cy="715962"/>
          </a:xfrm>
        </p:spPr>
        <p:txBody>
          <a:bodyPr/>
          <a:lstStyle/>
          <a:p>
            <a:r>
              <a:rPr lang="en-US" altLang="en-US" sz="4000">
                <a:solidFill>
                  <a:schemeClr val="tx1"/>
                </a:solidFill>
              </a:rPr>
              <a:t>Soror Florence Cole Talbert-McCleave</a:t>
            </a:r>
            <a:endParaRPr lang="en-US" altLang="en-US" sz="4000" dirty="0">
              <a:solidFill>
                <a:schemeClr val="tx1"/>
              </a:solidFill>
            </a:endParaRPr>
          </a:p>
        </p:txBody>
      </p:sp>
      <p:sp>
        <p:nvSpPr>
          <p:cNvPr id="15363" name="Rectangle 3"/>
          <p:cNvSpPr>
            <a:spLocks noGrp="1" noChangeArrowheads="1"/>
          </p:cNvSpPr>
          <p:nvPr>
            <p:ph type="body" idx="1"/>
          </p:nvPr>
        </p:nvSpPr>
        <p:spPr>
          <a:xfrm>
            <a:off x="114300" y="838200"/>
            <a:ext cx="8915400" cy="5867400"/>
          </a:xfrm>
        </p:spPr>
        <p:txBody>
          <a:bodyPr/>
          <a:lstStyle/>
          <a:p>
            <a:pPr>
              <a:lnSpc>
                <a:spcPct val="80000"/>
              </a:lnSpc>
              <a:buFontTx/>
              <a:buNone/>
            </a:pPr>
            <a:r>
              <a:rPr lang="en-US" altLang="en-US" sz="1800" dirty="0"/>
              <a:t>	</a:t>
            </a:r>
          </a:p>
          <a:p>
            <a:pPr>
              <a:lnSpc>
                <a:spcPct val="80000"/>
              </a:lnSpc>
              <a:buFontTx/>
              <a:buNone/>
            </a:pPr>
            <a:r>
              <a:rPr lang="en-US" altLang="en-US" sz="1800" dirty="0"/>
              <a:t>	From 1925 to 1927, Florence left the States to study music in Italy and France and continued her touring career across Europe. Although already renowned for her exquisite voice, Florence Cole Talbert's arguably biggest breakthrough came in March 1927 when she appeared in the titular role of Giuseppe Verdi's Aïda - the first African American woman to do so alongside an all-white professional company. </a:t>
            </a:r>
          </a:p>
          <a:p>
            <a:pPr>
              <a:lnSpc>
                <a:spcPct val="80000"/>
              </a:lnSpc>
              <a:buFontTx/>
              <a:buNone/>
            </a:pPr>
            <a:endParaRPr lang="en-US" altLang="en-US" sz="1800" dirty="0"/>
          </a:p>
          <a:p>
            <a:pPr>
              <a:lnSpc>
                <a:spcPct val="80000"/>
              </a:lnSpc>
              <a:buFontTx/>
              <a:buNone/>
            </a:pPr>
            <a:endParaRPr lang="en-US" altLang="en-US" sz="1800" dirty="0"/>
          </a:p>
          <a:p>
            <a:pPr>
              <a:lnSpc>
                <a:spcPct val="80000"/>
              </a:lnSpc>
              <a:buFontTx/>
              <a:buNone/>
            </a:pPr>
            <a:endParaRPr lang="en-US" altLang="en-US" sz="1800" dirty="0"/>
          </a:p>
          <a:p>
            <a:pPr>
              <a:lnSpc>
                <a:spcPct val="80000"/>
              </a:lnSpc>
              <a:buFontTx/>
              <a:buNone/>
            </a:pPr>
            <a:endParaRPr lang="en-US" altLang="en-US" sz="1800" dirty="0"/>
          </a:p>
          <a:p>
            <a:pPr>
              <a:lnSpc>
                <a:spcPct val="80000"/>
              </a:lnSpc>
              <a:buFontTx/>
              <a:buNone/>
            </a:pPr>
            <a:endParaRPr lang="en-US" altLang="en-US" sz="1800" dirty="0"/>
          </a:p>
          <a:p>
            <a:pPr>
              <a:lnSpc>
                <a:spcPct val="80000"/>
              </a:lnSpc>
              <a:buFontTx/>
              <a:buNone/>
            </a:pPr>
            <a:endParaRPr lang="en-US" altLang="en-US" sz="1800" dirty="0"/>
          </a:p>
          <a:p>
            <a:pPr>
              <a:lnSpc>
                <a:spcPct val="80000"/>
              </a:lnSpc>
              <a:buFontTx/>
              <a:buNone/>
            </a:pPr>
            <a:endParaRPr lang="en-US" altLang="en-US" sz="1800" dirty="0"/>
          </a:p>
          <a:p>
            <a:pPr>
              <a:lnSpc>
                <a:spcPct val="80000"/>
              </a:lnSpc>
              <a:buFontTx/>
              <a:buNone/>
            </a:pPr>
            <a:endParaRPr lang="en-US" altLang="en-US" sz="1800" dirty="0"/>
          </a:p>
          <a:p>
            <a:pPr>
              <a:lnSpc>
                <a:spcPct val="80000"/>
              </a:lnSpc>
              <a:buFontTx/>
              <a:buNone/>
            </a:pPr>
            <a:endParaRPr lang="en-US" altLang="en-US" sz="1800" dirty="0"/>
          </a:p>
          <a:p>
            <a:pPr>
              <a:lnSpc>
                <a:spcPct val="80000"/>
              </a:lnSpc>
              <a:buFontTx/>
              <a:buNone/>
            </a:pPr>
            <a:r>
              <a:rPr lang="en-US" altLang="en-US" sz="1800" dirty="0"/>
              <a:t>She received critical acclaim in Paris, London, and Rome, an invitation to join the </a:t>
            </a:r>
          </a:p>
          <a:p>
            <a:pPr>
              <a:lnSpc>
                <a:spcPct val="80000"/>
              </a:lnSpc>
              <a:buFontTx/>
              <a:buNone/>
            </a:pPr>
            <a:r>
              <a:rPr lang="en-US" altLang="en-US" sz="1800" dirty="0"/>
              <a:t>Facista Group of Lyric Artists, and a five-year contract to sing as Aida in the opera. </a:t>
            </a:r>
          </a:p>
          <a:p>
            <a:pPr>
              <a:lnSpc>
                <a:spcPct val="80000"/>
              </a:lnSpc>
              <a:buFontTx/>
              <a:buNone/>
            </a:pPr>
            <a:r>
              <a:rPr lang="en-US" altLang="en-US" sz="1800" dirty="0"/>
              <a:t>She turned down the contract, saying she needed to return to the U.S. with her </a:t>
            </a:r>
          </a:p>
          <a:p>
            <a:pPr>
              <a:lnSpc>
                <a:spcPct val="80000"/>
              </a:lnSpc>
              <a:buFontTx/>
              <a:buNone/>
            </a:pPr>
            <a:r>
              <a:rPr lang="en-US" altLang="en-US" sz="1800" dirty="0"/>
              <a:t>mother, but not before doing a few more concerts in Rome, Southern Italy, and Paris.</a:t>
            </a:r>
          </a:p>
        </p:txBody>
      </p:sp>
      <p:pic>
        <p:nvPicPr>
          <p:cNvPr id="3" name="Picture 2">
            <a:extLst>
              <a:ext uri="{FF2B5EF4-FFF2-40B4-BE49-F238E27FC236}">
                <a16:creationId xmlns:a16="http://schemas.microsoft.com/office/drawing/2014/main" id="{F5FC6E28-EFE3-4655-BA85-AB0EF4EB76CC}"/>
              </a:ext>
            </a:extLst>
          </p:cNvPr>
          <p:cNvPicPr>
            <a:picLocks noChangeAspect="1"/>
          </p:cNvPicPr>
          <p:nvPr/>
        </p:nvPicPr>
        <p:blipFill>
          <a:blip r:embed="rId3"/>
          <a:stretch>
            <a:fillRect/>
          </a:stretch>
        </p:blipFill>
        <p:spPr>
          <a:xfrm>
            <a:off x="2743200" y="2590800"/>
            <a:ext cx="3445574" cy="2147417"/>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E6FD602-4C0D-4C99-82B1-BEDB135B6115}"/>
              </a:ext>
            </a:extLst>
          </p:cNvPr>
          <p:cNvSpPr>
            <a:spLocks noGrp="1"/>
          </p:cNvSpPr>
          <p:nvPr>
            <p:ph idx="1"/>
          </p:nvPr>
        </p:nvSpPr>
        <p:spPr>
          <a:xfrm>
            <a:off x="533400" y="419100"/>
            <a:ext cx="6705600" cy="6019800"/>
          </a:xfrm>
        </p:spPr>
        <p:txBody>
          <a:bodyPr/>
          <a:lstStyle/>
          <a:p>
            <a:pPr marL="0" indent="0">
              <a:buNone/>
            </a:pPr>
            <a:r>
              <a:rPr lang="en-US" sz="2800" dirty="0"/>
              <a:t>One of her most popular performances  was the lead in the opera, Lakme’. </a:t>
            </a:r>
          </a:p>
          <a:p>
            <a:pPr marL="0" indent="0">
              <a:buNone/>
            </a:pPr>
            <a:r>
              <a:rPr lang="en-US" sz="2800" dirty="0"/>
              <a:t>Lakmé is a tragic opera set in the Orient.  It tells a story about tragic love between the daughter of a Hindu priest and a British military officer during the British Raj in India in the 19th century, this type of relationship was forbidden in colonial India, and her father wasn’t happy with it. The story ends with the officer falling out of love and going back to swear duty to his job, and with Lakme killing herself with poison. The Bell song is its most famous aria.</a:t>
            </a:r>
          </a:p>
          <a:p>
            <a:pPr marL="0" indent="0">
              <a:buNone/>
            </a:pPr>
            <a:endParaRPr lang="en-US" sz="2800" dirty="0"/>
          </a:p>
          <a:p>
            <a:pPr marL="0" indent="0">
              <a:buNone/>
            </a:pPr>
            <a:endParaRPr lang="en-US" sz="2800" dirty="0"/>
          </a:p>
          <a:p>
            <a:pPr marL="0" indent="0">
              <a:buNone/>
            </a:pPr>
            <a:endParaRPr lang="en-US" sz="2800" dirty="0"/>
          </a:p>
          <a:p>
            <a:pPr marL="0" indent="0">
              <a:buNone/>
            </a:pPr>
            <a:endParaRPr lang="en-US" sz="2800" dirty="0"/>
          </a:p>
          <a:p>
            <a:pPr marL="0" indent="0">
              <a:buNone/>
            </a:pPr>
            <a:endParaRPr lang="en-US" sz="2800" dirty="0"/>
          </a:p>
          <a:p>
            <a:pPr marL="0" indent="0">
              <a:buNone/>
            </a:pPr>
            <a:endParaRPr lang="en-US" sz="2800" dirty="0"/>
          </a:p>
          <a:p>
            <a:pPr marL="0" indent="0">
              <a:buNone/>
            </a:pPr>
            <a:endParaRPr lang="en-US" sz="2800" dirty="0"/>
          </a:p>
          <a:p>
            <a:pPr marL="0" indent="0">
              <a:buNone/>
            </a:pPr>
            <a:r>
              <a:rPr lang="en-US" sz="2800" dirty="0"/>
              <a:t>he opera's most famous aria is the "Bell Song" ("</a:t>
            </a:r>
            <a:r>
              <a:rPr lang="en-US" sz="2800" dirty="0" err="1"/>
              <a:t>L'Air</a:t>
            </a:r>
            <a:r>
              <a:rPr lang="en-US" sz="2800" dirty="0"/>
              <a:t> des clochettes") in act 2.</a:t>
            </a:r>
          </a:p>
        </p:txBody>
      </p:sp>
      <p:pic>
        <p:nvPicPr>
          <p:cNvPr id="4" name="Picture 3">
            <a:extLst>
              <a:ext uri="{FF2B5EF4-FFF2-40B4-BE49-F238E27FC236}">
                <a16:creationId xmlns:a16="http://schemas.microsoft.com/office/drawing/2014/main" id="{E71C8E0B-F7E8-44D8-A5A8-35C215A08773}"/>
              </a:ext>
            </a:extLst>
          </p:cNvPr>
          <p:cNvPicPr>
            <a:picLocks noChangeAspect="1"/>
          </p:cNvPicPr>
          <p:nvPr/>
        </p:nvPicPr>
        <p:blipFill rotWithShape="1">
          <a:blip r:embed="rId2"/>
          <a:srcRect l="29921" r="32778"/>
          <a:stretch/>
        </p:blipFill>
        <p:spPr>
          <a:xfrm>
            <a:off x="7086600" y="2133600"/>
            <a:ext cx="1930400" cy="2895600"/>
          </a:xfrm>
          <a:prstGeom prst="rect">
            <a:avLst/>
          </a:prstGeom>
        </p:spPr>
      </p:pic>
    </p:spTree>
    <p:extLst>
      <p:ext uri="{BB962C8B-B14F-4D97-AF65-F5344CB8AC3E}">
        <p14:creationId xmlns:p14="http://schemas.microsoft.com/office/powerpoint/2010/main" val="11338799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74638"/>
            <a:ext cx="8382000" cy="1401762"/>
          </a:xfrm>
        </p:spPr>
        <p:txBody>
          <a:bodyPr/>
          <a:lstStyle/>
          <a:p>
            <a:br>
              <a:rPr lang="en-US" dirty="0"/>
            </a:br>
            <a:r>
              <a:rPr lang="en-US" dirty="0"/>
              <a:t>Black Swan-Lakme: Bell Song</a:t>
            </a:r>
            <a:br>
              <a:rPr lang="en-US" dirty="0"/>
            </a:br>
            <a:r>
              <a:rPr lang="en-US" dirty="0"/>
              <a:t>Florence Cole Talbert</a:t>
            </a:r>
            <a:br>
              <a:rPr lang="en-US" dirty="0"/>
            </a:br>
            <a:r>
              <a:rPr lang="en-US" dirty="0"/>
              <a:t> </a:t>
            </a:r>
          </a:p>
        </p:txBody>
      </p:sp>
      <p:pic>
        <p:nvPicPr>
          <p:cNvPr id="3" name="56kd69bBmlw">
            <a:hlinkClick r:id="" action="ppaction://media"/>
          </p:cNvPr>
          <p:cNvPicPr>
            <a:picLocks noRot="1" noChangeAspect="1"/>
          </p:cNvPicPr>
          <p:nvPr>
            <a:videoFile r:link="rId1"/>
          </p:nvPr>
        </p:nvPicPr>
        <p:blipFill>
          <a:blip r:embed="rId3"/>
          <a:stretch>
            <a:fillRect/>
          </a:stretch>
        </p:blipFill>
        <p:spPr>
          <a:xfrm>
            <a:off x="0" y="1950720"/>
            <a:ext cx="9144000" cy="4876800"/>
          </a:xfrm>
          <a:prstGeom prst="rect">
            <a:avLst/>
          </a:prstGeom>
        </p:spPr>
      </p:pic>
    </p:spTree>
    <p:extLst>
      <p:ext uri="{BB962C8B-B14F-4D97-AF65-F5344CB8AC3E}">
        <p14:creationId xmlns:p14="http://schemas.microsoft.com/office/powerpoint/2010/main" val="262298432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vol="80000">
                <p:cTn id="7" fill="hold" display="0">
                  <p:stCondLst>
                    <p:cond delay="indefinite"/>
                  </p:stCondLst>
                </p:cTn>
                <p:tgtEl>
                  <p:spTgt spid="3"/>
                </p:tgtEl>
              </p:cMediaNode>
            </p:vide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0E1BFAB-1DC2-4E34-8C63-1065D797DD69}"/>
              </a:ext>
            </a:extLst>
          </p:cNvPr>
          <p:cNvSpPr txBox="1"/>
          <p:nvPr/>
        </p:nvSpPr>
        <p:spPr>
          <a:xfrm>
            <a:off x="228600" y="289679"/>
            <a:ext cx="8724900" cy="6186309"/>
          </a:xfrm>
          <a:prstGeom prst="rect">
            <a:avLst/>
          </a:prstGeom>
          <a:noFill/>
        </p:spPr>
        <p:txBody>
          <a:bodyPr wrap="square">
            <a:spAutoFit/>
          </a:bodyPr>
          <a:lstStyle/>
          <a:p>
            <a:r>
              <a:rPr lang="en-US" dirty="0"/>
              <a:t>1927 saw the continuation of Florence's successful concert tours, but due to the pervading racism in the U.S. she found far fewer opportunities in opera compared to her time in Europe. </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She did not let this stop her, though, and she began taking on students to mentor. When she was on tour in Tennessee, she met her second husband, Benjamin F. McCleave, and in 1930 the two were married. It was after her marriage that Soror McCleave decided to stop touring and focus on teaching. She became the first black director of music at Bishop College in Marshall, Texas. Then she headed the voice department at the Tuskegee Institute and the Fisk University. She and her husband ultimately settled down in Memphis, Tennessee and Florence opened her own studio to give private lessons to students. </a:t>
            </a:r>
          </a:p>
        </p:txBody>
      </p:sp>
      <p:pic>
        <p:nvPicPr>
          <p:cNvPr id="5" name="Picture 4">
            <a:extLst>
              <a:ext uri="{FF2B5EF4-FFF2-40B4-BE49-F238E27FC236}">
                <a16:creationId xmlns:a16="http://schemas.microsoft.com/office/drawing/2014/main" id="{E5D99F15-2815-4600-B039-DB3D91D8262F}"/>
              </a:ext>
            </a:extLst>
          </p:cNvPr>
          <p:cNvPicPr>
            <a:picLocks noChangeAspect="1"/>
          </p:cNvPicPr>
          <p:nvPr/>
        </p:nvPicPr>
        <p:blipFill rotWithShape="1">
          <a:blip r:embed="rId2"/>
          <a:srcRect l="6087" t="7295" r="6150" b="7596"/>
          <a:stretch/>
        </p:blipFill>
        <p:spPr>
          <a:xfrm>
            <a:off x="2015612" y="1219200"/>
            <a:ext cx="5147187" cy="2895600"/>
          </a:xfrm>
          <a:prstGeom prst="rect">
            <a:avLst/>
          </a:prstGeom>
        </p:spPr>
      </p:pic>
    </p:spTree>
    <p:extLst>
      <p:ext uri="{BB962C8B-B14F-4D97-AF65-F5344CB8AC3E}">
        <p14:creationId xmlns:p14="http://schemas.microsoft.com/office/powerpoint/2010/main" val="5389656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0" name="Rectangle 79">
            <a:extLst>
              <a:ext uri="{FF2B5EF4-FFF2-40B4-BE49-F238E27FC236}">
                <a16:creationId xmlns:a16="http://schemas.microsoft.com/office/drawing/2014/main" id="{D1D34770-47A8-402C-AF23-2B653F2D88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01" name="Rectangle 5"/>
          <p:cNvSpPr>
            <a:spLocks noGrp="1" noChangeArrowheads="1"/>
          </p:cNvSpPr>
          <p:nvPr>
            <p:ph type="title"/>
          </p:nvPr>
        </p:nvSpPr>
        <p:spPr>
          <a:xfrm>
            <a:off x="2006310" y="84076"/>
            <a:ext cx="5129091" cy="1109566"/>
          </a:xfrm>
        </p:spPr>
        <p:txBody>
          <a:bodyPr>
            <a:normAutofit/>
          </a:bodyPr>
          <a:lstStyle/>
          <a:p>
            <a:r>
              <a:rPr lang="en-US" altLang="en-US" sz="3500" dirty="0"/>
              <a:t> </a:t>
            </a:r>
            <a:r>
              <a:rPr lang="en-US" altLang="en-US" sz="3500" dirty="0">
                <a:solidFill>
                  <a:schemeClr val="tx1"/>
                </a:solidFill>
              </a:rPr>
              <a:t>Florence Cole Talbert</a:t>
            </a:r>
          </a:p>
        </p:txBody>
      </p:sp>
      <p:sp>
        <p:nvSpPr>
          <p:cNvPr id="4107" name="Rectangle 11"/>
          <p:cNvSpPr>
            <a:spLocks noGrp="1" noChangeArrowheads="1"/>
          </p:cNvSpPr>
          <p:nvPr>
            <p:ph type="body" idx="1"/>
          </p:nvPr>
        </p:nvSpPr>
        <p:spPr>
          <a:xfrm>
            <a:off x="244643" y="1193642"/>
            <a:ext cx="5546557" cy="5029200"/>
          </a:xfrm>
        </p:spPr>
        <p:txBody>
          <a:bodyPr>
            <a:normAutofit/>
          </a:bodyPr>
          <a:lstStyle/>
          <a:p>
            <a:pPr>
              <a:buFontTx/>
              <a:buNone/>
            </a:pPr>
            <a:r>
              <a:rPr lang="en-US" sz="1800" dirty="0"/>
              <a:t>She would later join the Memphis Alumnae Chapter </a:t>
            </a:r>
          </a:p>
          <a:p>
            <a:pPr>
              <a:buFontTx/>
              <a:buNone/>
            </a:pPr>
            <a:r>
              <a:rPr lang="en-US" sz="1800" dirty="0"/>
              <a:t>in 1935 and serve as one of the founding inspirations </a:t>
            </a:r>
          </a:p>
          <a:p>
            <a:pPr>
              <a:buFontTx/>
              <a:buNone/>
            </a:pPr>
            <a:r>
              <a:rPr lang="en-US" sz="1800" dirty="0"/>
              <a:t>for the Arts and Letter Award given yearly by this </a:t>
            </a:r>
          </a:p>
          <a:p>
            <a:pPr>
              <a:buFontTx/>
              <a:buNone/>
            </a:pPr>
            <a:r>
              <a:rPr lang="en-US" sz="1800" dirty="0"/>
              <a:t>Chapter to an individual who exemplifies excellence </a:t>
            </a:r>
          </a:p>
          <a:p>
            <a:pPr>
              <a:buFontTx/>
              <a:buNone/>
            </a:pPr>
            <a:r>
              <a:rPr lang="en-US" sz="1800" dirty="0"/>
              <a:t>in fine and creative arts.</a:t>
            </a:r>
            <a:endParaRPr lang="en-US" altLang="en-US" sz="1800" dirty="0"/>
          </a:p>
          <a:p>
            <a:pPr>
              <a:buFontTx/>
              <a:buNone/>
            </a:pPr>
            <a:endParaRPr lang="en-US" altLang="en-US" sz="1800" dirty="0"/>
          </a:p>
          <a:p>
            <a:pPr>
              <a:buFontTx/>
              <a:buNone/>
            </a:pPr>
            <a:r>
              <a:rPr lang="en-US" altLang="en-US" sz="1800" dirty="0"/>
              <a:t>Florence Talbert organized the Memphis Music</a:t>
            </a:r>
          </a:p>
          <a:p>
            <a:pPr>
              <a:buFontTx/>
              <a:buNone/>
            </a:pPr>
            <a:r>
              <a:rPr lang="en-US" altLang="en-US" sz="1800" dirty="0"/>
              <a:t>Association, wrote articles for the Tri-State</a:t>
            </a:r>
          </a:p>
          <a:p>
            <a:pPr>
              <a:buFontTx/>
              <a:buNone/>
            </a:pPr>
            <a:r>
              <a:rPr lang="en-US" altLang="en-US" sz="1800" dirty="0"/>
              <a:t>Defender and was one of the first African</a:t>
            </a:r>
          </a:p>
          <a:p>
            <a:pPr>
              <a:buFontTx/>
              <a:buNone/>
            </a:pPr>
            <a:r>
              <a:rPr lang="en-US" altLang="en-US" sz="1800" dirty="0"/>
              <a:t>American women to record commercially. She</a:t>
            </a:r>
          </a:p>
          <a:p>
            <a:pPr>
              <a:buFontTx/>
              <a:buNone/>
            </a:pPr>
            <a:r>
              <a:rPr lang="en-US" altLang="en-US" sz="1800" dirty="0"/>
              <a:t>was an active member in the National</a:t>
            </a:r>
          </a:p>
          <a:p>
            <a:pPr>
              <a:buFontTx/>
              <a:buNone/>
            </a:pPr>
            <a:r>
              <a:rPr lang="en-US" altLang="en-US" sz="1800" dirty="0"/>
              <a:t>Association of Negro Musicians (NANM) and</a:t>
            </a:r>
          </a:p>
          <a:p>
            <a:pPr>
              <a:buFontTx/>
              <a:buNone/>
            </a:pPr>
            <a:r>
              <a:rPr lang="en-US" altLang="en-US" sz="1800" dirty="0"/>
              <a:t>the Memphis Music Association</a:t>
            </a:r>
            <a:r>
              <a:rPr lang="en-US" altLang="en-US" sz="1400" dirty="0"/>
              <a:t>. </a:t>
            </a:r>
          </a:p>
        </p:txBody>
      </p:sp>
      <p:pic>
        <p:nvPicPr>
          <p:cNvPr id="4" name="Picture 3">
            <a:extLst>
              <a:ext uri="{FF2B5EF4-FFF2-40B4-BE49-F238E27FC236}">
                <a16:creationId xmlns:a16="http://schemas.microsoft.com/office/drawing/2014/main" id="{FE97841A-C71F-4D2C-9FBC-CA9A08EE2E5A}"/>
              </a:ext>
            </a:extLst>
          </p:cNvPr>
          <p:cNvPicPr>
            <a:picLocks noChangeAspect="1"/>
          </p:cNvPicPr>
          <p:nvPr/>
        </p:nvPicPr>
        <p:blipFill rotWithShape="1">
          <a:blip r:embed="rId3"/>
          <a:srcRect l="28667" r="28666"/>
          <a:stretch/>
        </p:blipFill>
        <p:spPr>
          <a:xfrm>
            <a:off x="6054557" y="1447800"/>
            <a:ext cx="2844800" cy="3733800"/>
          </a:xfrm>
          <a:prstGeom prst="rect">
            <a:avLst/>
          </a:prstGeom>
        </p:spPr>
      </p:pic>
    </p:spTree>
    <p:extLst>
      <p:ext uri="{BB962C8B-B14F-4D97-AF65-F5344CB8AC3E}">
        <p14:creationId xmlns:p14="http://schemas.microsoft.com/office/powerpoint/2010/main" val="34883818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6" name="Rectangle 9">
            <a:extLst>
              <a:ext uri="{FF2B5EF4-FFF2-40B4-BE49-F238E27FC236}">
                <a16:creationId xmlns:a16="http://schemas.microsoft.com/office/drawing/2014/main" id="{99F1FFA9-D672-408C-9220-ADEEC6ABD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40836927-6002-4135-BE58-6E44A169F33E}"/>
              </a:ext>
            </a:extLst>
          </p:cNvPr>
          <p:cNvSpPr txBox="1"/>
          <p:nvPr/>
        </p:nvSpPr>
        <p:spPr>
          <a:xfrm>
            <a:off x="304800" y="228600"/>
            <a:ext cx="3373437" cy="6248400"/>
          </a:xfrm>
          <a:prstGeom prst="rect">
            <a:avLst/>
          </a:prstGeom>
        </p:spPr>
        <p:txBody>
          <a:bodyPr vert="horz" lIns="91440" tIns="45720" rIns="91440" bIns="45720" rtlCol="0">
            <a:noAutofit/>
          </a:bodyPr>
          <a:lstStyle/>
          <a:p>
            <a:pPr>
              <a:lnSpc>
                <a:spcPct val="90000"/>
              </a:lnSpc>
              <a:spcAft>
                <a:spcPts val="600"/>
              </a:spcAft>
            </a:pPr>
            <a:r>
              <a:rPr lang="en-US" altLang="en-US" sz="3200" dirty="0">
                <a:latin typeface="+mn-lt"/>
                <a:cs typeface="+mn-cs"/>
              </a:rPr>
              <a:t>Sorors Dunbar-Nelson  and Talbert-Mc Cleave gave Delta the everlasting gift of music and verse.  </a:t>
            </a:r>
          </a:p>
          <a:p>
            <a:pPr>
              <a:lnSpc>
                <a:spcPct val="90000"/>
              </a:lnSpc>
              <a:spcAft>
                <a:spcPts val="600"/>
              </a:spcAft>
            </a:pPr>
            <a:endParaRPr lang="en-US" altLang="en-US" sz="3200" dirty="0">
              <a:latin typeface="+mn-lt"/>
              <a:cs typeface="+mn-cs"/>
            </a:endParaRPr>
          </a:p>
          <a:p>
            <a:pPr>
              <a:lnSpc>
                <a:spcPct val="90000"/>
              </a:lnSpc>
              <a:spcAft>
                <a:spcPts val="600"/>
              </a:spcAft>
            </a:pPr>
            <a:r>
              <a:rPr lang="en-US" altLang="en-US" sz="3200" dirty="0">
                <a:latin typeface="+mn-lt"/>
                <a:cs typeface="+mn-cs"/>
              </a:rPr>
              <a:t>We will always remember their contribution to our treasured history. </a:t>
            </a:r>
            <a:endParaRPr lang="en-US" sz="3200" dirty="0">
              <a:latin typeface="+mn-lt"/>
              <a:cs typeface="+mn-cs"/>
            </a:endParaRPr>
          </a:p>
        </p:txBody>
      </p:sp>
      <p:pic>
        <p:nvPicPr>
          <p:cNvPr id="5" name="Picture 4">
            <a:extLst>
              <a:ext uri="{FF2B5EF4-FFF2-40B4-BE49-F238E27FC236}">
                <a16:creationId xmlns:a16="http://schemas.microsoft.com/office/drawing/2014/main" id="{0560FF71-C823-4249-8B2D-C69F3F7D1B6A}"/>
              </a:ext>
            </a:extLst>
          </p:cNvPr>
          <p:cNvPicPr>
            <a:picLocks noChangeAspect="1"/>
          </p:cNvPicPr>
          <p:nvPr/>
        </p:nvPicPr>
        <p:blipFill rotWithShape="1">
          <a:blip r:embed="rId2"/>
          <a:srcRect t="18099" r="1" b="29350"/>
          <a:stretch/>
        </p:blipFill>
        <p:spPr>
          <a:xfrm>
            <a:off x="3678237" y="-4"/>
            <a:ext cx="5465763" cy="3694372"/>
          </a:xfrm>
          <a:custGeom>
            <a:avLst/>
            <a:gdLst/>
            <a:ahLst/>
            <a:cxnLst/>
            <a:rect l="l" t="t" r="r" b="b"/>
            <a:pathLst>
              <a:path w="7287684" h="3694372">
                <a:moveTo>
                  <a:pt x="1047969" y="0"/>
                </a:moveTo>
                <a:lnTo>
                  <a:pt x="7287684" y="0"/>
                </a:lnTo>
                <a:lnTo>
                  <a:pt x="7287684" y="814388"/>
                </a:lnTo>
                <a:lnTo>
                  <a:pt x="7287684" y="3694372"/>
                </a:lnTo>
                <a:lnTo>
                  <a:pt x="471411" y="3694372"/>
                </a:lnTo>
                <a:lnTo>
                  <a:pt x="470992" y="3686621"/>
                </a:lnTo>
                <a:cubicBezTo>
                  <a:pt x="458999" y="3642419"/>
                  <a:pt x="427907" y="3602236"/>
                  <a:pt x="376383" y="3554015"/>
                </a:cubicBezTo>
                <a:cubicBezTo>
                  <a:pt x="315976" y="3500438"/>
                  <a:pt x="255568" y="3454003"/>
                  <a:pt x="170288" y="3407569"/>
                </a:cubicBezTo>
                <a:cubicBezTo>
                  <a:pt x="365723" y="3382565"/>
                  <a:pt x="163181" y="3296841"/>
                  <a:pt x="230695" y="3243263"/>
                </a:cubicBezTo>
                <a:cubicBezTo>
                  <a:pt x="369276" y="3221831"/>
                  <a:pt x="479431" y="3393282"/>
                  <a:pt x="667759" y="3343275"/>
                </a:cubicBezTo>
                <a:cubicBezTo>
                  <a:pt x="440344" y="3196828"/>
                  <a:pt x="184501" y="3150393"/>
                  <a:pt x="17493" y="2953940"/>
                </a:cubicBezTo>
                <a:cubicBezTo>
                  <a:pt x="56580" y="2911078"/>
                  <a:pt x="95667" y="2953940"/>
                  <a:pt x="127647" y="2936081"/>
                </a:cubicBezTo>
                <a:cubicBezTo>
                  <a:pt x="127647" y="2925365"/>
                  <a:pt x="500751" y="2993232"/>
                  <a:pt x="522071" y="2714625"/>
                </a:cubicBezTo>
                <a:cubicBezTo>
                  <a:pt x="529178" y="2714625"/>
                  <a:pt x="536285" y="2714625"/>
                  <a:pt x="543391" y="2703909"/>
                </a:cubicBezTo>
                <a:cubicBezTo>
                  <a:pt x="582478" y="2664619"/>
                  <a:pt x="546945" y="2571750"/>
                  <a:pt x="610905" y="2564606"/>
                </a:cubicBezTo>
                <a:cubicBezTo>
                  <a:pt x="681973" y="2557462"/>
                  <a:pt x="749487" y="2525315"/>
                  <a:pt x="824107" y="2543175"/>
                </a:cubicBezTo>
                <a:cubicBezTo>
                  <a:pt x="880961" y="2557462"/>
                  <a:pt x="941368" y="2575322"/>
                  <a:pt x="1001776" y="2575322"/>
                </a:cubicBezTo>
                <a:cubicBezTo>
                  <a:pt x="1065736" y="2575322"/>
                  <a:pt x="1154570" y="2696766"/>
                  <a:pt x="1193658" y="2536031"/>
                </a:cubicBezTo>
                <a:cubicBezTo>
                  <a:pt x="1193658" y="2528888"/>
                  <a:pt x="1303812" y="2546747"/>
                  <a:pt x="1364219" y="2553891"/>
                </a:cubicBezTo>
                <a:cubicBezTo>
                  <a:pt x="1413966" y="2561035"/>
                  <a:pt x="1474374" y="2593181"/>
                  <a:pt x="1509907" y="2528888"/>
                </a:cubicBezTo>
                <a:cubicBezTo>
                  <a:pt x="1527674" y="2489596"/>
                  <a:pt x="1442393" y="2418159"/>
                  <a:pt x="1367772" y="2411015"/>
                </a:cubicBezTo>
                <a:cubicBezTo>
                  <a:pt x="1300259" y="2403872"/>
                  <a:pt x="1232745" y="2396728"/>
                  <a:pt x="1168784" y="2411015"/>
                </a:cubicBezTo>
                <a:cubicBezTo>
                  <a:pt x="1090610" y="2428875"/>
                  <a:pt x="1047969" y="2400300"/>
                  <a:pt x="1026649" y="2336007"/>
                </a:cubicBezTo>
                <a:cubicBezTo>
                  <a:pt x="1001776" y="2268141"/>
                  <a:pt x="955582" y="2232422"/>
                  <a:pt x="891621" y="2200275"/>
                </a:cubicBezTo>
                <a:cubicBezTo>
                  <a:pt x="735273" y="2121694"/>
                  <a:pt x="586032" y="2028825"/>
                  <a:pt x="415470" y="1982390"/>
                </a:cubicBezTo>
                <a:cubicBezTo>
                  <a:pt x="383490" y="1975246"/>
                  <a:pt x="344403" y="1960959"/>
                  <a:pt x="330189" y="1900238"/>
                </a:cubicBezTo>
                <a:cubicBezTo>
                  <a:pt x="792127" y="1993106"/>
                  <a:pt x="1211424" y="2232422"/>
                  <a:pt x="1687576" y="2218135"/>
                </a:cubicBezTo>
                <a:cubicBezTo>
                  <a:pt x="1559654" y="2143125"/>
                  <a:pt x="1406860" y="2139554"/>
                  <a:pt x="1268278" y="2085975"/>
                </a:cubicBezTo>
                <a:cubicBezTo>
                  <a:pt x="1367772" y="2046685"/>
                  <a:pt x="1460160" y="2089547"/>
                  <a:pt x="1552548" y="2110978"/>
                </a:cubicBezTo>
                <a:cubicBezTo>
                  <a:pt x="1630722" y="2128837"/>
                  <a:pt x="1701789" y="2132410"/>
                  <a:pt x="1708896" y="2021681"/>
                </a:cubicBezTo>
                <a:cubicBezTo>
                  <a:pt x="1708896" y="2010965"/>
                  <a:pt x="1708896" y="2003821"/>
                  <a:pt x="1708896" y="1993106"/>
                </a:cubicBezTo>
                <a:cubicBezTo>
                  <a:pt x="1680469" y="1946672"/>
                  <a:pt x="1641382" y="1925240"/>
                  <a:pt x="1591635" y="1910953"/>
                </a:cubicBezTo>
                <a:cubicBezTo>
                  <a:pt x="1563208" y="1903809"/>
                  <a:pt x="1524121" y="1889522"/>
                  <a:pt x="1524121" y="1857375"/>
                </a:cubicBezTo>
                <a:cubicBezTo>
                  <a:pt x="1527674" y="1735931"/>
                  <a:pt x="1431733" y="1700212"/>
                  <a:pt x="1339346" y="1664493"/>
                </a:cubicBezTo>
                <a:cubicBezTo>
                  <a:pt x="1389093" y="1603772"/>
                  <a:pt x="1431733" y="1646635"/>
                  <a:pt x="1470820" y="1643062"/>
                </a:cubicBezTo>
                <a:cubicBezTo>
                  <a:pt x="1495694" y="1639491"/>
                  <a:pt x="1520567" y="1635919"/>
                  <a:pt x="1520567" y="1603772"/>
                </a:cubicBezTo>
                <a:cubicBezTo>
                  <a:pt x="1520567" y="1578769"/>
                  <a:pt x="1509907" y="1546622"/>
                  <a:pt x="1485034" y="1546622"/>
                </a:cubicBezTo>
                <a:cubicBezTo>
                  <a:pt x="1328686" y="1543050"/>
                  <a:pt x="1239851" y="1371600"/>
                  <a:pt x="1076396" y="1371600"/>
                </a:cubicBezTo>
                <a:cubicBezTo>
                  <a:pt x="976902" y="1371600"/>
                  <a:pt x="1126144" y="1275159"/>
                  <a:pt x="1044416" y="1235869"/>
                </a:cubicBezTo>
                <a:cubicBezTo>
                  <a:pt x="1026649" y="1225153"/>
                  <a:pt x="1094163" y="1210866"/>
                  <a:pt x="1122590" y="1214437"/>
                </a:cubicBezTo>
                <a:cubicBezTo>
                  <a:pt x="1151017" y="1218009"/>
                  <a:pt x="1175891" y="1243013"/>
                  <a:pt x="1211424" y="1225153"/>
                </a:cubicBezTo>
                <a:cubicBezTo>
                  <a:pt x="1229191" y="1160860"/>
                  <a:pt x="1182997" y="1135856"/>
                  <a:pt x="1140357" y="1117997"/>
                </a:cubicBezTo>
                <a:cubicBezTo>
                  <a:pt x="1047969" y="1075135"/>
                  <a:pt x="955582" y="1025129"/>
                  <a:pt x="852534" y="1010841"/>
                </a:cubicBezTo>
                <a:cubicBezTo>
                  <a:pt x="817001" y="1007269"/>
                  <a:pt x="795680" y="989409"/>
                  <a:pt x="799234" y="953690"/>
                </a:cubicBezTo>
                <a:cubicBezTo>
                  <a:pt x="806340" y="907256"/>
                  <a:pt x="841874" y="921544"/>
                  <a:pt x="870301" y="925115"/>
                </a:cubicBezTo>
                <a:cubicBezTo>
                  <a:pt x="888068" y="928688"/>
                  <a:pt x="905835" y="939403"/>
                  <a:pt x="923602" y="914400"/>
                </a:cubicBezTo>
                <a:cubicBezTo>
                  <a:pt x="611794" y="724198"/>
                  <a:pt x="409919" y="684684"/>
                  <a:pt x="132090" y="589415"/>
                </a:cubicBezTo>
                <a:lnTo>
                  <a:pt x="31922" y="552917"/>
                </a:lnTo>
                <a:lnTo>
                  <a:pt x="26859" y="541335"/>
                </a:lnTo>
                <a:cubicBezTo>
                  <a:pt x="20137" y="534929"/>
                  <a:pt x="8953" y="532232"/>
                  <a:pt x="0" y="527681"/>
                </a:cubicBezTo>
                <a:cubicBezTo>
                  <a:pt x="5969" y="516305"/>
                  <a:pt x="7617" y="502963"/>
                  <a:pt x="17905" y="493550"/>
                </a:cubicBezTo>
                <a:cubicBezTo>
                  <a:pt x="23947" y="488022"/>
                  <a:pt x="35344" y="487159"/>
                  <a:pt x="44763" y="486724"/>
                </a:cubicBezTo>
                <a:lnTo>
                  <a:pt x="165722" y="483650"/>
                </a:lnTo>
                <a:lnTo>
                  <a:pt x="193385" y="498723"/>
                </a:lnTo>
                <a:cubicBezTo>
                  <a:pt x="210263" y="511671"/>
                  <a:pt x="227142" y="525066"/>
                  <a:pt x="315976" y="535781"/>
                </a:cubicBezTo>
                <a:cubicBezTo>
                  <a:pt x="401257" y="546497"/>
                  <a:pt x="479431" y="582216"/>
                  <a:pt x="575372" y="525066"/>
                </a:cubicBezTo>
                <a:cubicBezTo>
                  <a:pt x="639332" y="485775"/>
                  <a:pt x="742380" y="528637"/>
                  <a:pt x="820554" y="560785"/>
                </a:cubicBezTo>
                <a:cubicBezTo>
                  <a:pt x="884515" y="589360"/>
                  <a:pt x="948475" y="596503"/>
                  <a:pt x="1033756" y="560785"/>
                </a:cubicBezTo>
                <a:cubicBezTo>
                  <a:pt x="955582" y="539354"/>
                  <a:pt x="895175" y="521494"/>
                  <a:pt x="834767" y="507206"/>
                </a:cubicBezTo>
                <a:cubicBezTo>
                  <a:pt x="785020" y="496491"/>
                  <a:pt x="756593" y="471488"/>
                  <a:pt x="760147" y="417909"/>
                </a:cubicBezTo>
                <a:cubicBezTo>
                  <a:pt x="760147" y="389334"/>
                  <a:pt x="749487" y="350044"/>
                  <a:pt x="785020" y="335757"/>
                </a:cubicBezTo>
                <a:cubicBezTo>
                  <a:pt x="813447" y="321469"/>
                  <a:pt x="852534" y="335757"/>
                  <a:pt x="866748" y="360759"/>
                </a:cubicBezTo>
                <a:cubicBezTo>
                  <a:pt x="884515" y="407194"/>
                  <a:pt x="902281" y="450056"/>
                  <a:pt x="962689" y="453629"/>
                </a:cubicBezTo>
                <a:cubicBezTo>
                  <a:pt x="1044416" y="460771"/>
                  <a:pt x="998222" y="432197"/>
                  <a:pt x="984009" y="396478"/>
                </a:cubicBezTo>
                <a:cubicBezTo>
                  <a:pt x="969795" y="357188"/>
                  <a:pt x="1012436" y="346472"/>
                  <a:pt x="1040863" y="353615"/>
                </a:cubicBezTo>
                <a:cubicBezTo>
                  <a:pt x="1147464" y="385763"/>
                  <a:pt x="1257618" y="328613"/>
                  <a:pt x="1367772" y="375047"/>
                </a:cubicBezTo>
                <a:cubicBezTo>
                  <a:pt x="1339346" y="260747"/>
                  <a:pt x="1278938" y="210741"/>
                  <a:pt x="1151017" y="192881"/>
                </a:cubicBezTo>
                <a:cubicBezTo>
                  <a:pt x="1104823" y="189310"/>
                  <a:pt x="1055076" y="196453"/>
                  <a:pt x="1012436" y="164306"/>
                </a:cubicBezTo>
                <a:cubicBezTo>
                  <a:pt x="987562" y="146447"/>
                  <a:pt x="962689" y="125016"/>
                  <a:pt x="980456" y="89297"/>
                </a:cubicBezTo>
                <a:cubicBezTo>
                  <a:pt x="991116" y="64294"/>
                  <a:pt x="1019542" y="64294"/>
                  <a:pt x="1044416" y="71437"/>
                </a:cubicBezTo>
                <a:cubicBezTo>
                  <a:pt x="1147464" y="110728"/>
                  <a:pt x="1257618" y="121444"/>
                  <a:pt x="1364219" y="135731"/>
                </a:cubicBezTo>
                <a:cubicBezTo>
                  <a:pt x="1381986" y="139303"/>
                  <a:pt x="1399753" y="146447"/>
                  <a:pt x="1417520" y="110728"/>
                </a:cubicBezTo>
                <a:cubicBezTo>
                  <a:pt x="1293152" y="78581"/>
                  <a:pt x="1172337" y="35719"/>
                  <a:pt x="1047969" y="0"/>
                </a:cubicBezTo>
                <a:close/>
              </a:path>
            </a:pathLst>
          </a:custGeom>
        </p:spPr>
      </p:pic>
      <p:pic>
        <p:nvPicPr>
          <p:cNvPr id="4" name="Picture 3">
            <a:extLst>
              <a:ext uri="{FF2B5EF4-FFF2-40B4-BE49-F238E27FC236}">
                <a16:creationId xmlns:a16="http://schemas.microsoft.com/office/drawing/2014/main" id="{83F7C44F-2BB9-4484-865F-FBD12CBCD72A}"/>
              </a:ext>
            </a:extLst>
          </p:cNvPr>
          <p:cNvPicPr>
            <a:picLocks noChangeAspect="1"/>
          </p:cNvPicPr>
          <p:nvPr/>
        </p:nvPicPr>
        <p:blipFill rotWithShape="1">
          <a:blip r:embed="rId3"/>
          <a:srcRect r="2" b="3091"/>
          <a:stretch/>
        </p:blipFill>
        <p:spPr>
          <a:xfrm>
            <a:off x="3429001" y="3689556"/>
            <a:ext cx="5712714" cy="3168444"/>
          </a:xfrm>
          <a:custGeom>
            <a:avLst/>
            <a:gdLst/>
            <a:ahLst/>
            <a:cxnLst/>
            <a:rect l="l" t="t" r="r" b="b"/>
            <a:pathLst>
              <a:path w="7472381" h="3055043">
                <a:moveTo>
                  <a:pt x="638975" y="0"/>
                </a:moveTo>
                <a:lnTo>
                  <a:pt x="7472381" y="0"/>
                </a:lnTo>
                <a:lnTo>
                  <a:pt x="7472381" y="2579984"/>
                </a:lnTo>
                <a:lnTo>
                  <a:pt x="7472381" y="3055043"/>
                </a:lnTo>
                <a:lnTo>
                  <a:pt x="6992676" y="3055043"/>
                </a:lnTo>
                <a:lnTo>
                  <a:pt x="1946893" y="3055043"/>
                </a:lnTo>
                <a:cubicBezTo>
                  <a:pt x="1801205" y="2983605"/>
                  <a:pt x="1662624" y="2897880"/>
                  <a:pt x="1506276" y="2855018"/>
                </a:cubicBezTo>
                <a:cubicBezTo>
                  <a:pt x="1399675" y="2826443"/>
                  <a:pt x="1296627" y="2776437"/>
                  <a:pt x="1314394" y="2626417"/>
                </a:cubicBezTo>
                <a:cubicBezTo>
                  <a:pt x="1317947" y="2583555"/>
                  <a:pt x="1289520" y="2551409"/>
                  <a:pt x="1246880" y="2562124"/>
                </a:cubicBezTo>
                <a:cubicBezTo>
                  <a:pt x="1165153" y="2583555"/>
                  <a:pt x="1126065" y="2522833"/>
                  <a:pt x="1079872" y="2476399"/>
                </a:cubicBezTo>
                <a:cubicBezTo>
                  <a:pt x="998144" y="2394247"/>
                  <a:pt x="919970" y="2308520"/>
                  <a:pt x="788495" y="2294233"/>
                </a:cubicBezTo>
                <a:cubicBezTo>
                  <a:pt x="813369" y="2229939"/>
                  <a:pt x="856009" y="2237083"/>
                  <a:pt x="895097" y="2251371"/>
                </a:cubicBezTo>
                <a:cubicBezTo>
                  <a:pt x="998144" y="2287090"/>
                  <a:pt x="1101192" y="2326380"/>
                  <a:pt x="1204239" y="2362099"/>
                </a:cubicBezTo>
                <a:cubicBezTo>
                  <a:pt x="1271754" y="2383530"/>
                  <a:pt x="1339267" y="2415677"/>
                  <a:pt x="1428102" y="2390674"/>
                </a:cubicBezTo>
                <a:cubicBezTo>
                  <a:pt x="1349928" y="2262087"/>
                  <a:pt x="1218453" y="2237083"/>
                  <a:pt x="1111852" y="2197793"/>
                </a:cubicBezTo>
                <a:cubicBezTo>
                  <a:pt x="980377" y="2147787"/>
                  <a:pt x="902203" y="2054918"/>
                  <a:pt x="806262" y="1947762"/>
                </a:cubicBezTo>
                <a:cubicBezTo>
                  <a:pt x="902203" y="1919187"/>
                  <a:pt x="962610" y="1997768"/>
                  <a:pt x="1040785" y="1994196"/>
                </a:cubicBezTo>
                <a:cubicBezTo>
                  <a:pt x="1044338" y="1983480"/>
                  <a:pt x="1051445" y="1962049"/>
                  <a:pt x="1051445" y="1962049"/>
                </a:cubicBezTo>
                <a:cubicBezTo>
                  <a:pt x="923523" y="1904899"/>
                  <a:pt x="866670" y="1797743"/>
                  <a:pt x="845349" y="1665583"/>
                </a:cubicBezTo>
                <a:cubicBezTo>
                  <a:pt x="838243" y="1597718"/>
                  <a:pt x="792049" y="1576287"/>
                  <a:pt x="745855" y="1544140"/>
                </a:cubicBezTo>
                <a:cubicBezTo>
                  <a:pt x="589507" y="1433411"/>
                  <a:pt x="422499" y="1333399"/>
                  <a:pt x="291024" y="1183381"/>
                </a:cubicBezTo>
                <a:cubicBezTo>
                  <a:pt x="443819" y="1201239"/>
                  <a:pt x="564633" y="1301252"/>
                  <a:pt x="724535" y="1344115"/>
                </a:cubicBezTo>
                <a:cubicBezTo>
                  <a:pt x="596614" y="1179808"/>
                  <a:pt x="429605" y="1094083"/>
                  <a:pt x="276811" y="994071"/>
                </a:cubicBezTo>
                <a:cubicBezTo>
                  <a:pt x="205743" y="947637"/>
                  <a:pt x="141783" y="890486"/>
                  <a:pt x="60055" y="865484"/>
                </a:cubicBezTo>
                <a:cubicBezTo>
                  <a:pt x="31628" y="858340"/>
                  <a:pt x="-18119" y="840481"/>
                  <a:pt x="6755" y="790474"/>
                </a:cubicBezTo>
                <a:cubicBezTo>
                  <a:pt x="28075" y="747612"/>
                  <a:pt x="67162" y="761900"/>
                  <a:pt x="102696" y="772614"/>
                </a:cubicBezTo>
                <a:cubicBezTo>
                  <a:pt x="187976" y="801190"/>
                  <a:pt x="280364" y="801190"/>
                  <a:pt x="397625" y="801190"/>
                </a:cubicBezTo>
                <a:cubicBezTo>
                  <a:pt x="298131" y="665458"/>
                  <a:pt x="116909" y="708321"/>
                  <a:pt x="31628" y="565446"/>
                </a:cubicBezTo>
                <a:cubicBezTo>
                  <a:pt x="138229" y="540444"/>
                  <a:pt x="219957" y="590450"/>
                  <a:pt x="305237" y="601165"/>
                </a:cubicBezTo>
                <a:cubicBezTo>
                  <a:pt x="383412" y="611881"/>
                  <a:pt x="401178" y="586877"/>
                  <a:pt x="383412" y="508296"/>
                </a:cubicBezTo>
                <a:cubicBezTo>
                  <a:pt x="354985" y="386853"/>
                  <a:pt x="397625" y="326130"/>
                  <a:pt x="511333" y="358278"/>
                </a:cubicBezTo>
                <a:cubicBezTo>
                  <a:pt x="617934" y="390424"/>
                  <a:pt x="628594" y="343990"/>
                  <a:pt x="600167" y="276124"/>
                </a:cubicBezTo>
                <a:cubicBezTo>
                  <a:pt x="557527" y="176112"/>
                  <a:pt x="603720" y="97531"/>
                  <a:pt x="635701" y="11805"/>
                </a:cubicBezTo>
                <a:close/>
              </a:path>
            </a:pathLst>
          </a:custGeom>
        </p:spPr>
      </p:pic>
    </p:spTree>
    <p:extLst>
      <p:ext uri="{BB962C8B-B14F-4D97-AF65-F5344CB8AC3E}">
        <p14:creationId xmlns:p14="http://schemas.microsoft.com/office/powerpoint/2010/main" val="32685248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457200" y="152400"/>
            <a:ext cx="8229600" cy="762000"/>
          </a:xfrm>
        </p:spPr>
        <p:txBody>
          <a:bodyPr/>
          <a:lstStyle/>
          <a:p>
            <a:r>
              <a:rPr lang="en-US" altLang="en-US" b="1" dirty="0">
                <a:solidFill>
                  <a:schemeClr val="tx1"/>
                </a:solidFill>
              </a:rPr>
              <a:t>References</a:t>
            </a:r>
            <a:r>
              <a:rPr lang="en-US" altLang="en-US" dirty="0"/>
              <a:t> </a:t>
            </a:r>
          </a:p>
        </p:txBody>
      </p:sp>
      <p:sp>
        <p:nvSpPr>
          <p:cNvPr id="22531" name="Rectangle 3"/>
          <p:cNvSpPr>
            <a:spLocks noGrp="1" noChangeArrowheads="1"/>
          </p:cNvSpPr>
          <p:nvPr>
            <p:ph type="body" idx="1"/>
          </p:nvPr>
        </p:nvSpPr>
        <p:spPr>
          <a:xfrm>
            <a:off x="152400" y="899652"/>
            <a:ext cx="8839200" cy="5805948"/>
          </a:xfrm>
        </p:spPr>
        <p:txBody>
          <a:bodyPr/>
          <a:lstStyle/>
          <a:p>
            <a:r>
              <a:rPr lang="en-US" altLang="en-US" sz="2400" dirty="0"/>
              <a:t>University of Delaware Library  http://www.lib.udel.edu/ud/spec/findaids/dunbarne.html </a:t>
            </a:r>
          </a:p>
          <a:p>
            <a:r>
              <a:rPr lang="en-US" altLang="en-US" sz="2400" dirty="0"/>
              <a:t>Giddings, P. (1988) In Search of Sisterhood. Delta Sigma Theta and the Black Sorority Movement</a:t>
            </a:r>
          </a:p>
          <a:p>
            <a:r>
              <a:rPr lang="en-US" altLang="en-US" sz="2400" dirty="0"/>
              <a:t>Ross, L. C. Jr.(2000). The Divine Nine. The History of African American Fraternities and Sororities</a:t>
            </a:r>
          </a:p>
          <a:p>
            <a:r>
              <a:rPr lang="en-US" altLang="en-US" sz="2400" dirty="0"/>
              <a:t>Deltasigmatheta.org</a:t>
            </a:r>
          </a:p>
          <a:p>
            <a:r>
              <a:rPr lang="en-US" altLang="en-US" sz="2400" dirty="0"/>
              <a:t>https://en.wikipedia.org/wiki/FlorenceColeTalbert</a:t>
            </a:r>
          </a:p>
          <a:p>
            <a:r>
              <a:rPr lang="en-US" altLang="en-US" sz="2400" dirty="0"/>
              <a:t>https://en.wikipedia.org/wiki/AliceDunbar Nelson</a:t>
            </a:r>
          </a:p>
          <a:p>
            <a:r>
              <a:rPr lang="en-US" altLang="en-US" sz="2400" dirty="0"/>
              <a:t>Marable,M., Frazier, N; McMillian, J.C. (2013) Freedom on My Mind: The Columbia Documentary History of the African American Experience Columbia University Press</a:t>
            </a:r>
          </a:p>
          <a:p>
            <a:r>
              <a:rPr lang="en-US" altLang="en-US" sz="2400" dirty="0"/>
              <a:t>First Lady od Grand Opera: Madame McCleave. Opera Memphis. (2019)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3"/>
          <p:cNvSpPr>
            <a:spLocks noGrp="1" noChangeArrowheads="1"/>
          </p:cNvSpPr>
          <p:nvPr>
            <p:ph type="body" idx="1"/>
          </p:nvPr>
        </p:nvSpPr>
        <p:spPr>
          <a:xfrm>
            <a:off x="457200" y="228600"/>
            <a:ext cx="8305800" cy="6400800"/>
          </a:xfrm>
        </p:spPr>
        <p:txBody>
          <a:bodyPr/>
          <a:lstStyle/>
          <a:p>
            <a:pPr algn="ctr">
              <a:buFontTx/>
              <a:buNone/>
            </a:pPr>
            <a:r>
              <a:rPr lang="en-US" altLang="en-US" sz="4400" dirty="0"/>
              <a:t>The month of October celebrates </a:t>
            </a:r>
          </a:p>
          <a:p>
            <a:pPr algn="ctr">
              <a:buFontTx/>
              <a:buNone/>
            </a:pPr>
            <a:r>
              <a:rPr lang="en-US" altLang="en-US" sz="4800" b="1" dirty="0"/>
              <a:t>Honorary Sorors:</a:t>
            </a:r>
            <a:r>
              <a:rPr lang="en-US" altLang="en-US" sz="4400" dirty="0"/>
              <a:t> </a:t>
            </a:r>
            <a:endParaRPr lang="en-US" altLang="en-US" sz="3600" b="1" dirty="0">
              <a:latin typeface="Comic Sans MS" panose="030F0702030302020204" pitchFamily="66" charset="0"/>
            </a:endParaRPr>
          </a:p>
          <a:p>
            <a:pPr algn="ctr">
              <a:buFontTx/>
              <a:buNone/>
            </a:pPr>
            <a:r>
              <a:rPr lang="en-US" altLang="en-US" sz="3800" b="1" dirty="0">
                <a:latin typeface="Comic Sans MS" panose="030F0702030302020204" pitchFamily="66" charset="0"/>
              </a:rPr>
              <a:t>Alice Moore Dunbar Nelson</a:t>
            </a:r>
            <a:r>
              <a:rPr lang="en-US" altLang="en-US" sz="3800" dirty="0">
                <a:latin typeface="Comic Sans MS" panose="030F0702030302020204" pitchFamily="66" charset="0"/>
              </a:rPr>
              <a:t> </a:t>
            </a:r>
          </a:p>
          <a:p>
            <a:pPr algn="ctr">
              <a:buFontTx/>
              <a:buNone/>
            </a:pPr>
            <a:r>
              <a:rPr lang="en-US" altLang="en-US" sz="3800" dirty="0">
                <a:latin typeface="Comic Sans MS" panose="030F0702030302020204" pitchFamily="66" charset="0"/>
              </a:rPr>
              <a:t> and</a:t>
            </a:r>
          </a:p>
          <a:p>
            <a:pPr algn="ctr">
              <a:buFontTx/>
              <a:buNone/>
            </a:pPr>
            <a:r>
              <a:rPr lang="en-US" altLang="en-US" sz="3800" b="1" dirty="0">
                <a:latin typeface="Comic Sans MS" panose="030F0702030302020204" pitchFamily="66" charset="0"/>
              </a:rPr>
              <a:t>Florence Cole Talbert-McCleave</a:t>
            </a:r>
          </a:p>
          <a:p>
            <a:pPr algn="ctr">
              <a:buFontTx/>
              <a:buNone/>
            </a:pPr>
            <a:r>
              <a:rPr lang="en-US" altLang="en-US" sz="3800" b="1" dirty="0">
                <a:latin typeface="Comic Sans MS" panose="030F0702030302020204" pitchFamily="66" charset="0"/>
              </a:rPr>
              <a:t>Who wrote the words and composed the music </a:t>
            </a:r>
            <a:r>
              <a:rPr lang="en-US" altLang="en-US" sz="3800" b="1">
                <a:latin typeface="Comic Sans MS" panose="030F0702030302020204" pitchFamily="66" charset="0"/>
              </a:rPr>
              <a:t>to the</a:t>
            </a:r>
          </a:p>
          <a:p>
            <a:pPr algn="ctr">
              <a:buFontTx/>
              <a:buNone/>
            </a:pPr>
            <a:r>
              <a:rPr lang="en-US" altLang="en-US" sz="3800" b="1">
                <a:latin typeface="Comic Sans MS" panose="030F0702030302020204" pitchFamily="66" charset="0"/>
              </a:rPr>
              <a:t> Delta </a:t>
            </a:r>
            <a:r>
              <a:rPr lang="en-US" altLang="en-US" sz="3800" b="1" dirty="0">
                <a:latin typeface="Comic Sans MS" panose="030F0702030302020204" pitchFamily="66" charset="0"/>
              </a:rPr>
              <a:t>Hymn</a:t>
            </a:r>
          </a:p>
        </p:txBody>
      </p:sp>
      <p:pic>
        <p:nvPicPr>
          <p:cNvPr id="12292" name="Picture 4" descr="Music-ic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55310" y="5105400"/>
            <a:ext cx="1524000" cy="1524000"/>
          </a:xfrm>
          <a:prstGeom prst="rect">
            <a:avLst/>
          </a:prstGeom>
          <a:noFill/>
          <a:extLst>
            <a:ext uri="{909E8E84-426E-40DD-AFC4-6F175D3DCCD1}">
              <a14:hiddenFill xmlns:a14="http://schemas.microsoft.com/office/drawing/2010/main">
                <a:solidFill>
                  <a:srgbClr val="FFFFFF"/>
                </a:solidFill>
              </a14:hiddenFill>
            </a:ext>
          </a:extLst>
        </p:spPr>
      </p:pic>
      <p:pic>
        <p:nvPicPr>
          <p:cNvPr id="12293" name="Picture 5" descr="blackshi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67238" y="3424238"/>
            <a:ext cx="9525" cy="9525"/>
          </a:xfrm>
          <a:prstGeom prst="rect">
            <a:avLst/>
          </a:prstGeom>
          <a:noFill/>
          <a:extLst>
            <a:ext uri="{909E8E84-426E-40DD-AFC4-6F175D3DCCD1}">
              <a14:hiddenFill xmlns:a14="http://schemas.microsoft.com/office/drawing/2010/main">
                <a:solidFill>
                  <a:srgbClr val="FFFFFF"/>
                </a:solidFill>
              </a14:hiddenFill>
            </a:ext>
          </a:extLst>
        </p:spPr>
      </p:pic>
      <p:pic>
        <p:nvPicPr>
          <p:cNvPr id="12294" name="Picture 6" descr="shim"/>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67238" y="3424238"/>
            <a:ext cx="9525" cy="9525"/>
          </a:xfrm>
          <a:prstGeom prst="rect">
            <a:avLst/>
          </a:prstGeom>
          <a:noFill/>
          <a:extLst>
            <a:ext uri="{909E8E84-426E-40DD-AFC4-6F175D3DCCD1}">
              <a14:hiddenFill xmlns:a14="http://schemas.microsoft.com/office/drawing/2010/main">
                <a:solidFill>
                  <a:srgbClr val="FFFFFF"/>
                </a:solidFill>
              </a14:hiddenFill>
            </a:ext>
          </a:extLst>
        </p:spPr>
      </p:pic>
      <p:pic>
        <p:nvPicPr>
          <p:cNvPr id="12296" name="Picture 8" descr="Music-ic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1208314"/>
            <a:ext cx="1524000" cy="1524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9" name="Picture 5" descr="http://www.blackpast.org/files/blackpast_images/cole_talbert_florenc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11485" y="1014043"/>
            <a:ext cx="4060825" cy="556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10" name="Text Box 6"/>
          <p:cNvSpPr txBox="1">
            <a:spLocks noChangeArrowheads="1"/>
          </p:cNvSpPr>
          <p:nvPr/>
        </p:nvSpPr>
        <p:spPr bwMode="auto">
          <a:xfrm>
            <a:off x="838200" y="80865"/>
            <a:ext cx="2741456"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en-US" altLang="en-US" sz="2800" b="1" dirty="0"/>
              <a:t>Alice Moore </a:t>
            </a:r>
          </a:p>
          <a:p>
            <a:pPr algn="ctr"/>
            <a:r>
              <a:rPr lang="en-US" altLang="en-US" sz="2800" b="1" dirty="0"/>
              <a:t>Dunbar Nelson</a:t>
            </a:r>
          </a:p>
        </p:txBody>
      </p:sp>
      <p:sp>
        <p:nvSpPr>
          <p:cNvPr id="21511" name="Text Box 7"/>
          <p:cNvSpPr txBox="1">
            <a:spLocks noChangeArrowheads="1"/>
          </p:cNvSpPr>
          <p:nvPr/>
        </p:nvSpPr>
        <p:spPr bwMode="auto">
          <a:xfrm>
            <a:off x="4800600" y="76200"/>
            <a:ext cx="4213225"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altLang="en-US" sz="2800" b="1" dirty="0"/>
              <a:t>Florence Cole </a:t>
            </a:r>
          </a:p>
          <a:p>
            <a:pPr algn="ctr"/>
            <a:r>
              <a:rPr lang="en-US" altLang="en-US" sz="2800" b="1" dirty="0"/>
              <a:t>Talbert-Mc Cleave</a:t>
            </a: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7910" y="1052361"/>
            <a:ext cx="4221399" cy="5485964"/>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2" name="Rectangle 71">
            <a:extLst>
              <a:ext uri="{FF2B5EF4-FFF2-40B4-BE49-F238E27FC236}">
                <a16:creationId xmlns:a16="http://schemas.microsoft.com/office/drawing/2014/main" id="{79BB35BC-D5C2-4C8B-A22A-A71E6191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482" name="Rectangle 2"/>
          <p:cNvSpPr>
            <a:spLocks noGrp="1" noChangeArrowheads="1"/>
          </p:cNvSpPr>
          <p:nvPr>
            <p:ph type="title"/>
          </p:nvPr>
        </p:nvSpPr>
        <p:spPr>
          <a:xfrm>
            <a:off x="3394058" y="155373"/>
            <a:ext cx="5714999" cy="911428"/>
          </a:xfrm>
        </p:spPr>
        <p:txBody>
          <a:bodyPr>
            <a:normAutofit/>
          </a:bodyPr>
          <a:lstStyle/>
          <a:p>
            <a:r>
              <a:rPr lang="en-US" altLang="en-US" sz="3600" b="1" dirty="0"/>
              <a:t>Alice Dunbar Nelson</a:t>
            </a:r>
          </a:p>
        </p:txBody>
      </p:sp>
      <p:pic>
        <p:nvPicPr>
          <p:cNvPr id="2" name="Picture 1">
            <a:extLst>
              <a:ext uri="{FF2B5EF4-FFF2-40B4-BE49-F238E27FC236}">
                <a16:creationId xmlns:a16="http://schemas.microsoft.com/office/drawing/2014/main" id="{ACF37B3C-A69D-4E13-B9EA-34B0A175A6A1}"/>
              </a:ext>
            </a:extLst>
          </p:cNvPr>
          <p:cNvPicPr>
            <a:picLocks noChangeAspect="1"/>
          </p:cNvPicPr>
          <p:nvPr/>
        </p:nvPicPr>
        <p:blipFill rotWithShape="1">
          <a:blip r:embed="rId3"/>
          <a:srcRect t="2344" r="-2" b="4593"/>
          <a:stretch/>
        </p:blipFill>
        <p:spPr>
          <a:xfrm>
            <a:off x="20" y="10"/>
            <a:ext cx="4587406"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sp>
        <p:nvSpPr>
          <p:cNvPr id="20483" name="Rectangle 3"/>
          <p:cNvSpPr>
            <a:spLocks noGrp="1" noChangeArrowheads="1"/>
          </p:cNvSpPr>
          <p:nvPr>
            <p:ph type="body" idx="1"/>
          </p:nvPr>
        </p:nvSpPr>
        <p:spPr>
          <a:xfrm>
            <a:off x="4251794" y="1066801"/>
            <a:ext cx="4739806" cy="5486399"/>
          </a:xfrm>
        </p:spPr>
        <p:txBody>
          <a:bodyPr>
            <a:normAutofit fontScale="40000" lnSpcReduction="20000"/>
          </a:bodyPr>
          <a:lstStyle/>
          <a:p>
            <a:pPr>
              <a:lnSpc>
                <a:spcPct val="170000"/>
              </a:lnSpc>
              <a:buFontTx/>
              <a:buNone/>
            </a:pPr>
            <a:r>
              <a:rPr lang="en-US" altLang="en-US" sz="1200" dirty="0"/>
              <a:t>	</a:t>
            </a:r>
            <a:r>
              <a:rPr lang="en-US" altLang="en-US" sz="2900" b="1" dirty="0"/>
              <a:t>Alice Moore was born on July 19, 1875, in New Orleans, Louisiana. She attended public school in New Orleans and enrolled in a teacher's training program at Straight University (later merged into Dillard University) in 1890. Upon receiving her degree in 1892, she began teaching in New Orleans.</a:t>
            </a:r>
          </a:p>
          <a:p>
            <a:pPr>
              <a:lnSpc>
                <a:spcPct val="170000"/>
              </a:lnSpc>
              <a:buFontTx/>
              <a:buNone/>
            </a:pPr>
            <a:endParaRPr lang="en-US" altLang="en-US" sz="2900" b="1" dirty="0"/>
          </a:p>
          <a:p>
            <a:pPr>
              <a:lnSpc>
                <a:spcPct val="170000"/>
              </a:lnSpc>
              <a:buFontTx/>
              <a:buNone/>
            </a:pPr>
            <a:r>
              <a:rPr lang="en-US" altLang="en-US" sz="2900" b="1" dirty="0"/>
              <a:t>	In 1897, Alice  moved to Brooklyn, New York, and began corresponding with the poet Paul Laurence Dunbar.  On March 8, 1898,  they married and moved to Washington, D.C. The marriage lasted until 1906 when Dunbar died although they had been legally separated since 1902. </a:t>
            </a:r>
          </a:p>
          <a:p>
            <a:pPr>
              <a:lnSpc>
                <a:spcPct val="170000"/>
              </a:lnSpc>
              <a:buFontTx/>
              <a:buNone/>
            </a:pPr>
            <a:endParaRPr lang="en-US" altLang="en-US" sz="2900" b="1" dirty="0"/>
          </a:p>
          <a:p>
            <a:pPr>
              <a:lnSpc>
                <a:spcPct val="170000"/>
              </a:lnSpc>
              <a:buFontTx/>
              <a:buNone/>
            </a:pPr>
            <a:r>
              <a:rPr lang="en-US" altLang="en-US" sz="2900" b="1" dirty="0"/>
              <a:t>	Following her separation from Dunbar, Alice moved to Wilmington, Delaware and took a position as a teacher and administrator until 1920. </a:t>
            </a:r>
          </a:p>
          <a:p>
            <a:pPr>
              <a:lnSpc>
                <a:spcPct val="170000"/>
              </a:lnSpc>
              <a:buFontTx/>
              <a:buNone/>
            </a:pPr>
            <a:r>
              <a:rPr lang="en-US" altLang="en-US" sz="2600" dirty="0"/>
              <a:t>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2" name="Rectangle 71">
            <a:extLst>
              <a:ext uri="{FF2B5EF4-FFF2-40B4-BE49-F238E27FC236}">
                <a16:creationId xmlns:a16="http://schemas.microsoft.com/office/drawing/2014/main" id="{86295E7F-EA66-480B-B001-C8BE7CD619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240030" y="4892040"/>
            <a:ext cx="8661654" cy="1645920"/>
          </a:xfrm>
          <a:prstGeom prst="rect">
            <a:avLst/>
          </a:prstGeom>
          <a:solidFill>
            <a:srgbClr val="262626"/>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554" name="Rectangle 2"/>
          <p:cNvSpPr>
            <a:spLocks noGrp="1" noChangeArrowheads="1"/>
          </p:cNvSpPr>
          <p:nvPr>
            <p:ph type="title"/>
          </p:nvPr>
        </p:nvSpPr>
        <p:spPr>
          <a:xfrm>
            <a:off x="539014" y="5091762"/>
            <a:ext cx="5613590" cy="1264588"/>
          </a:xfrm>
        </p:spPr>
        <p:txBody>
          <a:bodyPr vert="horz" lIns="91440" tIns="45720" rIns="91440" bIns="45720" rtlCol="0" anchor="ctr">
            <a:normAutofit/>
          </a:bodyPr>
          <a:lstStyle/>
          <a:p>
            <a:pPr algn="r">
              <a:lnSpc>
                <a:spcPct val="90000"/>
              </a:lnSpc>
            </a:pPr>
            <a:r>
              <a:rPr lang="en-US" altLang="en-US" sz="4200" b="1">
                <a:solidFill>
                  <a:srgbClr val="FFFFFF"/>
                </a:solidFill>
              </a:rPr>
              <a:t>Soror Alice Dunbar Nelson</a:t>
            </a:r>
          </a:p>
        </p:txBody>
      </p:sp>
      <p:sp>
        <p:nvSpPr>
          <p:cNvPr id="23555" name="Rectangle 3"/>
          <p:cNvSpPr>
            <a:spLocks noGrp="1" noChangeArrowheads="1"/>
          </p:cNvSpPr>
          <p:nvPr>
            <p:ph type="body" idx="1"/>
          </p:nvPr>
        </p:nvSpPr>
        <p:spPr>
          <a:xfrm>
            <a:off x="6451589" y="5091763"/>
            <a:ext cx="2153396" cy="1264587"/>
          </a:xfrm>
        </p:spPr>
        <p:txBody>
          <a:bodyPr vert="horz" lIns="91440" tIns="45720" rIns="91440" bIns="45720" rtlCol="0" anchor="ctr">
            <a:normAutofit/>
          </a:bodyPr>
          <a:lstStyle/>
          <a:p>
            <a:pPr marL="0" indent="0">
              <a:lnSpc>
                <a:spcPct val="90000"/>
              </a:lnSpc>
              <a:spcBef>
                <a:spcPts val="1000"/>
              </a:spcBef>
              <a:buNone/>
            </a:pPr>
            <a:r>
              <a:rPr lang="en-US" altLang="en-US" sz="1700">
                <a:solidFill>
                  <a:srgbClr val="FFC000"/>
                </a:solidFill>
              </a:rPr>
              <a:t>	</a:t>
            </a:r>
            <a:endParaRPr lang="en-US" altLang="en-US" sz="1700" b="1">
              <a:solidFill>
                <a:srgbClr val="FFC000"/>
              </a:solidFill>
            </a:endParaRPr>
          </a:p>
        </p:txBody>
      </p:sp>
      <p:pic>
        <p:nvPicPr>
          <p:cNvPr id="2" name="Picture 1">
            <a:extLst>
              <a:ext uri="{FF2B5EF4-FFF2-40B4-BE49-F238E27FC236}">
                <a16:creationId xmlns:a16="http://schemas.microsoft.com/office/drawing/2014/main" id="{5C39D1EF-20BD-4666-9428-07DD389F8E21}"/>
              </a:ext>
            </a:extLst>
          </p:cNvPr>
          <p:cNvPicPr>
            <a:picLocks noChangeAspect="1"/>
          </p:cNvPicPr>
          <p:nvPr/>
        </p:nvPicPr>
        <p:blipFill rotWithShape="1">
          <a:blip r:embed="rId3"/>
          <a:srcRect t="11488" r="-1" b="19821"/>
          <a:stretch/>
        </p:blipFill>
        <p:spPr>
          <a:xfrm>
            <a:off x="240030" y="320040"/>
            <a:ext cx="8661654" cy="4462272"/>
          </a:xfrm>
          <a:prstGeom prst="rect">
            <a:avLst/>
          </a:prstGeom>
        </p:spPr>
      </p:pic>
      <p:cxnSp>
        <p:nvCxnSpPr>
          <p:cNvPr id="74" name="Straight Connector 73">
            <a:extLst>
              <a:ext uri="{FF2B5EF4-FFF2-40B4-BE49-F238E27FC236}">
                <a16:creationId xmlns:a16="http://schemas.microsoft.com/office/drawing/2014/main" id="{E126E481-B945-4179-BD79-05E96E9B29E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6290132" y="5264106"/>
            <a:ext cx="0" cy="914400"/>
          </a:xfrm>
          <a:prstGeom prst="line">
            <a:avLst/>
          </a:prstGeom>
          <a:ln w="19050">
            <a:solidFill>
              <a:srgbClr val="FFFFFF">
                <a:alpha val="80000"/>
              </a:srgbClr>
            </a:solidFill>
          </a:ln>
        </p:spPr>
        <p:style>
          <a:lnRef idx="1">
            <a:schemeClr val="accent1"/>
          </a:lnRef>
          <a:fillRef idx="0">
            <a:schemeClr val="accent1"/>
          </a:fillRef>
          <a:effectRef idx="0">
            <a:schemeClr val="accent1"/>
          </a:effectRef>
          <a:fontRef idx="minor">
            <a:schemeClr val="tx1"/>
          </a:fontRef>
        </p:style>
      </p:cxnSp>
    </p:spTree>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23554"/>
                                        </p:tgtEl>
                                        <p:attrNameLst>
                                          <p:attrName>style.visibility</p:attrName>
                                        </p:attrNameLst>
                                      </p:cBhvr>
                                      <p:to>
                                        <p:strVal val="visible"/>
                                      </p:to>
                                    </p:set>
                                    <p:animEffect transition="in" filter="fade">
                                      <p:cBhvr>
                                        <p:cTn id="7" dur="700"/>
                                        <p:tgtEl>
                                          <p:spTgt spid="235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4"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557" name="Rectangle 71">
            <a:extLst>
              <a:ext uri="{FF2B5EF4-FFF2-40B4-BE49-F238E27FC236}">
                <a16:creationId xmlns:a16="http://schemas.microsoft.com/office/drawing/2014/main" id="{79BB35BC-D5C2-4C8B-A22A-A71E6191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554" name="Rectangle 2"/>
          <p:cNvSpPr>
            <a:spLocks noGrp="1" noChangeArrowheads="1"/>
          </p:cNvSpPr>
          <p:nvPr>
            <p:ph type="title"/>
          </p:nvPr>
        </p:nvSpPr>
        <p:spPr>
          <a:xfrm>
            <a:off x="4114800" y="76201"/>
            <a:ext cx="4800600" cy="1295400"/>
          </a:xfrm>
        </p:spPr>
        <p:txBody>
          <a:bodyPr>
            <a:normAutofit/>
          </a:bodyPr>
          <a:lstStyle/>
          <a:p>
            <a:pPr>
              <a:lnSpc>
                <a:spcPct val="90000"/>
              </a:lnSpc>
            </a:pPr>
            <a:r>
              <a:rPr lang="en-US" altLang="en-US" sz="4100" b="1" dirty="0"/>
              <a:t>Alice Dunbar Nelson Activist</a:t>
            </a:r>
          </a:p>
        </p:txBody>
      </p:sp>
      <p:pic>
        <p:nvPicPr>
          <p:cNvPr id="2" name="Picture 1">
            <a:extLst>
              <a:ext uri="{FF2B5EF4-FFF2-40B4-BE49-F238E27FC236}">
                <a16:creationId xmlns:a16="http://schemas.microsoft.com/office/drawing/2014/main" id="{17B5D805-FF6C-4B14-8D21-CD383BBCDC70}"/>
              </a:ext>
            </a:extLst>
          </p:cNvPr>
          <p:cNvPicPr>
            <a:picLocks noChangeAspect="1"/>
          </p:cNvPicPr>
          <p:nvPr/>
        </p:nvPicPr>
        <p:blipFill rotWithShape="1">
          <a:blip r:embed="rId3"/>
          <a:srcRect r="2" b="1709"/>
          <a:stretch/>
        </p:blipFill>
        <p:spPr>
          <a:xfrm>
            <a:off x="20" y="10"/>
            <a:ext cx="4587406"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sp>
        <p:nvSpPr>
          <p:cNvPr id="23555" name="Rectangle 3"/>
          <p:cNvSpPr>
            <a:spLocks noGrp="1" noChangeArrowheads="1"/>
          </p:cNvSpPr>
          <p:nvPr>
            <p:ph type="body" idx="1"/>
          </p:nvPr>
        </p:nvSpPr>
        <p:spPr>
          <a:xfrm>
            <a:off x="4267200" y="1391816"/>
            <a:ext cx="4724400" cy="5237583"/>
          </a:xfrm>
        </p:spPr>
        <p:txBody>
          <a:bodyPr>
            <a:normAutofit/>
          </a:bodyPr>
          <a:lstStyle/>
          <a:p>
            <a:pPr>
              <a:lnSpc>
                <a:spcPct val="90000"/>
              </a:lnSpc>
              <a:buFontTx/>
              <a:buNone/>
            </a:pPr>
            <a:r>
              <a:rPr lang="en-US" altLang="en-US" sz="900" dirty="0"/>
              <a:t>	</a:t>
            </a:r>
            <a:r>
              <a:rPr lang="en-US" altLang="en-US" sz="1400" dirty="0"/>
              <a:t>Soror Nelson was active in Delaware and regional politics, as well as in the emerging civil rights and women's suffrage movements. In 1915, she was a field organizer for the Middle Atlantic States in the campaign for women's suffrage. During WW1, she served as a field representative of the Woman's Committee of the Council of National Defense.  Later, she served on the State Republican Committee of Delaware and helped direct political activities among Black women. From 1928-1931, she was executive secretary of the American Friends Inter-Racial Peace Committee.</a:t>
            </a:r>
          </a:p>
          <a:p>
            <a:pPr>
              <a:lnSpc>
                <a:spcPct val="90000"/>
              </a:lnSpc>
              <a:buFontTx/>
              <a:buNone/>
            </a:pPr>
            <a:endParaRPr lang="en-US" altLang="en-US" sz="1400" dirty="0"/>
          </a:p>
          <a:p>
            <a:pPr>
              <a:lnSpc>
                <a:spcPct val="90000"/>
              </a:lnSpc>
              <a:buFontTx/>
              <a:buNone/>
            </a:pPr>
            <a:r>
              <a:rPr lang="en-US" altLang="en-US" sz="1400" dirty="0"/>
              <a:t>	From 1920-1922, Alice Dunbar-Nelson, with then husband Robert Nelson, was co-editor and publisher of the </a:t>
            </a:r>
            <a:r>
              <a:rPr lang="en-US" altLang="en-US" sz="1400" i="1" dirty="0"/>
              <a:t>Wilmington Advocate</a:t>
            </a:r>
            <a:r>
              <a:rPr lang="en-US" altLang="en-US" sz="1400" dirty="0"/>
              <a:t>, a progressive Black newspaper. From this period on, Soror Dunbar-Nelson maintained an active career as a journalist. She was a highly successful syndicated columnist and wrote numerous reviews and essays for newspapers, magazines, and academic journals. </a:t>
            </a:r>
          </a:p>
          <a:p>
            <a:pPr>
              <a:lnSpc>
                <a:spcPct val="90000"/>
              </a:lnSpc>
              <a:buFontTx/>
              <a:buNone/>
            </a:pPr>
            <a:r>
              <a:rPr lang="en-US" altLang="en-US" sz="1400" dirty="0"/>
              <a:t>	</a:t>
            </a:r>
          </a:p>
          <a:p>
            <a:pPr>
              <a:lnSpc>
                <a:spcPct val="90000"/>
              </a:lnSpc>
              <a:buFontTx/>
              <a:buNone/>
            </a:pPr>
            <a:r>
              <a:rPr lang="en-US" altLang="en-US" sz="1400" dirty="0"/>
              <a:t>Alice Dunbar Nelson was an </a:t>
            </a:r>
            <a:r>
              <a:rPr lang="en-US" altLang="en-US" sz="1400" b="1" dirty="0">
                <a:solidFill>
                  <a:srgbClr val="FFFF00"/>
                </a:solidFill>
              </a:rPr>
              <a:t>Honorary Member of Delta</a:t>
            </a:r>
          </a:p>
          <a:p>
            <a:pPr>
              <a:lnSpc>
                <a:spcPct val="90000"/>
              </a:lnSpc>
              <a:buFontTx/>
              <a:buNone/>
            </a:pPr>
            <a:r>
              <a:rPr lang="en-US" altLang="en-US" sz="1400" b="1" dirty="0">
                <a:solidFill>
                  <a:srgbClr val="FFFF00"/>
                </a:solidFill>
              </a:rPr>
              <a:t>Sigma Theta in 1918 and wrote the WORDS to our</a:t>
            </a:r>
          </a:p>
          <a:p>
            <a:pPr>
              <a:lnSpc>
                <a:spcPct val="90000"/>
              </a:lnSpc>
              <a:buFontTx/>
              <a:buNone/>
            </a:pPr>
            <a:r>
              <a:rPr lang="en-US" altLang="en-US" sz="1400" b="1" dirty="0">
                <a:solidFill>
                  <a:srgbClr val="FFFF00"/>
                </a:solidFill>
              </a:rPr>
              <a:t>National Hymn.</a:t>
            </a:r>
          </a:p>
          <a:p>
            <a:pPr>
              <a:lnSpc>
                <a:spcPct val="90000"/>
              </a:lnSpc>
              <a:buFontTx/>
              <a:buNone/>
            </a:pPr>
            <a:endParaRPr lang="en-US" altLang="en-US" sz="900" b="1" dirty="0"/>
          </a:p>
        </p:txBody>
      </p:sp>
    </p:spTree>
    <p:extLst>
      <p:ext uri="{BB962C8B-B14F-4D97-AF65-F5344CB8AC3E}">
        <p14:creationId xmlns:p14="http://schemas.microsoft.com/office/powerpoint/2010/main" val="8553289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0" name="Rectangle 79">
            <a:extLst>
              <a:ext uri="{FF2B5EF4-FFF2-40B4-BE49-F238E27FC236}">
                <a16:creationId xmlns:a16="http://schemas.microsoft.com/office/drawing/2014/main" id="{D1D34770-47A8-402C-AF23-2B653F2D88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07" name="Rectangle 11"/>
          <p:cNvSpPr>
            <a:spLocks noGrp="1" noChangeArrowheads="1"/>
          </p:cNvSpPr>
          <p:nvPr>
            <p:ph type="body" idx="1"/>
          </p:nvPr>
        </p:nvSpPr>
        <p:spPr>
          <a:xfrm>
            <a:off x="63309" y="38348"/>
            <a:ext cx="6100525" cy="6786217"/>
          </a:xfrm>
        </p:spPr>
        <p:txBody>
          <a:bodyPr>
            <a:noAutofit/>
          </a:bodyPr>
          <a:lstStyle/>
          <a:p>
            <a:pPr algn="ctr">
              <a:buFontTx/>
              <a:buNone/>
            </a:pPr>
            <a:r>
              <a:rPr lang="en-US" sz="4000" b="1" i="0" dirty="0">
                <a:solidFill>
                  <a:srgbClr val="FFFF00"/>
                </a:solidFill>
                <a:effectLst/>
                <a:latin typeface="proxima-nova"/>
              </a:rPr>
              <a:t>Florence Cole </a:t>
            </a:r>
          </a:p>
          <a:p>
            <a:pPr>
              <a:buFontTx/>
              <a:buNone/>
            </a:pPr>
            <a:r>
              <a:rPr lang="en-US" sz="1600" b="0" i="0" dirty="0">
                <a:effectLst/>
                <a:latin typeface="proxima-nova"/>
              </a:rPr>
              <a:t>Florence Cole was born on June 17, 1890, in Detroit, Michigan to</a:t>
            </a:r>
          </a:p>
          <a:p>
            <a:pPr>
              <a:buFontTx/>
              <a:buNone/>
            </a:pPr>
            <a:r>
              <a:rPr lang="en-US" sz="1600" b="0" i="0" dirty="0">
                <a:effectLst/>
                <a:latin typeface="proxima-nova"/>
              </a:rPr>
              <a:t>Sadie and Thomas Cole. Her mother, a mezzo soprano with the </a:t>
            </a:r>
          </a:p>
          <a:p>
            <a:pPr>
              <a:buFontTx/>
              <a:buNone/>
            </a:pPr>
            <a:r>
              <a:rPr lang="en-US" sz="1600" b="0" i="0" dirty="0">
                <a:effectLst/>
                <a:latin typeface="proxima-nova"/>
              </a:rPr>
              <a:t>Fisk Jubilee Singers and civil rights activist, and her father, a </a:t>
            </a:r>
          </a:p>
          <a:p>
            <a:pPr>
              <a:buFontTx/>
              <a:buNone/>
            </a:pPr>
            <a:r>
              <a:rPr lang="en-US" sz="1600" b="0" i="0" dirty="0">
                <a:effectLst/>
                <a:latin typeface="proxima-nova"/>
              </a:rPr>
              <a:t>basso and well-known dramatic reader, ensured their daughter</a:t>
            </a:r>
          </a:p>
          <a:p>
            <a:pPr>
              <a:buFontTx/>
              <a:buNone/>
            </a:pPr>
            <a:r>
              <a:rPr lang="en-US" sz="1600" b="0" i="0" dirty="0">
                <a:effectLst/>
                <a:latin typeface="proxima-nova"/>
              </a:rPr>
              <a:t>had a musical upbringing, and Florence began her musical</a:t>
            </a:r>
          </a:p>
          <a:p>
            <a:pPr>
              <a:buFontTx/>
              <a:buNone/>
            </a:pPr>
            <a:r>
              <a:rPr lang="en-US" sz="1600" b="0" i="0" dirty="0">
                <a:effectLst/>
                <a:latin typeface="proxima-nova"/>
              </a:rPr>
              <a:t>training at the age of six as a pianist. At age eight, the family</a:t>
            </a:r>
          </a:p>
          <a:p>
            <a:pPr>
              <a:buFontTx/>
              <a:buNone/>
            </a:pPr>
            <a:r>
              <a:rPr lang="en-US" sz="1600" b="0" i="0" dirty="0">
                <a:effectLst/>
                <a:latin typeface="proxima-nova"/>
              </a:rPr>
              <a:t>moved to Los Angeles, California, and by twelve, Florence was</a:t>
            </a:r>
          </a:p>
          <a:p>
            <a:pPr>
              <a:buFontTx/>
              <a:buNone/>
            </a:pPr>
            <a:r>
              <a:rPr lang="en-US" sz="1600" b="0" i="0" dirty="0">
                <a:effectLst/>
                <a:latin typeface="proxima-nova"/>
              </a:rPr>
              <a:t>an accompanist at her mother's concerts.</a:t>
            </a:r>
          </a:p>
          <a:p>
            <a:pPr>
              <a:buFontTx/>
              <a:buNone/>
            </a:pPr>
            <a:r>
              <a:rPr lang="en-US" sz="1600" b="0" i="0" dirty="0">
                <a:effectLst/>
                <a:latin typeface="proxima-nova"/>
              </a:rPr>
              <a:t> </a:t>
            </a:r>
          </a:p>
          <a:p>
            <a:pPr>
              <a:buFontTx/>
              <a:buNone/>
            </a:pPr>
            <a:r>
              <a:rPr lang="en-US" sz="1600" b="0" i="0" dirty="0">
                <a:effectLst/>
                <a:latin typeface="proxima-nova"/>
              </a:rPr>
              <a:t>Florence was the first black student to attend the Los Angeles High</a:t>
            </a:r>
          </a:p>
          <a:p>
            <a:pPr>
              <a:buFontTx/>
              <a:buNone/>
            </a:pPr>
            <a:r>
              <a:rPr lang="en-US" sz="1600" b="0" i="0" dirty="0">
                <a:effectLst/>
                <a:latin typeface="proxima-nova"/>
              </a:rPr>
              <a:t>School, and there she studied music history and modern languages.</a:t>
            </a:r>
          </a:p>
          <a:p>
            <a:pPr>
              <a:buFontTx/>
              <a:buNone/>
            </a:pPr>
            <a:r>
              <a:rPr lang="en-US" sz="1600" b="0" i="0" dirty="0">
                <a:effectLst/>
                <a:latin typeface="proxima-nova"/>
              </a:rPr>
              <a:t>Although </a:t>
            </a:r>
            <a:r>
              <a:rPr lang="en-US" sz="1600" dirty="0">
                <a:latin typeface="proxima-nova"/>
              </a:rPr>
              <a:t> </a:t>
            </a:r>
            <a:r>
              <a:rPr lang="en-US" sz="1600" b="0" i="0" dirty="0">
                <a:effectLst/>
                <a:latin typeface="proxima-nova"/>
              </a:rPr>
              <a:t>acclaimed in school for her skills at the piano, Florence</a:t>
            </a:r>
          </a:p>
          <a:p>
            <a:pPr>
              <a:buFontTx/>
              <a:buNone/>
            </a:pPr>
            <a:r>
              <a:rPr lang="en-US" sz="1600" b="0" i="0" dirty="0">
                <a:effectLst/>
                <a:latin typeface="proxima-nova"/>
              </a:rPr>
              <a:t>decided to become a singer after watching a production of </a:t>
            </a:r>
            <a:r>
              <a:rPr lang="en-US" sz="1600" b="0" i="1" dirty="0">
                <a:effectLst/>
                <a:latin typeface="proxima-nova"/>
              </a:rPr>
              <a:t>Aïda</a:t>
            </a:r>
            <a:r>
              <a:rPr lang="en-US" sz="1600" b="0" i="0" dirty="0">
                <a:effectLst/>
                <a:latin typeface="proxima-nova"/>
              </a:rPr>
              <a:t> at</a:t>
            </a:r>
          </a:p>
          <a:p>
            <a:pPr>
              <a:buFontTx/>
              <a:buNone/>
            </a:pPr>
            <a:r>
              <a:rPr lang="en-US" sz="1600" b="0" i="0" dirty="0">
                <a:effectLst/>
                <a:latin typeface="proxima-nova"/>
              </a:rPr>
              <a:t>the age of fifteen. She immediately joined her school's Glee Club</a:t>
            </a:r>
          </a:p>
          <a:p>
            <a:pPr>
              <a:buFontTx/>
              <a:buNone/>
            </a:pPr>
            <a:r>
              <a:rPr lang="en-US" sz="1600" b="0" i="0" dirty="0">
                <a:effectLst/>
                <a:latin typeface="proxima-nova"/>
              </a:rPr>
              <a:t>(the first black soloist to do so), and began vocal training under</a:t>
            </a:r>
          </a:p>
          <a:p>
            <a:pPr>
              <a:buFontTx/>
              <a:buNone/>
            </a:pPr>
            <a:r>
              <a:rPr lang="en-US" sz="1600" b="0" i="0" dirty="0">
                <a:effectLst/>
                <a:latin typeface="proxima-nova"/>
              </a:rPr>
              <a:t>globally renowned singer Gloria Mayne Windsor. By age sixteen,</a:t>
            </a:r>
          </a:p>
          <a:p>
            <a:pPr>
              <a:buFontTx/>
              <a:buNone/>
            </a:pPr>
            <a:r>
              <a:rPr lang="en-US" sz="1600" b="0" i="0" dirty="0">
                <a:effectLst/>
                <a:latin typeface="proxima-nova"/>
              </a:rPr>
              <a:t>Florence was performing vocal concert alongside many prominent </a:t>
            </a:r>
          </a:p>
          <a:p>
            <a:pPr>
              <a:buFontTx/>
              <a:buNone/>
            </a:pPr>
            <a:r>
              <a:rPr lang="en-US" sz="1600" dirty="0">
                <a:latin typeface="proxima-nova"/>
              </a:rPr>
              <a:t>s</a:t>
            </a:r>
            <a:r>
              <a:rPr lang="en-US" sz="1600" b="0" i="0" dirty="0">
                <a:effectLst/>
                <a:latin typeface="proxima-nova"/>
              </a:rPr>
              <a:t>ingers.   When</a:t>
            </a:r>
            <a:r>
              <a:rPr lang="en-US" sz="1600" dirty="0">
                <a:latin typeface="proxima-nova"/>
              </a:rPr>
              <a:t> </a:t>
            </a:r>
            <a:r>
              <a:rPr lang="en-US" sz="1600" b="0" i="0" dirty="0">
                <a:effectLst/>
                <a:latin typeface="proxima-nova"/>
              </a:rPr>
              <a:t>graduation time rolled around; Florence Cole became </a:t>
            </a:r>
          </a:p>
          <a:p>
            <a:pPr>
              <a:buFontTx/>
              <a:buNone/>
            </a:pPr>
            <a:r>
              <a:rPr lang="en-US" sz="1600" b="0" i="0" dirty="0">
                <a:effectLst/>
                <a:latin typeface="proxima-nova"/>
              </a:rPr>
              <a:t>the first black student to participate in a high school commencement </a:t>
            </a:r>
          </a:p>
          <a:p>
            <a:pPr>
              <a:buFontTx/>
              <a:buNone/>
            </a:pPr>
            <a:r>
              <a:rPr lang="en-US" sz="1600" b="0" i="0" dirty="0">
                <a:effectLst/>
                <a:latin typeface="proxima-nova"/>
              </a:rPr>
              <a:t>program in L. A. when she was selected as the soloist for the </a:t>
            </a:r>
          </a:p>
          <a:p>
            <a:pPr>
              <a:buFontTx/>
              <a:buNone/>
            </a:pPr>
            <a:r>
              <a:rPr lang="en-US" sz="1600" b="0" i="0" dirty="0">
                <a:effectLst/>
                <a:latin typeface="proxima-nova"/>
              </a:rPr>
              <a:t>commencement.</a:t>
            </a:r>
            <a:endParaRPr lang="en-US" altLang="en-US" sz="1600" dirty="0"/>
          </a:p>
        </p:txBody>
      </p:sp>
      <p:pic>
        <p:nvPicPr>
          <p:cNvPr id="3" name="Picture 2">
            <a:extLst>
              <a:ext uri="{FF2B5EF4-FFF2-40B4-BE49-F238E27FC236}">
                <a16:creationId xmlns:a16="http://schemas.microsoft.com/office/drawing/2014/main" id="{78B9301F-C823-4592-92FE-D8AED85DAEDE}"/>
              </a:ext>
            </a:extLst>
          </p:cNvPr>
          <p:cNvPicPr>
            <a:picLocks noChangeAspect="1"/>
          </p:cNvPicPr>
          <p:nvPr/>
        </p:nvPicPr>
        <p:blipFill>
          <a:blip r:embed="rId3"/>
          <a:stretch>
            <a:fillRect/>
          </a:stretch>
        </p:blipFill>
        <p:spPr>
          <a:xfrm>
            <a:off x="6163834" y="33434"/>
            <a:ext cx="2948212" cy="6824565"/>
          </a:xfrm>
          <a:prstGeom prst="rect">
            <a:avLst/>
          </a:prstGeom>
        </p:spPr>
      </p:pic>
    </p:spTree>
    <p:extLst>
      <p:ext uri="{BB962C8B-B14F-4D97-AF65-F5344CB8AC3E}">
        <p14:creationId xmlns:p14="http://schemas.microsoft.com/office/powerpoint/2010/main" val="19407364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0" name="Rectangle 79">
            <a:extLst>
              <a:ext uri="{FF2B5EF4-FFF2-40B4-BE49-F238E27FC236}">
                <a16:creationId xmlns:a16="http://schemas.microsoft.com/office/drawing/2014/main" id="{D1D34770-47A8-402C-AF23-2B653F2D88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01" name="Rectangle 5"/>
          <p:cNvSpPr>
            <a:spLocks noGrp="1" noChangeArrowheads="1"/>
          </p:cNvSpPr>
          <p:nvPr>
            <p:ph type="title"/>
          </p:nvPr>
        </p:nvSpPr>
        <p:spPr>
          <a:xfrm>
            <a:off x="0" y="33435"/>
            <a:ext cx="5129091" cy="1109566"/>
          </a:xfrm>
        </p:spPr>
        <p:txBody>
          <a:bodyPr>
            <a:normAutofit/>
          </a:bodyPr>
          <a:lstStyle/>
          <a:p>
            <a:r>
              <a:rPr lang="en-US" altLang="en-US" sz="3500" dirty="0"/>
              <a:t> Florence Cole Talbert</a:t>
            </a:r>
          </a:p>
        </p:txBody>
      </p:sp>
      <p:sp>
        <p:nvSpPr>
          <p:cNvPr id="4107" name="Rectangle 11"/>
          <p:cNvSpPr>
            <a:spLocks noGrp="1" noChangeArrowheads="1"/>
          </p:cNvSpPr>
          <p:nvPr>
            <p:ph type="body" idx="1"/>
          </p:nvPr>
        </p:nvSpPr>
        <p:spPr>
          <a:xfrm>
            <a:off x="152399" y="990600"/>
            <a:ext cx="5244893" cy="5486399"/>
          </a:xfrm>
        </p:spPr>
        <p:txBody>
          <a:bodyPr>
            <a:normAutofit fontScale="77500" lnSpcReduction="20000"/>
          </a:bodyPr>
          <a:lstStyle/>
          <a:p>
            <a:pPr>
              <a:buFontTx/>
              <a:buNone/>
            </a:pPr>
            <a:r>
              <a:rPr kumimoji="0" lang="en-US" sz="2800" b="0" i="0" u="none" strike="noStrike" kern="1200" cap="none" spc="0" normalizeH="0" baseline="0" noProof="0" dirty="0">
                <a:ln>
                  <a:noFill/>
                </a:ln>
                <a:effectLst/>
                <a:uLnTx/>
                <a:uFillTx/>
                <a:latin typeface="proxima-nova"/>
                <a:ea typeface="+mn-ea"/>
                <a:cs typeface="Arial"/>
              </a:rPr>
              <a:t>Florence Cole Talbert McCleave was known</a:t>
            </a:r>
          </a:p>
          <a:p>
            <a:pPr>
              <a:buFontTx/>
              <a:buNone/>
            </a:pPr>
            <a:r>
              <a:rPr kumimoji="0" lang="en-US" sz="2800" b="0" i="0" u="none" strike="noStrike" kern="1200" cap="none" spc="0" normalizeH="0" baseline="0" noProof="0" dirty="0">
                <a:ln>
                  <a:noFill/>
                </a:ln>
                <a:effectLst/>
                <a:uLnTx/>
                <a:uFillTx/>
                <a:latin typeface="proxima-nova"/>
                <a:ea typeface="+mn-ea"/>
                <a:cs typeface="Arial"/>
              </a:rPr>
              <a:t>As</a:t>
            </a:r>
            <a:r>
              <a:rPr lang="en-US" sz="2800" dirty="0">
                <a:latin typeface="proxima-nova"/>
                <a:cs typeface="Arial"/>
              </a:rPr>
              <a:t> </a:t>
            </a:r>
            <a:r>
              <a:rPr kumimoji="0" lang="en-US" sz="2800" b="0" i="0" u="none" strike="noStrike" kern="1200" cap="none" spc="0" normalizeH="0" baseline="0" noProof="0" dirty="0">
                <a:ln>
                  <a:noFill/>
                </a:ln>
                <a:effectLst/>
                <a:uLnTx/>
                <a:uFillTx/>
                <a:latin typeface="proxima-nova"/>
                <a:ea typeface="+mn-ea"/>
                <a:cs typeface="Arial"/>
              </a:rPr>
              <a:t>the First Lady of the Grand Opera by the </a:t>
            </a:r>
          </a:p>
          <a:p>
            <a:pPr>
              <a:buFontTx/>
              <a:buNone/>
            </a:pPr>
            <a:r>
              <a:rPr kumimoji="0" lang="en-US" sz="2800" b="0" i="0" u="none" strike="noStrike" kern="1200" cap="none" spc="0" normalizeH="0" baseline="0" noProof="0" dirty="0">
                <a:ln>
                  <a:noFill/>
                </a:ln>
                <a:effectLst/>
                <a:uLnTx/>
                <a:uFillTx/>
                <a:latin typeface="proxima-nova"/>
                <a:ea typeface="+mn-ea"/>
                <a:cs typeface="Arial"/>
              </a:rPr>
              <a:t>National</a:t>
            </a:r>
            <a:r>
              <a:rPr lang="en-US" sz="2800" dirty="0">
                <a:latin typeface="proxima-nova"/>
                <a:cs typeface="Arial"/>
              </a:rPr>
              <a:t> </a:t>
            </a:r>
            <a:r>
              <a:rPr kumimoji="0" lang="en-US" sz="2800" b="0" i="0" u="none" strike="noStrike" kern="1200" cap="none" spc="0" normalizeH="0" baseline="0" noProof="0" dirty="0">
                <a:ln>
                  <a:noFill/>
                </a:ln>
                <a:effectLst/>
                <a:uLnTx/>
                <a:uFillTx/>
                <a:latin typeface="proxima-nova"/>
                <a:ea typeface="+mn-ea"/>
                <a:cs typeface="Arial"/>
              </a:rPr>
              <a:t>Negro Opera Guild. She was a</a:t>
            </a:r>
          </a:p>
          <a:p>
            <a:pPr>
              <a:buFontTx/>
              <a:buNone/>
            </a:pPr>
            <a:r>
              <a:rPr kumimoji="0" lang="en-US" sz="2800" b="0" i="0" u="none" strike="noStrike" kern="1200" cap="none" spc="0" normalizeH="0" baseline="0" noProof="0" dirty="0">
                <a:ln>
                  <a:noFill/>
                </a:ln>
                <a:effectLst/>
                <a:uLnTx/>
                <a:uFillTx/>
                <a:latin typeface="proxima-nova"/>
                <a:ea typeface="+mn-ea"/>
                <a:cs typeface="Arial"/>
              </a:rPr>
              <a:t>Pioneer</a:t>
            </a:r>
            <a:r>
              <a:rPr lang="en-US" sz="2800" dirty="0">
                <a:latin typeface="proxima-nova"/>
                <a:cs typeface="Arial"/>
              </a:rPr>
              <a:t> </a:t>
            </a:r>
            <a:r>
              <a:rPr kumimoji="0" lang="en-US" sz="2800" b="0" i="0" u="none" strike="noStrike" kern="1200" cap="none" spc="0" normalizeH="0" baseline="0" noProof="0" dirty="0">
                <a:ln>
                  <a:noFill/>
                </a:ln>
                <a:effectLst/>
                <a:uLnTx/>
                <a:uFillTx/>
                <a:latin typeface="proxima-nova"/>
                <a:ea typeface="+mn-ea"/>
                <a:cs typeface="Arial"/>
              </a:rPr>
              <a:t>for singers of color, a world</a:t>
            </a:r>
          </a:p>
          <a:p>
            <a:pPr>
              <a:buFontTx/>
              <a:buNone/>
            </a:pPr>
            <a:r>
              <a:rPr kumimoji="0" lang="en-US" sz="2800" b="0" i="0" u="none" strike="noStrike" kern="1200" cap="none" spc="0" normalizeH="0" baseline="0" noProof="0" dirty="0">
                <a:ln>
                  <a:noFill/>
                </a:ln>
                <a:effectLst/>
                <a:uLnTx/>
                <a:uFillTx/>
                <a:latin typeface="proxima-nova"/>
                <a:ea typeface="+mn-ea"/>
                <a:cs typeface="Arial"/>
              </a:rPr>
              <a:t>-renowned opera icon, and the inspiration </a:t>
            </a:r>
          </a:p>
          <a:p>
            <a:pPr>
              <a:buFontTx/>
              <a:buNone/>
            </a:pPr>
            <a:r>
              <a:rPr kumimoji="0" lang="en-US" sz="2800" b="0" i="0" u="none" strike="noStrike" kern="1200" cap="none" spc="0" normalizeH="0" baseline="0" noProof="0" dirty="0">
                <a:ln>
                  <a:noFill/>
                </a:ln>
                <a:effectLst/>
                <a:uLnTx/>
                <a:uFillTx/>
                <a:latin typeface="proxima-nova"/>
                <a:ea typeface="+mn-ea"/>
                <a:cs typeface="Arial"/>
              </a:rPr>
              <a:t>for the McCleave Project at</a:t>
            </a:r>
            <a:r>
              <a:rPr lang="en-US" sz="2800" dirty="0">
                <a:latin typeface="proxima-nova"/>
                <a:cs typeface="Arial"/>
              </a:rPr>
              <a:t> </a:t>
            </a:r>
            <a:r>
              <a:rPr kumimoji="0" lang="en-US" sz="2800" b="0" i="0" u="none" strike="noStrike" kern="1200" cap="none" spc="0" normalizeH="0" baseline="0" noProof="0" dirty="0">
                <a:ln>
                  <a:noFill/>
                </a:ln>
                <a:effectLst/>
                <a:uLnTx/>
                <a:uFillTx/>
                <a:latin typeface="proxima-nova"/>
                <a:ea typeface="+mn-ea"/>
                <a:cs typeface="Arial"/>
              </a:rPr>
              <a:t>Opera Memphis. </a:t>
            </a:r>
          </a:p>
          <a:p>
            <a:pPr>
              <a:buFontTx/>
              <a:buNone/>
            </a:pPr>
            <a:endParaRPr lang="en-US" sz="2800" dirty="0">
              <a:latin typeface="proxima-nova"/>
              <a:cs typeface="Arial"/>
            </a:endParaRPr>
          </a:p>
          <a:p>
            <a:pPr>
              <a:buFontTx/>
              <a:buNone/>
            </a:pPr>
            <a:r>
              <a:rPr kumimoji="0" lang="en-US" sz="2800" b="0" i="0" u="none" strike="noStrike" kern="1200" cap="none" spc="0" normalizeH="0" baseline="0" noProof="0" dirty="0">
                <a:ln>
                  <a:noFill/>
                </a:ln>
                <a:effectLst/>
                <a:uLnTx/>
                <a:uFillTx/>
                <a:latin typeface="proxima-nova"/>
                <a:ea typeface="+mn-ea"/>
                <a:cs typeface="Arial"/>
              </a:rPr>
              <a:t>Recently inducted into the Memphis Music</a:t>
            </a:r>
          </a:p>
          <a:p>
            <a:pPr>
              <a:buFontTx/>
              <a:buNone/>
            </a:pPr>
            <a:r>
              <a:rPr kumimoji="0" lang="en-US" sz="2800" b="0" i="0" u="none" strike="noStrike" kern="1200" cap="none" spc="0" normalizeH="0" baseline="0" noProof="0" dirty="0">
                <a:ln>
                  <a:noFill/>
                </a:ln>
                <a:effectLst/>
                <a:uLnTx/>
                <a:uFillTx/>
                <a:latin typeface="proxima-nova"/>
                <a:ea typeface="+mn-ea"/>
                <a:cs typeface="Arial"/>
              </a:rPr>
              <a:t>Hall of Fame in 2019, Soror McCleave’s</a:t>
            </a:r>
          </a:p>
          <a:p>
            <a:pPr>
              <a:buFontTx/>
              <a:buNone/>
            </a:pPr>
            <a:r>
              <a:rPr kumimoji="0" lang="en-US" sz="2800" b="0" i="0" u="none" strike="noStrike" kern="1200" cap="none" spc="0" normalizeH="0" baseline="0" noProof="0" dirty="0">
                <a:ln>
                  <a:noFill/>
                </a:ln>
                <a:effectLst/>
                <a:uLnTx/>
                <a:uFillTx/>
                <a:latin typeface="proxima-nova"/>
                <a:ea typeface="+mn-ea"/>
                <a:cs typeface="Arial"/>
              </a:rPr>
              <a:t>legacy continues to receive Accolades and</a:t>
            </a:r>
          </a:p>
          <a:p>
            <a:pPr>
              <a:buFontTx/>
              <a:buNone/>
            </a:pPr>
            <a:r>
              <a:rPr kumimoji="0" lang="en-US" sz="2800" b="0" i="0" u="none" strike="noStrike" kern="1200" cap="none" spc="0" normalizeH="0" baseline="0" noProof="0" dirty="0">
                <a:ln>
                  <a:noFill/>
                </a:ln>
                <a:effectLst/>
                <a:uLnTx/>
                <a:uFillTx/>
                <a:latin typeface="proxima-nova"/>
                <a:ea typeface="+mn-ea"/>
                <a:cs typeface="Arial"/>
              </a:rPr>
              <a:t>recognition for her incomparable</a:t>
            </a:r>
          </a:p>
          <a:p>
            <a:pPr>
              <a:buFontTx/>
              <a:buNone/>
            </a:pPr>
            <a:r>
              <a:rPr kumimoji="0" lang="en-US" sz="2800" b="0" i="0" u="none" strike="noStrike" kern="1200" cap="none" spc="0" normalizeH="0" baseline="0" noProof="0" dirty="0">
                <a:ln>
                  <a:noFill/>
                </a:ln>
                <a:effectLst/>
                <a:uLnTx/>
                <a:uFillTx/>
                <a:latin typeface="proxima-nova"/>
                <a:ea typeface="+mn-ea"/>
                <a:cs typeface="Arial"/>
              </a:rPr>
              <a:t>singing talents and community initiatives to</a:t>
            </a:r>
          </a:p>
          <a:p>
            <a:pPr>
              <a:buFontTx/>
              <a:buNone/>
            </a:pPr>
            <a:r>
              <a:rPr kumimoji="0" lang="en-US" sz="2800" b="0" i="0" u="none" strike="noStrike" kern="1200" cap="none" spc="0" normalizeH="0" baseline="0" noProof="0" dirty="0">
                <a:ln>
                  <a:noFill/>
                </a:ln>
                <a:effectLst/>
                <a:uLnTx/>
                <a:uFillTx/>
                <a:latin typeface="proxima-nova"/>
                <a:ea typeface="+mn-ea"/>
                <a:cs typeface="Arial"/>
              </a:rPr>
              <a:t>open doors for musicians and singers of</a:t>
            </a:r>
          </a:p>
          <a:p>
            <a:pPr>
              <a:buFontTx/>
              <a:buNone/>
            </a:pPr>
            <a:r>
              <a:rPr kumimoji="0" lang="en-US" sz="2800" b="0" i="0" u="none" strike="noStrike" kern="1200" cap="none" spc="0" normalizeH="0" baseline="0" noProof="0" dirty="0">
                <a:ln>
                  <a:noFill/>
                </a:ln>
                <a:effectLst/>
                <a:uLnTx/>
                <a:uFillTx/>
                <a:latin typeface="proxima-nova"/>
                <a:ea typeface="+mn-ea"/>
                <a:cs typeface="Arial"/>
              </a:rPr>
              <a:t>color. </a:t>
            </a:r>
            <a:endParaRPr lang="en-US" altLang="en-US" sz="1800" dirty="0"/>
          </a:p>
          <a:p>
            <a:pPr>
              <a:buFontTx/>
              <a:buNone/>
            </a:pPr>
            <a:endParaRPr lang="en-US" altLang="en-US" sz="1400" dirty="0"/>
          </a:p>
        </p:txBody>
      </p:sp>
      <p:pic>
        <p:nvPicPr>
          <p:cNvPr id="2" name="Picture 1">
            <a:extLst>
              <a:ext uri="{FF2B5EF4-FFF2-40B4-BE49-F238E27FC236}">
                <a16:creationId xmlns:a16="http://schemas.microsoft.com/office/drawing/2014/main" id="{1C74B017-E3B1-46B2-B868-032F3FB7C802}"/>
              </a:ext>
            </a:extLst>
          </p:cNvPr>
          <p:cNvPicPr>
            <a:picLocks noChangeAspect="1"/>
          </p:cNvPicPr>
          <p:nvPr/>
        </p:nvPicPr>
        <p:blipFill rotWithShape="1">
          <a:blip r:embed="rId3"/>
          <a:srcRect l="6560" r="25867"/>
          <a:stretch/>
        </p:blipFill>
        <p:spPr>
          <a:xfrm>
            <a:off x="5399580" y="10"/>
            <a:ext cx="3744420" cy="6857990"/>
          </a:xfrm>
          <a:prstGeom prst="rect">
            <a:avLst/>
          </a:prstGeom>
          <a:effectLst/>
        </p:spPr>
      </p:pic>
    </p:spTree>
    <p:extLst>
      <p:ext uri="{BB962C8B-B14F-4D97-AF65-F5344CB8AC3E}">
        <p14:creationId xmlns:p14="http://schemas.microsoft.com/office/powerpoint/2010/main" val="7117256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0" name="Rectangle 79">
            <a:extLst>
              <a:ext uri="{FF2B5EF4-FFF2-40B4-BE49-F238E27FC236}">
                <a16:creationId xmlns:a16="http://schemas.microsoft.com/office/drawing/2014/main" id="{D1D34770-47A8-402C-AF23-2B653F2D88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07" name="Rectangle 11"/>
          <p:cNvSpPr>
            <a:spLocks noGrp="1" noChangeArrowheads="1"/>
          </p:cNvSpPr>
          <p:nvPr>
            <p:ph type="body" idx="1"/>
          </p:nvPr>
        </p:nvSpPr>
        <p:spPr>
          <a:xfrm>
            <a:off x="244901" y="220587"/>
            <a:ext cx="5501405" cy="6104013"/>
          </a:xfrm>
        </p:spPr>
        <p:txBody>
          <a:bodyPr>
            <a:noAutofit/>
          </a:bodyPr>
          <a:lstStyle/>
          <a:p>
            <a:pPr>
              <a:buFontTx/>
              <a:buNone/>
            </a:pPr>
            <a:endParaRPr lang="en-US" altLang="en-US" sz="1600" dirty="0"/>
          </a:p>
          <a:p>
            <a:pPr>
              <a:buFontTx/>
              <a:buNone/>
            </a:pPr>
            <a:r>
              <a:rPr lang="en-US" altLang="en-US" sz="1600" dirty="0"/>
              <a:t>Florence began her college education at the University of</a:t>
            </a:r>
          </a:p>
          <a:p>
            <a:pPr>
              <a:buFontTx/>
              <a:buNone/>
            </a:pPr>
            <a:r>
              <a:rPr lang="en-US" altLang="en-US" sz="1600" dirty="0"/>
              <a:t>Southern California College of Music, but left during her </a:t>
            </a:r>
          </a:p>
          <a:p>
            <a:pPr>
              <a:buFontTx/>
              <a:buNone/>
            </a:pPr>
            <a:r>
              <a:rPr lang="en-US" altLang="en-US" sz="1600" dirty="0"/>
              <a:t>Senior year to tour with Hahn's Jubilee Singers across the </a:t>
            </a:r>
          </a:p>
          <a:p>
            <a:pPr>
              <a:buFontTx/>
              <a:buNone/>
            </a:pPr>
            <a:r>
              <a:rPr lang="en-US" altLang="en-US" sz="1600" dirty="0"/>
              <a:t>United States and Canada. She married her first husband, </a:t>
            </a:r>
          </a:p>
          <a:p>
            <a:pPr>
              <a:buFontTx/>
              <a:buNone/>
            </a:pPr>
            <a:r>
              <a:rPr lang="en-US" altLang="en-US" sz="1600" dirty="0"/>
              <a:t>Wendall P. Talbert, a pianist, and later separated from him </a:t>
            </a:r>
          </a:p>
          <a:p>
            <a:pPr>
              <a:buFontTx/>
              <a:buNone/>
            </a:pPr>
            <a:r>
              <a:rPr lang="en-US" altLang="en-US" sz="1600" dirty="0"/>
              <a:t>at the end of 1915, keeping his last name for professional </a:t>
            </a:r>
          </a:p>
          <a:p>
            <a:pPr>
              <a:buFontTx/>
              <a:buNone/>
            </a:pPr>
            <a:r>
              <a:rPr lang="en-US" altLang="en-US" sz="1600" dirty="0"/>
              <a:t>purposes. In 1916, Florence left the Jubilee Singers and </a:t>
            </a:r>
          </a:p>
          <a:p>
            <a:pPr>
              <a:buFontTx/>
              <a:buNone/>
            </a:pPr>
            <a:r>
              <a:rPr lang="en-US" altLang="en-US" sz="1600" dirty="0"/>
              <a:t>moved to Chicago, IL where she attended the Chicago </a:t>
            </a:r>
          </a:p>
          <a:p>
            <a:pPr>
              <a:buFontTx/>
              <a:buNone/>
            </a:pPr>
            <a:r>
              <a:rPr lang="en-US" altLang="en-US" sz="1600" dirty="0"/>
              <a:t>Musical College and became the first black student to </a:t>
            </a:r>
          </a:p>
          <a:p>
            <a:pPr>
              <a:buFontTx/>
              <a:buNone/>
            </a:pPr>
            <a:r>
              <a:rPr lang="en-US" altLang="en-US" sz="1600" dirty="0"/>
              <a:t>appear in the school's programs. </a:t>
            </a:r>
          </a:p>
          <a:p>
            <a:pPr>
              <a:buFontTx/>
              <a:buNone/>
            </a:pPr>
            <a:endParaRPr lang="en-US" altLang="en-US" sz="1600" dirty="0"/>
          </a:p>
          <a:p>
            <a:pPr>
              <a:buFontTx/>
              <a:buNone/>
            </a:pPr>
            <a:r>
              <a:rPr lang="en-US" altLang="en-US" sz="1600" dirty="0"/>
              <a:t>After only one year, she completed her music education</a:t>
            </a:r>
          </a:p>
          <a:p>
            <a:pPr>
              <a:buFontTx/>
              <a:buNone/>
            </a:pPr>
            <a:r>
              <a:rPr lang="en-US" altLang="en-US" sz="1600" dirty="0"/>
              <a:t>(which typically takes four years), and at graduation was </a:t>
            </a:r>
          </a:p>
          <a:p>
            <a:pPr>
              <a:buFontTx/>
              <a:buNone/>
            </a:pPr>
            <a:r>
              <a:rPr lang="en-US" altLang="en-US" sz="1600" dirty="0"/>
              <a:t>awarded the highest honor, the Diamond Medal, "for </a:t>
            </a:r>
          </a:p>
          <a:p>
            <a:pPr>
              <a:buFontTx/>
              <a:buNone/>
            </a:pPr>
            <a:r>
              <a:rPr lang="en-US" altLang="en-US" sz="1600" dirty="0"/>
              <a:t>outstanding achievement in vocal studies and for </a:t>
            </a:r>
          </a:p>
          <a:p>
            <a:pPr>
              <a:buFontTx/>
              <a:buNone/>
            </a:pPr>
            <a:r>
              <a:rPr lang="en-US" altLang="en-US" sz="1600" dirty="0"/>
              <a:t>the highest average in her graduating class."</a:t>
            </a:r>
          </a:p>
        </p:txBody>
      </p:sp>
      <p:pic>
        <p:nvPicPr>
          <p:cNvPr id="4" name="Picture 3">
            <a:extLst>
              <a:ext uri="{FF2B5EF4-FFF2-40B4-BE49-F238E27FC236}">
                <a16:creationId xmlns:a16="http://schemas.microsoft.com/office/drawing/2014/main" id="{A497F843-D85A-466A-9BBF-60721812EB64}"/>
              </a:ext>
            </a:extLst>
          </p:cNvPr>
          <p:cNvPicPr>
            <a:picLocks noChangeAspect="1"/>
          </p:cNvPicPr>
          <p:nvPr/>
        </p:nvPicPr>
        <p:blipFill>
          <a:blip r:embed="rId3"/>
          <a:stretch>
            <a:fillRect/>
          </a:stretch>
        </p:blipFill>
        <p:spPr>
          <a:xfrm>
            <a:off x="5763512" y="213213"/>
            <a:ext cx="3395407" cy="6431573"/>
          </a:xfrm>
          <a:prstGeom prst="rect">
            <a:avLst/>
          </a:prstGeom>
        </p:spPr>
      </p:pic>
    </p:spTree>
  </p:cSld>
  <p:clrMapOvr>
    <a:masterClrMapping/>
  </p:clrMapOvr>
</p:sld>
</file>

<file path=ppt/theme/theme1.xml><?xml version="1.0" encoding="utf-8"?>
<a:theme xmlns:a="http://schemas.openxmlformats.org/drawingml/2006/main" name="Default Design">
  <a:themeElements>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2763</TotalTime>
  <Words>1697</Words>
  <Application>Microsoft Office PowerPoint</Application>
  <PresentationFormat>On-screen Show (4:3)</PresentationFormat>
  <Paragraphs>173</Paragraphs>
  <Slides>18</Slides>
  <Notes>13</Notes>
  <HiddenSlides>0</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Arial</vt:lpstr>
      <vt:lpstr>Calibri</vt:lpstr>
      <vt:lpstr>Comic Sans MS</vt:lpstr>
      <vt:lpstr>proxima-nova</vt:lpstr>
      <vt:lpstr>Default Design</vt:lpstr>
      <vt:lpstr>Delta Sigma Theta Sorority, Inc.</vt:lpstr>
      <vt:lpstr>PowerPoint Presentation</vt:lpstr>
      <vt:lpstr>PowerPoint Presentation</vt:lpstr>
      <vt:lpstr>Alice Dunbar Nelson</vt:lpstr>
      <vt:lpstr>Soror Alice Dunbar Nelson</vt:lpstr>
      <vt:lpstr>Alice Dunbar Nelson Activist</vt:lpstr>
      <vt:lpstr>PowerPoint Presentation</vt:lpstr>
      <vt:lpstr> Florence Cole Talbert</vt:lpstr>
      <vt:lpstr>PowerPoint Presentation</vt:lpstr>
      <vt:lpstr>PowerPoint Presentation</vt:lpstr>
      <vt:lpstr>PowerPoint Presentation</vt:lpstr>
      <vt:lpstr>Soror Florence Cole Talbert-McCleave</vt:lpstr>
      <vt:lpstr>PowerPoint Presentation</vt:lpstr>
      <vt:lpstr> Black Swan-Lakme: Bell Song Florence Cole Talbert  </vt:lpstr>
      <vt:lpstr>PowerPoint Presentation</vt:lpstr>
      <vt:lpstr> Florence Cole Talbert</vt:lpstr>
      <vt:lpstr>PowerPoint Presentation</vt:lpstr>
      <vt:lpstr>References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Pat Watson</dc:creator>
  <cp:lastModifiedBy>Pat</cp:lastModifiedBy>
  <cp:revision>96</cp:revision>
  <cp:lastPrinted>2017-02-09T07:59:29Z</cp:lastPrinted>
  <dcterms:created xsi:type="dcterms:W3CDTF">2017-01-16T03:09:11Z</dcterms:created>
  <dcterms:modified xsi:type="dcterms:W3CDTF">2021-10-27T00:32:11Z</dcterms:modified>
</cp:coreProperties>
</file>