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464" r:id="rId1"/>
  </p:sldMasterIdLst>
  <p:notesMasterIdLst>
    <p:notesMasterId r:id="rId21"/>
  </p:notesMasterIdLst>
  <p:handoutMasterIdLst>
    <p:handoutMasterId r:id="rId22"/>
  </p:handoutMasterIdLst>
  <p:sldIdLst>
    <p:sldId id="331" r:id="rId2"/>
    <p:sldId id="333" r:id="rId3"/>
    <p:sldId id="314" r:id="rId4"/>
    <p:sldId id="387" r:id="rId5"/>
    <p:sldId id="378" r:id="rId6"/>
    <p:sldId id="389" r:id="rId7"/>
    <p:sldId id="394" r:id="rId8"/>
    <p:sldId id="397" r:id="rId9"/>
    <p:sldId id="383" r:id="rId10"/>
    <p:sldId id="385" r:id="rId11"/>
    <p:sldId id="390" r:id="rId12"/>
    <p:sldId id="384" r:id="rId13"/>
    <p:sldId id="373" r:id="rId14"/>
    <p:sldId id="391" r:id="rId15"/>
    <p:sldId id="395" r:id="rId16"/>
    <p:sldId id="332" r:id="rId17"/>
    <p:sldId id="386" r:id="rId18"/>
    <p:sldId id="396" r:id="rId19"/>
    <p:sldId id="266"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3" autoAdjust="0"/>
    <p:restoredTop sz="94032" autoAdjust="0"/>
  </p:normalViewPr>
  <p:slideViewPr>
    <p:cSldViewPr>
      <p:cViewPr varScale="1">
        <p:scale>
          <a:sx n="84" d="100"/>
          <a:sy n="84" d="100"/>
        </p:scale>
        <p:origin x="1482" y="9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5088"/>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990B349-14E7-43B4-8F7C-92D0066CE5BF}" type="datetimeFigureOut">
              <a:rPr lang="en-US"/>
              <a:pPr>
                <a:defRPr/>
              </a:pPr>
              <a:t>Tuesday, October 13, 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B2CC0BC-B524-4C1B-B5C7-6017EA310F41}"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31EE5F9-C59D-47B5-B00B-B76773ECF637}" type="datetimeFigureOut">
              <a:rPr lang="en-US"/>
              <a:pPr>
                <a:defRPr/>
              </a:pPr>
              <a:t>Tuesday, October 13, 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328A6092-F0EF-49C0-8DC7-D50797E6C50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24B798-A12B-474A-BCDC-C36B5DEA5E51}" type="slidenum">
              <a:rPr lang="en-US" smtClean="0"/>
              <a:pPr fontAlgn="base">
                <a:spcBef>
                  <a:spcPct val="0"/>
                </a:spcBef>
                <a:spcAft>
                  <a:spcPct val="0"/>
                </a:spcAft>
                <a:defRPr/>
              </a:pPr>
              <a:t>19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95B6C270-7064-4291-8311-990BAB9830D8}" type="datetime1">
              <a:rPr lang="en-US" smtClean="0"/>
              <a:pPr>
                <a:defRPr/>
              </a:pPr>
              <a:t>Tuesday, October 13, 2020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E89CC90-B4CF-472F-8879-2D2E3B740405}" type="slidenum">
              <a:rPr lang="en-US" smtClean="0"/>
              <a:pPr>
                <a:defRPr/>
              </a:pPr>
              <a:t>‹#›</a:t>
            </a:fld>
            <a:endParaRPr lang="en-US" sz="1800" dirty="0">
              <a:solidFill>
                <a:schemeClr val="bg1"/>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330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34978B6-490C-4CDD-9EB1-36B63256CB68}" type="datetime1">
              <a:rPr lang="en-US" smtClean="0"/>
              <a:pPr>
                <a:defRPr/>
              </a:pPr>
              <a:t>Tuesday, October 13, 2020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CBC620B-DFE3-441A-946A-EE3655A2BC68}" type="slidenum">
              <a:rPr lang="en-US" smtClean="0"/>
              <a:pPr>
                <a:defRPr/>
              </a:pPr>
              <a:t>‹#›</a:t>
            </a:fld>
            <a:endParaRPr lang="en-US" dirty="0"/>
          </a:p>
        </p:txBody>
      </p:sp>
    </p:spTree>
    <p:extLst>
      <p:ext uri="{BB962C8B-B14F-4D97-AF65-F5344CB8AC3E}">
        <p14:creationId xmlns:p14="http://schemas.microsoft.com/office/powerpoint/2010/main" val="215781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8F62DB0-5455-4AFA-93C4-F1413BF7739F}" type="datetime1">
              <a:rPr lang="en-US" smtClean="0"/>
              <a:pPr>
                <a:defRPr/>
              </a:pPr>
              <a:t>Tuesday, October 13, 2020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B5358B2-D3A9-49A2-9ACE-BD73F9FD831D}" type="slidenum">
              <a:rPr lang="en-US" smtClean="0"/>
              <a:pPr>
                <a:defRPr/>
              </a:pPr>
              <a:t>‹#›</a:t>
            </a:fld>
            <a:endParaRPr lang="en-US" dirty="0"/>
          </a:p>
        </p:txBody>
      </p:sp>
    </p:spTree>
    <p:extLst>
      <p:ext uri="{BB962C8B-B14F-4D97-AF65-F5344CB8AC3E}">
        <p14:creationId xmlns:p14="http://schemas.microsoft.com/office/powerpoint/2010/main" val="37593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lumMod val="60000"/>
                    <a:lumOff val="40000"/>
                  </a:schemeClr>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3pPr>
              <a:defRPr>
                <a:solidFill>
                  <a:schemeClr val="accent1">
                    <a:lumMod val="75000"/>
                  </a:schemeClr>
                </a:solidFill>
              </a:defRPr>
            </a:lvl3pPr>
            <a:lvl4pPr>
              <a:defRPr>
                <a:solidFill>
                  <a:schemeClr val="accent2">
                    <a:lumMod val="75000"/>
                  </a:schemeClr>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noChangeAspect="1"/>
          </p:cNvSpPr>
          <p:nvPr>
            <p:ph type="pic" sz="quarter" idx="13"/>
          </p:nvPr>
        </p:nvSpPr>
        <p:spPr>
          <a:xfrm>
            <a:off x="6830568" y="13716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3" name="Picture Placeholder 11"/>
          <p:cNvSpPr>
            <a:spLocks noGrp="1" noChangeAspect="1"/>
          </p:cNvSpPr>
          <p:nvPr>
            <p:ph type="pic" sz="quarter" idx="14"/>
          </p:nvPr>
        </p:nvSpPr>
        <p:spPr>
          <a:xfrm>
            <a:off x="7991526" y="13716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4" name="Picture Placeholder 11"/>
          <p:cNvSpPr>
            <a:spLocks noGrp="1" noChangeAspect="1"/>
          </p:cNvSpPr>
          <p:nvPr>
            <p:ph type="pic" sz="quarter" idx="15"/>
          </p:nvPr>
        </p:nvSpPr>
        <p:spPr>
          <a:xfrm>
            <a:off x="7991856" y="91440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5" name="Picture Placeholder 11"/>
          <p:cNvSpPr>
            <a:spLocks noGrp="1" noChangeAspect="1"/>
          </p:cNvSpPr>
          <p:nvPr>
            <p:ph type="pic" sz="quarter" idx="16"/>
          </p:nvPr>
        </p:nvSpPr>
        <p:spPr>
          <a:xfrm>
            <a:off x="7991856" y="1719072"/>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8" name="Date Placeholder 23"/>
          <p:cNvSpPr>
            <a:spLocks noGrp="1"/>
          </p:cNvSpPr>
          <p:nvPr>
            <p:ph type="dt" sz="half" idx="17"/>
          </p:nvPr>
        </p:nvSpPr>
        <p:spPr/>
        <p:txBody>
          <a:bodyPr/>
          <a:lstStyle>
            <a:lvl1pPr>
              <a:defRPr/>
            </a:lvl1pPr>
          </a:lstStyle>
          <a:p>
            <a:pPr>
              <a:defRPr/>
            </a:pPr>
            <a:fld id="{F2895C93-6DF0-480E-AFF3-C1E6DA492121}" type="datetime1">
              <a:rPr lang="en-US"/>
              <a:pPr>
                <a:defRPr/>
              </a:pPr>
              <a:t>Tuesday, October 13, 2020</a:t>
            </a:fld>
            <a:endParaRPr lang="en-US" dirty="0"/>
          </a:p>
        </p:txBody>
      </p:sp>
      <p:sp>
        <p:nvSpPr>
          <p:cNvPr id="9" name="Footer Placeholder 9"/>
          <p:cNvSpPr>
            <a:spLocks noGrp="1"/>
          </p:cNvSpPr>
          <p:nvPr>
            <p:ph type="ftr" sz="quarter" idx="18"/>
          </p:nvPr>
        </p:nvSpPr>
        <p:spPr/>
        <p:txBody>
          <a:bodyPr/>
          <a:lstStyle>
            <a:lvl1pPr>
              <a:defRPr/>
            </a:lvl1pPr>
          </a:lstStyle>
          <a:p>
            <a:pPr>
              <a:defRPr/>
            </a:pPr>
            <a:endParaRPr lang="en-US"/>
          </a:p>
        </p:txBody>
      </p:sp>
      <p:sp>
        <p:nvSpPr>
          <p:cNvPr id="10" name="Slide Number Placeholder 21"/>
          <p:cNvSpPr>
            <a:spLocks noGrp="1"/>
          </p:cNvSpPr>
          <p:nvPr>
            <p:ph type="sldNum" sz="quarter" idx="19"/>
          </p:nvPr>
        </p:nvSpPr>
        <p:spPr/>
        <p:txBody>
          <a:bodyPr/>
          <a:lstStyle>
            <a:lvl1pPr>
              <a:defRPr/>
            </a:lvl1pPr>
          </a:lstStyle>
          <a:p>
            <a:pPr>
              <a:defRPr/>
            </a:pPr>
            <a:fld id="{70876680-003C-4EAC-AE90-A3B0E4A731FB}" type="slidenum">
              <a:rPr lang="en-US"/>
              <a:pPr>
                <a:defRPr/>
              </a:pPr>
              <a:t>‹#›</a:t>
            </a:fld>
            <a:endParaRPr lang="en-US" dirty="0"/>
          </a:p>
        </p:txBody>
      </p:sp>
    </p:spTree>
    <p:extLst>
      <p:ext uri="{BB962C8B-B14F-4D97-AF65-F5344CB8AC3E}">
        <p14:creationId xmlns:p14="http://schemas.microsoft.com/office/powerpoint/2010/main" val="3096443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lumMod val="60000"/>
                    <a:lumOff val="40000"/>
                  </a:schemeClr>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3pPr>
              <a:defRPr>
                <a:solidFill>
                  <a:schemeClr val="accent1">
                    <a:lumMod val="75000"/>
                  </a:schemeClr>
                </a:solidFill>
              </a:defRPr>
            </a:lvl3pPr>
            <a:lvl4pPr>
              <a:defRPr>
                <a:solidFill>
                  <a:schemeClr val="accent2">
                    <a:lumMod val="75000"/>
                  </a:schemeClr>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noChangeAspect="1"/>
          </p:cNvSpPr>
          <p:nvPr>
            <p:ph type="pic" sz="quarter" idx="13"/>
          </p:nvPr>
        </p:nvSpPr>
        <p:spPr>
          <a:xfrm>
            <a:off x="6830568" y="13716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3" name="Picture Placeholder 11"/>
          <p:cNvSpPr>
            <a:spLocks noGrp="1" noChangeAspect="1"/>
          </p:cNvSpPr>
          <p:nvPr>
            <p:ph type="pic" sz="quarter" idx="14"/>
          </p:nvPr>
        </p:nvSpPr>
        <p:spPr>
          <a:xfrm>
            <a:off x="7991526" y="13716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4" name="Picture Placeholder 11"/>
          <p:cNvSpPr>
            <a:spLocks noGrp="1" noChangeAspect="1"/>
          </p:cNvSpPr>
          <p:nvPr>
            <p:ph type="pic" sz="quarter" idx="15"/>
          </p:nvPr>
        </p:nvSpPr>
        <p:spPr>
          <a:xfrm>
            <a:off x="7991856" y="91440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5" name="Picture Placeholder 11"/>
          <p:cNvSpPr>
            <a:spLocks noGrp="1" noChangeAspect="1"/>
          </p:cNvSpPr>
          <p:nvPr>
            <p:ph type="pic" sz="quarter" idx="16"/>
          </p:nvPr>
        </p:nvSpPr>
        <p:spPr>
          <a:xfrm>
            <a:off x="7991856" y="1719072"/>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8" name="Date Placeholder 23"/>
          <p:cNvSpPr>
            <a:spLocks noGrp="1"/>
          </p:cNvSpPr>
          <p:nvPr>
            <p:ph type="dt" sz="half" idx="17"/>
          </p:nvPr>
        </p:nvSpPr>
        <p:spPr/>
        <p:txBody>
          <a:bodyPr/>
          <a:lstStyle>
            <a:lvl1pPr>
              <a:defRPr/>
            </a:lvl1pPr>
          </a:lstStyle>
          <a:p>
            <a:pPr>
              <a:defRPr/>
            </a:pPr>
            <a:fld id="{B9632A64-ACD2-4FBB-99AC-2A6D6C9CBE8F}" type="datetime1">
              <a:rPr lang="en-US"/>
              <a:pPr>
                <a:defRPr/>
              </a:pPr>
              <a:t>Tuesday, October 13, 2020</a:t>
            </a:fld>
            <a:endParaRPr lang="en-US" dirty="0"/>
          </a:p>
        </p:txBody>
      </p:sp>
      <p:sp>
        <p:nvSpPr>
          <p:cNvPr id="9" name="Footer Placeholder 9"/>
          <p:cNvSpPr>
            <a:spLocks noGrp="1"/>
          </p:cNvSpPr>
          <p:nvPr>
            <p:ph type="ftr" sz="quarter" idx="18"/>
          </p:nvPr>
        </p:nvSpPr>
        <p:spPr/>
        <p:txBody>
          <a:bodyPr/>
          <a:lstStyle>
            <a:lvl1pPr>
              <a:defRPr/>
            </a:lvl1pPr>
          </a:lstStyle>
          <a:p>
            <a:pPr>
              <a:defRPr/>
            </a:pPr>
            <a:endParaRPr lang="en-US"/>
          </a:p>
        </p:txBody>
      </p:sp>
      <p:sp>
        <p:nvSpPr>
          <p:cNvPr id="10" name="Slide Number Placeholder 21"/>
          <p:cNvSpPr>
            <a:spLocks noGrp="1"/>
          </p:cNvSpPr>
          <p:nvPr>
            <p:ph type="sldNum" sz="quarter" idx="19"/>
          </p:nvPr>
        </p:nvSpPr>
        <p:spPr/>
        <p:txBody>
          <a:bodyPr/>
          <a:lstStyle>
            <a:lvl1pPr>
              <a:defRPr/>
            </a:lvl1pPr>
          </a:lstStyle>
          <a:p>
            <a:pPr>
              <a:defRPr/>
            </a:pPr>
            <a:fld id="{34F15F93-74B6-4557-92CF-1328B15C68F5}" type="slidenum">
              <a:rPr lang="en-US"/>
              <a:pPr>
                <a:defRPr/>
              </a:pPr>
              <a:t>‹#›</a:t>
            </a:fld>
            <a:endParaRPr lang="en-US" dirty="0"/>
          </a:p>
        </p:txBody>
      </p:sp>
    </p:spTree>
    <p:extLst>
      <p:ext uri="{BB962C8B-B14F-4D97-AF65-F5344CB8AC3E}">
        <p14:creationId xmlns:p14="http://schemas.microsoft.com/office/powerpoint/2010/main" val="2238452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lumMod val="60000"/>
                    <a:lumOff val="40000"/>
                  </a:schemeClr>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3pPr>
              <a:defRPr>
                <a:solidFill>
                  <a:schemeClr val="accent1">
                    <a:lumMod val="75000"/>
                  </a:schemeClr>
                </a:solidFill>
              </a:defRPr>
            </a:lvl3pPr>
            <a:lvl4pPr>
              <a:defRPr>
                <a:solidFill>
                  <a:schemeClr val="accent2">
                    <a:lumMod val="75000"/>
                  </a:schemeClr>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p:cNvSpPr>
            <a:spLocks noGrp="1" noChangeAspect="1"/>
          </p:cNvSpPr>
          <p:nvPr>
            <p:ph type="pic" sz="quarter" idx="13"/>
          </p:nvPr>
        </p:nvSpPr>
        <p:spPr>
          <a:xfrm>
            <a:off x="6830568" y="13716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3" name="Picture Placeholder 11"/>
          <p:cNvSpPr>
            <a:spLocks noGrp="1" noChangeAspect="1"/>
          </p:cNvSpPr>
          <p:nvPr>
            <p:ph type="pic" sz="quarter" idx="14"/>
          </p:nvPr>
        </p:nvSpPr>
        <p:spPr>
          <a:xfrm>
            <a:off x="7991526" y="13716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4" name="Picture Placeholder 11"/>
          <p:cNvSpPr>
            <a:spLocks noGrp="1" noChangeAspect="1"/>
          </p:cNvSpPr>
          <p:nvPr>
            <p:ph type="pic" sz="quarter" idx="15"/>
          </p:nvPr>
        </p:nvSpPr>
        <p:spPr>
          <a:xfrm>
            <a:off x="7991856" y="914400"/>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15" name="Picture Placeholder 11"/>
          <p:cNvSpPr>
            <a:spLocks noGrp="1" noChangeAspect="1"/>
          </p:cNvSpPr>
          <p:nvPr>
            <p:ph type="pic" sz="quarter" idx="16"/>
          </p:nvPr>
        </p:nvSpPr>
        <p:spPr>
          <a:xfrm>
            <a:off x="7991856" y="1719072"/>
            <a:ext cx="1051560" cy="685800"/>
          </a:xfrm>
          <a:prstGeom prst="roundRect">
            <a:avLst/>
          </a:prstGeom>
          <a:ln w="19050">
            <a:solidFill>
              <a:schemeClr val="bg1"/>
            </a:solidFill>
          </a:ln>
          <a:effectLst>
            <a:outerShdw blurRad="63500" sx="102000" sy="102000" algn="ctr" rotWithShape="0">
              <a:srgbClr val="000000">
                <a:alpha val="40000"/>
              </a:srgbClr>
            </a:outerShdw>
          </a:effectLst>
        </p:spPr>
        <p:txBody>
          <a:bodyPr>
            <a:normAutofit/>
          </a:bodyPr>
          <a:lstStyle>
            <a:lvl1pPr>
              <a:defRPr sz="1000"/>
            </a:lvl1pPr>
          </a:lstStyle>
          <a:p>
            <a:pPr lvl="0"/>
            <a:r>
              <a:rPr lang="en-US" noProof="0" dirty="0"/>
              <a:t>Click icon to add picture</a:t>
            </a:r>
          </a:p>
        </p:txBody>
      </p:sp>
      <p:sp>
        <p:nvSpPr>
          <p:cNvPr id="8" name="Date Placeholder 23"/>
          <p:cNvSpPr>
            <a:spLocks noGrp="1"/>
          </p:cNvSpPr>
          <p:nvPr>
            <p:ph type="dt" sz="half" idx="17"/>
          </p:nvPr>
        </p:nvSpPr>
        <p:spPr/>
        <p:txBody>
          <a:bodyPr/>
          <a:lstStyle>
            <a:lvl1pPr>
              <a:defRPr/>
            </a:lvl1pPr>
          </a:lstStyle>
          <a:p>
            <a:pPr>
              <a:defRPr/>
            </a:pPr>
            <a:fld id="{215C82E5-68B7-4243-B649-14EBA31069C8}" type="datetime1">
              <a:rPr lang="en-US"/>
              <a:pPr>
                <a:defRPr/>
              </a:pPr>
              <a:t>Tuesday, October 13, 2020</a:t>
            </a:fld>
            <a:endParaRPr lang="en-US" dirty="0"/>
          </a:p>
        </p:txBody>
      </p:sp>
      <p:sp>
        <p:nvSpPr>
          <p:cNvPr id="9" name="Footer Placeholder 9"/>
          <p:cNvSpPr>
            <a:spLocks noGrp="1"/>
          </p:cNvSpPr>
          <p:nvPr>
            <p:ph type="ftr" sz="quarter" idx="18"/>
          </p:nvPr>
        </p:nvSpPr>
        <p:spPr/>
        <p:txBody>
          <a:bodyPr/>
          <a:lstStyle>
            <a:lvl1pPr>
              <a:defRPr/>
            </a:lvl1pPr>
          </a:lstStyle>
          <a:p>
            <a:pPr>
              <a:defRPr/>
            </a:pPr>
            <a:endParaRPr lang="en-US"/>
          </a:p>
        </p:txBody>
      </p:sp>
      <p:sp>
        <p:nvSpPr>
          <p:cNvPr id="10" name="Slide Number Placeholder 21"/>
          <p:cNvSpPr>
            <a:spLocks noGrp="1"/>
          </p:cNvSpPr>
          <p:nvPr>
            <p:ph type="sldNum" sz="quarter" idx="19"/>
          </p:nvPr>
        </p:nvSpPr>
        <p:spPr/>
        <p:txBody>
          <a:bodyPr/>
          <a:lstStyle>
            <a:lvl1pPr>
              <a:defRPr/>
            </a:lvl1pPr>
          </a:lstStyle>
          <a:p>
            <a:pPr>
              <a:defRPr/>
            </a:pPr>
            <a:fld id="{29000574-68EA-4E92-A466-B6432C071A22}" type="slidenum">
              <a:rPr lang="en-US"/>
              <a:pPr>
                <a:defRPr/>
              </a:pPr>
              <a:t>‹#›</a:t>
            </a:fld>
            <a:endParaRPr lang="en-US" dirty="0"/>
          </a:p>
        </p:txBody>
      </p:sp>
    </p:spTree>
    <p:extLst>
      <p:ext uri="{BB962C8B-B14F-4D97-AF65-F5344CB8AC3E}">
        <p14:creationId xmlns:p14="http://schemas.microsoft.com/office/powerpoint/2010/main" val="3291347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7543800" cy="5029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152400" y="114299"/>
            <a:ext cx="6553200" cy="704088"/>
          </a:xfrm>
          <a:prstGeom prst="roundRect">
            <a:avLst>
              <a:gd name="adj" fmla="val 10174"/>
            </a:avLst>
          </a:prstGeom>
          <a:solidFill>
            <a:schemeClr val="bg1"/>
          </a:solidFill>
          <a:ln w="19050">
            <a:noFill/>
          </a:ln>
          <a:effectLst/>
        </p:spPr>
        <p:style>
          <a:lnRef idx="3">
            <a:schemeClr val="lt1"/>
          </a:lnRef>
          <a:fillRef idx="1">
            <a:schemeClr val="accent3"/>
          </a:fillRef>
          <a:effectRef idx="1">
            <a:schemeClr val="accent3"/>
          </a:effectRef>
          <a:fontRef idx="none"/>
        </p:style>
        <p:txBody>
          <a:bodyPr wrap="square" tIns="45720" bIns="45720" anchor="ctr"/>
          <a:lstStyle>
            <a:lvl1pPr>
              <a:defRPr b="1">
                <a:solidFill>
                  <a:schemeClr val="tx1"/>
                </a:solidFill>
              </a:defRPr>
            </a:lvl1pPr>
          </a:lstStyle>
          <a:p>
            <a:r>
              <a:rPr lang="en-US"/>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D9FB2CA-BDFA-41FE-A45B-E90B99D4CA10}" type="datetime1">
              <a:rPr lang="en-US" smtClean="0"/>
              <a:pPr>
                <a:defRPr/>
              </a:pPr>
              <a:t>Tuesday, October 13, 2020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E53B4BB-6EEB-4533-821C-2F978E49E475}" type="slidenum">
              <a:rPr lang="en-US" smtClean="0"/>
              <a:pPr>
                <a:defRPr/>
              </a:pPr>
              <a:t>‹#›</a:t>
            </a:fld>
            <a:endParaRPr lang="en-US" dirty="0"/>
          </a:p>
        </p:txBody>
      </p:sp>
    </p:spTree>
    <p:extLst>
      <p:ext uri="{BB962C8B-B14F-4D97-AF65-F5344CB8AC3E}">
        <p14:creationId xmlns:p14="http://schemas.microsoft.com/office/powerpoint/2010/main" val="784861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9F116B9-BDD7-4848-9436-1FA7388807E7}" type="datetime1">
              <a:rPr lang="en-US" smtClean="0"/>
              <a:pPr>
                <a:defRPr/>
              </a:pPr>
              <a:t>Tuesday, October 13, 2020</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B233BF8-30B7-422F-8A2E-624EF48956D9}" type="slidenum">
              <a:rPr lang="en-US" smtClean="0"/>
              <a:pPr>
                <a:defRPr/>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554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92D625B0-3DB5-4C66-8EC7-4B118074993B}" type="datetime1">
              <a:rPr lang="en-US" smtClean="0"/>
              <a:pPr>
                <a:defRPr/>
              </a:pPr>
              <a:t>Tuesday, October 13, 2020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37CE9F5-CB79-444B-B460-CCA926E823EE}" type="slidenum">
              <a:rPr lang="en-US" smtClean="0"/>
              <a:pPr>
                <a:defRPr/>
              </a:pPr>
              <a:t>‹#›</a:t>
            </a:fld>
            <a:endParaRPr lang="en-US" dirty="0"/>
          </a:p>
        </p:txBody>
      </p:sp>
    </p:spTree>
    <p:extLst>
      <p:ext uri="{BB962C8B-B14F-4D97-AF65-F5344CB8AC3E}">
        <p14:creationId xmlns:p14="http://schemas.microsoft.com/office/powerpoint/2010/main" val="4222700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F713E5D-24A4-4EB8-A095-A6A6E29C0CE0}" type="datetime1">
              <a:rPr lang="en-US" smtClean="0"/>
              <a:pPr>
                <a:defRPr/>
              </a:pPr>
              <a:t>Tuesday, October 13, 2020</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D7577D9F-A709-4144-A517-B9A8533E1265}" type="slidenum">
              <a:rPr lang="en-US" smtClean="0"/>
              <a:pPr>
                <a:defRPr/>
              </a:pPr>
              <a:t>‹#›</a:t>
            </a:fld>
            <a:endParaRPr lang="en-US" dirty="0"/>
          </a:p>
        </p:txBody>
      </p:sp>
    </p:spTree>
    <p:extLst>
      <p:ext uri="{BB962C8B-B14F-4D97-AF65-F5344CB8AC3E}">
        <p14:creationId xmlns:p14="http://schemas.microsoft.com/office/powerpoint/2010/main" val="2158952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CBA72FD6-50A3-453A-B0B1-505D1D2E0665}" type="datetime1">
              <a:rPr lang="en-US" smtClean="0"/>
              <a:pPr>
                <a:defRPr/>
              </a:pPr>
              <a:t>Tuesday, October 13, 2020</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67AAF369-A168-4092-B510-16E43193293D}" type="slidenum">
              <a:rPr lang="en-US" smtClean="0"/>
              <a:pPr>
                <a:defRPr/>
              </a:pPr>
              <a:t>‹#›</a:t>
            </a:fld>
            <a:endParaRPr lang="en-US" dirty="0"/>
          </a:p>
        </p:txBody>
      </p:sp>
    </p:spTree>
    <p:extLst>
      <p:ext uri="{BB962C8B-B14F-4D97-AF65-F5344CB8AC3E}">
        <p14:creationId xmlns:p14="http://schemas.microsoft.com/office/powerpoint/2010/main" val="170741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443ADE56-1D96-47C5-9F23-EBE90809D1A4}" type="datetime1">
              <a:rPr lang="en-US" smtClean="0"/>
              <a:pPr>
                <a:defRPr/>
              </a:pPr>
              <a:t>Tuesday, October 13, 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a:p>
        </p:txBody>
      </p:sp>
      <p:sp>
        <p:nvSpPr>
          <p:cNvPr id="9" name="Slide Number Placeholder 8"/>
          <p:cNvSpPr>
            <a:spLocks noGrp="1"/>
          </p:cNvSpPr>
          <p:nvPr>
            <p:ph type="sldNum" sz="quarter" idx="12"/>
          </p:nvPr>
        </p:nvSpPr>
        <p:spPr/>
        <p:txBody>
          <a:bodyPr/>
          <a:lstStyle/>
          <a:p>
            <a:pPr>
              <a:defRPr/>
            </a:pPr>
            <a:fld id="{7E3F3A9C-4E1C-4933-9AFB-0726656752D3}" type="slidenum">
              <a:rPr lang="en-US" smtClean="0"/>
              <a:pPr>
                <a:defRPr/>
              </a:pPr>
              <a:t>‹#›</a:t>
            </a:fld>
            <a:endParaRPr lang="en-US" dirty="0"/>
          </a:p>
        </p:txBody>
      </p:sp>
    </p:spTree>
    <p:extLst>
      <p:ext uri="{BB962C8B-B14F-4D97-AF65-F5344CB8AC3E}">
        <p14:creationId xmlns:p14="http://schemas.microsoft.com/office/powerpoint/2010/main" val="214833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fld id="{9F88FC84-DF14-45B6-BB50-68A7C846963B}" type="datetime1">
              <a:rPr lang="en-US" smtClean="0"/>
              <a:pPr>
                <a:defRPr/>
              </a:pPr>
              <a:t>Tuesday, October 13, 2020</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E879E663-BE61-4819-A49C-3273FF903BB0}" type="slidenum">
              <a:rPr lang="en-US" smtClean="0"/>
              <a:pPr>
                <a:defRPr/>
              </a:pPr>
              <a:t>‹#›</a:t>
            </a:fld>
            <a:endParaRPr lang="en-US" dirty="0"/>
          </a:p>
        </p:txBody>
      </p:sp>
    </p:spTree>
    <p:extLst>
      <p:ext uri="{BB962C8B-B14F-4D97-AF65-F5344CB8AC3E}">
        <p14:creationId xmlns:p14="http://schemas.microsoft.com/office/powerpoint/2010/main" val="2425374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F88B5DF-63E6-435A-B270-763708F18828}" type="datetime1">
              <a:rPr lang="en-US" smtClean="0"/>
              <a:pPr>
                <a:defRPr/>
              </a:pPr>
              <a:t>Tuesday, October 13, 2020</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99AEDA8-794D-4F9D-B04A-1DBB4E7C3A5B}" type="slidenum">
              <a:rPr lang="en-US" smtClean="0"/>
              <a:pPr>
                <a:defRPr/>
              </a:pPr>
              <a:t>‹#›</a:t>
            </a:fld>
            <a:endParaRPr lang="en-US" dirty="0"/>
          </a:p>
        </p:txBody>
      </p:sp>
    </p:spTree>
    <p:extLst>
      <p:ext uri="{BB962C8B-B14F-4D97-AF65-F5344CB8AC3E}">
        <p14:creationId xmlns:p14="http://schemas.microsoft.com/office/powerpoint/2010/main" val="2140382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a:defRPr/>
            </a:pPr>
            <a:fld id="{FF73F644-F43A-4382-813F-9DB9F4F9D3F1}" type="datetime1">
              <a:rPr lang="en-US" smtClean="0"/>
              <a:pPr>
                <a:defRPr/>
              </a:pPr>
              <a:t>Tuesday, October 13, 2020</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a:defRPr/>
            </a:pPr>
            <a:fld id="{7C43B2D8-D0AF-43C5-B01F-3B66A3AA4349}" type="slidenum">
              <a:rPr lang="en-US" smtClean="0"/>
              <a:pPr>
                <a:defRPr/>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613952"/>
      </p:ext>
    </p:extLst>
  </p:cSld>
  <p:clrMap bg1="lt1" tx1="dk1" bg2="lt2" tx2="dk2" accent1="accent1" accent2="accent2" accent3="accent3" accent4="accent4" accent5="accent5" accent6="accent6" hlink="hlink" folHlink="folHlink"/>
  <p:sldLayoutIdLst>
    <p:sldLayoutId id="2147484465" r:id="rId1"/>
    <p:sldLayoutId id="2147484466" r:id="rId2"/>
    <p:sldLayoutId id="2147484467" r:id="rId3"/>
    <p:sldLayoutId id="2147484468" r:id="rId4"/>
    <p:sldLayoutId id="2147484469" r:id="rId5"/>
    <p:sldLayoutId id="2147484470" r:id="rId6"/>
    <p:sldLayoutId id="2147484471" r:id="rId7"/>
    <p:sldLayoutId id="2147484472" r:id="rId8"/>
    <p:sldLayoutId id="2147484473" r:id="rId9"/>
    <p:sldLayoutId id="2147484474" r:id="rId10"/>
    <p:sldLayoutId id="2147484475" r:id="rId11"/>
    <p:sldLayoutId id="2147484476" r:id="rId12"/>
    <p:sldLayoutId id="2147484410" r:id="rId13"/>
    <p:sldLayoutId id="2147484411" r:id="rId14"/>
    <p:sldLayoutId id="2147484396" r:id="rId15"/>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b">
            <a:normAutofit/>
          </a:bodyPr>
          <a:lstStyle/>
          <a:p>
            <a:pPr>
              <a:lnSpc>
                <a:spcPct val="90000"/>
              </a:lnSpc>
              <a:defRPr/>
            </a:pPr>
            <a:br>
              <a:rPr lang="sv-SE" sz="3900"/>
            </a:br>
            <a:endParaRPr lang="sv-SE" sz="3900"/>
          </a:p>
        </p:txBody>
      </p:sp>
      <p:sp>
        <p:nvSpPr>
          <p:cNvPr id="5" name="Content Placeholder 4">
            <a:extLst>
              <a:ext uri="{FF2B5EF4-FFF2-40B4-BE49-F238E27FC236}">
                <a16:creationId xmlns:a16="http://schemas.microsoft.com/office/drawing/2014/main" id="{D7EFD436-9440-4596-8A25-0E2DBBAE53B5}"/>
              </a:ext>
            </a:extLst>
          </p:cNvPr>
          <p:cNvSpPr>
            <a:spLocks noGrp="1"/>
          </p:cNvSpPr>
          <p:nvPr>
            <p:ph sz="half" idx="1"/>
          </p:nvPr>
        </p:nvSpPr>
        <p:spPr>
          <a:xfrm>
            <a:off x="512064" y="457200"/>
            <a:ext cx="8174736" cy="1219200"/>
          </a:xfrm>
        </p:spPr>
        <p:txBody>
          <a:bodyPr wrap="square" anchor="t">
            <a:normAutofit fontScale="92500" lnSpcReduction="20000"/>
          </a:bodyPr>
          <a:lstStyle/>
          <a:p>
            <a:pPr marL="0" indent="0" algn="ctr">
              <a:buNone/>
            </a:pPr>
            <a:r>
              <a:rPr lang="en-US" sz="4400" b="1" dirty="0">
                <a:solidFill>
                  <a:srgbClr val="FF0000"/>
                </a:solidFill>
                <a:latin typeface="Edwardian Script ITC" panose="030303020407070D0804" pitchFamily="66" charset="0"/>
              </a:rPr>
              <a:t>Delta Sigma Theta Sorority Incorporated</a:t>
            </a:r>
          </a:p>
          <a:p>
            <a:pPr marL="0" indent="0" algn="ctr">
              <a:buNone/>
            </a:pPr>
            <a:r>
              <a:rPr lang="en-US" sz="4400" b="1" dirty="0">
                <a:solidFill>
                  <a:srgbClr val="FF0000"/>
                </a:solidFill>
                <a:latin typeface="Edwardian Script ITC" panose="030303020407070D0804" pitchFamily="66" charset="0"/>
              </a:rPr>
              <a:t>Murrieta-Temecula Area Alumnae Chapter</a:t>
            </a:r>
          </a:p>
          <a:p>
            <a:pPr marL="0" indent="0">
              <a:buNone/>
            </a:pPr>
            <a:endParaRPr lang="en-US" b="1" dirty="0"/>
          </a:p>
          <a:p>
            <a:pPr marL="0" indent="0">
              <a:buNone/>
            </a:pPr>
            <a:endParaRPr lang="en-US" b="1" dirty="0"/>
          </a:p>
        </p:txBody>
      </p:sp>
      <p:sp>
        <p:nvSpPr>
          <p:cNvPr id="4" name="Slide Number Placeholder 3"/>
          <p:cNvSpPr>
            <a:spLocks noGrp="1"/>
          </p:cNvSpPr>
          <p:nvPr>
            <p:ph type="sldNum" sz="quarter" idx="12"/>
          </p:nvPr>
        </p:nvSpPr>
        <p:spPr/>
        <p:txBody>
          <a:bodyPr anchor="ctr">
            <a:normAutofit/>
          </a:bodyPr>
          <a:lstStyle/>
          <a:p>
            <a:pPr>
              <a:spcAft>
                <a:spcPts val="600"/>
              </a:spcAft>
              <a:defRPr/>
            </a:pPr>
            <a:fld id="{4123635E-BF92-4075-852B-B5D5A50D4AFE}" type="slidenum">
              <a:rPr lang="en-US" smtClean="0"/>
              <a:pPr>
                <a:spcAft>
                  <a:spcPts val="600"/>
                </a:spcAft>
                <a:defRPr/>
              </a:pPr>
              <a:t>1</a:t>
            </a:fld>
            <a:endParaRPr lang="en-US"/>
          </a:p>
        </p:txBody>
      </p:sp>
      <p:pic>
        <p:nvPicPr>
          <p:cNvPr id="6" name="Picture 5">
            <a:extLst>
              <a:ext uri="{FF2B5EF4-FFF2-40B4-BE49-F238E27FC236}">
                <a16:creationId xmlns:a16="http://schemas.microsoft.com/office/drawing/2014/main" id="{A2B7343D-E3EF-40AD-9DB6-547CF98B8EFC}"/>
              </a:ext>
            </a:extLst>
          </p:cNvPr>
          <p:cNvPicPr>
            <a:picLocks noChangeAspect="1"/>
          </p:cNvPicPr>
          <p:nvPr/>
        </p:nvPicPr>
        <p:blipFill>
          <a:blip r:embed="rId2"/>
          <a:stretch>
            <a:fillRect/>
          </a:stretch>
        </p:blipFill>
        <p:spPr>
          <a:xfrm>
            <a:off x="3309766" y="1771651"/>
            <a:ext cx="2524466" cy="2636518"/>
          </a:xfrm>
          <a:prstGeom prst="rect">
            <a:avLst/>
          </a:prstGeom>
          <a:noFill/>
        </p:spPr>
      </p:pic>
      <p:sp>
        <p:nvSpPr>
          <p:cNvPr id="7" name="TextBox 6">
            <a:extLst>
              <a:ext uri="{FF2B5EF4-FFF2-40B4-BE49-F238E27FC236}">
                <a16:creationId xmlns:a16="http://schemas.microsoft.com/office/drawing/2014/main" id="{512C7757-C166-45A2-B4E6-572E8E8B74E2}"/>
              </a:ext>
            </a:extLst>
          </p:cNvPr>
          <p:cNvSpPr txBox="1"/>
          <p:nvPr/>
        </p:nvSpPr>
        <p:spPr>
          <a:xfrm>
            <a:off x="2514600" y="4354828"/>
            <a:ext cx="4515980" cy="1015663"/>
          </a:xfrm>
          <a:prstGeom prst="rect">
            <a:avLst/>
          </a:prstGeom>
          <a:noFill/>
        </p:spPr>
        <p:txBody>
          <a:bodyPr wrap="none" rtlCol="0">
            <a:spAutoFit/>
          </a:bodyPr>
          <a:lstStyle/>
          <a:p>
            <a:r>
              <a:rPr lang="en-US" sz="6000" dirty="0">
                <a:latin typeface="Edwardian Script ITC" panose="030303020407070D0804" pitchFamily="66" charset="0"/>
              </a:rPr>
              <a:t>Heritage Moments</a:t>
            </a:r>
          </a:p>
        </p:txBody>
      </p:sp>
      <p:sp>
        <p:nvSpPr>
          <p:cNvPr id="8" name="TextBox 7">
            <a:extLst>
              <a:ext uri="{FF2B5EF4-FFF2-40B4-BE49-F238E27FC236}">
                <a16:creationId xmlns:a16="http://schemas.microsoft.com/office/drawing/2014/main" id="{933B2BBB-75B8-48AE-A55C-4C0AE8EC5E6E}"/>
              </a:ext>
            </a:extLst>
          </p:cNvPr>
          <p:cNvSpPr txBox="1"/>
          <p:nvPr/>
        </p:nvSpPr>
        <p:spPr>
          <a:xfrm>
            <a:off x="6172200" y="5423833"/>
            <a:ext cx="2971800" cy="923330"/>
          </a:xfrm>
          <a:prstGeom prst="rect">
            <a:avLst/>
          </a:prstGeom>
          <a:noFill/>
        </p:spPr>
        <p:txBody>
          <a:bodyPr wrap="square" rtlCol="0">
            <a:spAutoFit/>
          </a:bodyPr>
          <a:lstStyle/>
          <a:p>
            <a:r>
              <a:rPr lang="en-US" dirty="0">
                <a:latin typeface="Brush Script MT" panose="03060802040406070304" pitchFamily="66" charset="0"/>
              </a:rPr>
              <a:t>Patricia P Watson Ed.D. Chair</a:t>
            </a:r>
          </a:p>
          <a:p>
            <a:r>
              <a:rPr lang="en-US" dirty="0">
                <a:latin typeface="Brush Script MT" panose="03060802040406070304" pitchFamily="66" charset="0"/>
              </a:rPr>
              <a:t>Manerva Hart, DDS. Co-Chair</a:t>
            </a:r>
          </a:p>
          <a:p>
            <a:r>
              <a:rPr lang="en-US" dirty="0">
                <a:latin typeface="Brush Script MT" panose="03060802040406070304" pitchFamily="66" charset="0"/>
              </a:rPr>
              <a:t>September 8,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EC772E-6974-49D2-8712-4762326E4A8C}"/>
              </a:ext>
            </a:extLst>
          </p:cNvPr>
          <p:cNvSpPr>
            <a:spLocks noGrp="1"/>
          </p:cNvSpPr>
          <p:nvPr>
            <p:ph type="sldNum" sz="quarter" idx="12"/>
          </p:nvPr>
        </p:nvSpPr>
        <p:spPr/>
        <p:txBody>
          <a:bodyPr/>
          <a:lstStyle/>
          <a:p>
            <a:pPr>
              <a:defRPr/>
            </a:pPr>
            <a:fld id="{7E3F3A9C-4E1C-4933-9AFB-0726656752D3}" type="slidenum">
              <a:rPr lang="en-US" smtClean="0"/>
              <a:pPr>
                <a:defRPr/>
              </a:pPr>
              <a:t>10</a:t>
            </a:fld>
            <a:endParaRPr lang="en-US" dirty="0"/>
          </a:p>
        </p:txBody>
      </p:sp>
      <p:sp>
        <p:nvSpPr>
          <p:cNvPr id="5" name="TextBox 4">
            <a:extLst>
              <a:ext uri="{FF2B5EF4-FFF2-40B4-BE49-F238E27FC236}">
                <a16:creationId xmlns:a16="http://schemas.microsoft.com/office/drawing/2014/main" id="{F15FD889-B512-430B-8C49-140FF8BF1C15}"/>
              </a:ext>
            </a:extLst>
          </p:cNvPr>
          <p:cNvSpPr txBox="1"/>
          <p:nvPr/>
        </p:nvSpPr>
        <p:spPr>
          <a:xfrm>
            <a:off x="609600" y="152400"/>
            <a:ext cx="8077200" cy="3970318"/>
          </a:xfrm>
          <a:prstGeom prst="rect">
            <a:avLst/>
          </a:prstGeom>
          <a:noFill/>
        </p:spPr>
        <p:txBody>
          <a:bodyPr wrap="square">
            <a:spAutoFit/>
          </a:bodyPr>
          <a:lstStyle/>
          <a:p>
            <a:r>
              <a:rPr lang="en-US" sz="2800" dirty="0"/>
              <a:t>The collegiate students wanted to move towards activism and greater public service rather than continue to focus on social activities.  According to Delta Sigma Theta’s historian Paula Giddings, the 22 young women were concerned that since Alpha Kappa Alpha was not incorporated, there was </a:t>
            </a:r>
            <a:r>
              <a:rPr lang="en-US" sz="2800" dirty="0">
                <a:solidFill>
                  <a:srgbClr val="FF0000"/>
                </a:solidFill>
              </a:rPr>
              <a:t>NO</a:t>
            </a:r>
            <a:r>
              <a:rPr lang="en-US" sz="2800" dirty="0"/>
              <a:t> ‘legal entity”.  Since there was no charter, there was no authority to form other chapters thus limiting the ability to enlarge the scope of activity.</a:t>
            </a:r>
          </a:p>
        </p:txBody>
      </p:sp>
      <p:pic>
        <p:nvPicPr>
          <p:cNvPr id="6" name="Picture 5">
            <a:extLst>
              <a:ext uri="{FF2B5EF4-FFF2-40B4-BE49-F238E27FC236}">
                <a16:creationId xmlns:a16="http://schemas.microsoft.com/office/drawing/2014/main" id="{DBB8D06C-2A06-4875-A969-84E29E1241D6}"/>
              </a:ext>
            </a:extLst>
          </p:cNvPr>
          <p:cNvPicPr>
            <a:picLocks noChangeAspect="1"/>
          </p:cNvPicPr>
          <p:nvPr/>
        </p:nvPicPr>
        <p:blipFill>
          <a:blip r:embed="rId2"/>
          <a:stretch>
            <a:fillRect/>
          </a:stretch>
        </p:blipFill>
        <p:spPr>
          <a:xfrm>
            <a:off x="2971458" y="4122718"/>
            <a:ext cx="3201084" cy="2135123"/>
          </a:xfrm>
          <a:prstGeom prst="rect">
            <a:avLst/>
          </a:prstGeom>
        </p:spPr>
      </p:pic>
    </p:spTree>
    <p:extLst>
      <p:ext uri="{BB962C8B-B14F-4D97-AF65-F5344CB8AC3E}">
        <p14:creationId xmlns:p14="http://schemas.microsoft.com/office/powerpoint/2010/main" val="1863956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8ADE2D-BA72-4374-9F4F-C431197F3260}"/>
              </a:ext>
            </a:extLst>
          </p:cNvPr>
          <p:cNvSpPr>
            <a:spLocks noGrp="1"/>
          </p:cNvSpPr>
          <p:nvPr>
            <p:ph type="sldNum" sz="quarter" idx="12"/>
          </p:nvPr>
        </p:nvSpPr>
        <p:spPr/>
        <p:txBody>
          <a:bodyPr/>
          <a:lstStyle/>
          <a:p>
            <a:pPr>
              <a:defRPr/>
            </a:pPr>
            <a:fld id="{7E3F3A9C-4E1C-4933-9AFB-0726656752D3}" type="slidenum">
              <a:rPr lang="en-US" smtClean="0"/>
              <a:pPr>
                <a:defRPr/>
              </a:pPr>
              <a:t>11</a:t>
            </a:fld>
            <a:endParaRPr lang="en-US" dirty="0"/>
          </a:p>
        </p:txBody>
      </p:sp>
      <p:sp>
        <p:nvSpPr>
          <p:cNvPr id="3" name="Rectangle 2">
            <a:extLst>
              <a:ext uri="{FF2B5EF4-FFF2-40B4-BE49-F238E27FC236}">
                <a16:creationId xmlns:a16="http://schemas.microsoft.com/office/drawing/2014/main" id="{109A45B1-8A1A-43EF-A2E3-3DDFF4237919}"/>
              </a:ext>
            </a:extLst>
          </p:cNvPr>
          <p:cNvSpPr/>
          <p:nvPr/>
        </p:nvSpPr>
        <p:spPr>
          <a:xfrm>
            <a:off x="228600" y="304800"/>
            <a:ext cx="8686800" cy="4108817"/>
          </a:xfrm>
          <a:prstGeom prst="rect">
            <a:avLst/>
          </a:prstGeom>
        </p:spPr>
        <p:txBody>
          <a:bodyPr wrap="square">
            <a:spAutoFit/>
          </a:bodyPr>
          <a:lstStyle/>
          <a:p>
            <a:r>
              <a:rPr lang="en-US" sz="2900" dirty="0"/>
              <a:t>After discussing this important change in its status, the members agreed that the sorority should proceed to become a chartered organization on the Howard University campus, then file Articles of Incorporation in the office of the Recorder or Deeds, in the District of Columbia. It was further pointed out that the time was at hand when they should change the name of the organization to one distinctively Greek. </a:t>
            </a:r>
          </a:p>
          <a:p>
            <a:endParaRPr lang="en-US" sz="2900" dirty="0"/>
          </a:p>
        </p:txBody>
      </p:sp>
      <p:pic>
        <p:nvPicPr>
          <p:cNvPr id="4" name="Picture 3">
            <a:extLst>
              <a:ext uri="{FF2B5EF4-FFF2-40B4-BE49-F238E27FC236}">
                <a16:creationId xmlns:a16="http://schemas.microsoft.com/office/drawing/2014/main" id="{3A7EA90C-B331-4C7C-B6FB-B563C90290E6}"/>
              </a:ext>
            </a:extLst>
          </p:cNvPr>
          <p:cNvPicPr>
            <a:picLocks noChangeAspect="1"/>
          </p:cNvPicPr>
          <p:nvPr/>
        </p:nvPicPr>
        <p:blipFill>
          <a:blip r:embed="rId2"/>
          <a:stretch>
            <a:fillRect/>
          </a:stretch>
        </p:blipFill>
        <p:spPr>
          <a:xfrm>
            <a:off x="2743200" y="3962400"/>
            <a:ext cx="3276599" cy="2372591"/>
          </a:xfrm>
          <a:prstGeom prst="rect">
            <a:avLst/>
          </a:prstGeom>
        </p:spPr>
      </p:pic>
    </p:spTree>
    <p:extLst>
      <p:ext uri="{BB962C8B-B14F-4D97-AF65-F5344CB8AC3E}">
        <p14:creationId xmlns:p14="http://schemas.microsoft.com/office/powerpoint/2010/main" val="3653749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A0D1CB-ABF2-4034-A796-C06F58BFDAFB}"/>
              </a:ext>
            </a:extLst>
          </p:cNvPr>
          <p:cNvSpPr>
            <a:spLocks noGrp="1"/>
          </p:cNvSpPr>
          <p:nvPr>
            <p:ph type="sldNum" sz="quarter" idx="12"/>
          </p:nvPr>
        </p:nvSpPr>
        <p:spPr/>
        <p:txBody>
          <a:bodyPr/>
          <a:lstStyle/>
          <a:p>
            <a:pPr>
              <a:defRPr/>
            </a:pPr>
            <a:fld id="{7E3F3A9C-4E1C-4933-9AFB-0726656752D3}" type="slidenum">
              <a:rPr lang="en-US" smtClean="0"/>
              <a:pPr>
                <a:defRPr/>
              </a:pPr>
              <a:t>12</a:t>
            </a:fld>
            <a:endParaRPr lang="en-US" dirty="0"/>
          </a:p>
        </p:txBody>
      </p:sp>
      <p:sp>
        <p:nvSpPr>
          <p:cNvPr id="3" name="Rectangle 2">
            <a:extLst>
              <a:ext uri="{FF2B5EF4-FFF2-40B4-BE49-F238E27FC236}">
                <a16:creationId xmlns:a16="http://schemas.microsoft.com/office/drawing/2014/main" id="{53004F92-5352-4C09-934D-8F8662D138FF}"/>
              </a:ext>
            </a:extLst>
          </p:cNvPr>
          <p:cNvSpPr/>
          <p:nvPr/>
        </p:nvSpPr>
        <p:spPr>
          <a:xfrm>
            <a:off x="609600" y="1676400"/>
            <a:ext cx="8256963" cy="4401205"/>
          </a:xfrm>
          <a:prstGeom prst="rect">
            <a:avLst/>
          </a:prstGeom>
        </p:spPr>
        <p:txBody>
          <a:bodyPr wrap="square">
            <a:spAutoFit/>
          </a:bodyPr>
          <a:lstStyle/>
          <a:p>
            <a:r>
              <a:rPr lang="en-US" sz="2800" dirty="0"/>
              <a:t>They felt Alpha Kappa Alpha was solely a female derivative of Alpha Phi Alpha with no individual meaning and were not “Greek distinctive” letters. They also wanted to change the symbols, sorority colors and be more politically oriented. In 1912 at Howard University, the 22 undergraduates voted to change the organization’s name to Delta Sigma Theta. This new name was to reflect the group’s desire to change the direction of the group and change the philosophical underpinnings. </a:t>
            </a:r>
          </a:p>
        </p:txBody>
      </p:sp>
      <p:pic>
        <p:nvPicPr>
          <p:cNvPr id="4" name="Picture 3">
            <a:extLst>
              <a:ext uri="{FF2B5EF4-FFF2-40B4-BE49-F238E27FC236}">
                <a16:creationId xmlns:a16="http://schemas.microsoft.com/office/drawing/2014/main" id="{3A09840D-4A60-4702-A08B-C19E38F65DB4}"/>
              </a:ext>
            </a:extLst>
          </p:cNvPr>
          <p:cNvPicPr>
            <a:picLocks noChangeAspect="1"/>
          </p:cNvPicPr>
          <p:nvPr/>
        </p:nvPicPr>
        <p:blipFill rotWithShape="1">
          <a:blip r:embed="rId2"/>
          <a:srcRect t="19497" b="25235"/>
          <a:stretch/>
        </p:blipFill>
        <p:spPr>
          <a:xfrm>
            <a:off x="5249525" y="33089"/>
            <a:ext cx="2828925" cy="1563490"/>
          </a:xfrm>
          <a:prstGeom prst="rect">
            <a:avLst/>
          </a:prstGeom>
        </p:spPr>
      </p:pic>
      <p:pic>
        <p:nvPicPr>
          <p:cNvPr id="5" name="Picture 4">
            <a:extLst>
              <a:ext uri="{FF2B5EF4-FFF2-40B4-BE49-F238E27FC236}">
                <a16:creationId xmlns:a16="http://schemas.microsoft.com/office/drawing/2014/main" id="{25219DFB-0ABA-4967-93D9-EEA545A31A9C}"/>
              </a:ext>
            </a:extLst>
          </p:cNvPr>
          <p:cNvPicPr>
            <a:picLocks noChangeAspect="1"/>
          </p:cNvPicPr>
          <p:nvPr/>
        </p:nvPicPr>
        <p:blipFill rotWithShape="1">
          <a:blip r:embed="rId3"/>
          <a:srcRect l="33650" t="24902" r="26746" b="18627"/>
          <a:stretch/>
        </p:blipFill>
        <p:spPr>
          <a:xfrm>
            <a:off x="1143000" y="233412"/>
            <a:ext cx="2828924" cy="1371600"/>
          </a:xfrm>
          <a:prstGeom prst="rect">
            <a:avLst/>
          </a:prstGeom>
        </p:spPr>
      </p:pic>
      <p:sp>
        <p:nvSpPr>
          <p:cNvPr id="6" name="TextBox 5">
            <a:extLst>
              <a:ext uri="{FF2B5EF4-FFF2-40B4-BE49-F238E27FC236}">
                <a16:creationId xmlns:a16="http://schemas.microsoft.com/office/drawing/2014/main" id="{2AC2524A-56D4-4A1E-9628-31FFFDD12A73}"/>
              </a:ext>
            </a:extLst>
          </p:cNvPr>
          <p:cNvSpPr txBox="1"/>
          <p:nvPr/>
        </p:nvSpPr>
        <p:spPr>
          <a:xfrm>
            <a:off x="4195482" y="411380"/>
            <a:ext cx="830484" cy="1015663"/>
          </a:xfrm>
          <a:prstGeom prst="rect">
            <a:avLst/>
          </a:prstGeom>
          <a:noFill/>
        </p:spPr>
        <p:txBody>
          <a:bodyPr wrap="none" rtlCol="0">
            <a:spAutoFit/>
          </a:bodyPr>
          <a:lstStyle/>
          <a:p>
            <a:r>
              <a:rPr lang="en-US" sz="6000" dirty="0"/>
              <a:t>vs</a:t>
            </a:r>
          </a:p>
        </p:txBody>
      </p:sp>
    </p:spTree>
    <p:extLst>
      <p:ext uri="{BB962C8B-B14F-4D97-AF65-F5344CB8AC3E}">
        <p14:creationId xmlns:p14="http://schemas.microsoft.com/office/powerpoint/2010/main" val="3491135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822960" y="286603"/>
            <a:ext cx="7543800" cy="1450757"/>
          </a:xfrm>
        </p:spPr>
        <p:txBody>
          <a:bodyPr>
            <a:normAutofit/>
          </a:bodyPr>
          <a:lstStyle/>
          <a:p>
            <a:pPr algn="ctr">
              <a:defRPr/>
            </a:pPr>
            <a:r>
              <a:rPr lang="en-US" dirty="0"/>
              <a:t>Delta = Change</a:t>
            </a:r>
          </a:p>
        </p:txBody>
      </p:sp>
      <p:pic>
        <p:nvPicPr>
          <p:cNvPr id="2" name="Picture 1">
            <a:extLst>
              <a:ext uri="{FF2B5EF4-FFF2-40B4-BE49-F238E27FC236}">
                <a16:creationId xmlns:a16="http://schemas.microsoft.com/office/drawing/2014/main" id="{2A264B38-D29D-48BB-A37D-22E6D2078E70}"/>
              </a:ext>
            </a:extLst>
          </p:cNvPr>
          <p:cNvPicPr>
            <a:picLocks noChangeAspect="1"/>
          </p:cNvPicPr>
          <p:nvPr/>
        </p:nvPicPr>
        <p:blipFill>
          <a:blip r:embed="rId2"/>
          <a:stretch>
            <a:fillRect/>
          </a:stretch>
        </p:blipFill>
        <p:spPr>
          <a:xfrm>
            <a:off x="228600" y="2667000"/>
            <a:ext cx="3375392" cy="1983042"/>
          </a:xfrm>
          <a:prstGeom prst="rect">
            <a:avLst/>
          </a:prstGeom>
        </p:spPr>
      </p:pic>
      <p:sp>
        <p:nvSpPr>
          <p:cNvPr id="6" name="Content Placeholder 5">
            <a:extLst>
              <a:ext uri="{FF2B5EF4-FFF2-40B4-BE49-F238E27FC236}">
                <a16:creationId xmlns:a16="http://schemas.microsoft.com/office/drawing/2014/main" id="{AA60C4D8-736E-41FC-81D3-168DB5A5E4F7}"/>
              </a:ext>
            </a:extLst>
          </p:cNvPr>
          <p:cNvSpPr>
            <a:spLocks noGrp="1"/>
          </p:cNvSpPr>
          <p:nvPr>
            <p:ph idx="1"/>
          </p:nvPr>
        </p:nvSpPr>
        <p:spPr>
          <a:xfrm>
            <a:off x="3741420" y="1983035"/>
            <a:ext cx="5181600" cy="4189165"/>
          </a:xfrm>
        </p:spPr>
        <p:txBody>
          <a:bodyPr>
            <a:normAutofit fontScale="92500" lnSpcReduction="20000"/>
          </a:bodyPr>
          <a:lstStyle/>
          <a:p>
            <a:r>
              <a:rPr lang="en-US" sz="2600" b="1" dirty="0"/>
              <a:t>The name Delta Sigma Theta, suggested by a committee headed by Soror Penn, (</a:t>
            </a:r>
            <a:r>
              <a:rPr lang="en-US" sz="2600" b="1" i="1" dirty="0"/>
              <a:t>Delta means Change</a:t>
            </a:r>
            <a:r>
              <a:rPr lang="en-US" sz="2600" b="1" dirty="0"/>
              <a:t>) seemed especially appropriate for a Greek letter society, and along with a design for a pin, this name was accepted by the undergraduate membership. </a:t>
            </a:r>
          </a:p>
          <a:p>
            <a:r>
              <a:rPr lang="en-US" sz="2600" b="1" dirty="0"/>
              <a:t>It was thus that the name of the first sorority at Howard University was changed from Alpha Kappa Alpha to Delta Sigma Theta. Soror Davis, a senior and President of the Alpha Kappa Alpha Sorority, remained president of both Alpha Kappa Alpha and Delta Sigma Theta Sororities. </a:t>
            </a:r>
          </a:p>
          <a:p>
            <a:endParaRPr lang="en-US" dirty="0"/>
          </a:p>
        </p:txBody>
      </p:sp>
      <p:sp>
        <p:nvSpPr>
          <p:cNvPr id="4" name="Slide Number Placeholder 3"/>
          <p:cNvSpPr>
            <a:spLocks noGrp="1"/>
          </p:cNvSpPr>
          <p:nvPr>
            <p:ph type="sldNum" sz="quarter" idx="12"/>
          </p:nvPr>
        </p:nvSpPr>
        <p:spPr>
          <a:xfrm>
            <a:off x="7425343" y="6459785"/>
            <a:ext cx="984019" cy="365125"/>
          </a:xfrm>
        </p:spPr>
        <p:txBody>
          <a:bodyPr>
            <a:normAutofit/>
          </a:bodyPr>
          <a:lstStyle/>
          <a:p>
            <a:pPr>
              <a:spcAft>
                <a:spcPts val="600"/>
              </a:spcAft>
              <a:defRPr/>
            </a:pPr>
            <a:fld id="{CF68B8A2-3A87-4A99-8AD7-6528338A99A4}" type="slidenum">
              <a:rPr lang="en-US" smtClean="0"/>
              <a:pPr>
                <a:spcAft>
                  <a:spcPts val="600"/>
                </a:spcAft>
                <a:defRPr/>
              </a:pPr>
              <a:t>13</a:t>
            </a:fld>
            <a:endParaRPr lang="en-US"/>
          </a:p>
        </p:txBody>
      </p:sp>
    </p:spTree>
    <p:extLst>
      <p:ext uri="{BB962C8B-B14F-4D97-AF65-F5344CB8AC3E}">
        <p14:creationId xmlns:p14="http://schemas.microsoft.com/office/powerpoint/2010/main" val="2615863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AD3978-434D-43D7-9EE8-610E04CCED8F}"/>
              </a:ext>
            </a:extLst>
          </p:cNvPr>
          <p:cNvSpPr>
            <a:spLocks noGrp="1"/>
          </p:cNvSpPr>
          <p:nvPr>
            <p:ph type="sldNum" sz="quarter" idx="12"/>
          </p:nvPr>
        </p:nvSpPr>
        <p:spPr/>
        <p:txBody>
          <a:bodyPr/>
          <a:lstStyle/>
          <a:p>
            <a:pPr>
              <a:defRPr/>
            </a:pPr>
            <a:fld id="{7E3F3A9C-4E1C-4933-9AFB-0726656752D3}" type="slidenum">
              <a:rPr lang="en-US" smtClean="0"/>
              <a:pPr>
                <a:defRPr/>
              </a:pPr>
              <a:t>14</a:t>
            </a:fld>
            <a:endParaRPr lang="en-US" dirty="0"/>
          </a:p>
        </p:txBody>
      </p:sp>
      <p:sp>
        <p:nvSpPr>
          <p:cNvPr id="4" name="TextBox 3">
            <a:extLst>
              <a:ext uri="{FF2B5EF4-FFF2-40B4-BE49-F238E27FC236}">
                <a16:creationId xmlns:a16="http://schemas.microsoft.com/office/drawing/2014/main" id="{BEF7672E-C866-4A36-8268-AEEB69DE7ED3}"/>
              </a:ext>
            </a:extLst>
          </p:cNvPr>
          <p:cNvSpPr txBox="1"/>
          <p:nvPr/>
        </p:nvSpPr>
        <p:spPr>
          <a:xfrm>
            <a:off x="152400" y="827475"/>
            <a:ext cx="6172199" cy="5632311"/>
          </a:xfrm>
          <a:prstGeom prst="rect">
            <a:avLst/>
          </a:prstGeom>
          <a:noFill/>
        </p:spPr>
        <p:txBody>
          <a:bodyPr wrap="square">
            <a:spAutoFit/>
          </a:bodyPr>
          <a:lstStyle/>
          <a:p>
            <a:r>
              <a:rPr lang="en-US" sz="2400" dirty="0"/>
              <a:t>However, one graduate, Nellie M. Quander, present at the re-organization meeting, objected to the change of the name from Alpha Kappa Alpha to Delta Sigma Theta. She hastily contacted other graduate members scattered over the country. Those whom she could reach in Washington, DC and neighboring cities reorganized Alpha Kappa Alpha and declared their determination to hold onto their tradition and to their original name. </a:t>
            </a:r>
            <a:r>
              <a:rPr lang="en-US" sz="2400" b="0" i="0" dirty="0">
                <a:effectLst/>
              </a:rPr>
              <a:t>Quander, along with </a:t>
            </a:r>
            <a:r>
              <a:rPr lang="en-US" sz="2400" b="0" i="0" u="none" strike="noStrike" dirty="0">
                <a:effectLst/>
              </a:rPr>
              <a:t>Minnie Smith</a:t>
            </a:r>
            <a:r>
              <a:rPr lang="en-US" sz="2400" b="0" i="0" dirty="0">
                <a:effectLst/>
              </a:rPr>
              <a:t>, </a:t>
            </a:r>
            <a:r>
              <a:rPr lang="en-US" sz="2400" b="0" i="0" u="none" strike="noStrike" dirty="0">
                <a:effectLst/>
              </a:rPr>
              <a:t>Norma Boyd</a:t>
            </a:r>
            <a:r>
              <a:rPr lang="en-US" sz="2400" b="0" i="0" dirty="0">
                <a:effectLst/>
              </a:rPr>
              <a:t>, </a:t>
            </a:r>
            <a:r>
              <a:rPr lang="en-US" sz="2400" b="0" i="0" u="none" strike="noStrike" dirty="0">
                <a:effectLst/>
              </a:rPr>
              <a:t>Julia Evangeline Brooks</a:t>
            </a:r>
            <a:r>
              <a:rPr lang="en-US" sz="2400" b="0" i="0" dirty="0">
                <a:effectLst/>
              </a:rPr>
              <a:t>, </a:t>
            </a:r>
            <a:r>
              <a:rPr lang="en-US" sz="2400" b="0" i="0" u="none" strike="noStrike" dirty="0">
                <a:effectLst/>
              </a:rPr>
              <a:t>Nellie Pratt Russell</a:t>
            </a:r>
            <a:r>
              <a:rPr lang="en-US" sz="2400" b="0" i="0" dirty="0">
                <a:effectLst/>
              </a:rPr>
              <a:t> and </a:t>
            </a:r>
            <a:r>
              <a:rPr lang="en-US" sz="2400" b="0" i="0" u="none" strike="noStrike" dirty="0">
                <a:effectLst/>
              </a:rPr>
              <a:t>Ethel Jones Mowbray</a:t>
            </a:r>
            <a:r>
              <a:rPr lang="en-US" sz="2400" b="0" i="0" dirty="0">
                <a:effectLst/>
              </a:rPr>
              <a:t> moved to incorporate Alpha Kappa Alpha on January 29, 1913.</a:t>
            </a:r>
            <a:endParaRPr lang="en-US" sz="2400" dirty="0"/>
          </a:p>
          <a:p>
            <a:endParaRPr lang="en-US" sz="2400" dirty="0"/>
          </a:p>
        </p:txBody>
      </p:sp>
      <p:pic>
        <p:nvPicPr>
          <p:cNvPr id="6" name="Picture 5">
            <a:extLst>
              <a:ext uri="{FF2B5EF4-FFF2-40B4-BE49-F238E27FC236}">
                <a16:creationId xmlns:a16="http://schemas.microsoft.com/office/drawing/2014/main" id="{4F61BB05-9A89-4334-821E-AAEDDC689417}"/>
              </a:ext>
            </a:extLst>
          </p:cNvPr>
          <p:cNvPicPr>
            <a:picLocks noChangeAspect="1"/>
          </p:cNvPicPr>
          <p:nvPr/>
        </p:nvPicPr>
        <p:blipFill>
          <a:blip r:embed="rId2"/>
          <a:stretch>
            <a:fillRect/>
          </a:stretch>
        </p:blipFill>
        <p:spPr>
          <a:xfrm>
            <a:off x="6172200" y="1285143"/>
            <a:ext cx="2666999" cy="3276600"/>
          </a:xfrm>
          <a:prstGeom prst="rect">
            <a:avLst/>
          </a:prstGeom>
        </p:spPr>
      </p:pic>
    </p:spTree>
    <p:extLst>
      <p:ext uri="{BB962C8B-B14F-4D97-AF65-F5344CB8AC3E}">
        <p14:creationId xmlns:p14="http://schemas.microsoft.com/office/powerpoint/2010/main" val="1097452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141110-9EEA-4B67-9BD2-90A3A3329BA4}"/>
              </a:ext>
            </a:extLst>
          </p:cNvPr>
          <p:cNvSpPr>
            <a:spLocks noGrp="1"/>
          </p:cNvSpPr>
          <p:nvPr>
            <p:ph type="sldNum" sz="quarter" idx="12"/>
          </p:nvPr>
        </p:nvSpPr>
        <p:spPr/>
        <p:txBody>
          <a:bodyPr/>
          <a:lstStyle/>
          <a:p>
            <a:pPr>
              <a:defRPr/>
            </a:pPr>
            <a:fld id="{7E3F3A9C-4E1C-4933-9AFB-0726656752D3}" type="slidenum">
              <a:rPr lang="en-US" smtClean="0"/>
              <a:pPr>
                <a:defRPr/>
              </a:pPr>
              <a:t>15</a:t>
            </a:fld>
            <a:endParaRPr lang="en-US" dirty="0"/>
          </a:p>
        </p:txBody>
      </p:sp>
      <p:pic>
        <p:nvPicPr>
          <p:cNvPr id="3" name="Picture 2">
            <a:extLst>
              <a:ext uri="{FF2B5EF4-FFF2-40B4-BE49-F238E27FC236}">
                <a16:creationId xmlns:a16="http://schemas.microsoft.com/office/drawing/2014/main" id="{5D23FDDD-83FE-49A3-8761-EBEAC9DC123C}"/>
              </a:ext>
            </a:extLst>
          </p:cNvPr>
          <p:cNvPicPr>
            <a:picLocks noChangeAspect="1"/>
          </p:cNvPicPr>
          <p:nvPr/>
        </p:nvPicPr>
        <p:blipFill>
          <a:blip r:embed="rId2"/>
          <a:stretch>
            <a:fillRect/>
          </a:stretch>
        </p:blipFill>
        <p:spPr>
          <a:xfrm>
            <a:off x="762000" y="3084160"/>
            <a:ext cx="7543800" cy="3124200"/>
          </a:xfrm>
          <a:prstGeom prst="rect">
            <a:avLst/>
          </a:prstGeom>
        </p:spPr>
      </p:pic>
      <p:sp>
        <p:nvSpPr>
          <p:cNvPr id="5" name="TextBox 4">
            <a:extLst>
              <a:ext uri="{FF2B5EF4-FFF2-40B4-BE49-F238E27FC236}">
                <a16:creationId xmlns:a16="http://schemas.microsoft.com/office/drawing/2014/main" id="{B4394D14-A4E9-45D1-B152-6A9062D66F87}"/>
              </a:ext>
            </a:extLst>
          </p:cNvPr>
          <p:cNvSpPr txBox="1"/>
          <p:nvPr/>
        </p:nvSpPr>
        <p:spPr>
          <a:xfrm>
            <a:off x="457200" y="202069"/>
            <a:ext cx="8153400" cy="2677656"/>
          </a:xfrm>
          <a:prstGeom prst="rect">
            <a:avLst/>
          </a:prstGeom>
          <a:noFill/>
        </p:spPr>
        <p:txBody>
          <a:bodyPr wrap="square">
            <a:spAutoFit/>
          </a:bodyPr>
          <a:lstStyle/>
          <a:p>
            <a:r>
              <a:rPr lang="en-US" sz="2400" dirty="0"/>
              <a:t>There were twenty-two charter members of Delta Sigma Theta Sorority. Soror Myra Davis (Hemmings) was the first president, serving from the first meeting on January 13, 1913, until late spring when she graduated from Howard University. Soror Madree Penn (White), who conceived the idea of the re-organization, became second president of the Sorority—the Alpha Chapter.  The rest is history…. </a:t>
            </a:r>
          </a:p>
        </p:txBody>
      </p:sp>
    </p:spTree>
    <p:extLst>
      <p:ext uri="{BB962C8B-B14F-4D97-AF65-F5344CB8AC3E}">
        <p14:creationId xmlns:p14="http://schemas.microsoft.com/office/powerpoint/2010/main" val="3184360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228600"/>
            <a:ext cx="7299960" cy="1389305"/>
          </a:xfrm>
        </p:spPr>
        <p:txBody>
          <a:bodyPr>
            <a:normAutofit/>
          </a:bodyPr>
          <a:lstStyle/>
          <a:p>
            <a:pPr algn="ctr">
              <a:defRPr/>
            </a:pPr>
            <a:r>
              <a:rPr lang="en-US" b="1" dirty="0">
                <a:solidFill>
                  <a:srgbClr val="FF0000"/>
                </a:solidFill>
              </a:rPr>
              <a:t>Murrieta Temecula Area Alumnae Chapter Members</a:t>
            </a:r>
            <a:endParaRPr b="1" dirty="0">
              <a:solidFill>
                <a:srgbClr val="FF0000"/>
              </a:solidFill>
            </a:endParaRPr>
          </a:p>
        </p:txBody>
      </p:sp>
      <p:sp>
        <p:nvSpPr>
          <p:cNvPr id="2" name="Content Placeholder 1"/>
          <p:cNvSpPr>
            <a:spLocks noGrp="1"/>
          </p:cNvSpPr>
          <p:nvPr>
            <p:ph idx="1"/>
          </p:nvPr>
        </p:nvSpPr>
        <p:spPr>
          <a:xfrm>
            <a:off x="685800" y="1752600"/>
            <a:ext cx="8229600" cy="4495800"/>
          </a:xfrm>
        </p:spPr>
        <p:txBody>
          <a:bodyPr>
            <a:normAutofit/>
          </a:bodyPr>
          <a:lstStyle/>
          <a:p>
            <a:pPr>
              <a:buNone/>
              <a:defRPr/>
            </a:pPr>
            <a:r>
              <a:rPr lang="en-US" dirty="0"/>
              <a:t> </a:t>
            </a:r>
            <a:r>
              <a:rPr lang="en-US" sz="2800" dirty="0"/>
              <a:t>We, as members of Delta Sigma Theta Sorority, Incorporated and members of MTAAC stand on the shoulders of our illustrious twenty-two Founders who met in the reception room of Minor Hall at Howard University on January 13, 1913. Their goals were directed toward providing programs and services which promote human welfare. They wanted to use their collective strength to promote academic excellence and to provide assistance to persons in need. We support those goals and pledge be a positive change agent in the communities in which we live and work.</a:t>
            </a:r>
          </a:p>
          <a:p>
            <a:pPr>
              <a:buNone/>
              <a:defRPr/>
            </a:pPr>
            <a:endParaRPr lang="en-US" sz="2800" dirty="0"/>
          </a:p>
          <a:p>
            <a:pPr>
              <a:buFont typeface="Wingdings 2" pitchFamily="18" charset="2"/>
              <a:buNone/>
              <a:defRPr/>
            </a:pPr>
            <a:endParaRPr lang="en-US" sz="3600" dirty="0">
              <a:solidFill>
                <a:srgbClr val="C00000"/>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CF68B8A2-3A87-4A99-8AD7-6528338A99A4}" type="slidenum">
              <a:rPr lang="en-US" smtClean="0"/>
              <a:pPr>
                <a:defRPr/>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79726E-7FBF-4B15-982E-F130AEB408C0}"/>
              </a:ext>
            </a:extLst>
          </p:cNvPr>
          <p:cNvPicPr>
            <a:picLocks noChangeAspect="1"/>
          </p:cNvPicPr>
          <p:nvPr/>
        </p:nvPicPr>
        <p:blipFill rotWithShape="1">
          <a:blip r:embed="rId2"/>
          <a:srcRect t="2045" b="6111"/>
          <a:stretch/>
        </p:blipFill>
        <p:spPr>
          <a:xfrm>
            <a:off x="20" y="10"/>
            <a:ext cx="9143980" cy="6340632"/>
          </a:xfrm>
          <a:prstGeom prst="rect">
            <a:avLst/>
          </a:prstGeom>
        </p:spPr>
      </p:pic>
      <p:sp>
        <p:nvSpPr>
          <p:cNvPr id="2" name="Slide Number Placeholder 1">
            <a:extLst>
              <a:ext uri="{FF2B5EF4-FFF2-40B4-BE49-F238E27FC236}">
                <a16:creationId xmlns:a16="http://schemas.microsoft.com/office/drawing/2014/main" id="{DBFCEAA2-56C8-4104-B77B-12CE12EEE098}"/>
              </a:ext>
            </a:extLst>
          </p:cNvPr>
          <p:cNvSpPr>
            <a:spLocks noGrp="1"/>
          </p:cNvSpPr>
          <p:nvPr>
            <p:ph type="sldNum" sz="quarter" idx="12"/>
          </p:nvPr>
        </p:nvSpPr>
        <p:spPr>
          <a:xfrm>
            <a:off x="7425343" y="6459785"/>
            <a:ext cx="984019" cy="365125"/>
          </a:xfrm>
        </p:spPr>
        <p:txBody>
          <a:bodyPr>
            <a:normAutofit/>
          </a:bodyPr>
          <a:lstStyle/>
          <a:p>
            <a:pPr>
              <a:spcAft>
                <a:spcPts val="600"/>
              </a:spcAft>
              <a:defRPr/>
            </a:pPr>
            <a:fld id="{7E3F3A9C-4E1C-4933-9AFB-0726656752D3}" type="slidenum">
              <a:rPr lang="en-US" smtClean="0"/>
              <a:pPr>
                <a:spcAft>
                  <a:spcPts val="600"/>
                </a:spcAft>
                <a:defRPr/>
              </a:pPr>
              <a:t>17</a:t>
            </a:fld>
            <a:endParaRPr lang="en-US"/>
          </a:p>
        </p:txBody>
      </p:sp>
    </p:spTree>
    <p:extLst>
      <p:ext uri="{BB962C8B-B14F-4D97-AF65-F5344CB8AC3E}">
        <p14:creationId xmlns:p14="http://schemas.microsoft.com/office/powerpoint/2010/main" val="1927625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72C5B9-0725-4989-A049-A2DA4749FB29}"/>
              </a:ext>
            </a:extLst>
          </p:cNvPr>
          <p:cNvSpPr>
            <a:spLocks noGrp="1"/>
          </p:cNvSpPr>
          <p:nvPr>
            <p:ph type="sldNum" sz="quarter" idx="12"/>
          </p:nvPr>
        </p:nvSpPr>
        <p:spPr/>
        <p:txBody>
          <a:bodyPr/>
          <a:lstStyle/>
          <a:p>
            <a:pPr>
              <a:defRPr/>
            </a:pPr>
            <a:fld id="{7E3F3A9C-4E1C-4933-9AFB-0726656752D3}" type="slidenum">
              <a:rPr lang="en-US" smtClean="0"/>
              <a:pPr>
                <a:defRPr/>
              </a:pPr>
              <a:t>18</a:t>
            </a:fld>
            <a:endParaRPr lang="en-US" dirty="0"/>
          </a:p>
        </p:txBody>
      </p:sp>
      <p:sp>
        <p:nvSpPr>
          <p:cNvPr id="3" name="TextBox 2">
            <a:extLst>
              <a:ext uri="{FF2B5EF4-FFF2-40B4-BE49-F238E27FC236}">
                <a16:creationId xmlns:a16="http://schemas.microsoft.com/office/drawing/2014/main" id="{0DB12E95-CF02-48C1-8F2F-BC6C475DD468}"/>
              </a:ext>
            </a:extLst>
          </p:cNvPr>
          <p:cNvSpPr txBox="1"/>
          <p:nvPr/>
        </p:nvSpPr>
        <p:spPr>
          <a:xfrm>
            <a:off x="1295400" y="1828800"/>
            <a:ext cx="6392712" cy="1938992"/>
          </a:xfrm>
          <a:prstGeom prst="rect">
            <a:avLst/>
          </a:prstGeom>
          <a:noFill/>
        </p:spPr>
        <p:txBody>
          <a:bodyPr wrap="none" rtlCol="0">
            <a:spAutoFit/>
          </a:bodyPr>
          <a:lstStyle/>
          <a:p>
            <a:pPr algn="ctr"/>
            <a:r>
              <a:rPr lang="en-US" sz="6000" dirty="0">
                <a:solidFill>
                  <a:srgbClr val="FF0000"/>
                </a:solidFill>
              </a:rPr>
              <a:t>CONGRATULATIONS</a:t>
            </a:r>
          </a:p>
          <a:p>
            <a:pPr algn="ctr"/>
            <a:r>
              <a:rPr lang="en-US" sz="6000" dirty="0">
                <a:solidFill>
                  <a:srgbClr val="FF0000"/>
                </a:solidFill>
              </a:rPr>
              <a:t> SORORS!</a:t>
            </a:r>
          </a:p>
        </p:txBody>
      </p:sp>
    </p:spTree>
    <p:extLst>
      <p:ext uri="{BB962C8B-B14F-4D97-AF65-F5344CB8AC3E}">
        <p14:creationId xmlns:p14="http://schemas.microsoft.com/office/powerpoint/2010/main" val="355359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5770" y="381000"/>
            <a:ext cx="8229600" cy="1219200"/>
          </a:xfrm>
        </p:spPr>
        <p:txBody>
          <a:bodyPr/>
          <a:lstStyle/>
          <a:p>
            <a:pPr eaLnBrk="1" fontAlgn="auto" hangingPunct="1">
              <a:spcAft>
                <a:spcPts val="0"/>
              </a:spcAft>
              <a:defRPr/>
            </a:pPr>
            <a:r>
              <a:rPr dirty="0">
                <a:solidFill>
                  <a:srgbClr val="C00000"/>
                </a:solidFill>
              </a:rPr>
              <a:t>Resources</a:t>
            </a:r>
          </a:p>
        </p:txBody>
      </p:sp>
      <p:sp>
        <p:nvSpPr>
          <p:cNvPr id="5" name="Content Placeholder 4"/>
          <p:cNvSpPr>
            <a:spLocks noGrp="1"/>
          </p:cNvSpPr>
          <p:nvPr>
            <p:ph idx="1"/>
          </p:nvPr>
        </p:nvSpPr>
        <p:spPr>
          <a:xfrm>
            <a:off x="914401" y="1828800"/>
            <a:ext cx="7924800" cy="4267200"/>
          </a:xfrm>
        </p:spPr>
        <p:txBody>
          <a:bodyPr>
            <a:normAutofit/>
          </a:bodyPr>
          <a:lstStyle/>
          <a:p>
            <a:pPr marL="0" indent="0">
              <a:spcBef>
                <a:spcPct val="50000"/>
              </a:spcBef>
              <a:spcAft>
                <a:spcPts val="0"/>
              </a:spcAft>
              <a:buNone/>
              <a:defRPr/>
            </a:pPr>
            <a:r>
              <a:rPr lang="en-US" dirty="0"/>
              <a:t>A History of the Founding of Delta Sigma Theta Sorority.  http://nueta.tripod.com/HISTORY.HTM.</a:t>
            </a:r>
          </a:p>
          <a:p>
            <a:pPr marL="0" indent="0">
              <a:spcBef>
                <a:spcPct val="50000"/>
              </a:spcBef>
              <a:spcAft>
                <a:spcPts val="0"/>
              </a:spcAft>
              <a:buNone/>
              <a:defRPr/>
            </a:pPr>
            <a:r>
              <a:rPr lang="en-US" dirty="0"/>
              <a:t>Alpha Kappa Alpha Sorority. Wikipedia. https://en.Wikipedia.org/wiki/Alpha_Kappa_Alpha</a:t>
            </a:r>
          </a:p>
          <a:p>
            <a:pPr marL="0" indent="0">
              <a:spcBef>
                <a:spcPct val="50000"/>
              </a:spcBef>
              <a:spcAft>
                <a:spcPts val="0"/>
              </a:spcAft>
              <a:buNone/>
              <a:defRPr/>
            </a:pPr>
            <a:r>
              <a:rPr lang="en-US" dirty="0"/>
              <a:t>Delta Sigma Theta 53</a:t>
            </a:r>
            <a:r>
              <a:rPr lang="en-US" baseline="30000" dirty="0"/>
              <a:t>rd</a:t>
            </a:r>
            <a:r>
              <a:rPr lang="en-US" dirty="0"/>
              <a:t> National Convention Heritage &amp; Archives Workshop. www.deltasigmatheta.org</a:t>
            </a:r>
            <a:endParaRPr lang="en-US" sz="2000" dirty="0"/>
          </a:p>
          <a:p>
            <a:pPr marL="0" indent="0">
              <a:spcBef>
                <a:spcPct val="50000"/>
              </a:spcBef>
              <a:spcAft>
                <a:spcPts val="0"/>
              </a:spcAft>
              <a:buNone/>
              <a:defRPr/>
            </a:pPr>
            <a:r>
              <a:rPr lang="en-US" sz="2000" dirty="0"/>
              <a:t>Giddings, Paula. (1988). In Search of Sisterhood. Delta Sigma Theta and the Challenge of the Black Sorority Movement.</a:t>
            </a:r>
          </a:p>
          <a:p>
            <a:pPr marL="0" indent="0">
              <a:spcBef>
                <a:spcPct val="50000"/>
              </a:spcBef>
              <a:spcAft>
                <a:spcPts val="0"/>
              </a:spcAft>
              <a:buNone/>
              <a:defRPr/>
            </a:pPr>
            <a:r>
              <a:rPr lang="en-US" sz="2000" dirty="0"/>
              <a:t>Nellie </a:t>
            </a:r>
            <a:r>
              <a:rPr lang="en-US" dirty="0"/>
              <a:t>Quander. Wikipedia. https://en.Wikipedia.org/wiki/Nellie_Quander</a:t>
            </a:r>
          </a:p>
          <a:p>
            <a:pPr marL="0" indent="0" eaLnBrk="1" fontAlgn="auto" hangingPunct="1">
              <a:spcBef>
                <a:spcPct val="50000"/>
              </a:spcBef>
              <a:spcAft>
                <a:spcPts val="0"/>
              </a:spcAft>
              <a:buNone/>
              <a:defRPr/>
            </a:pPr>
            <a:r>
              <a:rPr lang="en-US" sz="2000" dirty="0"/>
              <a:t>Ross, L.C. (2000). The Divine Nine. The History of African American Fraternities and Sororities</a:t>
            </a:r>
          </a:p>
          <a:p>
            <a:pPr eaLnBrk="1" fontAlgn="auto" hangingPunct="1">
              <a:spcBef>
                <a:spcPct val="50000"/>
              </a:spcBef>
              <a:spcAft>
                <a:spcPts val="0"/>
              </a:spcAft>
              <a:defRPr/>
            </a:pPr>
            <a:endParaRPr lang="en-US" sz="2000" dirty="0"/>
          </a:p>
          <a:p>
            <a:pPr marL="274320" indent="-274320" eaLnBrk="1" fontAlgn="auto" hangingPunct="1">
              <a:spcBef>
                <a:spcPct val="50000"/>
              </a:spcBef>
              <a:spcAft>
                <a:spcPts val="0"/>
              </a:spcAft>
              <a:buFont typeface="Wingdings 2"/>
              <a:buNone/>
              <a:defRPr/>
            </a:pPr>
            <a:endParaRPr lang="en-US" sz="2000" dirty="0"/>
          </a:p>
        </p:txBody>
      </p:sp>
      <p:sp>
        <p:nvSpPr>
          <p:cNvPr id="6" name="Slide Number Placeholder 5"/>
          <p:cNvSpPr>
            <a:spLocks noGrp="1"/>
          </p:cNvSpPr>
          <p:nvPr>
            <p:ph type="sldNum" sz="quarter" idx="19"/>
          </p:nvPr>
        </p:nvSpPr>
        <p:spPr/>
        <p:txBody>
          <a:bodyPr/>
          <a:lstStyle/>
          <a:p>
            <a:pPr>
              <a:defRPr/>
            </a:pPr>
            <a:fld id="{35F307D9-6F04-45F8-A514-1FABED650593}" type="slidenum">
              <a:rPr lang="en-US" smtClean="0"/>
              <a:pPr>
                <a:defRPr/>
              </a:pPr>
              <a:t>19</a:t>
            </a:fld>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822960" y="286603"/>
            <a:ext cx="7543800" cy="1450757"/>
          </a:xfrm>
        </p:spPr>
        <p:txBody>
          <a:bodyPr>
            <a:normAutofit/>
          </a:bodyPr>
          <a:lstStyle/>
          <a:p>
            <a:pPr>
              <a:defRPr/>
            </a:pPr>
            <a:r>
              <a:rPr lang="en-US"/>
              <a:t>Mission Statement</a:t>
            </a:r>
          </a:p>
        </p:txBody>
      </p:sp>
      <p:sp>
        <p:nvSpPr>
          <p:cNvPr id="11266" name="Content Placeholder 1"/>
          <p:cNvSpPr>
            <a:spLocks noGrp="1"/>
          </p:cNvSpPr>
          <p:nvPr>
            <p:ph idx="1"/>
          </p:nvPr>
        </p:nvSpPr>
        <p:spPr>
          <a:xfrm>
            <a:off x="822959" y="1845734"/>
            <a:ext cx="4841240" cy="4023360"/>
          </a:xfrm>
        </p:spPr>
        <p:txBody>
          <a:bodyPr>
            <a:normAutofit/>
          </a:bodyPr>
          <a:lstStyle/>
          <a:p>
            <a:r>
              <a:rPr lang="en-US" dirty="0"/>
              <a:t>The National Heritage and Archives Committee, recognizing that Delta Sigma Theta Sorority is the heir of a rich legacy grounded in high scholarship and achievement, seeks to preserve this heritage for generations to follow. </a:t>
            </a:r>
          </a:p>
          <a:p>
            <a:r>
              <a:rPr lang="en-US" dirty="0"/>
              <a:t>In order to preserve our illustrious history and the high ideals of our Founders, it is essential that we continue to bring a system of uniformity, continuity and structure across the country to chapters in the establishment and development of their local chapter archives.</a:t>
            </a:r>
          </a:p>
          <a:p>
            <a:endParaRPr lang="en-US" altLang="en-US" i="1"/>
          </a:p>
        </p:txBody>
      </p:sp>
      <p:pic>
        <p:nvPicPr>
          <p:cNvPr id="2" name="Picture 1">
            <a:extLst>
              <a:ext uri="{FF2B5EF4-FFF2-40B4-BE49-F238E27FC236}">
                <a16:creationId xmlns:a16="http://schemas.microsoft.com/office/drawing/2014/main" id="{F3941A40-5C79-438D-86E8-2A9EA436B285}"/>
              </a:ext>
            </a:extLst>
          </p:cNvPr>
          <p:cNvPicPr>
            <a:picLocks noChangeAspect="1"/>
          </p:cNvPicPr>
          <p:nvPr/>
        </p:nvPicPr>
        <p:blipFill>
          <a:blip r:embed="rId2"/>
          <a:stretch>
            <a:fillRect/>
          </a:stretch>
        </p:blipFill>
        <p:spPr>
          <a:xfrm>
            <a:off x="6016380" y="1916318"/>
            <a:ext cx="2349426" cy="3471012"/>
          </a:xfrm>
          <a:prstGeom prst="rect">
            <a:avLst/>
          </a:prstGeom>
        </p:spPr>
      </p:pic>
      <p:sp>
        <p:nvSpPr>
          <p:cNvPr id="4" name="Slide Number Placeholder 3"/>
          <p:cNvSpPr>
            <a:spLocks noGrp="1"/>
          </p:cNvSpPr>
          <p:nvPr>
            <p:ph type="sldNum" sz="quarter" idx="12"/>
          </p:nvPr>
        </p:nvSpPr>
        <p:spPr>
          <a:xfrm>
            <a:off x="7425343" y="6459785"/>
            <a:ext cx="984019" cy="365125"/>
          </a:xfrm>
        </p:spPr>
        <p:txBody>
          <a:bodyPr>
            <a:normAutofit/>
          </a:bodyPr>
          <a:lstStyle/>
          <a:p>
            <a:pPr>
              <a:spcAft>
                <a:spcPts val="600"/>
              </a:spcAft>
              <a:defRPr/>
            </a:pPr>
            <a:fld id="{8E415F6A-7F60-44F3-B490-F5222B84F040}" type="slidenum">
              <a:rPr lang="en-US" smtClean="0"/>
              <a:pPr>
                <a:spcAft>
                  <a:spcPts val="600"/>
                </a:spcAft>
                <a:defRPr/>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813" y="569115"/>
            <a:ext cx="8229600" cy="1219200"/>
          </a:xfrm>
        </p:spPr>
        <p:txBody>
          <a:bodyPr>
            <a:normAutofit fontScale="90000"/>
          </a:bodyPr>
          <a:lstStyle/>
          <a:p>
            <a:pPr algn="ctr">
              <a:defRPr/>
            </a:pPr>
            <a:br>
              <a:rPr dirty="0"/>
            </a:br>
            <a:endParaRPr dirty="0"/>
          </a:p>
        </p:txBody>
      </p:sp>
      <p:sp>
        <p:nvSpPr>
          <p:cNvPr id="21507" name="Content Placeholder 13"/>
          <p:cNvSpPr>
            <a:spLocks noGrp="1"/>
          </p:cNvSpPr>
          <p:nvPr>
            <p:ph idx="1"/>
          </p:nvPr>
        </p:nvSpPr>
        <p:spPr>
          <a:xfrm>
            <a:off x="410787" y="1788315"/>
            <a:ext cx="8534400" cy="4612484"/>
          </a:xfrm>
        </p:spPr>
        <p:txBody>
          <a:bodyPr/>
          <a:lstStyle/>
          <a:p>
            <a:pPr marL="0" indent="0">
              <a:buNone/>
            </a:pPr>
            <a:r>
              <a:rPr lang="en-US" altLang="en-US" sz="3600" dirty="0"/>
              <a:t>To:</a:t>
            </a:r>
          </a:p>
          <a:p>
            <a:pPr>
              <a:buFont typeface="Wingdings" panose="05000000000000000000" pitchFamily="2" charset="2"/>
              <a:buChar char="§"/>
            </a:pPr>
            <a:r>
              <a:rPr lang="en-US" altLang="en-US" dirty="0"/>
              <a:t>Provide evidence of chapter history, contributions, and accomplishments.</a:t>
            </a:r>
          </a:p>
          <a:p>
            <a:pPr>
              <a:buFont typeface="Wingdings" panose="05000000000000000000" pitchFamily="2" charset="2"/>
              <a:buChar char="§"/>
            </a:pPr>
            <a:r>
              <a:rPr lang="en-US" altLang="en-US" dirty="0"/>
              <a:t>Document the policies, programs, and activities.</a:t>
            </a:r>
          </a:p>
          <a:p>
            <a:pPr>
              <a:buFont typeface="Wingdings" panose="05000000000000000000" pitchFamily="2" charset="2"/>
              <a:buChar char="§"/>
            </a:pPr>
            <a:r>
              <a:rPr lang="en-US" altLang="en-US" dirty="0"/>
              <a:t>Provide historical perspectives for future generations of Deltas.   </a:t>
            </a:r>
          </a:p>
          <a:p>
            <a:pPr>
              <a:buFont typeface="Wingdings" panose="05000000000000000000" pitchFamily="2" charset="2"/>
              <a:buChar char="§"/>
            </a:pPr>
            <a:r>
              <a:rPr lang="en-US" altLang="en-US" dirty="0"/>
              <a:t>Add to the body of knowledge documenting our shared  local, regional and national history and experiences.</a:t>
            </a:r>
          </a:p>
        </p:txBody>
      </p:sp>
      <p:sp>
        <p:nvSpPr>
          <p:cNvPr id="6" name="Slide Number Placeholder 5"/>
          <p:cNvSpPr>
            <a:spLocks noGrp="1"/>
          </p:cNvSpPr>
          <p:nvPr>
            <p:ph type="sldNum" sz="quarter" idx="12"/>
          </p:nvPr>
        </p:nvSpPr>
        <p:spPr/>
        <p:txBody>
          <a:bodyPr/>
          <a:lstStyle/>
          <a:p>
            <a:pPr>
              <a:defRPr/>
            </a:pPr>
            <a:fld id="{6CC58A92-7ECC-45F5-AA1E-DA7652ABE883}" type="slidenum">
              <a:rPr lang="en-US" smtClean="0"/>
              <a:pPr>
                <a:defRPr/>
              </a:pPr>
              <a:t>3</a:t>
            </a:fld>
            <a:endParaRPr lang="en-US" dirty="0"/>
          </a:p>
        </p:txBody>
      </p:sp>
      <p:sp>
        <p:nvSpPr>
          <p:cNvPr id="5" name="TextBox 4"/>
          <p:cNvSpPr txBox="1"/>
          <p:nvPr/>
        </p:nvSpPr>
        <p:spPr>
          <a:xfrm>
            <a:off x="1322763" y="768101"/>
            <a:ext cx="7086600" cy="646113"/>
          </a:xfrm>
          <a:prstGeom prst="rect">
            <a:avLst/>
          </a:prstGeom>
          <a:noFill/>
        </p:spPr>
        <p:txBody>
          <a:bodyPr>
            <a:spAutoFit/>
          </a:bodyPr>
          <a:lstStyle/>
          <a:p>
            <a:pPr algn="ctr">
              <a:defRPr/>
            </a:pPr>
            <a:r>
              <a:rPr lang="en-US" sz="3600" dirty="0">
                <a:latin typeface="+mn-lt"/>
              </a:rPr>
              <a:t>Why Archive Our History? </a:t>
            </a:r>
          </a:p>
        </p:txBody>
      </p:sp>
      <p:pic>
        <p:nvPicPr>
          <p:cNvPr id="2" name="Picture 1">
            <a:extLst>
              <a:ext uri="{FF2B5EF4-FFF2-40B4-BE49-F238E27FC236}">
                <a16:creationId xmlns:a16="http://schemas.microsoft.com/office/drawing/2014/main" id="{B93C86F6-7654-42C2-98C3-47E37DDDB586}"/>
              </a:ext>
            </a:extLst>
          </p:cNvPr>
          <p:cNvPicPr>
            <a:picLocks noChangeAspect="1"/>
          </p:cNvPicPr>
          <p:nvPr/>
        </p:nvPicPr>
        <p:blipFill>
          <a:blip r:embed="rId2"/>
          <a:stretch>
            <a:fillRect/>
          </a:stretch>
        </p:blipFill>
        <p:spPr>
          <a:xfrm>
            <a:off x="3224667" y="4622899"/>
            <a:ext cx="2694666" cy="1774090"/>
          </a:xfrm>
          <a:prstGeom prst="rect">
            <a:avLst/>
          </a:prstGeom>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2B5CD-9D58-4FB2-9DC5-5C75C4B8D1D0}"/>
              </a:ext>
            </a:extLst>
          </p:cNvPr>
          <p:cNvSpPr>
            <a:spLocks noGrp="1"/>
          </p:cNvSpPr>
          <p:nvPr>
            <p:ph type="title"/>
          </p:nvPr>
        </p:nvSpPr>
        <p:spPr/>
        <p:txBody>
          <a:bodyPr/>
          <a:lstStyle/>
          <a:p>
            <a:pPr algn="ctr"/>
            <a:r>
              <a:rPr lang="en-US" b="1" dirty="0">
                <a:solidFill>
                  <a:srgbClr val="FF0000"/>
                </a:solidFill>
              </a:rPr>
              <a:t>Role of the </a:t>
            </a:r>
            <a:br>
              <a:rPr lang="en-US" b="1" dirty="0">
                <a:solidFill>
                  <a:srgbClr val="FF0000"/>
                </a:solidFill>
              </a:rPr>
            </a:br>
            <a:r>
              <a:rPr lang="en-US" b="1" dirty="0">
                <a:solidFill>
                  <a:srgbClr val="FF0000"/>
                </a:solidFill>
              </a:rPr>
              <a:t>Heritage  Archives Committee</a:t>
            </a:r>
          </a:p>
        </p:txBody>
      </p:sp>
      <p:sp>
        <p:nvSpPr>
          <p:cNvPr id="3" name="Content Placeholder 2">
            <a:extLst>
              <a:ext uri="{FF2B5EF4-FFF2-40B4-BE49-F238E27FC236}">
                <a16:creationId xmlns:a16="http://schemas.microsoft.com/office/drawing/2014/main" id="{3166E7D9-2A32-4F18-8768-57009F395D9D}"/>
              </a:ext>
            </a:extLst>
          </p:cNvPr>
          <p:cNvSpPr>
            <a:spLocks noGrp="1"/>
          </p:cNvSpPr>
          <p:nvPr>
            <p:ph idx="1"/>
          </p:nvPr>
        </p:nvSpPr>
        <p:spPr>
          <a:xfrm>
            <a:off x="796290" y="1981200"/>
            <a:ext cx="7543800" cy="2726266"/>
          </a:xfrm>
        </p:spPr>
        <p:txBody>
          <a:bodyPr/>
          <a:lstStyle/>
          <a:p>
            <a:pPr marL="971550" lvl="3" indent="-514350" fontAlgn="auto">
              <a:spcBef>
                <a:spcPts val="600"/>
              </a:spcBef>
              <a:spcAft>
                <a:spcPts val="0"/>
              </a:spcAft>
              <a:buClr>
                <a:schemeClr val="accent2"/>
              </a:buClr>
              <a:buSzPct val="85000"/>
              <a:buFont typeface="Arial" pitchFamily="34" charset="0"/>
              <a:buChar char="•"/>
              <a:defRPr/>
            </a:pPr>
            <a:r>
              <a:rPr lang="en-US" sz="2400" dirty="0"/>
              <a:t>Document chapter history</a:t>
            </a:r>
          </a:p>
          <a:p>
            <a:pPr marL="971550" lvl="3" indent="-514350" fontAlgn="auto">
              <a:spcBef>
                <a:spcPts val="600"/>
              </a:spcBef>
              <a:spcAft>
                <a:spcPts val="0"/>
              </a:spcAft>
              <a:buClr>
                <a:schemeClr val="accent2"/>
              </a:buClr>
              <a:buSzPct val="85000"/>
              <a:buFont typeface="Arial" pitchFamily="34" charset="0"/>
              <a:buChar char="•"/>
              <a:defRPr/>
            </a:pPr>
            <a:r>
              <a:rPr lang="en-US" sz="2400" dirty="0"/>
              <a:t>Document chapter programs and activities</a:t>
            </a:r>
          </a:p>
          <a:p>
            <a:pPr marL="971550" lvl="3" indent="-514350" fontAlgn="auto">
              <a:spcBef>
                <a:spcPts val="600"/>
              </a:spcBef>
              <a:spcAft>
                <a:spcPts val="0"/>
              </a:spcAft>
              <a:buClr>
                <a:schemeClr val="accent2"/>
              </a:buClr>
              <a:buSzPct val="85000"/>
              <a:buFont typeface="Arial" pitchFamily="34" charset="0"/>
              <a:buChar char="•"/>
              <a:defRPr/>
            </a:pPr>
            <a:r>
              <a:rPr lang="en-US" sz="2400" dirty="0"/>
              <a:t>Gather, organize, store and preserve records, documents, photos, etc.</a:t>
            </a:r>
          </a:p>
          <a:p>
            <a:pPr marL="971550" lvl="3" indent="-514350" fontAlgn="auto">
              <a:spcBef>
                <a:spcPts val="600"/>
              </a:spcBef>
              <a:spcAft>
                <a:spcPts val="0"/>
              </a:spcAft>
              <a:buClr>
                <a:schemeClr val="accent2"/>
              </a:buClr>
              <a:buSzPct val="85000"/>
              <a:buFont typeface="Arial" pitchFamily="34" charset="0"/>
              <a:buChar char="•"/>
              <a:defRPr/>
            </a:pPr>
            <a:r>
              <a:rPr lang="en-US" sz="2400" dirty="0"/>
              <a:t>Display  and celebrate our chapter history during special events</a:t>
            </a:r>
          </a:p>
          <a:p>
            <a:endParaRPr lang="en-US" dirty="0"/>
          </a:p>
        </p:txBody>
      </p:sp>
      <p:sp>
        <p:nvSpPr>
          <p:cNvPr id="4" name="Slide Number Placeholder 3">
            <a:extLst>
              <a:ext uri="{FF2B5EF4-FFF2-40B4-BE49-F238E27FC236}">
                <a16:creationId xmlns:a16="http://schemas.microsoft.com/office/drawing/2014/main" id="{0B1037C5-A68F-4556-BB88-D2F97BC4ADE5}"/>
              </a:ext>
            </a:extLst>
          </p:cNvPr>
          <p:cNvSpPr>
            <a:spLocks noGrp="1"/>
          </p:cNvSpPr>
          <p:nvPr>
            <p:ph type="sldNum" sz="quarter" idx="12"/>
          </p:nvPr>
        </p:nvSpPr>
        <p:spPr/>
        <p:txBody>
          <a:bodyPr/>
          <a:lstStyle/>
          <a:p>
            <a:pPr>
              <a:defRPr/>
            </a:pPr>
            <a:fld id="{FE53B4BB-6EEB-4533-821C-2F978E49E475}" type="slidenum">
              <a:rPr lang="en-US" smtClean="0"/>
              <a:pPr>
                <a:defRPr/>
              </a:pPr>
              <a:t>4</a:t>
            </a:fld>
            <a:endParaRPr lang="en-US" dirty="0"/>
          </a:p>
        </p:txBody>
      </p:sp>
    </p:spTree>
    <p:extLst>
      <p:ext uri="{BB962C8B-B14F-4D97-AF65-F5344CB8AC3E}">
        <p14:creationId xmlns:p14="http://schemas.microsoft.com/office/powerpoint/2010/main" val="2986010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Title 12"/>
          <p:cNvSpPr>
            <a:spLocks noGrp="1"/>
          </p:cNvSpPr>
          <p:nvPr>
            <p:ph type="title"/>
          </p:nvPr>
        </p:nvSpPr>
        <p:spPr>
          <a:xfrm>
            <a:off x="200406" y="605896"/>
            <a:ext cx="2666993" cy="5646208"/>
          </a:xfrm>
        </p:spPr>
        <p:txBody>
          <a:bodyPr anchor="ctr">
            <a:normAutofit/>
          </a:bodyPr>
          <a:lstStyle/>
          <a:p>
            <a:pPr algn="ctr">
              <a:defRPr/>
            </a:pPr>
            <a:br>
              <a:rPr lang="en-US" sz="3100" dirty="0">
                <a:solidFill>
                  <a:srgbClr val="FFFFFF"/>
                </a:solidFill>
              </a:rPr>
            </a:br>
            <a:r>
              <a:rPr lang="en-US" sz="4400" b="1" dirty="0">
                <a:solidFill>
                  <a:srgbClr val="FFFFFF"/>
                </a:solidFill>
              </a:rPr>
              <a:t>Heritage Moments</a:t>
            </a:r>
          </a:p>
        </p:txBody>
      </p:sp>
      <p:sp>
        <p:nvSpPr>
          <p:cNvPr id="76" name="Rectangle 75">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507" name="Content Placeholder 13"/>
          <p:cNvSpPr>
            <a:spLocks noGrp="1"/>
          </p:cNvSpPr>
          <p:nvPr>
            <p:ph idx="1"/>
          </p:nvPr>
        </p:nvSpPr>
        <p:spPr>
          <a:xfrm>
            <a:off x="3308830" y="386751"/>
            <a:ext cx="5389475" cy="6099704"/>
          </a:xfrm>
        </p:spPr>
        <p:txBody>
          <a:bodyPr anchor="ctr">
            <a:noAutofit/>
          </a:bodyPr>
          <a:lstStyle/>
          <a:p>
            <a:pPr marL="457200" indent="-457200"/>
            <a:r>
              <a:rPr lang="en-US" altLang="en-US" sz="2400" dirty="0"/>
              <a:t>In 2015, all chapters were encouraged to preserve Delta’s glorious history on a monthly basis through a segment titled ‘Heritage Moments”.  </a:t>
            </a:r>
          </a:p>
          <a:p>
            <a:pPr marL="457200" indent="-457200"/>
            <a:r>
              <a:rPr lang="en-US" altLang="en-US" sz="2400" dirty="0"/>
              <a:t>Each month the Heritage and Archives Committee will present a PowerPoint presentation that commemorates  important moments </a:t>
            </a:r>
            <a:r>
              <a:rPr lang="en-US" altLang="en-US" sz="2400" b="1" dirty="0">
                <a:solidFill>
                  <a:srgbClr val="FF0000"/>
                </a:solidFill>
              </a:rPr>
              <a:t>BY</a:t>
            </a:r>
            <a:r>
              <a:rPr lang="en-US" altLang="en-US" sz="2400" dirty="0"/>
              <a:t> Deltas </a:t>
            </a:r>
            <a:r>
              <a:rPr lang="en-US" altLang="en-US" sz="2400" b="1" dirty="0">
                <a:solidFill>
                  <a:srgbClr val="FF0000"/>
                </a:solidFill>
              </a:rPr>
              <a:t>FOR</a:t>
            </a:r>
            <a:r>
              <a:rPr lang="en-US" altLang="en-US" sz="2400" b="1" dirty="0"/>
              <a:t> </a:t>
            </a:r>
            <a:r>
              <a:rPr lang="en-US" altLang="en-US" sz="2400" dirty="0"/>
              <a:t>Deltas and</a:t>
            </a:r>
            <a:r>
              <a:rPr lang="en-US" altLang="en-US" sz="2400" b="1" dirty="0"/>
              <a:t> </a:t>
            </a:r>
            <a:r>
              <a:rPr lang="en-US" altLang="en-US" sz="2400" b="1" dirty="0">
                <a:solidFill>
                  <a:srgbClr val="FF0000"/>
                </a:solidFill>
              </a:rPr>
              <a:t>AS</a:t>
            </a:r>
            <a:r>
              <a:rPr lang="en-US" altLang="en-US" sz="2400" b="1" dirty="0"/>
              <a:t> </a:t>
            </a:r>
            <a:r>
              <a:rPr lang="en-US" altLang="en-US" sz="2400" dirty="0"/>
              <a:t>Deltas that have impacted the sorority, our nation and the world. </a:t>
            </a:r>
          </a:p>
          <a:p>
            <a:pPr marL="457200" indent="-457200"/>
            <a:r>
              <a:rPr lang="en-US" altLang="en-US" sz="2400" dirty="0"/>
              <a:t>In celebration of the chartering of our chapter, Murrieta-Temecula Area Alumnae Chapter, September’s Heritage  Moment celebrates the Founding of our illustrious Sorority, Delta Sigma Theta.</a:t>
            </a:r>
          </a:p>
        </p:txBody>
      </p:sp>
      <p:sp>
        <p:nvSpPr>
          <p:cNvPr id="6" name="Slide Number Placeholder 5"/>
          <p:cNvSpPr>
            <a:spLocks noGrp="1"/>
          </p:cNvSpPr>
          <p:nvPr>
            <p:ph type="sldNum" sz="quarter" idx="12"/>
          </p:nvPr>
        </p:nvSpPr>
        <p:spPr>
          <a:xfrm>
            <a:off x="7592291" y="6459785"/>
            <a:ext cx="817071" cy="365125"/>
          </a:xfrm>
        </p:spPr>
        <p:txBody>
          <a:bodyPr>
            <a:normAutofit/>
          </a:bodyPr>
          <a:lstStyle/>
          <a:p>
            <a:pPr>
              <a:spcAft>
                <a:spcPts val="600"/>
              </a:spcAft>
              <a:defRPr/>
            </a:pPr>
            <a:fld id="{6CC58A92-7ECC-45F5-AA1E-DA7652ABE883}" type="slidenum">
              <a:rPr lang="en-US">
                <a:solidFill>
                  <a:schemeClr val="tx2"/>
                </a:solidFill>
              </a:rPr>
              <a:pPr>
                <a:spcAft>
                  <a:spcPts val="600"/>
                </a:spcAft>
                <a:defRPr/>
              </a:pPr>
              <a:t>5</a:t>
            </a:fld>
            <a:endParaRPr lang="en-US">
              <a:solidFill>
                <a:schemeClr val="tx2"/>
              </a:solidFill>
            </a:endParaRPr>
          </a:p>
        </p:txBody>
      </p:sp>
    </p:spTree>
    <p:extLst>
      <p:ext uri="{BB962C8B-B14F-4D97-AF65-F5344CB8AC3E}">
        <p14:creationId xmlns:p14="http://schemas.microsoft.com/office/powerpoint/2010/main" val="7352103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1B7DC1-981F-420D-92DF-D330545F541A}"/>
              </a:ext>
            </a:extLst>
          </p:cNvPr>
          <p:cNvSpPr>
            <a:spLocks noGrp="1"/>
          </p:cNvSpPr>
          <p:nvPr>
            <p:ph type="sldNum" sz="quarter" idx="12"/>
          </p:nvPr>
        </p:nvSpPr>
        <p:spPr/>
        <p:txBody>
          <a:bodyPr/>
          <a:lstStyle/>
          <a:p>
            <a:pPr>
              <a:defRPr/>
            </a:pPr>
            <a:fld id="{7E3F3A9C-4E1C-4933-9AFB-0726656752D3}" type="slidenum">
              <a:rPr lang="en-US" smtClean="0"/>
              <a:pPr>
                <a:defRPr/>
              </a:pPr>
              <a:t>6</a:t>
            </a:fld>
            <a:endParaRPr lang="en-US" dirty="0"/>
          </a:p>
        </p:txBody>
      </p:sp>
      <p:pic>
        <p:nvPicPr>
          <p:cNvPr id="4" name="Picture 3">
            <a:extLst>
              <a:ext uri="{FF2B5EF4-FFF2-40B4-BE49-F238E27FC236}">
                <a16:creationId xmlns:a16="http://schemas.microsoft.com/office/drawing/2014/main" id="{E951EE4C-1306-45B4-A96C-44F8E45176F2}"/>
              </a:ext>
            </a:extLst>
          </p:cNvPr>
          <p:cNvPicPr>
            <a:picLocks noChangeAspect="1"/>
          </p:cNvPicPr>
          <p:nvPr/>
        </p:nvPicPr>
        <p:blipFill>
          <a:blip r:embed="rId2"/>
          <a:stretch>
            <a:fillRect/>
          </a:stretch>
        </p:blipFill>
        <p:spPr>
          <a:xfrm>
            <a:off x="2438400" y="381000"/>
            <a:ext cx="5520344" cy="5520344"/>
          </a:xfrm>
          <a:prstGeom prst="rect">
            <a:avLst/>
          </a:prstGeom>
        </p:spPr>
      </p:pic>
    </p:spTree>
    <p:extLst>
      <p:ext uri="{BB962C8B-B14F-4D97-AF65-F5344CB8AC3E}">
        <p14:creationId xmlns:p14="http://schemas.microsoft.com/office/powerpoint/2010/main" val="1125622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B399EC-A7A6-4D21-91F2-0A67E3DD3F36}"/>
              </a:ext>
            </a:extLst>
          </p:cNvPr>
          <p:cNvSpPr>
            <a:spLocks noGrp="1"/>
          </p:cNvSpPr>
          <p:nvPr>
            <p:ph type="sldNum" sz="quarter" idx="12"/>
          </p:nvPr>
        </p:nvSpPr>
        <p:spPr/>
        <p:txBody>
          <a:bodyPr/>
          <a:lstStyle/>
          <a:p>
            <a:pPr>
              <a:defRPr/>
            </a:pPr>
            <a:fld id="{7E3F3A9C-4E1C-4933-9AFB-0726656752D3}" type="slidenum">
              <a:rPr lang="en-US" smtClean="0"/>
              <a:pPr>
                <a:defRPr/>
              </a:pPr>
              <a:t>7</a:t>
            </a:fld>
            <a:endParaRPr lang="en-US" dirty="0"/>
          </a:p>
        </p:txBody>
      </p:sp>
      <p:sp>
        <p:nvSpPr>
          <p:cNvPr id="4" name="TextBox 3">
            <a:extLst>
              <a:ext uri="{FF2B5EF4-FFF2-40B4-BE49-F238E27FC236}">
                <a16:creationId xmlns:a16="http://schemas.microsoft.com/office/drawing/2014/main" id="{2D984680-B490-4E6E-A68C-A5FAD16002BA}"/>
              </a:ext>
            </a:extLst>
          </p:cNvPr>
          <p:cNvSpPr txBox="1"/>
          <p:nvPr/>
        </p:nvSpPr>
        <p:spPr>
          <a:xfrm>
            <a:off x="402546" y="457200"/>
            <a:ext cx="8338908" cy="4401205"/>
          </a:xfrm>
          <a:prstGeom prst="rect">
            <a:avLst/>
          </a:prstGeom>
          <a:noFill/>
        </p:spPr>
        <p:txBody>
          <a:bodyPr wrap="square">
            <a:spAutoFit/>
          </a:bodyPr>
          <a:lstStyle/>
          <a:p>
            <a:r>
              <a:rPr lang="en-US" sz="2000" dirty="0"/>
              <a:t>There was change in the air in 1912. African Americans were demanding laws that protected their civil rights, while women were demanding the vote.  </a:t>
            </a:r>
          </a:p>
          <a:p>
            <a:r>
              <a:rPr lang="en-US" sz="2000" dirty="0"/>
              <a:t>Societal changes were beginning to make their way to the Howard University campus, and the 22 undergraduate members of Alpha Kappa Alpha were not immune.  They saw themselves as an integral part of the developments swirling around them. They were participating in the fullness of extracurricular life, showing their leadership capabilities in those organizations as well as their respective classes. Madree Penn (White) held positions as class journalist, vice president and treasurer during her tenure at Howard; Bertha Pitts (Campbell) and Winona Cargile (Alexander) were also elected vice president, as was Vashti Turley (Murphy); and Osceola Macarthy (Adams)was elected class secretary one year. True to form, many rose to the top of AKA leadership after they joined.</a:t>
            </a:r>
          </a:p>
          <a:p>
            <a:endParaRPr lang="en-US" sz="2000" dirty="0"/>
          </a:p>
        </p:txBody>
      </p:sp>
      <p:pic>
        <p:nvPicPr>
          <p:cNvPr id="9" name="Picture 8">
            <a:extLst>
              <a:ext uri="{FF2B5EF4-FFF2-40B4-BE49-F238E27FC236}">
                <a16:creationId xmlns:a16="http://schemas.microsoft.com/office/drawing/2014/main" id="{D2AF9C35-2758-4F1F-A0A7-E79FD50F1ECB}"/>
              </a:ext>
            </a:extLst>
          </p:cNvPr>
          <p:cNvPicPr>
            <a:picLocks noChangeAspect="1"/>
          </p:cNvPicPr>
          <p:nvPr/>
        </p:nvPicPr>
        <p:blipFill>
          <a:blip r:embed="rId2"/>
          <a:stretch>
            <a:fillRect/>
          </a:stretch>
        </p:blipFill>
        <p:spPr>
          <a:xfrm>
            <a:off x="3143250" y="4724400"/>
            <a:ext cx="2857500" cy="1600200"/>
          </a:xfrm>
          <a:prstGeom prst="rect">
            <a:avLst/>
          </a:prstGeom>
        </p:spPr>
      </p:pic>
    </p:spTree>
    <p:extLst>
      <p:ext uri="{BB962C8B-B14F-4D97-AF65-F5344CB8AC3E}">
        <p14:creationId xmlns:p14="http://schemas.microsoft.com/office/powerpoint/2010/main" val="1827440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D4EE8C-20F3-4108-94AE-283BEE2DB032}"/>
              </a:ext>
            </a:extLst>
          </p:cNvPr>
          <p:cNvSpPr>
            <a:spLocks noGrp="1"/>
          </p:cNvSpPr>
          <p:nvPr>
            <p:ph type="sldNum" sz="quarter" idx="12"/>
          </p:nvPr>
        </p:nvSpPr>
        <p:spPr/>
        <p:txBody>
          <a:bodyPr/>
          <a:lstStyle/>
          <a:p>
            <a:pPr>
              <a:defRPr/>
            </a:pPr>
            <a:fld id="{7E3F3A9C-4E1C-4933-9AFB-0726656752D3}" type="slidenum">
              <a:rPr lang="en-US" smtClean="0"/>
              <a:pPr>
                <a:defRPr/>
              </a:pPr>
              <a:t>8</a:t>
            </a:fld>
            <a:endParaRPr lang="en-US" dirty="0"/>
          </a:p>
        </p:txBody>
      </p:sp>
      <p:sp>
        <p:nvSpPr>
          <p:cNvPr id="4" name="TextBox 3">
            <a:extLst>
              <a:ext uri="{FF2B5EF4-FFF2-40B4-BE49-F238E27FC236}">
                <a16:creationId xmlns:a16="http://schemas.microsoft.com/office/drawing/2014/main" id="{B0C1A998-EBEF-4072-9689-EB6C9BE53602}"/>
              </a:ext>
            </a:extLst>
          </p:cNvPr>
          <p:cNvSpPr txBox="1"/>
          <p:nvPr/>
        </p:nvSpPr>
        <p:spPr>
          <a:xfrm>
            <a:off x="2602721" y="457200"/>
            <a:ext cx="3733800" cy="3416320"/>
          </a:xfrm>
          <a:prstGeom prst="rect">
            <a:avLst/>
          </a:prstGeom>
          <a:noFill/>
        </p:spPr>
        <p:txBody>
          <a:bodyPr wrap="square">
            <a:spAutoFit/>
          </a:bodyPr>
          <a:lstStyle/>
          <a:p>
            <a:r>
              <a:rPr lang="en-US" sz="1800" dirty="0"/>
              <a:t>And so it was back in 1912 that Soror Madree Penn (White) went with the idea to Soror Myra Davis (Hemmings), then president of the Alpha Kappa Alpha Sorority at Howard University</a:t>
            </a:r>
          </a:p>
          <a:p>
            <a:r>
              <a:rPr lang="en-US" dirty="0"/>
              <a:t>a</a:t>
            </a:r>
            <a:r>
              <a:rPr lang="en-US" sz="1800" dirty="0"/>
              <a:t>sking that the group might consider becoming a chartered sorority and develop plans for incorporating itself under the laws of the land. </a:t>
            </a:r>
          </a:p>
          <a:p>
            <a:endParaRPr lang="en-US" sz="1800" dirty="0"/>
          </a:p>
          <a:p>
            <a:r>
              <a:rPr lang="en-US" sz="1800" dirty="0"/>
              <a:t>Afterwards a meeting of the Alpha Kappa Alpha Sorority was called. </a:t>
            </a:r>
          </a:p>
        </p:txBody>
      </p:sp>
      <p:pic>
        <p:nvPicPr>
          <p:cNvPr id="6" name="Picture 5">
            <a:extLst>
              <a:ext uri="{FF2B5EF4-FFF2-40B4-BE49-F238E27FC236}">
                <a16:creationId xmlns:a16="http://schemas.microsoft.com/office/drawing/2014/main" id="{AFF7423C-729F-4ED7-9062-E3D1D02DCCD9}"/>
              </a:ext>
            </a:extLst>
          </p:cNvPr>
          <p:cNvPicPr>
            <a:picLocks noChangeAspect="1"/>
          </p:cNvPicPr>
          <p:nvPr/>
        </p:nvPicPr>
        <p:blipFill>
          <a:blip r:embed="rId2"/>
          <a:stretch>
            <a:fillRect/>
          </a:stretch>
        </p:blipFill>
        <p:spPr>
          <a:xfrm>
            <a:off x="304800" y="728436"/>
            <a:ext cx="1981200" cy="3862160"/>
          </a:xfrm>
          <a:prstGeom prst="rect">
            <a:avLst/>
          </a:prstGeom>
        </p:spPr>
      </p:pic>
      <p:pic>
        <p:nvPicPr>
          <p:cNvPr id="8" name="Picture 7">
            <a:extLst>
              <a:ext uri="{FF2B5EF4-FFF2-40B4-BE49-F238E27FC236}">
                <a16:creationId xmlns:a16="http://schemas.microsoft.com/office/drawing/2014/main" id="{65CD8D3F-D8D8-4C4F-8811-ECB256BAC708}"/>
              </a:ext>
            </a:extLst>
          </p:cNvPr>
          <p:cNvPicPr>
            <a:picLocks noChangeAspect="1"/>
          </p:cNvPicPr>
          <p:nvPr/>
        </p:nvPicPr>
        <p:blipFill>
          <a:blip r:embed="rId3"/>
          <a:stretch>
            <a:fillRect/>
          </a:stretch>
        </p:blipFill>
        <p:spPr>
          <a:xfrm>
            <a:off x="6503180" y="882199"/>
            <a:ext cx="2403254" cy="3487214"/>
          </a:xfrm>
          <a:prstGeom prst="rect">
            <a:avLst/>
          </a:prstGeom>
        </p:spPr>
      </p:pic>
      <p:pic>
        <p:nvPicPr>
          <p:cNvPr id="3" name="Picture 2">
            <a:extLst>
              <a:ext uri="{FF2B5EF4-FFF2-40B4-BE49-F238E27FC236}">
                <a16:creationId xmlns:a16="http://schemas.microsoft.com/office/drawing/2014/main" id="{B573BF38-C1DA-469A-AE6C-D3B96EF07C23}"/>
              </a:ext>
            </a:extLst>
          </p:cNvPr>
          <p:cNvPicPr>
            <a:picLocks noChangeAspect="1"/>
          </p:cNvPicPr>
          <p:nvPr/>
        </p:nvPicPr>
        <p:blipFill>
          <a:blip r:embed="rId4"/>
          <a:stretch>
            <a:fillRect/>
          </a:stretch>
        </p:blipFill>
        <p:spPr>
          <a:xfrm>
            <a:off x="3262312" y="4114800"/>
            <a:ext cx="2619375" cy="1743075"/>
          </a:xfrm>
          <a:prstGeom prst="rect">
            <a:avLst/>
          </a:prstGeom>
        </p:spPr>
      </p:pic>
    </p:spTree>
    <p:extLst>
      <p:ext uri="{BB962C8B-B14F-4D97-AF65-F5344CB8AC3E}">
        <p14:creationId xmlns:p14="http://schemas.microsoft.com/office/powerpoint/2010/main" val="910210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8ADE2D-BA72-4374-9F4F-C431197F3260}"/>
              </a:ext>
            </a:extLst>
          </p:cNvPr>
          <p:cNvSpPr>
            <a:spLocks noGrp="1"/>
          </p:cNvSpPr>
          <p:nvPr>
            <p:ph type="sldNum" sz="quarter" idx="12"/>
          </p:nvPr>
        </p:nvSpPr>
        <p:spPr/>
        <p:txBody>
          <a:bodyPr/>
          <a:lstStyle/>
          <a:p>
            <a:pPr>
              <a:defRPr/>
            </a:pPr>
            <a:fld id="{7E3F3A9C-4E1C-4933-9AFB-0726656752D3}" type="slidenum">
              <a:rPr lang="en-US" smtClean="0"/>
              <a:pPr>
                <a:defRPr/>
              </a:pPr>
              <a:t>9</a:t>
            </a:fld>
            <a:endParaRPr lang="en-US" dirty="0"/>
          </a:p>
        </p:txBody>
      </p:sp>
      <p:sp>
        <p:nvSpPr>
          <p:cNvPr id="5" name="TextBox 4">
            <a:extLst>
              <a:ext uri="{FF2B5EF4-FFF2-40B4-BE49-F238E27FC236}">
                <a16:creationId xmlns:a16="http://schemas.microsoft.com/office/drawing/2014/main" id="{5326F808-4180-4539-979C-A74A7D5BD3F1}"/>
              </a:ext>
            </a:extLst>
          </p:cNvPr>
          <p:cNvSpPr txBox="1"/>
          <p:nvPr/>
        </p:nvSpPr>
        <p:spPr>
          <a:xfrm>
            <a:off x="381000" y="228600"/>
            <a:ext cx="8610600" cy="2246769"/>
          </a:xfrm>
          <a:prstGeom prst="rect">
            <a:avLst/>
          </a:prstGeom>
          <a:noFill/>
        </p:spPr>
        <p:txBody>
          <a:bodyPr wrap="square">
            <a:spAutoFit/>
          </a:bodyPr>
          <a:lstStyle/>
          <a:p>
            <a:r>
              <a:rPr lang="en-US" sz="2800" dirty="0"/>
              <a:t>At the meeting, the new initiates, dismayed at the progress of the group, wanted to reorganize the sorority, establish a national organization, enlarge the scope of the sorority’s activities, and change its name to reflect a truer purpose.</a:t>
            </a:r>
          </a:p>
        </p:txBody>
      </p:sp>
      <p:pic>
        <p:nvPicPr>
          <p:cNvPr id="9" name="Picture 8">
            <a:extLst>
              <a:ext uri="{FF2B5EF4-FFF2-40B4-BE49-F238E27FC236}">
                <a16:creationId xmlns:a16="http://schemas.microsoft.com/office/drawing/2014/main" id="{5EC0EFBD-2B3D-40E3-9AE0-57D9D2FC4DC6}"/>
              </a:ext>
            </a:extLst>
          </p:cNvPr>
          <p:cNvPicPr>
            <a:picLocks noChangeAspect="1"/>
          </p:cNvPicPr>
          <p:nvPr/>
        </p:nvPicPr>
        <p:blipFill rotWithShape="1">
          <a:blip r:embed="rId2"/>
          <a:srcRect l="11224" r="12245"/>
          <a:stretch/>
        </p:blipFill>
        <p:spPr>
          <a:xfrm>
            <a:off x="2438400" y="2783145"/>
            <a:ext cx="4758344" cy="3424469"/>
          </a:xfrm>
          <a:prstGeom prst="rect">
            <a:avLst/>
          </a:prstGeom>
        </p:spPr>
      </p:pic>
    </p:spTree>
    <p:extLst>
      <p:ext uri="{BB962C8B-B14F-4D97-AF65-F5344CB8AC3E}">
        <p14:creationId xmlns:p14="http://schemas.microsoft.com/office/powerpoint/2010/main" val="3384953629"/>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1353</Words>
  <Application>Microsoft Office PowerPoint</Application>
  <PresentationFormat>On-screen Show (4:3)</PresentationFormat>
  <Paragraphs>73</Paragraphs>
  <Slides>19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Brush Script MT</vt:lpstr>
      <vt:lpstr>Calibri</vt:lpstr>
      <vt:lpstr>Calibri Light</vt:lpstr>
      <vt:lpstr>Edwardian Script ITC</vt:lpstr>
      <vt:lpstr>Wingdings</vt:lpstr>
      <vt:lpstr>Wingdings 2</vt:lpstr>
      <vt:lpstr>Retrospect</vt:lpstr>
      <vt:lpstr> </vt:lpstr>
      <vt:lpstr>Mission Statement</vt:lpstr>
      <vt:lpstr> </vt:lpstr>
      <vt:lpstr>Role of the  Heritage  Archives Committee</vt:lpstr>
      <vt:lpstr> Heritage Moments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Delta = Change</vt:lpstr>
      <vt:lpstr>PowerPoint Presentation</vt:lpstr>
      <vt:lpstr>PowerPoint Presentation</vt:lpstr>
      <vt:lpstr>Murrieta Temecula Area Alumnae Chapter Members</vt:lpstr>
      <vt:lpstr>PowerPoint Presentation</vt:lpstr>
      <vt:lpstr>PowerPoint Presentation</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2020-08-19T19:13:18Z</dcterms:created>
  <dcterms:modified xsi:type="dcterms:W3CDTF">2020-10-14T02:09:01Z</dcterms:modified>
</cp:coreProperties>
</file>