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7" r:id="rId1"/>
  </p:sldMasterIdLst>
  <p:sldIdLst>
    <p:sldId id="256" r:id="rId2"/>
    <p:sldId id="258" r:id="rId3"/>
    <p:sldId id="270" r:id="rId4"/>
    <p:sldId id="264" r:id="rId5"/>
    <p:sldId id="276" r:id="rId6"/>
    <p:sldId id="277" r:id="rId7"/>
    <p:sldId id="269" r:id="rId8"/>
    <p:sldId id="268" r:id="rId9"/>
    <p:sldId id="267" r:id="rId10"/>
    <p:sldId id="273" r:id="rId11"/>
    <p:sldId id="280" r:id="rId12"/>
    <p:sldId id="262" r:id="rId13"/>
    <p:sldId id="261" r:id="rId14"/>
    <p:sldId id="279" r:id="rId15"/>
    <p:sldId id="271" r:id="rId16"/>
    <p:sldId id="275" r:id="rId17"/>
    <p:sldId id="278" r:id="rId18"/>
    <p:sldId id="274" r:id="rId19"/>
    <p:sldId id="260"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01" autoAdjust="0"/>
    <p:restoredTop sz="94660"/>
  </p:normalViewPr>
  <p:slideViewPr>
    <p:cSldViewPr snapToGrid="0">
      <p:cViewPr varScale="1">
        <p:scale>
          <a:sx n="100" d="100"/>
          <a:sy n="100" d="100"/>
        </p:scale>
        <p:origin x="78" y="1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n-US"/>
              <a:t>Click to edit Master title style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4E7C14DF-09B6-4D74-A192-7E055CABDA65}" type="datetimeFigureOut">
              <a:rPr lang="en-US" smtClean="0"/>
              <a:t>Sunday, March 12, 2023</a:t>
            </a:fld>
            <a:endParaRPr lang="en-US"/>
          </a:p>
        </p:txBody>
      </p:sp>
      <p:sp>
        <p:nvSpPr>
          <p:cNvPr id="5" name="Footer Placeholder 4"/>
          <p:cNvSpPr>
            <a:spLocks noGrp="1"/>
          </p:cNvSpPr>
          <p:nvPr>
            <p:ph type="ftr" sz="quarter" idx="11"/>
          </p:nvPr>
        </p:nvSpPr>
        <p:spPr>
          <a:xfrm>
            <a:off x="1371600" y="4323845"/>
            <a:ext cx="6400800" cy="365125"/>
          </a:xfrm>
        </p:spPr>
        <p:txBody>
          <a:bodyPr/>
          <a:lstStyle/>
          <a:p>
            <a:endParaRPr lang="en-US"/>
          </a:p>
        </p:txBody>
      </p:sp>
      <p:sp>
        <p:nvSpPr>
          <p:cNvPr id="6" name="Slide Number Placeholder 5"/>
          <p:cNvSpPr>
            <a:spLocks noGrp="1"/>
          </p:cNvSpPr>
          <p:nvPr>
            <p:ph type="sldNum" sz="quarter" idx="12"/>
          </p:nvPr>
        </p:nvSpPr>
        <p:spPr>
          <a:xfrm>
            <a:off x="8077200" y="1430866"/>
            <a:ext cx="2743200" cy="365125"/>
          </a:xfrm>
        </p:spPr>
        <p:txBody>
          <a:bodyPr/>
          <a:lstStyle/>
          <a:p>
            <a:fld id="{BF9BC601-150D-4A15-91D8-87811C08D00F}" type="slidenum">
              <a:rPr lang="en-US" smtClean="0"/>
              <a:t>‹#›</a:t>
            </a:fld>
            <a:endParaRPr lang="en-US"/>
          </a:p>
        </p:txBody>
      </p:sp>
    </p:spTree>
    <p:extLst>
      <p:ext uri="{BB962C8B-B14F-4D97-AF65-F5344CB8AC3E}">
        <p14:creationId xmlns:p14="http://schemas.microsoft.com/office/powerpoint/2010/main" val="37926440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E7C14DF-09B6-4D74-A192-7E055CABDA65}" type="datetimeFigureOut">
              <a:rPr lang="en-US" smtClean="0"/>
              <a:t>Sunday, March 12, 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9BC601-150D-4A15-91D8-87811C08D00F}" type="slidenum">
              <a:rPr lang="en-US" smtClean="0"/>
              <a:t>‹#›</a:t>
            </a:fld>
            <a:endParaRPr lang="en-US"/>
          </a:p>
        </p:txBody>
      </p:sp>
    </p:spTree>
    <p:extLst>
      <p:ext uri="{BB962C8B-B14F-4D97-AF65-F5344CB8AC3E}">
        <p14:creationId xmlns:p14="http://schemas.microsoft.com/office/powerpoint/2010/main" val="42616850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E7C14DF-09B6-4D74-A192-7E055CABDA65}" type="datetimeFigureOut">
              <a:rPr lang="en-US" smtClean="0"/>
              <a:t>Sunday, March 12, 2023</a:t>
            </a:fld>
            <a:endParaRPr lang="en-US"/>
          </a:p>
        </p:txBody>
      </p:sp>
      <p:sp>
        <p:nvSpPr>
          <p:cNvPr id="6" name="Footer Placeholder 5"/>
          <p:cNvSpPr>
            <a:spLocks noGrp="1"/>
          </p:cNvSpPr>
          <p:nvPr>
            <p:ph type="ftr" sz="quarter" idx="11"/>
          </p:nvPr>
        </p:nvSpPr>
        <p:spPr>
          <a:xfrm>
            <a:off x="685800" y="379941"/>
            <a:ext cx="6991492" cy="365125"/>
          </a:xfrm>
        </p:spPr>
        <p:txBody>
          <a:bodyPr/>
          <a:lstStyle/>
          <a:p>
            <a:endParaRPr lang="en-US"/>
          </a:p>
        </p:txBody>
      </p:sp>
      <p:sp>
        <p:nvSpPr>
          <p:cNvPr id="7" name="Slide Number Placeholder 6"/>
          <p:cNvSpPr>
            <a:spLocks noGrp="1"/>
          </p:cNvSpPr>
          <p:nvPr>
            <p:ph type="sldNum" sz="quarter" idx="12"/>
          </p:nvPr>
        </p:nvSpPr>
        <p:spPr>
          <a:xfrm>
            <a:off x="10862452" y="381000"/>
            <a:ext cx="643748" cy="365125"/>
          </a:xfrm>
        </p:spPr>
        <p:txBody>
          <a:bodyPr/>
          <a:lstStyle/>
          <a:p>
            <a:fld id="{BF9BC601-150D-4A15-91D8-87811C08D00F}" type="slidenum">
              <a:rPr lang="en-US" smtClean="0"/>
              <a:t>‹#›</a:t>
            </a:fld>
            <a:endParaRPr lang="en-US"/>
          </a:p>
        </p:txBody>
      </p:sp>
    </p:spTree>
    <p:extLst>
      <p:ext uri="{BB962C8B-B14F-4D97-AF65-F5344CB8AC3E}">
        <p14:creationId xmlns:p14="http://schemas.microsoft.com/office/powerpoint/2010/main" val="42243065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E7C14DF-09B6-4D74-A192-7E055CABDA65}" type="datetimeFigureOut">
              <a:rPr lang="en-US" smtClean="0"/>
              <a:t>Sunday, March 12, 2023</a:t>
            </a:fld>
            <a:endParaRPr lang="en-US"/>
          </a:p>
        </p:txBody>
      </p:sp>
      <p:sp>
        <p:nvSpPr>
          <p:cNvPr id="6" name="Footer Placeholder 5"/>
          <p:cNvSpPr>
            <a:spLocks noGrp="1"/>
          </p:cNvSpPr>
          <p:nvPr>
            <p:ph type="ftr" sz="quarter" idx="11"/>
          </p:nvPr>
        </p:nvSpPr>
        <p:spPr>
          <a:xfrm>
            <a:off x="685800" y="379941"/>
            <a:ext cx="6991492" cy="365125"/>
          </a:xfrm>
        </p:spPr>
        <p:txBody>
          <a:bodyPr/>
          <a:lstStyle/>
          <a:p>
            <a:endParaRPr lang="en-US"/>
          </a:p>
        </p:txBody>
      </p:sp>
      <p:sp>
        <p:nvSpPr>
          <p:cNvPr id="7" name="Slide Number Placeholder 6"/>
          <p:cNvSpPr>
            <a:spLocks noGrp="1"/>
          </p:cNvSpPr>
          <p:nvPr>
            <p:ph type="sldNum" sz="quarter" idx="12"/>
          </p:nvPr>
        </p:nvSpPr>
        <p:spPr>
          <a:xfrm>
            <a:off x="10862452" y="381000"/>
            <a:ext cx="643748" cy="365125"/>
          </a:xfrm>
        </p:spPr>
        <p:txBody>
          <a:bodyPr/>
          <a:lstStyle/>
          <a:p>
            <a:fld id="{BF9BC601-150D-4A15-91D8-87811C08D00F}" type="slidenum">
              <a:rPr lang="en-US" smtClean="0"/>
              <a:t>‹#›</a:t>
            </a:fld>
            <a:endParaRPr lang="en-US"/>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20287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4E7C14DF-09B6-4D74-A192-7E055CABDA65}" type="datetimeFigureOut">
              <a:rPr lang="en-US" smtClean="0"/>
              <a:t>Sunday, March 12, 2023</a:t>
            </a:fld>
            <a:endParaRPr lang="en-US"/>
          </a:p>
        </p:txBody>
      </p:sp>
      <p:sp>
        <p:nvSpPr>
          <p:cNvPr id="6" name="Footer Placeholder 5"/>
          <p:cNvSpPr>
            <a:spLocks noGrp="1"/>
          </p:cNvSpPr>
          <p:nvPr>
            <p:ph type="ftr" sz="quarter" idx="11"/>
          </p:nvPr>
        </p:nvSpPr>
        <p:spPr>
          <a:xfrm>
            <a:off x="685800" y="378883"/>
            <a:ext cx="6991492" cy="365125"/>
          </a:xfrm>
        </p:spPr>
        <p:txBody>
          <a:bodyPr/>
          <a:lstStyle/>
          <a:p>
            <a:endParaRPr lang="en-US"/>
          </a:p>
        </p:txBody>
      </p:sp>
      <p:sp>
        <p:nvSpPr>
          <p:cNvPr id="7" name="Slide Number Placeholder 6"/>
          <p:cNvSpPr>
            <a:spLocks noGrp="1"/>
          </p:cNvSpPr>
          <p:nvPr>
            <p:ph type="sldNum" sz="quarter" idx="12"/>
          </p:nvPr>
        </p:nvSpPr>
        <p:spPr>
          <a:xfrm>
            <a:off x="10862452" y="381000"/>
            <a:ext cx="643748" cy="365125"/>
          </a:xfrm>
        </p:spPr>
        <p:txBody>
          <a:bodyPr/>
          <a:lstStyle/>
          <a:p>
            <a:fld id="{BF9BC601-150D-4A15-91D8-87811C08D00F}" type="slidenum">
              <a:rPr lang="en-US" smtClean="0"/>
              <a:t>‹#›</a:t>
            </a:fld>
            <a:endParaRPr lang="en-US"/>
          </a:p>
        </p:txBody>
      </p:sp>
    </p:spTree>
    <p:extLst>
      <p:ext uri="{BB962C8B-B14F-4D97-AF65-F5344CB8AC3E}">
        <p14:creationId xmlns:p14="http://schemas.microsoft.com/office/powerpoint/2010/main" val="35585776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E7C14DF-09B6-4D74-A192-7E055CABDA65}" type="datetimeFigureOut">
              <a:rPr lang="en-US" smtClean="0"/>
              <a:t>Sunday, March 12, 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F9BC601-150D-4A15-91D8-87811C08D00F}" type="slidenum">
              <a:rPr lang="en-US" smtClean="0"/>
              <a:t>‹#›</a:t>
            </a:fld>
            <a:endParaRPr lang="en-US"/>
          </a:p>
        </p:txBody>
      </p:sp>
    </p:spTree>
    <p:extLst>
      <p:ext uri="{BB962C8B-B14F-4D97-AF65-F5344CB8AC3E}">
        <p14:creationId xmlns:p14="http://schemas.microsoft.com/office/powerpoint/2010/main" val="6251824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E7C14DF-09B6-4D74-A192-7E055CABDA65}" type="datetimeFigureOut">
              <a:rPr lang="en-US" smtClean="0"/>
              <a:t>Sunday, March 12, 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F9BC601-150D-4A15-91D8-87811C08D00F}" type="slidenum">
              <a:rPr lang="en-US" smtClean="0"/>
              <a:t>‹#›</a:t>
            </a:fld>
            <a:endParaRPr lang="en-US"/>
          </a:p>
        </p:txBody>
      </p:sp>
    </p:spTree>
    <p:extLst>
      <p:ext uri="{BB962C8B-B14F-4D97-AF65-F5344CB8AC3E}">
        <p14:creationId xmlns:p14="http://schemas.microsoft.com/office/powerpoint/2010/main" val="21288655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E7C14DF-09B6-4D74-A192-7E055CABDA65}" type="datetimeFigureOut">
              <a:rPr lang="en-US" smtClean="0"/>
              <a:t>Sunday, March 12, 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9BC601-150D-4A15-91D8-87811C08D00F}" type="slidenum">
              <a:rPr lang="en-US" smtClean="0"/>
              <a:t>‹#›</a:t>
            </a:fld>
            <a:endParaRPr lang="en-US"/>
          </a:p>
        </p:txBody>
      </p:sp>
    </p:spTree>
    <p:extLst>
      <p:ext uri="{BB962C8B-B14F-4D97-AF65-F5344CB8AC3E}">
        <p14:creationId xmlns:p14="http://schemas.microsoft.com/office/powerpoint/2010/main" val="21020444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4E7C14DF-09B6-4D74-A192-7E055CABDA65}" type="datetimeFigureOut">
              <a:rPr lang="en-US" smtClean="0"/>
              <a:t>Sunday, March 12, 2023</a:t>
            </a:fld>
            <a:endParaRPr lang="en-US"/>
          </a:p>
        </p:txBody>
      </p:sp>
      <p:sp>
        <p:nvSpPr>
          <p:cNvPr id="5" name="Footer Placeholder 4"/>
          <p:cNvSpPr>
            <a:spLocks noGrp="1"/>
          </p:cNvSpPr>
          <p:nvPr>
            <p:ph type="ftr" sz="quarter" idx="11"/>
          </p:nvPr>
        </p:nvSpPr>
        <p:spPr>
          <a:xfrm>
            <a:off x="685800" y="381000"/>
            <a:ext cx="6991492" cy="365125"/>
          </a:xfrm>
        </p:spPr>
        <p:txBody>
          <a:bodyPr/>
          <a:lstStyle/>
          <a:p>
            <a:endParaRPr lang="en-US"/>
          </a:p>
        </p:txBody>
      </p:sp>
      <p:sp>
        <p:nvSpPr>
          <p:cNvPr id="6" name="Slide Number Placeholder 5"/>
          <p:cNvSpPr>
            <a:spLocks noGrp="1"/>
          </p:cNvSpPr>
          <p:nvPr>
            <p:ph type="sldNum" sz="quarter" idx="12"/>
          </p:nvPr>
        </p:nvSpPr>
        <p:spPr>
          <a:xfrm>
            <a:off x="10862452" y="381000"/>
            <a:ext cx="643748" cy="365125"/>
          </a:xfrm>
        </p:spPr>
        <p:txBody>
          <a:bodyPr/>
          <a:lstStyle/>
          <a:p>
            <a:fld id="{BF9BC601-150D-4A15-91D8-87811C08D00F}" type="slidenum">
              <a:rPr lang="en-US" smtClean="0"/>
              <a:t>‹#›</a:t>
            </a:fld>
            <a:endParaRPr lang="en-US"/>
          </a:p>
        </p:txBody>
      </p:sp>
    </p:spTree>
    <p:extLst>
      <p:ext uri="{BB962C8B-B14F-4D97-AF65-F5344CB8AC3E}">
        <p14:creationId xmlns:p14="http://schemas.microsoft.com/office/powerpoint/2010/main" val="10227554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E7C14DF-09B6-4D74-A192-7E055CABDA65}" type="datetimeFigureOut">
              <a:rPr lang="en-US" smtClean="0"/>
              <a:t>Sunday, March 12, 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9BC601-150D-4A15-91D8-87811C08D00F}" type="slidenum">
              <a:rPr lang="en-US" smtClean="0"/>
              <a:t>‹#›</a:t>
            </a:fld>
            <a:endParaRPr lang="en-US"/>
          </a:p>
        </p:txBody>
      </p:sp>
    </p:spTree>
    <p:extLst>
      <p:ext uri="{BB962C8B-B14F-4D97-AF65-F5344CB8AC3E}">
        <p14:creationId xmlns:p14="http://schemas.microsoft.com/office/powerpoint/2010/main" val="33712911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en-US"/>
              <a:t>Click to edit Master title style</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4E7C14DF-09B6-4D74-A192-7E055CABDA65}" type="datetimeFigureOut">
              <a:rPr lang="en-US" smtClean="0"/>
              <a:t>Sunday, March 12, 2023</a:t>
            </a:fld>
            <a:endParaRPr lang="en-US"/>
          </a:p>
        </p:txBody>
      </p:sp>
      <p:sp>
        <p:nvSpPr>
          <p:cNvPr id="5" name="Footer Placeholder 4"/>
          <p:cNvSpPr>
            <a:spLocks noGrp="1"/>
          </p:cNvSpPr>
          <p:nvPr>
            <p:ph type="ftr" sz="quarter" idx="11"/>
          </p:nvPr>
        </p:nvSpPr>
        <p:spPr>
          <a:xfrm>
            <a:off x="685800" y="381001"/>
            <a:ext cx="6991492" cy="364065"/>
          </a:xfrm>
        </p:spPr>
        <p:txBody>
          <a:bodyPr/>
          <a:lstStyle/>
          <a:p>
            <a:endParaRPr lang="en-US"/>
          </a:p>
        </p:txBody>
      </p:sp>
      <p:sp>
        <p:nvSpPr>
          <p:cNvPr id="6" name="Slide Number Placeholder 5"/>
          <p:cNvSpPr>
            <a:spLocks noGrp="1"/>
          </p:cNvSpPr>
          <p:nvPr>
            <p:ph type="sldNum" sz="quarter" idx="12"/>
          </p:nvPr>
        </p:nvSpPr>
        <p:spPr>
          <a:xfrm>
            <a:off x="10862452" y="381000"/>
            <a:ext cx="643748" cy="365125"/>
          </a:xfrm>
        </p:spPr>
        <p:txBody>
          <a:bodyPr/>
          <a:lstStyle/>
          <a:p>
            <a:fld id="{BF9BC601-150D-4A15-91D8-87811C08D00F}" type="slidenum">
              <a:rPr lang="en-US" smtClean="0"/>
              <a:t>‹#›</a:t>
            </a:fld>
            <a:endParaRPr lang="en-US"/>
          </a:p>
        </p:txBody>
      </p:sp>
    </p:spTree>
    <p:extLst>
      <p:ext uri="{BB962C8B-B14F-4D97-AF65-F5344CB8AC3E}">
        <p14:creationId xmlns:p14="http://schemas.microsoft.com/office/powerpoint/2010/main" val="25415154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E7C14DF-09B6-4D74-A192-7E055CABDA65}" type="datetimeFigureOut">
              <a:rPr lang="en-US" smtClean="0"/>
              <a:t>Sunday, March 12, 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9BC601-150D-4A15-91D8-87811C08D00F}" type="slidenum">
              <a:rPr lang="en-US" smtClean="0"/>
              <a:t>‹#›</a:t>
            </a:fld>
            <a:endParaRPr lang="en-US"/>
          </a:p>
        </p:txBody>
      </p:sp>
    </p:spTree>
    <p:extLst>
      <p:ext uri="{BB962C8B-B14F-4D97-AF65-F5344CB8AC3E}">
        <p14:creationId xmlns:p14="http://schemas.microsoft.com/office/powerpoint/2010/main" val="8333849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n-US"/>
              <a:t>Click to edit Master title style</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5800" y="3132666"/>
            <a:ext cx="5311775" cy="30860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3132666"/>
            <a:ext cx="5334000" cy="30860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E7C14DF-09B6-4D74-A192-7E055CABDA65}" type="datetimeFigureOut">
              <a:rPr lang="en-US" smtClean="0"/>
              <a:t>Sunday, March 12, 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F9BC601-150D-4A15-91D8-87811C08D00F}" type="slidenum">
              <a:rPr lang="en-US" smtClean="0"/>
              <a:t>‹#›</a:t>
            </a:fld>
            <a:endParaRPr lang="en-US"/>
          </a:p>
        </p:txBody>
      </p:sp>
    </p:spTree>
    <p:extLst>
      <p:ext uri="{BB962C8B-B14F-4D97-AF65-F5344CB8AC3E}">
        <p14:creationId xmlns:p14="http://schemas.microsoft.com/office/powerpoint/2010/main" val="17479752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E7C14DF-09B6-4D74-A192-7E055CABDA65}" type="datetimeFigureOut">
              <a:rPr lang="en-US" smtClean="0"/>
              <a:t>Sunday, March 12, 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F9BC601-150D-4A15-91D8-87811C08D00F}" type="slidenum">
              <a:rPr lang="en-US" smtClean="0"/>
              <a:t>‹#›</a:t>
            </a:fld>
            <a:endParaRPr lang="en-US"/>
          </a:p>
        </p:txBody>
      </p:sp>
    </p:spTree>
    <p:extLst>
      <p:ext uri="{BB962C8B-B14F-4D97-AF65-F5344CB8AC3E}">
        <p14:creationId xmlns:p14="http://schemas.microsoft.com/office/powerpoint/2010/main" val="29581826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7C14DF-09B6-4D74-A192-7E055CABDA65}" type="datetimeFigureOut">
              <a:rPr lang="en-US" smtClean="0"/>
              <a:t>Sunday, March 12, 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F9BC601-150D-4A15-91D8-87811C08D00F}" type="slidenum">
              <a:rPr lang="en-US" smtClean="0"/>
              <a:t>‹#›</a:t>
            </a:fld>
            <a:endParaRPr lang="en-US"/>
          </a:p>
        </p:txBody>
      </p:sp>
    </p:spTree>
    <p:extLst>
      <p:ext uri="{BB962C8B-B14F-4D97-AF65-F5344CB8AC3E}">
        <p14:creationId xmlns:p14="http://schemas.microsoft.com/office/powerpoint/2010/main" val="6286066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n-US"/>
              <a:t>Click to edit Master title style</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E7C14DF-09B6-4D74-A192-7E055CABDA65}" type="datetimeFigureOut">
              <a:rPr lang="en-US" smtClean="0"/>
              <a:t>Sunday, March 12, 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9BC601-150D-4A15-91D8-87811C08D00F}" type="slidenum">
              <a:rPr lang="en-US" smtClean="0"/>
              <a:t>‹#›</a:t>
            </a:fld>
            <a:endParaRPr lang="en-US"/>
          </a:p>
        </p:txBody>
      </p:sp>
    </p:spTree>
    <p:extLst>
      <p:ext uri="{BB962C8B-B14F-4D97-AF65-F5344CB8AC3E}">
        <p14:creationId xmlns:p14="http://schemas.microsoft.com/office/powerpoint/2010/main" val="5208291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E7C14DF-09B6-4D74-A192-7E055CABDA65}" type="datetimeFigureOut">
              <a:rPr lang="en-US" smtClean="0"/>
              <a:t>Sunday, March 12, 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9BC601-150D-4A15-91D8-87811C08D00F}" type="slidenum">
              <a:rPr lang="en-US" smtClean="0"/>
              <a:t>‹#›</a:t>
            </a:fld>
            <a:endParaRPr lang="en-US"/>
          </a:p>
        </p:txBody>
      </p:sp>
    </p:spTree>
    <p:extLst>
      <p:ext uri="{BB962C8B-B14F-4D97-AF65-F5344CB8AC3E}">
        <p14:creationId xmlns:p14="http://schemas.microsoft.com/office/powerpoint/2010/main" val="10608430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E7C14DF-09B6-4D74-A192-7E055CABDA65}" type="datetimeFigureOut">
              <a:rPr lang="en-US" smtClean="0"/>
              <a:t>Sunday, March 12, 2023</a:t>
            </a:fld>
            <a:endParaRPr lang="en-US"/>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BF9BC601-150D-4A15-91D8-87811C08D00F}" type="slidenum">
              <a:rPr lang="en-US" smtClean="0"/>
              <a:t>‹#›</a:t>
            </a:fld>
            <a:endParaRPr lang="en-US"/>
          </a:p>
        </p:txBody>
      </p:sp>
    </p:spTree>
    <p:extLst>
      <p:ext uri="{BB962C8B-B14F-4D97-AF65-F5344CB8AC3E}">
        <p14:creationId xmlns:p14="http://schemas.microsoft.com/office/powerpoint/2010/main" val="1396175481"/>
      </p:ext>
    </p:extLst>
  </p:cSld>
  <p:clrMap bg1="dk1" tx1="lt1" bg2="dk2" tx2="lt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 id="2147483779" r:id="rId12"/>
    <p:sldLayoutId id="2147483780" r:id="rId13"/>
    <p:sldLayoutId id="2147483781" r:id="rId14"/>
    <p:sldLayoutId id="2147483782" r:id="rId15"/>
    <p:sldLayoutId id="2147483783" r:id="rId16"/>
    <p:sldLayoutId id="2147483784"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8">
            <a:extLst>
              <a:ext uri="{FF2B5EF4-FFF2-40B4-BE49-F238E27FC236}">
                <a16:creationId xmlns:a16="http://schemas.microsoft.com/office/drawing/2014/main" id="{C8EB467E-92F8-4C37-AB39-1F709B6E3D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46103" y="0"/>
            <a:ext cx="5445897" cy="685800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55B734F-EDDA-3912-5812-23BCA79C8DF7}"/>
              </a:ext>
            </a:extLst>
          </p:cNvPr>
          <p:cNvSpPr>
            <a:spLocks noGrp="1"/>
          </p:cNvSpPr>
          <p:nvPr>
            <p:ph type="ctrTitle"/>
          </p:nvPr>
        </p:nvSpPr>
        <p:spPr>
          <a:xfrm>
            <a:off x="7056808" y="673240"/>
            <a:ext cx="4510994" cy="3446373"/>
          </a:xfrm>
          <a:noFill/>
          <a:ln w="19050">
            <a:noFill/>
            <a:prstDash val="dash"/>
          </a:ln>
        </p:spPr>
        <p:txBody>
          <a:bodyPr>
            <a:normAutofit/>
          </a:bodyPr>
          <a:lstStyle/>
          <a:p>
            <a:pPr algn="r"/>
            <a:r>
              <a:rPr lang="en-US" sz="3400" b="1">
                <a:solidFill>
                  <a:schemeClr val="bg1"/>
                </a:solidFill>
                <a:latin typeface="AR JULIAN" panose="02000000000000000000" pitchFamily="2" charset="0"/>
              </a:rPr>
              <a:t>Murrieta-Temecula Area Alumnae Chapter</a:t>
            </a:r>
            <a:br>
              <a:rPr lang="en-US" sz="3400">
                <a:solidFill>
                  <a:schemeClr val="bg1"/>
                </a:solidFill>
              </a:rPr>
            </a:br>
            <a:br>
              <a:rPr lang="en-US" sz="3400">
                <a:solidFill>
                  <a:schemeClr val="bg1"/>
                </a:solidFill>
              </a:rPr>
            </a:br>
            <a:r>
              <a:rPr lang="en-US" sz="3400">
                <a:solidFill>
                  <a:schemeClr val="bg1"/>
                </a:solidFill>
              </a:rPr>
              <a:t>  </a:t>
            </a:r>
            <a:r>
              <a:rPr lang="en-US" sz="3400" b="1">
                <a:solidFill>
                  <a:schemeClr val="bg1"/>
                </a:solidFill>
              </a:rPr>
              <a:t>Heritage Moment</a:t>
            </a:r>
          </a:p>
        </p:txBody>
      </p:sp>
      <p:pic>
        <p:nvPicPr>
          <p:cNvPr id="20" name="Picture 10">
            <a:extLst>
              <a:ext uri="{FF2B5EF4-FFF2-40B4-BE49-F238E27FC236}">
                <a16:creationId xmlns:a16="http://schemas.microsoft.com/office/drawing/2014/main" id="{5FBC1FC1-1A8E-4E2F-8767-4A27F827FA8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3" name="Subtitle 2">
            <a:extLst>
              <a:ext uri="{FF2B5EF4-FFF2-40B4-BE49-F238E27FC236}">
                <a16:creationId xmlns:a16="http://schemas.microsoft.com/office/drawing/2014/main" id="{683458DB-F2CC-F387-DEE1-F3D7BE9562BA}"/>
              </a:ext>
            </a:extLst>
          </p:cNvPr>
          <p:cNvSpPr>
            <a:spLocks noGrp="1"/>
          </p:cNvSpPr>
          <p:nvPr>
            <p:ph type="subTitle" idx="1"/>
          </p:nvPr>
        </p:nvSpPr>
        <p:spPr>
          <a:xfrm>
            <a:off x="7056807" y="4119613"/>
            <a:ext cx="4510993" cy="2058765"/>
          </a:xfrm>
          <a:noFill/>
          <a:ln w="19050">
            <a:noFill/>
            <a:prstDash val="dash"/>
          </a:ln>
        </p:spPr>
        <p:txBody>
          <a:bodyPr>
            <a:normAutofit/>
          </a:bodyPr>
          <a:lstStyle/>
          <a:p>
            <a:pPr algn="r"/>
            <a:r>
              <a:rPr lang="en-US" b="1">
                <a:solidFill>
                  <a:schemeClr val="bg1"/>
                </a:solidFill>
              </a:rPr>
              <a:t>March 14, 2023</a:t>
            </a:r>
          </a:p>
          <a:p>
            <a:pPr algn="r"/>
            <a:r>
              <a:rPr lang="en-US" b="1">
                <a:solidFill>
                  <a:schemeClr val="bg1"/>
                </a:solidFill>
              </a:rPr>
              <a:t>Patricia P Watson Ed.D Chair</a:t>
            </a:r>
          </a:p>
          <a:p>
            <a:pPr algn="r"/>
            <a:r>
              <a:rPr lang="en-US" b="1">
                <a:solidFill>
                  <a:schemeClr val="bg1"/>
                </a:solidFill>
              </a:rPr>
              <a:t>Marsha Edmond Co-Chair</a:t>
            </a:r>
          </a:p>
        </p:txBody>
      </p:sp>
      <p:sp>
        <p:nvSpPr>
          <p:cNvPr id="13" name="Rectangle 12">
            <a:extLst>
              <a:ext uri="{FF2B5EF4-FFF2-40B4-BE49-F238E27FC236}">
                <a16:creationId xmlns:a16="http://schemas.microsoft.com/office/drawing/2014/main" id="{898EC202-A8D7-48E5-B77E-9F1371E451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746233"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5" name="Rounded Rectangle 11">
            <a:extLst>
              <a:ext uri="{FF2B5EF4-FFF2-40B4-BE49-F238E27FC236}">
                <a16:creationId xmlns:a16="http://schemas.microsoft.com/office/drawing/2014/main" id="{1390C025-A9B7-459A-A7D1-D5DD690F9F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337" y="643464"/>
            <a:ext cx="5459429" cy="5571072"/>
          </a:xfrm>
          <a:prstGeom prst="roundRect">
            <a:avLst>
              <a:gd name="adj" fmla="val 2403"/>
            </a:avLst>
          </a:prstGeom>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F9961A2C-66EA-7421-5344-B2A4F6110D5E}"/>
              </a:ext>
            </a:extLst>
          </p:cNvPr>
          <p:cNvPicPr>
            <a:picLocks noChangeAspect="1"/>
          </p:cNvPicPr>
          <p:nvPr/>
        </p:nvPicPr>
        <p:blipFill>
          <a:blip r:embed="rId3"/>
          <a:stretch>
            <a:fillRect/>
          </a:stretch>
        </p:blipFill>
        <p:spPr>
          <a:xfrm>
            <a:off x="807523" y="743001"/>
            <a:ext cx="4851528" cy="5497481"/>
          </a:xfrm>
          <a:prstGeom prst="rect">
            <a:avLst/>
          </a:prstGeom>
        </p:spPr>
      </p:pic>
    </p:spTree>
    <p:extLst>
      <p:ext uri="{BB962C8B-B14F-4D97-AF65-F5344CB8AC3E}">
        <p14:creationId xmlns:p14="http://schemas.microsoft.com/office/powerpoint/2010/main" val="3683958057"/>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D2DCC5F0-4EE6-A2B4-154C-C6D2140E3E6A}"/>
              </a:ext>
            </a:extLst>
          </p:cNvPr>
          <p:cNvSpPr txBox="1"/>
          <p:nvPr/>
        </p:nvSpPr>
        <p:spPr>
          <a:xfrm>
            <a:off x="4914890" y="1109625"/>
            <a:ext cx="7277110" cy="4893647"/>
          </a:xfrm>
          <a:prstGeom prst="rect">
            <a:avLst/>
          </a:prstGeom>
          <a:noFill/>
        </p:spPr>
        <p:txBody>
          <a:bodyPr wrap="square">
            <a:spAutoFit/>
          </a:bodyPr>
          <a:lstStyle/>
          <a:p>
            <a:r>
              <a:rPr lang="en-US" sz="2600" dirty="0">
                <a:effectLst/>
                <a:latin typeface="Century Gothic" panose="020B0502020202020204" pitchFamily="34" charset="0"/>
                <a:ea typeface="Times New Roman" panose="02020603050405020304" pitchFamily="18" charset="0"/>
              </a:rPr>
              <a:t>After a successful Town Hall recital debut in November 1954, Price began touring the U.S. and Canada in recitals on the Columbia Artists roster</a:t>
            </a:r>
            <a:r>
              <a:rPr lang="en-US" sz="2600" dirty="0">
                <a:latin typeface="Century Gothic" panose="020B0502020202020204" pitchFamily="34" charset="0"/>
                <a:ea typeface="Times New Roman" panose="02020603050405020304" pitchFamily="18" charset="0"/>
              </a:rPr>
              <a:t>.  </a:t>
            </a:r>
            <a:r>
              <a:rPr lang="en-US" sz="2600" dirty="0">
                <a:effectLst/>
                <a:latin typeface="Century Gothic" panose="020B0502020202020204" pitchFamily="34" charset="0"/>
                <a:ea typeface="Times New Roman" panose="02020603050405020304" pitchFamily="18" charset="0"/>
              </a:rPr>
              <a:t>In 1956, she toured India and then, the next year, Australia, giving concerts and recitals for the U.S. State Department. In May 1957, she performed Verdi's </a:t>
            </a:r>
            <a:r>
              <a:rPr lang="en-US" sz="2600" u="none" strike="noStrike" dirty="0">
                <a:effectLst/>
                <a:latin typeface="Century Gothic" panose="020B0502020202020204" pitchFamily="34" charset="0"/>
                <a:ea typeface="Times New Roman" panose="02020603050405020304" pitchFamily="18" charset="0"/>
                <a:cs typeface="Times New Roman" panose="02020603050405020304" pitchFamily="18" charset="0"/>
              </a:rPr>
              <a:t>Aida,</a:t>
            </a:r>
            <a:r>
              <a:rPr lang="en-US" sz="2600" dirty="0">
                <a:effectLst/>
                <a:latin typeface="Century Gothic" panose="020B0502020202020204" pitchFamily="34" charset="0"/>
                <a:ea typeface="Times New Roman" panose="02020603050405020304" pitchFamily="18" charset="0"/>
              </a:rPr>
              <a:t> in a </a:t>
            </a:r>
            <a:r>
              <a:rPr lang="en-US" sz="2600" u="none" strike="noStrike" dirty="0">
                <a:effectLst/>
                <a:latin typeface="Century Gothic" panose="020B0502020202020204" pitchFamily="34" charset="0"/>
                <a:ea typeface="Times New Roman" panose="02020603050405020304" pitchFamily="18" charset="0"/>
                <a:cs typeface="Times New Roman" panose="02020603050405020304" pitchFamily="18" charset="0"/>
              </a:rPr>
              <a:t>concert performance</a:t>
            </a:r>
            <a:r>
              <a:rPr lang="en-US" sz="2600" dirty="0">
                <a:effectLst/>
                <a:latin typeface="Century Gothic" panose="020B0502020202020204" pitchFamily="34" charset="0"/>
                <a:ea typeface="Times New Roman" panose="02020603050405020304" pitchFamily="18" charset="0"/>
              </a:rPr>
              <a:t> with the </a:t>
            </a:r>
            <a:r>
              <a:rPr lang="en-US" sz="2600" u="none" strike="noStrike" dirty="0">
                <a:effectLst/>
                <a:latin typeface="Century Gothic" panose="020B0502020202020204" pitchFamily="34" charset="0"/>
                <a:ea typeface="Times New Roman" panose="02020603050405020304" pitchFamily="18" charset="0"/>
                <a:cs typeface="Times New Roman" panose="02020603050405020304" pitchFamily="18" charset="0"/>
              </a:rPr>
              <a:t>Philadelphia Orchestra</a:t>
            </a:r>
            <a:r>
              <a:rPr lang="en-US" sz="2600" dirty="0">
                <a:effectLst/>
                <a:latin typeface="Century Gothic" panose="020B0502020202020204" pitchFamily="34" charset="0"/>
                <a:ea typeface="Times New Roman" panose="02020603050405020304" pitchFamily="18" charset="0"/>
              </a:rPr>
              <a:t> at the May Festival in Ann Arbor, Michigan, her first public performance of what became her signature role.</a:t>
            </a:r>
            <a:endParaRPr lang="en-US" sz="2600" dirty="0">
              <a:latin typeface="Century Gothic" panose="020B0502020202020204" pitchFamily="34" charset="0"/>
            </a:endParaRPr>
          </a:p>
        </p:txBody>
      </p:sp>
      <p:pic>
        <p:nvPicPr>
          <p:cNvPr id="2" name="Picture 1">
            <a:extLst>
              <a:ext uri="{FF2B5EF4-FFF2-40B4-BE49-F238E27FC236}">
                <a16:creationId xmlns:a16="http://schemas.microsoft.com/office/drawing/2014/main" id="{5336A918-6099-3827-FBB3-427629F6E11E}"/>
              </a:ext>
            </a:extLst>
          </p:cNvPr>
          <p:cNvPicPr>
            <a:picLocks noChangeAspect="1"/>
          </p:cNvPicPr>
          <p:nvPr/>
        </p:nvPicPr>
        <p:blipFill>
          <a:blip r:embed="rId2"/>
          <a:stretch>
            <a:fillRect/>
          </a:stretch>
        </p:blipFill>
        <p:spPr>
          <a:xfrm>
            <a:off x="189300" y="724393"/>
            <a:ext cx="4439223" cy="5587909"/>
          </a:xfrm>
          <a:prstGeom prst="rect">
            <a:avLst/>
          </a:prstGeom>
        </p:spPr>
      </p:pic>
    </p:spTree>
    <p:extLst>
      <p:ext uri="{BB962C8B-B14F-4D97-AF65-F5344CB8AC3E}">
        <p14:creationId xmlns:p14="http://schemas.microsoft.com/office/powerpoint/2010/main" val="31751223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E036B17-F2F0-25F6-8D9F-A3F05006E7E4}"/>
              </a:ext>
            </a:extLst>
          </p:cNvPr>
          <p:cNvSpPr txBox="1"/>
          <p:nvPr/>
        </p:nvSpPr>
        <p:spPr>
          <a:xfrm>
            <a:off x="744188" y="787854"/>
            <a:ext cx="10442367" cy="1421928"/>
          </a:xfrm>
          <a:prstGeom prst="rect">
            <a:avLst/>
          </a:prstGeom>
          <a:noFill/>
        </p:spPr>
        <p:txBody>
          <a:bodyPr wrap="square">
            <a:spAutoFit/>
          </a:bodyPr>
          <a:lstStyle/>
          <a:p>
            <a:pPr marR="0">
              <a:lnSpc>
                <a:spcPct val="90000"/>
              </a:lnSpc>
              <a:spcBef>
                <a:spcPts val="0"/>
              </a:spcBef>
              <a:spcAft>
                <a:spcPts val="800"/>
              </a:spcAft>
            </a:pPr>
            <a:r>
              <a:rPr lang="en-US" sz="2400">
                <a:solidFill>
                  <a:schemeClr val="tx1">
                    <a:alpha val="80000"/>
                  </a:schemeClr>
                </a:solidFill>
                <a:effectLst/>
              </a:rPr>
              <a:t>Price made her operatic debut at the San Francisco Opera in 1957 and became the Prima </a:t>
            </a:r>
            <a:r>
              <a:rPr lang="en-US" sz="2400">
                <a:solidFill>
                  <a:schemeClr val="tx1">
                    <a:alpha val="80000"/>
                  </a:schemeClr>
                </a:solidFill>
              </a:rPr>
              <a:t>D</a:t>
            </a:r>
            <a:r>
              <a:rPr lang="en-US" sz="2400">
                <a:solidFill>
                  <a:schemeClr val="tx1">
                    <a:alpha val="80000"/>
                  </a:schemeClr>
                </a:solidFill>
                <a:effectLst/>
              </a:rPr>
              <a:t>onna at the New York City’s Metropolitan Opera House in 1961, starring in several prominent productions; the most notable being Antony and Cleopatra and Madame Butterfly. </a:t>
            </a:r>
            <a:endParaRPr lang="en-US" sz="2400" dirty="0">
              <a:solidFill>
                <a:schemeClr val="tx1">
                  <a:alpha val="80000"/>
                </a:schemeClr>
              </a:solidFill>
              <a:effectLst/>
            </a:endParaRPr>
          </a:p>
        </p:txBody>
      </p:sp>
      <p:pic>
        <p:nvPicPr>
          <p:cNvPr id="4" name="Picture 3">
            <a:extLst>
              <a:ext uri="{FF2B5EF4-FFF2-40B4-BE49-F238E27FC236}">
                <a16:creationId xmlns:a16="http://schemas.microsoft.com/office/drawing/2014/main" id="{B92E5727-BBEE-E9A7-5DC0-D97BAF768272}"/>
              </a:ext>
            </a:extLst>
          </p:cNvPr>
          <p:cNvPicPr>
            <a:picLocks noChangeAspect="1"/>
          </p:cNvPicPr>
          <p:nvPr/>
        </p:nvPicPr>
        <p:blipFill>
          <a:blip r:embed="rId2"/>
          <a:stretch>
            <a:fillRect/>
          </a:stretch>
        </p:blipFill>
        <p:spPr>
          <a:xfrm>
            <a:off x="6436425" y="2743199"/>
            <a:ext cx="4884717" cy="3663538"/>
          </a:xfrm>
          <a:prstGeom prst="rect">
            <a:avLst/>
          </a:prstGeom>
        </p:spPr>
      </p:pic>
      <p:pic>
        <p:nvPicPr>
          <p:cNvPr id="5" name="Picture 4">
            <a:extLst>
              <a:ext uri="{FF2B5EF4-FFF2-40B4-BE49-F238E27FC236}">
                <a16:creationId xmlns:a16="http://schemas.microsoft.com/office/drawing/2014/main" id="{2197D76D-D5E0-05DD-2FFB-49AB74B3BBE3}"/>
              </a:ext>
            </a:extLst>
          </p:cNvPr>
          <p:cNvPicPr>
            <a:picLocks noChangeAspect="1"/>
          </p:cNvPicPr>
          <p:nvPr/>
        </p:nvPicPr>
        <p:blipFill>
          <a:blip r:embed="rId3"/>
          <a:stretch>
            <a:fillRect/>
          </a:stretch>
        </p:blipFill>
        <p:spPr>
          <a:xfrm>
            <a:off x="744189" y="2743199"/>
            <a:ext cx="5011387" cy="3758540"/>
          </a:xfrm>
          <a:prstGeom prst="rect">
            <a:avLst/>
          </a:prstGeom>
        </p:spPr>
      </p:pic>
    </p:spTree>
    <p:extLst>
      <p:ext uri="{BB962C8B-B14F-4D97-AF65-F5344CB8AC3E}">
        <p14:creationId xmlns:p14="http://schemas.microsoft.com/office/powerpoint/2010/main" val="5233795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7E6CAB8-E616-A091-34FF-177499C6C9E9}"/>
              </a:ext>
            </a:extLst>
          </p:cNvPr>
          <p:cNvSpPr txBox="1"/>
          <p:nvPr/>
        </p:nvSpPr>
        <p:spPr>
          <a:xfrm>
            <a:off x="2857500" y="476459"/>
            <a:ext cx="8391525" cy="2308324"/>
          </a:xfrm>
          <a:prstGeom prst="rect">
            <a:avLst/>
          </a:prstGeom>
          <a:noFill/>
        </p:spPr>
        <p:txBody>
          <a:bodyPr wrap="square">
            <a:spAutoFit/>
          </a:bodyPr>
          <a:lstStyle/>
          <a:p>
            <a:r>
              <a:rPr lang="en-US" dirty="0"/>
              <a:t>In the late 1960s, Price cut back her operatic performances and devoted more of her career to recitals and concerts. She said she was tired, stressed by the racial tensions in the country and her role as a token of racial progress. Her recitals and concerts were highly successful, and, for the next two decades, she was a mainstay in the major orchestral and concert series in the big American cities and universities. </a:t>
            </a:r>
          </a:p>
          <a:p>
            <a:r>
              <a:rPr lang="en-US" dirty="0"/>
              <a:t>She knew to keep a presence in opera and returned to the Met and the San Francisco Opera, her favorite house, for short runs.</a:t>
            </a:r>
          </a:p>
        </p:txBody>
      </p:sp>
      <p:sp>
        <p:nvSpPr>
          <p:cNvPr id="10" name="TextBox 9">
            <a:extLst>
              <a:ext uri="{FF2B5EF4-FFF2-40B4-BE49-F238E27FC236}">
                <a16:creationId xmlns:a16="http://schemas.microsoft.com/office/drawing/2014/main" id="{DF1A1309-77ED-71E8-2043-547DE963405F}"/>
              </a:ext>
            </a:extLst>
          </p:cNvPr>
          <p:cNvSpPr txBox="1"/>
          <p:nvPr/>
        </p:nvSpPr>
        <p:spPr>
          <a:xfrm>
            <a:off x="9539103" y="5607816"/>
            <a:ext cx="2581274" cy="307777"/>
          </a:xfrm>
          <a:prstGeom prst="rect">
            <a:avLst/>
          </a:prstGeom>
          <a:noFill/>
        </p:spPr>
        <p:txBody>
          <a:bodyPr wrap="square">
            <a:spAutoFit/>
          </a:bodyPr>
          <a:lstStyle/>
          <a:p>
            <a:r>
              <a:rPr lang="en-US" sz="1400" dirty="0"/>
              <a:t>Dialogues of the Carmelites</a:t>
            </a:r>
          </a:p>
        </p:txBody>
      </p:sp>
      <p:sp>
        <p:nvSpPr>
          <p:cNvPr id="13" name="TextBox 12">
            <a:extLst>
              <a:ext uri="{FF2B5EF4-FFF2-40B4-BE49-F238E27FC236}">
                <a16:creationId xmlns:a16="http://schemas.microsoft.com/office/drawing/2014/main" id="{6CEDAF66-8327-2F46-A30E-B1A623EFB738}"/>
              </a:ext>
            </a:extLst>
          </p:cNvPr>
          <p:cNvSpPr txBox="1"/>
          <p:nvPr/>
        </p:nvSpPr>
        <p:spPr>
          <a:xfrm>
            <a:off x="265456" y="2840416"/>
            <a:ext cx="1924050" cy="369332"/>
          </a:xfrm>
          <a:prstGeom prst="rect">
            <a:avLst/>
          </a:prstGeom>
          <a:noFill/>
        </p:spPr>
        <p:txBody>
          <a:bodyPr wrap="square">
            <a:spAutoFit/>
          </a:bodyPr>
          <a:lstStyle/>
          <a:p>
            <a:r>
              <a:rPr lang="en-US" dirty="0"/>
              <a:t>IL TROVATORE</a:t>
            </a:r>
          </a:p>
        </p:txBody>
      </p:sp>
      <p:pic>
        <p:nvPicPr>
          <p:cNvPr id="14" name="Picture 13">
            <a:extLst>
              <a:ext uri="{FF2B5EF4-FFF2-40B4-BE49-F238E27FC236}">
                <a16:creationId xmlns:a16="http://schemas.microsoft.com/office/drawing/2014/main" id="{067C726E-5825-6C26-7BCA-55C94915C782}"/>
              </a:ext>
            </a:extLst>
          </p:cNvPr>
          <p:cNvPicPr>
            <a:picLocks noChangeAspect="1"/>
          </p:cNvPicPr>
          <p:nvPr/>
        </p:nvPicPr>
        <p:blipFill rotWithShape="1">
          <a:blip r:embed="rId2"/>
          <a:srcRect l="36730" t="12299" r="19861" b="15496"/>
          <a:stretch/>
        </p:blipFill>
        <p:spPr>
          <a:xfrm>
            <a:off x="156977" y="0"/>
            <a:ext cx="2352675" cy="2840416"/>
          </a:xfrm>
          <a:prstGeom prst="rect">
            <a:avLst/>
          </a:prstGeom>
        </p:spPr>
      </p:pic>
      <p:pic>
        <p:nvPicPr>
          <p:cNvPr id="15" name="Picture 14">
            <a:extLst>
              <a:ext uri="{FF2B5EF4-FFF2-40B4-BE49-F238E27FC236}">
                <a16:creationId xmlns:a16="http://schemas.microsoft.com/office/drawing/2014/main" id="{408A05E3-A758-1994-4558-EC96C96A9D07}"/>
              </a:ext>
            </a:extLst>
          </p:cNvPr>
          <p:cNvPicPr>
            <a:picLocks noChangeAspect="1"/>
          </p:cNvPicPr>
          <p:nvPr/>
        </p:nvPicPr>
        <p:blipFill>
          <a:blip r:embed="rId3"/>
          <a:stretch>
            <a:fillRect/>
          </a:stretch>
        </p:blipFill>
        <p:spPr>
          <a:xfrm>
            <a:off x="9998961" y="2725430"/>
            <a:ext cx="1797050" cy="2695575"/>
          </a:xfrm>
          <a:prstGeom prst="rect">
            <a:avLst/>
          </a:prstGeom>
        </p:spPr>
      </p:pic>
      <p:pic>
        <p:nvPicPr>
          <p:cNvPr id="17" name="Picture 16">
            <a:extLst>
              <a:ext uri="{FF2B5EF4-FFF2-40B4-BE49-F238E27FC236}">
                <a16:creationId xmlns:a16="http://schemas.microsoft.com/office/drawing/2014/main" id="{990F420F-BE10-03B5-9ACC-8C4F890B341E}"/>
              </a:ext>
            </a:extLst>
          </p:cNvPr>
          <p:cNvPicPr>
            <a:picLocks noChangeAspect="1"/>
          </p:cNvPicPr>
          <p:nvPr/>
        </p:nvPicPr>
        <p:blipFill rotWithShape="1">
          <a:blip r:embed="rId4"/>
          <a:srcRect l="34316" t="9166" r="28496" b="20278"/>
          <a:stretch/>
        </p:blipFill>
        <p:spPr>
          <a:xfrm>
            <a:off x="3449933" y="3046838"/>
            <a:ext cx="2661492" cy="2840416"/>
          </a:xfrm>
          <a:prstGeom prst="rect">
            <a:avLst/>
          </a:prstGeom>
        </p:spPr>
      </p:pic>
      <p:sp>
        <p:nvSpPr>
          <p:cNvPr id="19" name="TextBox 18">
            <a:extLst>
              <a:ext uri="{FF2B5EF4-FFF2-40B4-BE49-F238E27FC236}">
                <a16:creationId xmlns:a16="http://schemas.microsoft.com/office/drawing/2014/main" id="{3F70227C-09CA-2D24-FF51-63AEF8D22648}"/>
              </a:ext>
            </a:extLst>
          </p:cNvPr>
          <p:cNvSpPr txBox="1"/>
          <p:nvPr/>
        </p:nvSpPr>
        <p:spPr>
          <a:xfrm>
            <a:off x="3615875" y="5915593"/>
            <a:ext cx="2581275" cy="369332"/>
          </a:xfrm>
          <a:prstGeom prst="rect">
            <a:avLst/>
          </a:prstGeom>
          <a:noFill/>
        </p:spPr>
        <p:txBody>
          <a:bodyPr wrap="square">
            <a:spAutoFit/>
          </a:bodyPr>
          <a:lstStyle/>
          <a:p>
            <a:r>
              <a:rPr lang="en-US" dirty="0"/>
              <a:t>Ariadne Auf Naxos </a:t>
            </a:r>
          </a:p>
        </p:txBody>
      </p:sp>
      <p:pic>
        <p:nvPicPr>
          <p:cNvPr id="20" name="Picture 19">
            <a:extLst>
              <a:ext uri="{FF2B5EF4-FFF2-40B4-BE49-F238E27FC236}">
                <a16:creationId xmlns:a16="http://schemas.microsoft.com/office/drawing/2014/main" id="{2654145E-3296-3287-7C4B-9013FAAF16C8}"/>
              </a:ext>
            </a:extLst>
          </p:cNvPr>
          <p:cNvPicPr>
            <a:picLocks noChangeAspect="1"/>
          </p:cNvPicPr>
          <p:nvPr/>
        </p:nvPicPr>
        <p:blipFill>
          <a:blip r:embed="rId5"/>
          <a:stretch>
            <a:fillRect/>
          </a:stretch>
        </p:blipFill>
        <p:spPr>
          <a:xfrm>
            <a:off x="6492332" y="3058592"/>
            <a:ext cx="2665864" cy="2308325"/>
          </a:xfrm>
          <a:prstGeom prst="rect">
            <a:avLst/>
          </a:prstGeom>
        </p:spPr>
      </p:pic>
      <p:sp>
        <p:nvSpPr>
          <p:cNvPr id="21" name="TextBox 20">
            <a:extLst>
              <a:ext uri="{FF2B5EF4-FFF2-40B4-BE49-F238E27FC236}">
                <a16:creationId xmlns:a16="http://schemas.microsoft.com/office/drawing/2014/main" id="{D783E5BB-9F6A-8BC3-6D53-8C8FAD412C1B}"/>
              </a:ext>
            </a:extLst>
          </p:cNvPr>
          <p:cNvSpPr txBox="1"/>
          <p:nvPr/>
        </p:nvSpPr>
        <p:spPr>
          <a:xfrm>
            <a:off x="6722261" y="5366917"/>
            <a:ext cx="1994917" cy="369332"/>
          </a:xfrm>
          <a:prstGeom prst="rect">
            <a:avLst/>
          </a:prstGeom>
          <a:noFill/>
        </p:spPr>
        <p:txBody>
          <a:bodyPr wrap="square" rtlCol="0">
            <a:spAutoFit/>
          </a:bodyPr>
          <a:lstStyle/>
          <a:p>
            <a:r>
              <a:rPr lang="en-US" dirty="0"/>
              <a:t>Don Giovanni </a:t>
            </a:r>
          </a:p>
        </p:txBody>
      </p:sp>
      <p:pic>
        <p:nvPicPr>
          <p:cNvPr id="22" name="Picture 21">
            <a:extLst>
              <a:ext uri="{FF2B5EF4-FFF2-40B4-BE49-F238E27FC236}">
                <a16:creationId xmlns:a16="http://schemas.microsoft.com/office/drawing/2014/main" id="{A4257244-41B0-061F-CB5D-29E2B3629AFA}"/>
              </a:ext>
            </a:extLst>
          </p:cNvPr>
          <p:cNvPicPr>
            <a:picLocks noChangeAspect="1"/>
          </p:cNvPicPr>
          <p:nvPr/>
        </p:nvPicPr>
        <p:blipFill>
          <a:blip r:embed="rId6"/>
          <a:stretch>
            <a:fillRect/>
          </a:stretch>
        </p:blipFill>
        <p:spPr>
          <a:xfrm>
            <a:off x="265456" y="3596196"/>
            <a:ext cx="2705337" cy="2029003"/>
          </a:xfrm>
          <a:prstGeom prst="rect">
            <a:avLst/>
          </a:prstGeom>
        </p:spPr>
      </p:pic>
      <p:sp>
        <p:nvSpPr>
          <p:cNvPr id="24" name="TextBox 23">
            <a:extLst>
              <a:ext uri="{FF2B5EF4-FFF2-40B4-BE49-F238E27FC236}">
                <a16:creationId xmlns:a16="http://schemas.microsoft.com/office/drawing/2014/main" id="{F91D50E9-D989-A2BD-4499-B9AF3DB89CCC}"/>
              </a:ext>
            </a:extLst>
          </p:cNvPr>
          <p:cNvSpPr txBox="1"/>
          <p:nvPr/>
        </p:nvSpPr>
        <p:spPr>
          <a:xfrm>
            <a:off x="172402" y="5730927"/>
            <a:ext cx="2581275" cy="369332"/>
          </a:xfrm>
          <a:prstGeom prst="rect">
            <a:avLst/>
          </a:prstGeom>
          <a:noFill/>
        </p:spPr>
        <p:txBody>
          <a:bodyPr wrap="square">
            <a:spAutoFit/>
          </a:bodyPr>
          <a:lstStyle/>
          <a:p>
            <a:r>
              <a:rPr lang="en-US" dirty="0"/>
              <a:t>La </a:t>
            </a:r>
            <a:r>
              <a:rPr lang="en-US" dirty="0" err="1"/>
              <a:t>Fanciulla</a:t>
            </a:r>
            <a:r>
              <a:rPr lang="en-US" dirty="0"/>
              <a:t> del West </a:t>
            </a:r>
          </a:p>
        </p:txBody>
      </p:sp>
    </p:spTree>
    <p:extLst>
      <p:ext uri="{BB962C8B-B14F-4D97-AF65-F5344CB8AC3E}">
        <p14:creationId xmlns:p14="http://schemas.microsoft.com/office/powerpoint/2010/main" val="8047586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8A671FBD-D75F-BBD5-D572-73B4313ABE3A}"/>
              </a:ext>
            </a:extLst>
          </p:cNvPr>
          <p:cNvSpPr txBox="1"/>
          <p:nvPr/>
        </p:nvSpPr>
        <p:spPr>
          <a:xfrm>
            <a:off x="5391150" y="486191"/>
            <a:ext cx="6613071" cy="5940088"/>
          </a:xfrm>
          <a:prstGeom prst="rect">
            <a:avLst/>
          </a:prstGeom>
          <a:noFill/>
        </p:spPr>
        <p:txBody>
          <a:bodyPr wrap="square">
            <a:spAutoFit/>
          </a:bodyPr>
          <a:lstStyle/>
          <a:p>
            <a:r>
              <a:rPr lang="en-US" sz="2000" dirty="0"/>
              <a:t>In the U.S., she had become an iconic figure and was regularly asked to sing on important national occasions. In January 1973, she sang "Precious Lord, Take My Hand" and "Onward, Christian Soldiers" at the state funeral of President Lyndon B. Johnson. (She had sung at his inauguration in 1965 pictured.) President Jimmy Carter invited her to sing at the White House for the visit of Pope John Paul II and at the state dinner after the signing of the Camp David Peace Accords. In 1978, Carter invited her to sing a nationally televised recital from the East Room of the White House. In 1982, she sang "Battle Hymn of the Republic" before a Joint Meeting of Congress on the 100th anniversary of the birth of President Franklin Roosevelt. In fall 1986, Price sang the national anthem backed by the Los Angeles Philharmonic on Orange County Performing Arts Center's opening. Price also sang for Presidents Reagan, George H. W. Bush, and Clinton. </a:t>
            </a:r>
          </a:p>
        </p:txBody>
      </p:sp>
      <p:pic>
        <p:nvPicPr>
          <p:cNvPr id="8" name="Picture 7">
            <a:extLst>
              <a:ext uri="{FF2B5EF4-FFF2-40B4-BE49-F238E27FC236}">
                <a16:creationId xmlns:a16="http://schemas.microsoft.com/office/drawing/2014/main" id="{A2B3BF7A-E1CA-1FDD-AEB7-8686F02B93D9}"/>
              </a:ext>
            </a:extLst>
          </p:cNvPr>
          <p:cNvPicPr>
            <a:picLocks noChangeAspect="1"/>
          </p:cNvPicPr>
          <p:nvPr/>
        </p:nvPicPr>
        <p:blipFill>
          <a:blip r:embed="rId2"/>
          <a:stretch>
            <a:fillRect/>
          </a:stretch>
        </p:blipFill>
        <p:spPr>
          <a:xfrm>
            <a:off x="383722" y="641268"/>
            <a:ext cx="4572000" cy="3429000"/>
          </a:xfrm>
          <a:prstGeom prst="rect">
            <a:avLst/>
          </a:prstGeom>
        </p:spPr>
      </p:pic>
      <p:sp>
        <p:nvSpPr>
          <p:cNvPr id="10" name="TextBox 9">
            <a:extLst>
              <a:ext uri="{FF2B5EF4-FFF2-40B4-BE49-F238E27FC236}">
                <a16:creationId xmlns:a16="http://schemas.microsoft.com/office/drawing/2014/main" id="{8B055EA7-6D3B-0E69-8C48-860F80BF12B8}"/>
              </a:ext>
            </a:extLst>
          </p:cNvPr>
          <p:cNvSpPr txBox="1"/>
          <p:nvPr/>
        </p:nvSpPr>
        <p:spPr>
          <a:xfrm>
            <a:off x="529999" y="4301483"/>
            <a:ext cx="4279446" cy="1477328"/>
          </a:xfrm>
          <a:prstGeom prst="rect">
            <a:avLst/>
          </a:prstGeom>
          <a:noFill/>
        </p:spPr>
        <p:txBody>
          <a:bodyPr wrap="square">
            <a:spAutoFit/>
          </a:bodyPr>
          <a:lstStyle/>
          <a:p>
            <a:r>
              <a:rPr lang="en-US" dirty="0">
                <a:latin typeface="Raleway" pitchFamily="2" charset="0"/>
              </a:rPr>
              <a:t>P</a:t>
            </a:r>
            <a:r>
              <a:rPr lang="en-US" i="0" dirty="0">
                <a:effectLst/>
                <a:latin typeface="Raleway" pitchFamily="2" charset="0"/>
              </a:rPr>
              <a:t>erforming America, the Beautiful with US Marine Corps Band at LBJ Inauguration; January 20, 1965, in Washington, DC</a:t>
            </a:r>
          </a:p>
          <a:p>
            <a:r>
              <a:rPr lang="en-US" i="0" dirty="0">
                <a:effectLst/>
                <a:latin typeface="Raleway" pitchFamily="2" charset="0"/>
              </a:rPr>
              <a:t> </a:t>
            </a:r>
            <a:r>
              <a:rPr lang="en-US" sz="1400" i="0" dirty="0">
                <a:effectLst/>
                <a:latin typeface="Raleway" pitchFamily="2" charset="0"/>
              </a:rPr>
              <a:t>(Footage by Getty Images)</a:t>
            </a:r>
            <a:endParaRPr lang="en-US" sz="1400" dirty="0"/>
          </a:p>
        </p:txBody>
      </p:sp>
    </p:spTree>
    <p:extLst>
      <p:ext uri="{BB962C8B-B14F-4D97-AF65-F5344CB8AC3E}">
        <p14:creationId xmlns:p14="http://schemas.microsoft.com/office/powerpoint/2010/main" val="16009392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D483C8E-8B92-7D8B-84B6-A3B6B603DA0B}"/>
              </a:ext>
            </a:extLst>
          </p:cNvPr>
          <p:cNvSpPr txBox="1"/>
          <p:nvPr/>
        </p:nvSpPr>
        <p:spPr>
          <a:xfrm>
            <a:off x="424551" y="1616586"/>
            <a:ext cx="4404624" cy="3970318"/>
          </a:xfrm>
          <a:prstGeom prst="rect">
            <a:avLst/>
          </a:prstGeom>
          <a:noFill/>
        </p:spPr>
        <p:txBody>
          <a:bodyPr wrap="square">
            <a:spAutoFit/>
          </a:bodyPr>
          <a:lstStyle/>
          <a:p>
            <a:r>
              <a:rPr lang="en-US" sz="2800" dirty="0"/>
              <a:t>In the mid-seventies, Delta Sigma Theta established the Arts &amp; Letters Commission, co-chaired by Leontyne Price and Lena Horne. Their mission was to support Black women in the arts.</a:t>
            </a:r>
          </a:p>
        </p:txBody>
      </p:sp>
      <p:sp>
        <p:nvSpPr>
          <p:cNvPr id="5" name="TextBox 4">
            <a:extLst>
              <a:ext uri="{FF2B5EF4-FFF2-40B4-BE49-F238E27FC236}">
                <a16:creationId xmlns:a16="http://schemas.microsoft.com/office/drawing/2014/main" id="{30C21D16-5967-6A04-E1CE-B5BC3C3AC040}"/>
              </a:ext>
            </a:extLst>
          </p:cNvPr>
          <p:cNvSpPr txBox="1"/>
          <p:nvPr/>
        </p:nvSpPr>
        <p:spPr>
          <a:xfrm>
            <a:off x="5744146" y="4709741"/>
            <a:ext cx="6096000" cy="1754326"/>
          </a:xfrm>
          <a:prstGeom prst="rect">
            <a:avLst/>
          </a:prstGeom>
          <a:noFill/>
        </p:spPr>
        <p:txBody>
          <a:bodyPr wrap="square">
            <a:spAutoFit/>
          </a:bodyPr>
          <a:lstStyle/>
          <a:p>
            <a:r>
              <a:rPr lang="en-US" dirty="0"/>
              <a:t>Pictured. Leontyne Price, being honored by Delta Sigma Theta, accepts a painting presented to her at the Metropolitan Opera House, She is shaking hands with Delta's President, Lillian P. Benbow, next to who is standing Schuyler G. Chapin, General Manager of the Metropolitan Opera. </a:t>
            </a:r>
          </a:p>
        </p:txBody>
      </p:sp>
      <p:pic>
        <p:nvPicPr>
          <p:cNvPr id="6" name="Picture 5">
            <a:extLst>
              <a:ext uri="{FF2B5EF4-FFF2-40B4-BE49-F238E27FC236}">
                <a16:creationId xmlns:a16="http://schemas.microsoft.com/office/drawing/2014/main" id="{B82A193F-502E-F731-E071-3378639ECE9E}"/>
              </a:ext>
            </a:extLst>
          </p:cNvPr>
          <p:cNvPicPr>
            <a:picLocks noChangeAspect="1"/>
          </p:cNvPicPr>
          <p:nvPr/>
        </p:nvPicPr>
        <p:blipFill>
          <a:blip r:embed="rId2"/>
          <a:stretch>
            <a:fillRect/>
          </a:stretch>
        </p:blipFill>
        <p:spPr>
          <a:xfrm>
            <a:off x="6276690" y="1523770"/>
            <a:ext cx="4572569" cy="3057525"/>
          </a:xfrm>
          <a:prstGeom prst="rect">
            <a:avLst/>
          </a:prstGeom>
        </p:spPr>
      </p:pic>
      <p:sp>
        <p:nvSpPr>
          <p:cNvPr id="9" name="TextBox 8">
            <a:extLst>
              <a:ext uri="{FF2B5EF4-FFF2-40B4-BE49-F238E27FC236}">
                <a16:creationId xmlns:a16="http://schemas.microsoft.com/office/drawing/2014/main" id="{2FCF9D7E-40A0-9A83-F1B2-1A67AAD5173E}"/>
              </a:ext>
            </a:extLst>
          </p:cNvPr>
          <p:cNvSpPr txBox="1"/>
          <p:nvPr/>
        </p:nvSpPr>
        <p:spPr>
          <a:xfrm>
            <a:off x="91176" y="471994"/>
            <a:ext cx="8052699" cy="923330"/>
          </a:xfrm>
          <a:prstGeom prst="rect">
            <a:avLst/>
          </a:prstGeom>
          <a:noFill/>
        </p:spPr>
        <p:txBody>
          <a:bodyPr wrap="square" rtlCol="0">
            <a:spAutoFit/>
          </a:bodyPr>
          <a:lstStyle/>
          <a:p>
            <a:r>
              <a:rPr lang="en-US" sz="5400" dirty="0"/>
              <a:t>WORKING IN DELTA </a:t>
            </a:r>
          </a:p>
        </p:txBody>
      </p:sp>
    </p:spTree>
    <p:extLst>
      <p:ext uri="{BB962C8B-B14F-4D97-AF65-F5344CB8AC3E}">
        <p14:creationId xmlns:p14="http://schemas.microsoft.com/office/powerpoint/2010/main" val="37590209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0702A79-D7C9-A183-3E26-463EDE29CAE7}"/>
              </a:ext>
            </a:extLst>
          </p:cNvPr>
          <p:cNvSpPr txBox="1"/>
          <p:nvPr/>
        </p:nvSpPr>
        <p:spPr>
          <a:xfrm>
            <a:off x="5795158" y="362308"/>
            <a:ext cx="6479969" cy="6278642"/>
          </a:xfrm>
          <a:prstGeom prst="rect">
            <a:avLst/>
          </a:prstGeom>
          <a:noFill/>
        </p:spPr>
        <p:txBody>
          <a:bodyPr wrap="square">
            <a:spAutoFit/>
          </a:bodyPr>
          <a:lstStyle/>
          <a:p>
            <a:r>
              <a:rPr lang="en-US" sz="2400" dirty="0"/>
              <a:t>Among her many honors and awards are the Presidential Medal of Freedom (1964), the Spingarn Medal (1965), the Kennedy Center Honors (1980), the National Medal of Arts (1985), the Golden Plate Award of the American Academy of Achievement (1986), numerous honorary degrees, and 13 Grammy Awards for operatic and song recitals and full operas, and a Lifetime Achievement Award, more than any other classical singer. In October 2008, she was among the first recipients of the Opera Honors by the National Endowment for the Arts. In 2019, Leontyne Price was awarded an honorary doctorate degree from Boston Conservatory at Berklee. </a:t>
            </a:r>
          </a:p>
          <a:p>
            <a:endParaRPr lang="en-US" dirty="0"/>
          </a:p>
        </p:txBody>
      </p:sp>
      <p:pic>
        <p:nvPicPr>
          <p:cNvPr id="1026" name="Picture 2">
            <a:extLst>
              <a:ext uri="{FF2B5EF4-FFF2-40B4-BE49-F238E27FC236}">
                <a16:creationId xmlns:a16="http://schemas.microsoft.com/office/drawing/2014/main" id="{698CA511-9DB3-2B41-8F80-B293F62B7BB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8148"/>
          <a:stretch/>
        </p:blipFill>
        <p:spPr bwMode="auto">
          <a:xfrm>
            <a:off x="72389" y="1909644"/>
            <a:ext cx="5385288" cy="3400425"/>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89E62E6B-064F-695E-D6E8-78B33A7E0A10}"/>
              </a:ext>
            </a:extLst>
          </p:cNvPr>
          <p:cNvSpPr txBox="1"/>
          <p:nvPr/>
        </p:nvSpPr>
        <p:spPr>
          <a:xfrm>
            <a:off x="817666" y="5423705"/>
            <a:ext cx="3894735" cy="646331"/>
          </a:xfrm>
          <a:prstGeom prst="rect">
            <a:avLst/>
          </a:prstGeom>
          <a:noFill/>
        </p:spPr>
        <p:txBody>
          <a:bodyPr wrap="square">
            <a:spAutoFit/>
          </a:bodyPr>
          <a:lstStyle/>
          <a:p>
            <a:r>
              <a:rPr lang="en-US" b="1" i="0" dirty="0">
                <a:effectLst/>
                <a:latin typeface="Raleway" pitchFamily="2" charset="0"/>
              </a:rPr>
              <a:t>Leontyne Price and other </a:t>
            </a:r>
          </a:p>
          <a:p>
            <a:r>
              <a:rPr lang="en-US" b="1" i="0" dirty="0">
                <a:effectLst/>
                <a:latin typeface="Raleway" pitchFamily="2" charset="0"/>
              </a:rPr>
              <a:t>1980 Kennedy Center honorees</a:t>
            </a:r>
            <a:endParaRPr lang="en-US" dirty="0"/>
          </a:p>
        </p:txBody>
      </p:sp>
    </p:spTree>
    <p:extLst>
      <p:ext uri="{BB962C8B-B14F-4D97-AF65-F5344CB8AC3E}">
        <p14:creationId xmlns:p14="http://schemas.microsoft.com/office/powerpoint/2010/main" val="12564781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C6CC55B-5B90-4328-9423-E29438FB9B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statue in front of a brick building&#10;&#10;Description automatically generated with low confidence">
            <a:extLst>
              <a:ext uri="{FF2B5EF4-FFF2-40B4-BE49-F238E27FC236}">
                <a16:creationId xmlns:a16="http://schemas.microsoft.com/office/drawing/2014/main" id="{7E3E46BF-E883-3719-B18A-4726092505EA}"/>
              </a:ext>
            </a:extLst>
          </p:cNvPr>
          <p:cNvPicPr>
            <a:picLocks noChangeAspect="1"/>
          </p:cNvPicPr>
          <p:nvPr/>
        </p:nvPicPr>
        <p:blipFill>
          <a:blip r:embed="rId2"/>
          <a:stretch>
            <a:fillRect/>
          </a:stretch>
        </p:blipFill>
        <p:spPr>
          <a:xfrm>
            <a:off x="643466" y="1716595"/>
            <a:ext cx="5130799" cy="3424808"/>
          </a:xfrm>
          <a:prstGeom prst="rect">
            <a:avLst/>
          </a:prstGeom>
          <a:ln w="127000" cap="sq">
            <a:solidFill>
              <a:srgbClr val="FFFFFF"/>
            </a:solidFill>
            <a:miter lim="800000"/>
          </a:ln>
        </p:spPr>
      </p:pic>
      <p:pic>
        <p:nvPicPr>
          <p:cNvPr id="4" name="Picture 3">
            <a:extLst>
              <a:ext uri="{FF2B5EF4-FFF2-40B4-BE49-F238E27FC236}">
                <a16:creationId xmlns:a16="http://schemas.microsoft.com/office/drawing/2014/main" id="{47A59ADD-D915-F675-A846-2A9020D10968}"/>
              </a:ext>
            </a:extLst>
          </p:cNvPr>
          <p:cNvPicPr>
            <a:picLocks noChangeAspect="1"/>
          </p:cNvPicPr>
          <p:nvPr/>
        </p:nvPicPr>
        <p:blipFill>
          <a:blip r:embed="rId3"/>
          <a:stretch>
            <a:fillRect/>
          </a:stretch>
        </p:blipFill>
        <p:spPr>
          <a:xfrm>
            <a:off x="6417732" y="1723010"/>
            <a:ext cx="5130801" cy="3411982"/>
          </a:xfrm>
          <a:prstGeom prst="rect">
            <a:avLst/>
          </a:prstGeom>
          <a:ln w="127000" cap="sq">
            <a:solidFill>
              <a:srgbClr val="FFFFFF"/>
            </a:solidFill>
            <a:miter lim="800000"/>
          </a:ln>
        </p:spPr>
      </p:pic>
      <p:sp>
        <p:nvSpPr>
          <p:cNvPr id="6" name="TextBox 5">
            <a:extLst>
              <a:ext uri="{FF2B5EF4-FFF2-40B4-BE49-F238E27FC236}">
                <a16:creationId xmlns:a16="http://schemas.microsoft.com/office/drawing/2014/main" id="{4161C35B-3F20-9DAB-9BDA-9A11DF5119B0}"/>
              </a:ext>
            </a:extLst>
          </p:cNvPr>
          <p:cNvSpPr txBox="1"/>
          <p:nvPr/>
        </p:nvSpPr>
        <p:spPr>
          <a:xfrm>
            <a:off x="190500" y="5396331"/>
            <a:ext cx="11706225" cy="1200329"/>
          </a:xfrm>
          <a:prstGeom prst="rect">
            <a:avLst/>
          </a:prstGeom>
          <a:noFill/>
        </p:spPr>
        <p:txBody>
          <a:bodyPr wrap="square">
            <a:spAutoFit/>
          </a:bodyPr>
          <a:lstStyle/>
          <a:p>
            <a:r>
              <a:rPr lang="en-US" b="0" i="0" dirty="0">
                <a:effectLst/>
                <a:latin typeface="muli"/>
              </a:rPr>
              <a:t>Dedicated in August 2020, The “Treble Makers,” a Leadership Jones County team, raised over $15,000 to fund </a:t>
            </a:r>
            <a:r>
              <a:rPr lang="en-US" dirty="0">
                <a:latin typeface="muli"/>
              </a:rPr>
              <a:t>a</a:t>
            </a:r>
            <a:r>
              <a:rPr lang="en-US" b="0" i="0" dirty="0">
                <a:effectLst/>
                <a:latin typeface="muli"/>
              </a:rPr>
              <a:t> project </a:t>
            </a:r>
            <a:r>
              <a:rPr lang="en-US" dirty="0">
                <a:latin typeface="muli"/>
              </a:rPr>
              <a:t>for</a:t>
            </a:r>
            <a:r>
              <a:rPr lang="en-US" b="0" i="0" dirty="0">
                <a:effectLst/>
                <a:latin typeface="muli"/>
              </a:rPr>
              <a:t> the community for arts education. The park was built to enable people of all ages—but especially formative youth—to experience the enrichment that music can provide through both sheer enjoyment and gaining an understanding of musical concepts. The many students who come to the park to play and learn will be inspired by Laurel’s most famous daughter.</a:t>
            </a:r>
            <a:endParaRPr lang="en-US" dirty="0"/>
          </a:p>
        </p:txBody>
      </p:sp>
      <p:sp>
        <p:nvSpPr>
          <p:cNvPr id="7" name="TextBox 6">
            <a:extLst>
              <a:ext uri="{FF2B5EF4-FFF2-40B4-BE49-F238E27FC236}">
                <a16:creationId xmlns:a16="http://schemas.microsoft.com/office/drawing/2014/main" id="{7BC21906-5BA6-9834-83E5-14029A1672F4}"/>
              </a:ext>
            </a:extLst>
          </p:cNvPr>
          <p:cNvSpPr txBox="1"/>
          <p:nvPr/>
        </p:nvSpPr>
        <p:spPr>
          <a:xfrm>
            <a:off x="190500" y="215889"/>
            <a:ext cx="10534650" cy="769441"/>
          </a:xfrm>
          <a:prstGeom prst="rect">
            <a:avLst/>
          </a:prstGeom>
          <a:noFill/>
        </p:spPr>
        <p:txBody>
          <a:bodyPr wrap="square" rtlCol="0">
            <a:spAutoFit/>
          </a:bodyPr>
          <a:lstStyle/>
          <a:p>
            <a:r>
              <a:rPr lang="en-US" dirty="0"/>
              <a:t>                                  </a:t>
            </a:r>
            <a:r>
              <a:rPr lang="en-US" sz="4400" dirty="0"/>
              <a:t>Leontyne Price Musical Park</a:t>
            </a:r>
          </a:p>
        </p:txBody>
      </p:sp>
    </p:spTree>
    <p:extLst>
      <p:ext uri="{BB962C8B-B14F-4D97-AF65-F5344CB8AC3E}">
        <p14:creationId xmlns:p14="http://schemas.microsoft.com/office/powerpoint/2010/main" val="26639960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4DA086E-488A-3DF5-BDAC-04D709BC440E}"/>
              </a:ext>
            </a:extLst>
          </p:cNvPr>
          <p:cNvSpPr txBox="1"/>
          <p:nvPr/>
        </p:nvSpPr>
        <p:spPr>
          <a:xfrm>
            <a:off x="4791075" y="234842"/>
            <a:ext cx="7257988" cy="7017306"/>
          </a:xfrm>
          <a:prstGeom prst="rect">
            <a:avLst/>
          </a:prstGeom>
          <a:noFill/>
        </p:spPr>
        <p:txBody>
          <a:bodyPr wrap="square">
            <a:spAutoFit/>
          </a:bodyPr>
          <a:lstStyle/>
          <a:p>
            <a:endParaRPr lang="en-US" sz="2400" dirty="0"/>
          </a:p>
          <a:p>
            <a:r>
              <a:rPr lang="en-US" sz="2400" dirty="0"/>
              <a:t>It is impossible to speak of Price’s Met career without noting that she was the first African American superstar singer—one who was indispensable and around whom the company planned its season repertoire. </a:t>
            </a:r>
            <a:r>
              <a:rPr lang="en-US" sz="2400" b="1" dirty="0">
                <a:solidFill>
                  <a:schemeClr val="accent3"/>
                </a:solidFill>
              </a:rPr>
              <a:t>As one of the company’s leading prima donnas, Price accompanied the Met on tour, including to several Southern cities where theaters were segregated. Her presence there was an important factor in changing the discriminatory policies. In fact, the rise of her Met career coincided with the Civil Rights Movement in the United States, and she was proud to be a part of it. Along with her exceptional artistic achievements, it remains part of her remarkable legacy.</a:t>
            </a:r>
          </a:p>
          <a:p>
            <a:endParaRPr lang="en-US" sz="2400" dirty="0"/>
          </a:p>
          <a:p>
            <a:r>
              <a:rPr lang="en-US" dirty="0"/>
              <a:t> </a:t>
            </a:r>
          </a:p>
        </p:txBody>
      </p:sp>
      <p:pic>
        <p:nvPicPr>
          <p:cNvPr id="6" name="Picture 5">
            <a:extLst>
              <a:ext uri="{FF2B5EF4-FFF2-40B4-BE49-F238E27FC236}">
                <a16:creationId xmlns:a16="http://schemas.microsoft.com/office/drawing/2014/main" id="{98CCBE4C-3555-515E-1C81-871889AFD041}"/>
              </a:ext>
            </a:extLst>
          </p:cNvPr>
          <p:cNvPicPr>
            <a:picLocks noChangeAspect="1"/>
          </p:cNvPicPr>
          <p:nvPr/>
        </p:nvPicPr>
        <p:blipFill>
          <a:blip r:embed="rId2"/>
          <a:stretch>
            <a:fillRect/>
          </a:stretch>
        </p:blipFill>
        <p:spPr>
          <a:xfrm>
            <a:off x="386268" y="2045153"/>
            <a:ext cx="3906167" cy="3237257"/>
          </a:xfrm>
          <a:prstGeom prst="rect">
            <a:avLst/>
          </a:prstGeom>
        </p:spPr>
      </p:pic>
    </p:spTree>
    <p:extLst>
      <p:ext uri="{BB962C8B-B14F-4D97-AF65-F5344CB8AC3E}">
        <p14:creationId xmlns:p14="http://schemas.microsoft.com/office/powerpoint/2010/main" val="13424517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9D386B-B4AF-7E76-07AE-FBC775430124}"/>
              </a:ext>
            </a:extLst>
          </p:cNvPr>
          <p:cNvSpPr>
            <a:spLocks noGrp="1"/>
          </p:cNvSpPr>
          <p:nvPr>
            <p:ph type="title"/>
          </p:nvPr>
        </p:nvSpPr>
        <p:spPr>
          <a:xfrm>
            <a:off x="1192162" y="1258055"/>
            <a:ext cx="4212772" cy="1293028"/>
          </a:xfrm>
        </p:spPr>
        <p:txBody>
          <a:bodyPr/>
          <a:lstStyle/>
          <a:p>
            <a:pPr algn="l"/>
            <a:r>
              <a:rPr lang="en-US" dirty="0"/>
              <a:t>It’s in the DNA</a:t>
            </a:r>
          </a:p>
        </p:txBody>
      </p:sp>
      <p:sp>
        <p:nvSpPr>
          <p:cNvPr id="7" name="TextBox 6">
            <a:extLst>
              <a:ext uri="{FF2B5EF4-FFF2-40B4-BE49-F238E27FC236}">
                <a16:creationId xmlns:a16="http://schemas.microsoft.com/office/drawing/2014/main" id="{5F22C7CE-D095-A392-F1AE-EC8E559202AD}"/>
              </a:ext>
            </a:extLst>
          </p:cNvPr>
          <p:cNvSpPr txBox="1"/>
          <p:nvPr/>
        </p:nvSpPr>
        <p:spPr>
          <a:xfrm>
            <a:off x="228600" y="2389549"/>
            <a:ext cx="6139897" cy="2831544"/>
          </a:xfrm>
          <a:prstGeom prst="rect">
            <a:avLst/>
          </a:prstGeom>
          <a:noFill/>
        </p:spPr>
        <p:txBody>
          <a:bodyPr wrap="square">
            <a:spAutoFit/>
          </a:bodyPr>
          <a:lstStyle/>
          <a:p>
            <a:endParaRPr lang="en-US" dirty="0"/>
          </a:p>
          <a:p>
            <a:pPr marL="285750" indent="-285750">
              <a:buFont typeface="Arial" panose="020B0604020202020204" pitchFamily="34" charset="0"/>
              <a:buChar char="•"/>
            </a:pPr>
            <a:r>
              <a:rPr lang="en-US" sz="3200" dirty="0"/>
              <a:t>Cissy Houston (cousin)</a:t>
            </a:r>
          </a:p>
          <a:p>
            <a:pPr marL="285750" indent="-285750">
              <a:buFont typeface="Arial" panose="020B0604020202020204" pitchFamily="34" charset="0"/>
              <a:buChar char="•"/>
            </a:pPr>
            <a:r>
              <a:rPr lang="en-US" sz="3200" dirty="0"/>
              <a:t>Whitney Houston (cousin)</a:t>
            </a:r>
          </a:p>
          <a:p>
            <a:pPr marL="285750" indent="-285750">
              <a:buFont typeface="Arial" panose="020B0604020202020204" pitchFamily="34" charset="0"/>
              <a:buChar char="•"/>
            </a:pPr>
            <a:r>
              <a:rPr lang="en-US" sz="3200" dirty="0"/>
              <a:t>Bobbi Kristina Brown (cousin)</a:t>
            </a:r>
          </a:p>
          <a:p>
            <a:pPr marL="285750" indent="-285750">
              <a:buFont typeface="Arial" panose="020B0604020202020204" pitchFamily="34" charset="0"/>
              <a:buChar char="•"/>
            </a:pPr>
            <a:r>
              <a:rPr lang="en-US" sz="3200" dirty="0"/>
              <a:t>Dionne Warwick (cousin)</a:t>
            </a:r>
          </a:p>
          <a:p>
            <a:pPr marL="285750" indent="-285750">
              <a:buFont typeface="Arial" panose="020B0604020202020204" pitchFamily="34" charset="0"/>
              <a:buChar char="•"/>
            </a:pPr>
            <a:r>
              <a:rPr lang="en-US" sz="3200" dirty="0"/>
              <a:t>Dee Dee Warwick (cousin)</a:t>
            </a:r>
          </a:p>
        </p:txBody>
      </p:sp>
      <p:pic>
        <p:nvPicPr>
          <p:cNvPr id="3" name="Picture 2">
            <a:extLst>
              <a:ext uri="{FF2B5EF4-FFF2-40B4-BE49-F238E27FC236}">
                <a16:creationId xmlns:a16="http://schemas.microsoft.com/office/drawing/2014/main" id="{F74D9496-AF16-E39F-0E27-A3406EEE498E}"/>
              </a:ext>
            </a:extLst>
          </p:cNvPr>
          <p:cNvPicPr>
            <a:picLocks noChangeAspect="1"/>
          </p:cNvPicPr>
          <p:nvPr/>
        </p:nvPicPr>
        <p:blipFill>
          <a:blip r:embed="rId2"/>
          <a:stretch>
            <a:fillRect/>
          </a:stretch>
        </p:blipFill>
        <p:spPr>
          <a:xfrm>
            <a:off x="6692240" y="3590786"/>
            <a:ext cx="5042560" cy="2939476"/>
          </a:xfrm>
          <a:prstGeom prst="rect">
            <a:avLst/>
          </a:prstGeom>
        </p:spPr>
      </p:pic>
      <p:pic>
        <p:nvPicPr>
          <p:cNvPr id="4" name="Picture 3">
            <a:extLst>
              <a:ext uri="{FF2B5EF4-FFF2-40B4-BE49-F238E27FC236}">
                <a16:creationId xmlns:a16="http://schemas.microsoft.com/office/drawing/2014/main" id="{143CEE52-D0ED-42E1-D58D-20C33DAF233F}"/>
              </a:ext>
            </a:extLst>
          </p:cNvPr>
          <p:cNvPicPr>
            <a:picLocks noChangeAspect="1"/>
          </p:cNvPicPr>
          <p:nvPr/>
        </p:nvPicPr>
        <p:blipFill>
          <a:blip r:embed="rId3"/>
          <a:stretch>
            <a:fillRect/>
          </a:stretch>
        </p:blipFill>
        <p:spPr>
          <a:xfrm>
            <a:off x="6692240" y="464241"/>
            <a:ext cx="2328042" cy="2880657"/>
          </a:xfrm>
          <a:prstGeom prst="rect">
            <a:avLst/>
          </a:prstGeom>
        </p:spPr>
      </p:pic>
      <p:pic>
        <p:nvPicPr>
          <p:cNvPr id="5" name="Picture 4">
            <a:extLst>
              <a:ext uri="{FF2B5EF4-FFF2-40B4-BE49-F238E27FC236}">
                <a16:creationId xmlns:a16="http://schemas.microsoft.com/office/drawing/2014/main" id="{3A2D65E1-D0E6-7138-3816-AD92A965C6FF}"/>
              </a:ext>
            </a:extLst>
          </p:cNvPr>
          <p:cNvPicPr>
            <a:picLocks noChangeAspect="1"/>
          </p:cNvPicPr>
          <p:nvPr/>
        </p:nvPicPr>
        <p:blipFill>
          <a:blip r:embed="rId4"/>
          <a:stretch>
            <a:fillRect/>
          </a:stretch>
        </p:blipFill>
        <p:spPr>
          <a:xfrm>
            <a:off x="9344025" y="464241"/>
            <a:ext cx="2619375" cy="2857500"/>
          </a:xfrm>
          <a:prstGeom prst="rect">
            <a:avLst/>
          </a:prstGeom>
        </p:spPr>
      </p:pic>
    </p:spTree>
    <p:extLst>
      <p:ext uri="{BB962C8B-B14F-4D97-AF65-F5344CB8AC3E}">
        <p14:creationId xmlns:p14="http://schemas.microsoft.com/office/powerpoint/2010/main" val="27994874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9D386B-B4AF-7E76-07AE-FBC775430124}"/>
              </a:ext>
            </a:extLst>
          </p:cNvPr>
          <p:cNvSpPr>
            <a:spLocks noGrp="1"/>
          </p:cNvSpPr>
          <p:nvPr>
            <p:ph type="title"/>
          </p:nvPr>
        </p:nvSpPr>
        <p:spPr>
          <a:xfrm>
            <a:off x="1790700" y="65519"/>
            <a:ext cx="8610600" cy="972706"/>
          </a:xfrm>
        </p:spPr>
        <p:txBody>
          <a:bodyPr/>
          <a:lstStyle/>
          <a:p>
            <a:pPr algn="ctr"/>
            <a:r>
              <a:rPr lang="en-US" dirty="0"/>
              <a:t>References</a:t>
            </a:r>
          </a:p>
        </p:txBody>
      </p:sp>
      <p:sp>
        <p:nvSpPr>
          <p:cNvPr id="7" name="TextBox 6">
            <a:extLst>
              <a:ext uri="{FF2B5EF4-FFF2-40B4-BE49-F238E27FC236}">
                <a16:creationId xmlns:a16="http://schemas.microsoft.com/office/drawing/2014/main" id="{0F90EE59-01FC-3E3C-4E73-D961D9771D4A}"/>
              </a:ext>
            </a:extLst>
          </p:cNvPr>
          <p:cNvSpPr txBox="1"/>
          <p:nvPr/>
        </p:nvSpPr>
        <p:spPr>
          <a:xfrm>
            <a:off x="104775" y="1286560"/>
            <a:ext cx="11730037" cy="5097678"/>
          </a:xfrm>
          <a:prstGeom prst="rect">
            <a:avLst/>
          </a:prstGeom>
          <a:noFill/>
        </p:spPr>
        <p:txBody>
          <a:bodyPr wrap="square">
            <a:spAutoFit/>
          </a:bodyPr>
          <a:lstStyle/>
          <a:p>
            <a:endParaRPr lang="en-US" dirty="0"/>
          </a:p>
          <a:p>
            <a:r>
              <a:rPr lang="en-US" dirty="0"/>
              <a:t>Arts &amp; Letters Commission. http://dsthoustonalumnae.org/arts-letters/</a:t>
            </a:r>
          </a:p>
          <a:p>
            <a:pPr algn="l"/>
            <a:endParaRPr lang="en-US" b="0" i="0" dirty="0">
              <a:effectLst/>
            </a:endParaRPr>
          </a:p>
          <a:p>
            <a:r>
              <a:rPr lang="en-US" dirty="0"/>
              <a:t>Becque, F. 2019. Leontyne Price, Delta Sigma Theta, #NotableSororityWomen, https://www.franbecque.com/leontyne-price-delta-sigma-theta-notablesororitywomen-whm2019/</a:t>
            </a:r>
          </a:p>
          <a:p>
            <a:endParaRPr lang="en-US" dirty="0">
              <a:ea typeface="Calibri" panose="020F0502020204030204" pitchFamily="34" charset="0"/>
              <a:cs typeface="Times New Roman" panose="02020603050405020304" pitchFamily="18" charset="0"/>
            </a:endParaRPr>
          </a:p>
          <a:p>
            <a:r>
              <a:rPr lang="en-US" dirty="0">
                <a:ea typeface="Calibri" panose="020F0502020204030204" pitchFamily="34" charset="0"/>
                <a:cs typeface="Times New Roman" panose="02020603050405020304" pitchFamily="18" charset="0"/>
              </a:rPr>
              <a:t>Delta Sigma Theta Sorority. </a:t>
            </a:r>
            <a:r>
              <a:rPr lang="en-US" sz="1800" dirty="0">
                <a:effectLst/>
                <a:ea typeface="Calibri" panose="020F0502020204030204" pitchFamily="34" charset="0"/>
                <a:cs typeface="Times New Roman" panose="02020603050405020304" pitchFamily="18" charset="0"/>
              </a:rPr>
              <a:t>https://www.facebook.com/dstinc1913/</a:t>
            </a:r>
          </a:p>
          <a:p>
            <a:pPr algn="l"/>
            <a:endParaRPr lang="en-US" dirty="0"/>
          </a:p>
          <a:p>
            <a:pPr algn="l"/>
            <a:r>
              <a:rPr lang="en-US" b="0" i="0" dirty="0">
                <a:effectLst/>
              </a:rPr>
              <a:t>Laurel Main Street Recognized At Mississippi Main Street Annual Awards</a:t>
            </a:r>
            <a:endParaRPr lang="en-US" dirty="0"/>
          </a:p>
          <a:p>
            <a:r>
              <a:rPr lang="en-US" dirty="0"/>
              <a:t>http://laurelmainstreet.com/laurel-main-street-recognized/</a:t>
            </a:r>
          </a:p>
          <a:p>
            <a:endParaRPr lang="en-US" dirty="0"/>
          </a:p>
          <a:p>
            <a:r>
              <a:rPr lang="en-US" dirty="0"/>
              <a:t>Leontyne Being Honored by Delta. https://www.shutterstock.com/editorial/image-editorial/leontyne-price-opera-singer-new-york-usa</a:t>
            </a:r>
          </a:p>
          <a:p>
            <a:endParaRPr lang="en-US" dirty="0"/>
          </a:p>
          <a:p>
            <a:pPr marL="0" marR="0">
              <a:lnSpc>
                <a:spcPct val="107000"/>
              </a:lnSpc>
              <a:spcBef>
                <a:spcPts val="0"/>
              </a:spcBef>
              <a:spcAft>
                <a:spcPts val="0"/>
              </a:spcAft>
            </a:pPr>
            <a:r>
              <a:rPr lang="en-US" sz="1800" dirty="0">
                <a:effectLst/>
                <a:ea typeface="Times New Roman" panose="02020603050405020304" pitchFamily="18" charset="0"/>
                <a:cs typeface="Times New Roman" panose="02020603050405020304" pitchFamily="18" charset="0"/>
              </a:rPr>
              <a:t>Price, Leontyne. Wikipedia. DST Heritage Moments.  https://en.wikipedia.org/wiki/Leontyne_Price</a:t>
            </a:r>
            <a:r>
              <a:rPr lang="en-US" dirty="0">
                <a:ea typeface="Times New Roman" panose="02020603050405020304" pitchFamily="18" charset="0"/>
                <a:cs typeface="Times New Roman" panose="02020603050405020304" pitchFamily="18" charset="0"/>
              </a:rPr>
              <a:t>.</a:t>
            </a:r>
            <a:endParaRPr lang="en-US" sz="1800" dirty="0">
              <a:effectLst/>
              <a:ea typeface="Times New Roman" panose="02020603050405020304" pitchFamily="18" charset="0"/>
              <a:cs typeface="Times New Roman" panose="02020603050405020304" pitchFamily="18" charset="0"/>
            </a:endParaRPr>
          </a:p>
          <a:p>
            <a:endParaRPr lang="en-US" dirty="0"/>
          </a:p>
          <a:p>
            <a:r>
              <a:rPr lang="en-US" dirty="0"/>
              <a:t>The Timeless Voice of Leontyne Price. https://www.weeklymusiccommentary.com/2021/02/the-timeless-voice-of-leontyne-price.html</a:t>
            </a:r>
          </a:p>
        </p:txBody>
      </p:sp>
    </p:spTree>
    <p:extLst>
      <p:ext uri="{BB962C8B-B14F-4D97-AF65-F5344CB8AC3E}">
        <p14:creationId xmlns:p14="http://schemas.microsoft.com/office/powerpoint/2010/main" val="9032551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68E242C-31AC-48B0-549F-924AB97C7215}"/>
              </a:ext>
            </a:extLst>
          </p:cNvPr>
          <p:cNvSpPr>
            <a:spLocks noGrp="1"/>
          </p:cNvSpPr>
          <p:nvPr>
            <p:ph idx="1"/>
          </p:nvPr>
        </p:nvSpPr>
        <p:spPr>
          <a:xfrm>
            <a:off x="565801" y="663905"/>
            <a:ext cx="6333762" cy="6093155"/>
          </a:xfrm>
        </p:spPr>
        <p:txBody>
          <a:bodyPr>
            <a:noAutofit/>
          </a:bodyPr>
          <a:lstStyle/>
          <a:p>
            <a:pPr marL="0" indent="0">
              <a:buNone/>
            </a:pP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en-US" sz="3200" dirty="0">
                <a:effectLst/>
                <a:latin typeface="Calibri" panose="020F0502020204030204" pitchFamily="34" charset="0"/>
                <a:ea typeface="Calibri" panose="020F0502020204030204" pitchFamily="34" charset="0"/>
                <a:cs typeface="Times New Roman" panose="02020603050405020304" pitchFamily="18" charset="0"/>
              </a:rPr>
              <a:t>Opera legend Leontyne Price was the first African American soprano to achieve international acclaim having followed in the footsteps of Marian Anderson, the first African American to sing at the Met. </a:t>
            </a:r>
            <a:r>
              <a:rPr lang="en-US" sz="3200" dirty="0">
                <a:latin typeface="Calibri" panose="020F0502020204030204" pitchFamily="34" charset="0"/>
                <a:ea typeface="Calibri" panose="020F0502020204030204" pitchFamily="34" charset="0"/>
                <a:cs typeface="Times New Roman" panose="02020603050405020304" pitchFamily="18" charset="0"/>
              </a:rPr>
              <a:t>Price</a:t>
            </a:r>
            <a:r>
              <a:rPr lang="en-US" sz="3200" dirty="0">
                <a:effectLst/>
                <a:latin typeface="Calibri" panose="020F0502020204030204" pitchFamily="34" charset="0"/>
                <a:ea typeface="Calibri" panose="020F0502020204030204" pitchFamily="34" charset="0"/>
                <a:cs typeface="Times New Roman" panose="02020603050405020304" pitchFamily="18" charset="0"/>
              </a:rPr>
              <a:t> sang at the Met for several seasons, with one of her most important roles being that of Cleopatra. This is her story…</a:t>
            </a:r>
            <a:endParaRPr lang="en-US" sz="3200" dirty="0"/>
          </a:p>
        </p:txBody>
      </p:sp>
      <p:pic>
        <p:nvPicPr>
          <p:cNvPr id="5" name="Picture 4">
            <a:extLst>
              <a:ext uri="{FF2B5EF4-FFF2-40B4-BE49-F238E27FC236}">
                <a16:creationId xmlns:a16="http://schemas.microsoft.com/office/drawing/2014/main" id="{91D647B2-8708-5CB9-4FA5-4493612C1C94}"/>
              </a:ext>
            </a:extLst>
          </p:cNvPr>
          <p:cNvPicPr>
            <a:picLocks noChangeAspect="1"/>
          </p:cNvPicPr>
          <p:nvPr/>
        </p:nvPicPr>
        <p:blipFill>
          <a:blip r:embed="rId2"/>
          <a:stretch>
            <a:fillRect/>
          </a:stretch>
        </p:blipFill>
        <p:spPr>
          <a:xfrm>
            <a:off x="7822684" y="928687"/>
            <a:ext cx="3648075" cy="5000625"/>
          </a:xfrm>
          <a:prstGeom prst="rect">
            <a:avLst/>
          </a:prstGeom>
        </p:spPr>
      </p:pic>
    </p:spTree>
    <p:extLst>
      <p:ext uri="{BB962C8B-B14F-4D97-AF65-F5344CB8AC3E}">
        <p14:creationId xmlns:p14="http://schemas.microsoft.com/office/powerpoint/2010/main" val="22289542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87B7C05-3A5B-E558-8EA3-447C79AEA044}"/>
              </a:ext>
            </a:extLst>
          </p:cNvPr>
          <p:cNvPicPr>
            <a:picLocks noChangeAspect="1"/>
          </p:cNvPicPr>
          <p:nvPr/>
        </p:nvPicPr>
        <p:blipFill rotWithShape="1">
          <a:blip r:embed="rId2"/>
          <a:srcRect r="-2" b="11186"/>
          <a:stretch/>
        </p:blipFill>
        <p:spPr>
          <a:xfrm>
            <a:off x="20" y="10"/>
            <a:ext cx="6024134" cy="6857990"/>
          </a:xfrm>
          <a:custGeom>
            <a:avLst/>
            <a:gdLst/>
            <a:ahLst/>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p:spPr>
      </p:pic>
      <p:sp>
        <p:nvSpPr>
          <p:cNvPr id="3" name="TextBox 2">
            <a:extLst>
              <a:ext uri="{FF2B5EF4-FFF2-40B4-BE49-F238E27FC236}">
                <a16:creationId xmlns:a16="http://schemas.microsoft.com/office/drawing/2014/main" id="{BBAC762C-1F57-BFEC-532A-1579B344EC01}"/>
              </a:ext>
            </a:extLst>
          </p:cNvPr>
          <p:cNvSpPr txBox="1"/>
          <p:nvPr/>
        </p:nvSpPr>
        <p:spPr>
          <a:xfrm>
            <a:off x="6619875" y="113965"/>
            <a:ext cx="5343526" cy="6629735"/>
          </a:xfrm>
          <a:prstGeom prst="rect">
            <a:avLst/>
          </a:prstGeom>
        </p:spPr>
        <p:txBody>
          <a:bodyPr vert="horz" lIns="91440" tIns="45720" rIns="91440" bIns="45720" rtlCol="0" anchor="t">
            <a:noAutofit/>
          </a:bodyPr>
          <a:lstStyle/>
          <a:p>
            <a:pPr>
              <a:lnSpc>
                <a:spcPct val="90000"/>
              </a:lnSpc>
              <a:spcAft>
                <a:spcPts val="600"/>
              </a:spcAft>
            </a:pPr>
            <a:endParaRPr lang="en-US" sz="2000" dirty="0"/>
          </a:p>
          <a:p>
            <a:pPr>
              <a:lnSpc>
                <a:spcPct val="90000"/>
              </a:lnSpc>
              <a:spcAft>
                <a:spcPts val="600"/>
              </a:spcAft>
            </a:pPr>
            <a:r>
              <a:rPr lang="en-US" sz="2000" dirty="0"/>
              <a:t>Mary Violet Leontyne Price was born in Laurel, Mississippi on February 10, 1927. She showed a natural affinity for music at an early age and began piano lessons at the age of three and a half. At age eight, she had begun visiting the home of Alexander and Elizabeth Chisholm who encouraged Leontyne's piano-playing and singing, often inviting her to sing at house parties. </a:t>
            </a:r>
          </a:p>
          <a:p>
            <a:pPr>
              <a:lnSpc>
                <a:spcPct val="90000"/>
              </a:lnSpc>
              <a:spcAft>
                <a:spcPts val="600"/>
              </a:spcAft>
            </a:pPr>
            <a:endParaRPr lang="en-US" sz="2000" dirty="0"/>
          </a:p>
          <a:p>
            <a:pPr>
              <a:lnSpc>
                <a:spcPct val="90000"/>
              </a:lnSpc>
              <a:spcAft>
                <a:spcPts val="600"/>
              </a:spcAft>
            </a:pPr>
            <a:r>
              <a:rPr lang="en-US" sz="2000" dirty="0"/>
              <a:t>Aged 9, she was taken on a school trip to hear Marian Anderson sing a recital in Jackson. The experience was her first significant exposure to classical music, and she later recalled that "The whole aura of the occasion had a tremendous effect on me, particularly the singer's dignity and, of course, her voice".</a:t>
            </a:r>
          </a:p>
        </p:txBody>
      </p:sp>
      <p:sp>
        <p:nvSpPr>
          <p:cNvPr id="8" name="TextBox 7">
            <a:extLst>
              <a:ext uri="{FF2B5EF4-FFF2-40B4-BE49-F238E27FC236}">
                <a16:creationId xmlns:a16="http://schemas.microsoft.com/office/drawing/2014/main" id="{F4F322D8-D737-79D4-294F-84382884EB0C}"/>
              </a:ext>
            </a:extLst>
          </p:cNvPr>
          <p:cNvSpPr txBox="1"/>
          <p:nvPr/>
        </p:nvSpPr>
        <p:spPr>
          <a:xfrm>
            <a:off x="1253108" y="6116842"/>
            <a:ext cx="2185036" cy="369332"/>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effectLst/>
                <a:uLnTx/>
                <a:uFillTx/>
              </a:rPr>
              <a:t>Marian Anderson</a:t>
            </a:r>
          </a:p>
        </p:txBody>
      </p:sp>
    </p:spTree>
    <p:extLst>
      <p:ext uri="{BB962C8B-B14F-4D97-AF65-F5344CB8AC3E}">
        <p14:creationId xmlns:p14="http://schemas.microsoft.com/office/powerpoint/2010/main" val="1732631307"/>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68E242C-31AC-48B0-549F-924AB97C7215}"/>
              </a:ext>
            </a:extLst>
          </p:cNvPr>
          <p:cNvSpPr>
            <a:spLocks noGrp="1"/>
          </p:cNvSpPr>
          <p:nvPr>
            <p:ph idx="1"/>
          </p:nvPr>
        </p:nvSpPr>
        <p:spPr>
          <a:xfrm>
            <a:off x="4406921" y="176213"/>
            <a:ext cx="7785079" cy="6681787"/>
          </a:xfrm>
        </p:spPr>
        <p:txBody>
          <a:bodyPr>
            <a:noAutofit/>
          </a:bodyPr>
          <a:lstStyle/>
          <a:p>
            <a:pPr marL="0" marR="0" indent="0">
              <a:lnSpc>
                <a:spcPct val="107000"/>
              </a:lnSpc>
              <a:spcBef>
                <a:spcPts val="600"/>
              </a:spcBef>
              <a:spcAft>
                <a:spcPts val="600"/>
              </a:spcAft>
              <a:buNone/>
            </a:pPr>
            <a:endParaRPr lang="en-US" sz="2000" dirty="0">
              <a:effectLst/>
              <a:ea typeface="Times New Roman" panose="02020603050405020304" pitchFamily="18" charset="0"/>
              <a:cs typeface="Times New Roman" panose="02020603050405020304" pitchFamily="18" charset="0"/>
            </a:endParaRPr>
          </a:p>
          <a:p>
            <a:pPr marL="0" marR="0" indent="0">
              <a:lnSpc>
                <a:spcPct val="107000"/>
              </a:lnSpc>
              <a:spcBef>
                <a:spcPts val="600"/>
              </a:spcBef>
              <a:spcAft>
                <a:spcPts val="600"/>
              </a:spcAft>
              <a:buNone/>
            </a:pPr>
            <a:r>
              <a:rPr lang="en-US" sz="2000" dirty="0">
                <a:effectLst/>
                <a:ea typeface="Times New Roman" panose="02020603050405020304" pitchFamily="18" charset="0"/>
                <a:cs typeface="Times New Roman" panose="02020603050405020304" pitchFamily="18" charset="0"/>
              </a:rPr>
              <a:t>In her teen years, Price was a cheerleader and </a:t>
            </a:r>
            <a:r>
              <a:rPr lang="en-US" sz="2000" u="none" strike="noStrike" dirty="0">
                <a:effectLst/>
                <a:ea typeface="Times New Roman" panose="02020603050405020304" pitchFamily="18" charset="0"/>
                <a:cs typeface="Times New Roman" panose="02020603050405020304" pitchFamily="18" charset="0"/>
              </a:rPr>
              <a:t>salutatorian</a:t>
            </a:r>
            <a:r>
              <a:rPr lang="en-US" sz="2000" dirty="0">
                <a:effectLst/>
                <a:ea typeface="Times New Roman" panose="02020603050405020304" pitchFamily="18" charset="0"/>
                <a:cs typeface="Times New Roman" panose="02020603050405020304" pitchFamily="18" charset="0"/>
              </a:rPr>
              <a:t>. </a:t>
            </a:r>
            <a:endParaRPr lang="en-US" sz="2000" dirty="0">
              <a:ea typeface="Times New Roman" panose="02020603050405020304" pitchFamily="18" charset="0"/>
              <a:cs typeface="Times New Roman" panose="02020603050405020304" pitchFamily="18" charset="0"/>
            </a:endParaRPr>
          </a:p>
          <a:p>
            <a:pPr marL="0" marR="0" indent="0">
              <a:lnSpc>
                <a:spcPct val="107000"/>
              </a:lnSpc>
              <a:spcBef>
                <a:spcPts val="600"/>
              </a:spcBef>
              <a:spcAft>
                <a:spcPts val="600"/>
              </a:spcAft>
              <a:buNone/>
            </a:pPr>
            <a:r>
              <a:rPr lang="en-US" sz="2000" dirty="0">
                <a:effectLst/>
                <a:ea typeface="Times New Roman" panose="02020603050405020304" pitchFamily="18" charset="0"/>
                <a:cs typeface="Times New Roman" panose="02020603050405020304" pitchFamily="18" charset="0"/>
              </a:rPr>
              <a:t>She earned extra money by singing for funerals and civic functions.</a:t>
            </a:r>
            <a:endParaRPr lang="en-US" sz="2000" dirty="0">
              <a:effectLst/>
              <a:ea typeface="Calibri" panose="020F0502020204030204" pitchFamily="34" charset="0"/>
              <a:cs typeface="Times New Roman" panose="02020603050405020304" pitchFamily="18" charset="0"/>
            </a:endParaRPr>
          </a:p>
          <a:p>
            <a:pPr marL="0" marR="0" indent="0">
              <a:lnSpc>
                <a:spcPct val="107000"/>
              </a:lnSpc>
              <a:spcBef>
                <a:spcPts val="600"/>
              </a:spcBef>
              <a:spcAft>
                <a:spcPts val="600"/>
              </a:spcAft>
              <a:buNone/>
            </a:pPr>
            <a:r>
              <a:rPr lang="en-US" sz="2000" dirty="0">
                <a:effectLst/>
                <a:ea typeface="Times New Roman" panose="02020603050405020304" pitchFamily="18" charset="0"/>
                <a:cs typeface="Times New Roman" panose="02020603050405020304" pitchFamily="18" charset="0"/>
              </a:rPr>
              <a:t>Mississippi was highly </a:t>
            </a:r>
            <a:r>
              <a:rPr lang="en-US" sz="2000" strike="noStrike" dirty="0">
                <a:effectLst/>
                <a:ea typeface="Times New Roman" panose="02020603050405020304" pitchFamily="18" charset="0"/>
                <a:cs typeface="Times New Roman" panose="02020603050405020304" pitchFamily="18" charset="0"/>
              </a:rPr>
              <a:t>segregated</a:t>
            </a:r>
            <a:r>
              <a:rPr lang="en-US" sz="2000" dirty="0">
                <a:effectLst/>
                <a:ea typeface="Times New Roman" panose="02020603050405020304" pitchFamily="18" charset="0"/>
                <a:cs typeface="Times New Roman" panose="02020603050405020304" pitchFamily="18" charset="0"/>
              </a:rPr>
              <a:t> at the time, and subject to </a:t>
            </a:r>
            <a:r>
              <a:rPr lang="en-US" sz="2000" strike="noStrike" dirty="0">
                <a:effectLst/>
                <a:ea typeface="Times New Roman" panose="02020603050405020304" pitchFamily="18" charset="0"/>
                <a:cs typeface="Times New Roman" panose="02020603050405020304" pitchFamily="18" charset="0"/>
              </a:rPr>
              <a:t>Jim Crow laws</a:t>
            </a:r>
            <a:r>
              <a:rPr lang="en-US" sz="2000" dirty="0">
                <a:effectLst/>
                <a:ea typeface="Times New Roman" panose="02020603050405020304" pitchFamily="18" charset="0"/>
                <a:cs typeface="Times New Roman" panose="02020603050405020304" pitchFamily="18" charset="0"/>
              </a:rPr>
              <a:t>.</a:t>
            </a:r>
            <a:r>
              <a:rPr lang="en-US" sz="2000" baseline="30000" dirty="0">
                <a:effectLst/>
                <a:ea typeface="Times New Roman" panose="02020603050405020304" pitchFamily="18" charset="0"/>
                <a:cs typeface="Times New Roman" panose="02020603050405020304" pitchFamily="18" charset="0"/>
              </a:rPr>
              <a:t>  </a:t>
            </a:r>
            <a:r>
              <a:rPr lang="en-US" sz="2000" dirty="0">
                <a:effectLst/>
                <a:ea typeface="Times New Roman" panose="02020603050405020304" pitchFamily="18" charset="0"/>
                <a:cs typeface="Times New Roman" panose="02020603050405020304" pitchFamily="18" charset="0"/>
              </a:rPr>
              <a:t>As a Black woman, </a:t>
            </a:r>
            <a:r>
              <a:rPr lang="en-US" sz="2000" dirty="0">
                <a:ea typeface="Times New Roman" panose="02020603050405020304" pitchFamily="18" charset="0"/>
                <a:cs typeface="Times New Roman" panose="02020603050405020304" pitchFamily="18" charset="0"/>
              </a:rPr>
              <a:t>her</a:t>
            </a:r>
            <a:r>
              <a:rPr lang="en-US" sz="2000" dirty="0">
                <a:effectLst/>
                <a:ea typeface="Times New Roman" panose="02020603050405020304" pitchFamily="18" charset="0"/>
                <a:cs typeface="Times New Roman" panose="02020603050405020304" pitchFamily="18" charset="0"/>
              </a:rPr>
              <a:t> only musical career path was as a teacher.</a:t>
            </a:r>
            <a:r>
              <a:rPr lang="en-US" sz="2000" baseline="30000" dirty="0">
                <a:effectLst/>
                <a:ea typeface="Times New Roman" panose="02020603050405020304" pitchFamily="18" charset="0"/>
                <a:cs typeface="Times New Roman" panose="02020603050405020304" pitchFamily="18" charset="0"/>
              </a:rPr>
              <a:t>  </a:t>
            </a:r>
            <a:r>
              <a:rPr lang="en-US" sz="2000" dirty="0">
                <a:effectLst/>
                <a:ea typeface="Times New Roman" panose="02020603050405020304" pitchFamily="18" charset="0"/>
                <a:cs typeface="Times New Roman" panose="02020603050405020304" pitchFamily="18" charset="0"/>
              </a:rPr>
              <a:t>So, she began her study in </a:t>
            </a:r>
            <a:r>
              <a:rPr lang="en-US" sz="2000" strike="noStrike" dirty="0">
                <a:effectLst/>
                <a:ea typeface="Times New Roman" panose="02020603050405020304" pitchFamily="18" charset="0"/>
                <a:cs typeface="Times New Roman" panose="02020603050405020304" pitchFamily="18" charset="0"/>
              </a:rPr>
              <a:t>music education</a:t>
            </a:r>
            <a:r>
              <a:rPr lang="en-US" sz="2000" dirty="0">
                <a:effectLst/>
                <a:ea typeface="Times New Roman" panose="02020603050405020304" pitchFamily="18" charset="0"/>
                <a:cs typeface="Times New Roman" panose="02020603050405020304" pitchFamily="18" charset="0"/>
              </a:rPr>
              <a:t> at </a:t>
            </a:r>
            <a:r>
              <a:rPr lang="en-US" sz="2000" strike="noStrike" dirty="0">
                <a:effectLst/>
                <a:ea typeface="Times New Roman" panose="02020603050405020304" pitchFamily="18" charset="0"/>
                <a:cs typeface="Times New Roman" panose="02020603050405020304" pitchFamily="18" charset="0"/>
              </a:rPr>
              <a:t>Central State (now Wilberforce) University in Ohio</a:t>
            </a:r>
            <a:r>
              <a:rPr lang="en-US" sz="2000" dirty="0">
                <a:effectLst/>
                <a:ea typeface="Times New Roman" panose="02020603050405020304" pitchFamily="18" charset="0"/>
                <a:cs typeface="Times New Roman" panose="02020603050405020304" pitchFamily="18" charset="0"/>
              </a:rPr>
              <a:t>. However, on the advice of the university president</a:t>
            </a:r>
            <a:r>
              <a:rPr lang="en-US" sz="2000" baseline="30000" dirty="0">
                <a:effectLst/>
                <a:ea typeface="Times New Roman" panose="02020603050405020304" pitchFamily="18" charset="0"/>
                <a:cs typeface="Times New Roman" panose="02020603050405020304" pitchFamily="18" charset="0"/>
              </a:rPr>
              <a:t>  </a:t>
            </a:r>
            <a:r>
              <a:rPr lang="en-US" sz="2000" dirty="0">
                <a:effectLst/>
                <a:ea typeface="Times New Roman" panose="02020603050405020304" pitchFamily="18" charset="0"/>
                <a:cs typeface="Times New Roman" panose="02020603050405020304" pitchFamily="18" charset="0"/>
              </a:rPr>
              <a:t> and after frequent singing in a </a:t>
            </a:r>
            <a:r>
              <a:rPr lang="en-US" sz="2000" strike="noStrike" dirty="0">
                <a:effectLst/>
                <a:ea typeface="Times New Roman" panose="02020603050405020304" pitchFamily="18" charset="0"/>
                <a:cs typeface="Times New Roman" panose="02020603050405020304" pitchFamily="18" charset="0"/>
              </a:rPr>
              <a:t>glee club</a:t>
            </a:r>
            <a:r>
              <a:rPr lang="en-US" sz="2000" dirty="0">
                <a:effectLst/>
                <a:ea typeface="Times New Roman" panose="02020603050405020304" pitchFamily="18" charset="0"/>
                <a:cs typeface="Times New Roman" panose="02020603050405020304" pitchFamily="18" charset="0"/>
              </a:rPr>
              <a:t> she changed her major to voice in her third year.</a:t>
            </a:r>
            <a:r>
              <a:rPr lang="en-US" sz="2000" baseline="30000" dirty="0">
                <a:effectLst/>
                <a:ea typeface="Times New Roman" panose="02020603050405020304" pitchFamily="18" charset="0"/>
                <a:cs typeface="Times New Roman" panose="02020603050405020304" pitchFamily="18" charset="0"/>
              </a:rPr>
              <a:t> </a:t>
            </a:r>
            <a:r>
              <a:rPr lang="en-US" sz="2000" dirty="0">
                <a:effectLst/>
                <a:ea typeface="Times New Roman" panose="02020603050405020304" pitchFamily="18" charset="0"/>
                <a:cs typeface="Times New Roman" panose="02020603050405020304" pitchFamily="18" charset="0"/>
              </a:rPr>
              <a:t>She also participated in master classes, including one  with the renowned bass </a:t>
            </a:r>
            <a:r>
              <a:rPr lang="en-US" sz="2000" strike="noStrike" dirty="0">
                <a:effectLst/>
                <a:ea typeface="Times New Roman" panose="02020603050405020304" pitchFamily="18" charset="0"/>
                <a:cs typeface="Times New Roman" panose="02020603050405020304" pitchFamily="18" charset="0"/>
              </a:rPr>
              <a:t>Paul Robeson </a:t>
            </a:r>
            <a:r>
              <a:rPr lang="en-US" sz="2000" dirty="0">
                <a:effectLst/>
                <a:ea typeface="Times New Roman" panose="02020603050405020304" pitchFamily="18" charset="0"/>
                <a:cs typeface="Times New Roman" panose="02020603050405020304" pitchFamily="18" charset="0"/>
              </a:rPr>
              <a:t>at </a:t>
            </a:r>
            <a:r>
              <a:rPr lang="en-US" sz="2000" strike="noStrike" dirty="0">
                <a:effectLst/>
                <a:ea typeface="Times New Roman" panose="02020603050405020304" pitchFamily="18" charset="0"/>
                <a:cs typeface="Times New Roman" panose="02020603050405020304" pitchFamily="18" charset="0"/>
              </a:rPr>
              <a:t>Antioch College</a:t>
            </a:r>
            <a:r>
              <a:rPr lang="en-US" sz="2000" dirty="0">
                <a:effectLst/>
                <a:ea typeface="Times New Roman" panose="02020603050405020304" pitchFamily="18" charset="0"/>
                <a:cs typeface="Times New Roman" panose="02020603050405020304" pitchFamily="18" charset="0"/>
              </a:rPr>
              <a:t>.</a:t>
            </a:r>
            <a:r>
              <a:rPr lang="en-US" sz="2000" baseline="30000" dirty="0">
                <a:effectLst/>
                <a:ea typeface="Times New Roman" panose="02020603050405020304" pitchFamily="18" charset="0"/>
                <a:cs typeface="Times New Roman" panose="02020603050405020304" pitchFamily="18" charset="0"/>
              </a:rPr>
              <a:t>  </a:t>
            </a:r>
            <a:r>
              <a:rPr lang="en-US" sz="2000" dirty="0">
                <a:effectLst/>
                <a:ea typeface="Times New Roman" panose="02020603050405020304" pitchFamily="18" charset="0"/>
                <a:cs typeface="Times New Roman" panose="02020603050405020304" pitchFamily="18" charset="0"/>
              </a:rPr>
              <a:t>Robeson was impressed by Price's voice, and—knowing she was aiming to enroll at </a:t>
            </a:r>
            <a:r>
              <a:rPr lang="en-US" sz="2000" strike="noStrike" dirty="0">
                <a:effectLst/>
                <a:ea typeface="Times New Roman" panose="02020603050405020304" pitchFamily="18" charset="0"/>
                <a:cs typeface="Times New Roman" panose="02020603050405020304" pitchFamily="18" charset="0"/>
              </a:rPr>
              <a:t>Juilliard</a:t>
            </a:r>
            <a:r>
              <a:rPr lang="en-US" sz="2000" dirty="0">
                <a:effectLst/>
                <a:ea typeface="Times New Roman" panose="02020603050405020304" pitchFamily="18" charset="0"/>
                <a:cs typeface="Times New Roman" panose="02020603050405020304" pitchFamily="18" charset="0"/>
              </a:rPr>
              <a:t>—worked with the Central State administrators to host a </a:t>
            </a:r>
            <a:r>
              <a:rPr lang="en-US" sz="2000" strike="noStrike" dirty="0">
                <a:effectLst/>
                <a:ea typeface="Times New Roman" panose="02020603050405020304" pitchFamily="18" charset="0"/>
                <a:cs typeface="Times New Roman" panose="02020603050405020304" pitchFamily="18" charset="0"/>
              </a:rPr>
              <a:t>benefit concert</a:t>
            </a:r>
            <a:r>
              <a:rPr lang="en-US" sz="2000" dirty="0">
                <a:effectLst/>
                <a:ea typeface="Times New Roman" panose="02020603050405020304" pitchFamily="18" charset="0"/>
                <a:cs typeface="Times New Roman" panose="02020603050405020304" pitchFamily="18" charset="0"/>
              </a:rPr>
              <a:t> to help raise money for her tuition.</a:t>
            </a:r>
            <a:r>
              <a:rPr lang="en-US" sz="2000" baseline="30000" dirty="0">
                <a:effectLst/>
                <a:ea typeface="Times New Roman" panose="02020603050405020304" pitchFamily="18" charset="0"/>
                <a:cs typeface="Times New Roman" panose="02020603050405020304" pitchFamily="18" charset="0"/>
              </a:rPr>
              <a:t> </a:t>
            </a:r>
            <a:r>
              <a:rPr lang="en-US" sz="2000" dirty="0">
                <a:effectLst/>
                <a:ea typeface="Times New Roman" panose="02020603050405020304" pitchFamily="18" charset="0"/>
                <a:cs typeface="Times New Roman" panose="02020603050405020304" pitchFamily="18" charset="0"/>
              </a:rPr>
              <a:t>The Chisholms also remained supportive of Price and gifted the bulk of the money needed for Juilliard.</a:t>
            </a:r>
            <a:endParaRPr lang="en-US" sz="2000" strike="noStrike" baseline="30000" dirty="0">
              <a:ea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47643CB4-7339-A552-424F-34E54FE2DEE7}"/>
              </a:ext>
            </a:extLst>
          </p:cNvPr>
          <p:cNvPicPr>
            <a:picLocks noChangeAspect="1"/>
          </p:cNvPicPr>
          <p:nvPr/>
        </p:nvPicPr>
        <p:blipFill>
          <a:blip r:embed="rId2"/>
          <a:stretch>
            <a:fillRect/>
          </a:stretch>
        </p:blipFill>
        <p:spPr>
          <a:xfrm>
            <a:off x="178532" y="633723"/>
            <a:ext cx="4014633" cy="4819650"/>
          </a:xfrm>
          <a:prstGeom prst="rect">
            <a:avLst/>
          </a:prstGeom>
        </p:spPr>
      </p:pic>
      <p:sp>
        <p:nvSpPr>
          <p:cNvPr id="5" name="TextBox 4">
            <a:extLst>
              <a:ext uri="{FF2B5EF4-FFF2-40B4-BE49-F238E27FC236}">
                <a16:creationId xmlns:a16="http://schemas.microsoft.com/office/drawing/2014/main" id="{EEACF060-E628-C7AE-F9B8-44E59C6A4D75}"/>
              </a:ext>
            </a:extLst>
          </p:cNvPr>
          <p:cNvSpPr txBox="1"/>
          <p:nvPr/>
        </p:nvSpPr>
        <p:spPr>
          <a:xfrm>
            <a:off x="468890" y="5671188"/>
            <a:ext cx="3724275" cy="369332"/>
          </a:xfrm>
          <a:prstGeom prst="rect">
            <a:avLst/>
          </a:prstGeom>
          <a:noFill/>
        </p:spPr>
        <p:txBody>
          <a:bodyPr wrap="square">
            <a:spAutoFit/>
          </a:bodyPr>
          <a:lstStyle/>
          <a:p>
            <a:r>
              <a:rPr lang="en-US" b="1" dirty="0"/>
              <a:t>Paul Robeson &amp; Leontyne Price</a:t>
            </a:r>
          </a:p>
        </p:txBody>
      </p:sp>
    </p:spTree>
    <p:extLst>
      <p:ext uri="{BB962C8B-B14F-4D97-AF65-F5344CB8AC3E}">
        <p14:creationId xmlns:p14="http://schemas.microsoft.com/office/powerpoint/2010/main" val="34579326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a:extLst>
              <a:ext uri="{FF2B5EF4-FFF2-40B4-BE49-F238E27FC236}">
                <a16:creationId xmlns:a16="http://schemas.microsoft.com/office/drawing/2014/main" id="{400A8229-6D60-B1C3-FF3D-3E88E1A3921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20163" y="158234"/>
            <a:ext cx="1762125" cy="6196013"/>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AF5F8739-7350-7518-C6B0-84202E4201CF}"/>
              </a:ext>
            </a:extLst>
          </p:cNvPr>
          <p:cNvSpPr txBox="1"/>
          <p:nvPr/>
        </p:nvSpPr>
        <p:spPr>
          <a:xfrm>
            <a:off x="7798593" y="6374369"/>
            <a:ext cx="4005263" cy="369332"/>
          </a:xfrm>
          <a:prstGeom prst="rect">
            <a:avLst/>
          </a:prstGeom>
          <a:noFill/>
        </p:spPr>
        <p:txBody>
          <a:bodyPr wrap="square">
            <a:spAutoFit/>
          </a:bodyPr>
          <a:lstStyle/>
          <a:p>
            <a:r>
              <a:rPr lang="en-US"/>
              <a:t>Los Angeles Times, March 17, 1957</a:t>
            </a:r>
            <a:endParaRPr lang="en-US" dirty="0"/>
          </a:p>
        </p:txBody>
      </p:sp>
      <p:sp>
        <p:nvSpPr>
          <p:cNvPr id="8" name="TextBox 7">
            <a:extLst>
              <a:ext uri="{FF2B5EF4-FFF2-40B4-BE49-F238E27FC236}">
                <a16:creationId xmlns:a16="http://schemas.microsoft.com/office/drawing/2014/main" id="{BB9D5DDE-F2C3-D464-E6A4-1561268D731F}"/>
              </a:ext>
            </a:extLst>
          </p:cNvPr>
          <p:cNvSpPr txBox="1"/>
          <p:nvPr/>
        </p:nvSpPr>
        <p:spPr>
          <a:xfrm>
            <a:off x="466724" y="1270515"/>
            <a:ext cx="7972426" cy="646331"/>
          </a:xfrm>
          <a:prstGeom prst="rect">
            <a:avLst/>
          </a:prstGeom>
          <a:noFill/>
        </p:spPr>
        <p:txBody>
          <a:bodyPr wrap="square">
            <a:spAutoFit/>
          </a:bodyPr>
          <a:lstStyle/>
          <a:p>
            <a:r>
              <a:rPr lang="en-US" dirty="0"/>
              <a:t>While at Wilberforce, Price joined Delta Sigma Theta, who  later helped arrange and support several of her first recitals in major cities</a:t>
            </a:r>
          </a:p>
        </p:txBody>
      </p:sp>
      <p:pic>
        <p:nvPicPr>
          <p:cNvPr id="9" name="Picture 8">
            <a:extLst>
              <a:ext uri="{FF2B5EF4-FFF2-40B4-BE49-F238E27FC236}">
                <a16:creationId xmlns:a16="http://schemas.microsoft.com/office/drawing/2014/main" id="{4BE8AAB3-83C2-59F2-5655-43740F948DED}"/>
              </a:ext>
            </a:extLst>
          </p:cNvPr>
          <p:cNvPicPr>
            <a:picLocks noChangeAspect="1"/>
          </p:cNvPicPr>
          <p:nvPr/>
        </p:nvPicPr>
        <p:blipFill>
          <a:blip r:embed="rId3"/>
          <a:stretch>
            <a:fillRect/>
          </a:stretch>
        </p:blipFill>
        <p:spPr>
          <a:xfrm>
            <a:off x="2962274" y="2078436"/>
            <a:ext cx="3245405" cy="4550963"/>
          </a:xfrm>
          <a:prstGeom prst="rect">
            <a:avLst/>
          </a:prstGeom>
        </p:spPr>
      </p:pic>
    </p:spTree>
    <p:extLst>
      <p:ext uri="{BB962C8B-B14F-4D97-AF65-F5344CB8AC3E}">
        <p14:creationId xmlns:p14="http://schemas.microsoft.com/office/powerpoint/2010/main" val="16427443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22F7BFB4-8495-2E8C-0306-68D92469072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8927" y="2460088"/>
            <a:ext cx="2914650" cy="39624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D1483336-C7DF-E2B5-4939-2085572F52AC}"/>
              </a:ext>
            </a:extLst>
          </p:cNvPr>
          <p:cNvSpPr txBox="1"/>
          <p:nvPr/>
        </p:nvSpPr>
        <p:spPr>
          <a:xfrm>
            <a:off x="600075" y="810120"/>
            <a:ext cx="4343400" cy="1200329"/>
          </a:xfrm>
          <a:prstGeom prst="rect">
            <a:avLst/>
          </a:prstGeom>
          <a:noFill/>
        </p:spPr>
        <p:txBody>
          <a:bodyPr wrap="square">
            <a:spAutoFit/>
          </a:bodyPr>
          <a:lstStyle/>
          <a:p>
            <a:r>
              <a:rPr lang="en-US" dirty="0"/>
              <a:t>In 1955, she starred in a recital in Louisville, Kentucky sponsored by Delta Sigma Theta. She did the same in Los Angeles, California, in 1957.</a:t>
            </a:r>
          </a:p>
        </p:txBody>
      </p:sp>
      <p:sp>
        <p:nvSpPr>
          <p:cNvPr id="5" name="TextBox 4">
            <a:extLst>
              <a:ext uri="{FF2B5EF4-FFF2-40B4-BE49-F238E27FC236}">
                <a16:creationId xmlns:a16="http://schemas.microsoft.com/office/drawing/2014/main" id="{86E99A9F-98DF-2325-C909-E98103A13FB9}"/>
              </a:ext>
            </a:extLst>
          </p:cNvPr>
          <p:cNvSpPr txBox="1"/>
          <p:nvPr/>
        </p:nvSpPr>
        <p:spPr>
          <a:xfrm>
            <a:off x="0" y="6488668"/>
            <a:ext cx="6096000" cy="369332"/>
          </a:xfrm>
          <a:prstGeom prst="rect">
            <a:avLst/>
          </a:prstGeom>
          <a:noFill/>
        </p:spPr>
        <p:txBody>
          <a:bodyPr wrap="square">
            <a:spAutoFit/>
          </a:bodyPr>
          <a:lstStyle/>
          <a:p>
            <a:r>
              <a:rPr lang="fr-FR" dirty="0"/>
              <a:t>Louisville Journal Courier, October 9, 1955</a:t>
            </a:r>
            <a:endParaRPr lang="en-US" dirty="0"/>
          </a:p>
        </p:txBody>
      </p:sp>
      <p:pic>
        <p:nvPicPr>
          <p:cNvPr id="6" name="Picture 5">
            <a:extLst>
              <a:ext uri="{FF2B5EF4-FFF2-40B4-BE49-F238E27FC236}">
                <a16:creationId xmlns:a16="http://schemas.microsoft.com/office/drawing/2014/main" id="{09F02BF0-54DF-CDC7-2F1B-98E6BE0C5F74}"/>
              </a:ext>
            </a:extLst>
          </p:cNvPr>
          <p:cNvPicPr>
            <a:picLocks noChangeAspect="1"/>
          </p:cNvPicPr>
          <p:nvPr/>
        </p:nvPicPr>
        <p:blipFill>
          <a:blip r:embed="rId3"/>
          <a:stretch>
            <a:fillRect/>
          </a:stretch>
        </p:blipFill>
        <p:spPr>
          <a:xfrm>
            <a:off x="5376862" y="810120"/>
            <a:ext cx="5953125" cy="3581400"/>
          </a:xfrm>
          <a:prstGeom prst="rect">
            <a:avLst/>
          </a:prstGeom>
        </p:spPr>
      </p:pic>
      <p:sp>
        <p:nvSpPr>
          <p:cNvPr id="8" name="TextBox 7">
            <a:extLst>
              <a:ext uri="{FF2B5EF4-FFF2-40B4-BE49-F238E27FC236}">
                <a16:creationId xmlns:a16="http://schemas.microsoft.com/office/drawing/2014/main" id="{567F3171-0932-5715-D06A-23747559313F}"/>
              </a:ext>
            </a:extLst>
          </p:cNvPr>
          <p:cNvSpPr txBox="1"/>
          <p:nvPr/>
        </p:nvSpPr>
        <p:spPr>
          <a:xfrm>
            <a:off x="6072188" y="4457700"/>
            <a:ext cx="6119812" cy="369332"/>
          </a:xfrm>
          <a:prstGeom prst="rect">
            <a:avLst/>
          </a:prstGeom>
          <a:noFill/>
        </p:spPr>
        <p:txBody>
          <a:bodyPr wrap="square">
            <a:spAutoFit/>
          </a:bodyPr>
          <a:lstStyle/>
          <a:p>
            <a:r>
              <a:rPr lang="fr-FR" dirty="0"/>
              <a:t>Louisville Journal Courier, October 31, 1955</a:t>
            </a:r>
            <a:endParaRPr lang="en-US" dirty="0"/>
          </a:p>
        </p:txBody>
      </p:sp>
    </p:spTree>
    <p:extLst>
      <p:ext uri="{BB962C8B-B14F-4D97-AF65-F5344CB8AC3E}">
        <p14:creationId xmlns:p14="http://schemas.microsoft.com/office/powerpoint/2010/main" val="36041160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830FC7F-C2C9-B24E-D02B-410AB224D845}"/>
              </a:ext>
            </a:extLst>
          </p:cNvPr>
          <p:cNvSpPr txBox="1"/>
          <p:nvPr/>
        </p:nvSpPr>
        <p:spPr>
          <a:xfrm>
            <a:off x="5067301" y="504825"/>
            <a:ext cx="6774626" cy="6181344"/>
          </a:xfrm>
          <a:prstGeom prst="rect">
            <a:avLst/>
          </a:prstGeom>
        </p:spPr>
        <p:txBody>
          <a:bodyPr vert="horz" lIns="91440" tIns="45720" rIns="91440" bIns="45720" rtlCol="0">
            <a:noAutofit/>
          </a:bodyPr>
          <a:lstStyle/>
          <a:p>
            <a:pPr marR="0">
              <a:lnSpc>
                <a:spcPct val="90000"/>
              </a:lnSpc>
              <a:spcBef>
                <a:spcPts val="0"/>
              </a:spcBef>
              <a:spcAft>
                <a:spcPts val="800"/>
              </a:spcAft>
            </a:pPr>
            <a:endParaRPr lang="en-US" sz="3600" dirty="0">
              <a:solidFill>
                <a:schemeClr val="tx1">
                  <a:alpha val="80000"/>
                </a:schemeClr>
              </a:solidFill>
              <a:effectLst/>
            </a:endParaRPr>
          </a:p>
          <a:p>
            <a:pPr marR="0">
              <a:lnSpc>
                <a:spcPct val="90000"/>
              </a:lnSpc>
              <a:spcBef>
                <a:spcPts val="0"/>
              </a:spcBef>
              <a:spcAft>
                <a:spcPts val="800"/>
              </a:spcAft>
            </a:pPr>
            <a:r>
              <a:rPr lang="en-US" sz="3600" dirty="0">
                <a:solidFill>
                  <a:schemeClr val="tx1">
                    <a:alpha val="80000"/>
                  </a:schemeClr>
                </a:solidFill>
                <a:effectLst/>
              </a:rPr>
              <a:t>After entering the Julliard, Price made her debut in Four Saints in Three Acts in 1952. This performance led to the famed Ira Gershwin casting Price as Bess in his revival of the African American opera Porgy and Bess.</a:t>
            </a:r>
            <a:endParaRPr lang="en-US" sz="3600" dirty="0">
              <a:solidFill>
                <a:schemeClr val="tx1">
                  <a:alpha val="80000"/>
                </a:schemeClr>
              </a:solidFill>
            </a:endParaRPr>
          </a:p>
          <a:p>
            <a:pPr marR="0">
              <a:lnSpc>
                <a:spcPct val="90000"/>
              </a:lnSpc>
              <a:spcBef>
                <a:spcPts val="0"/>
              </a:spcBef>
              <a:spcAft>
                <a:spcPts val="800"/>
              </a:spcAft>
            </a:pPr>
            <a:r>
              <a:rPr lang="en-US" sz="2800" dirty="0">
                <a:solidFill>
                  <a:schemeClr val="tx1">
                    <a:alpha val="80000"/>
                  </a:schemeClr>
                </a:solidFill>
                <a:effectLst/>
              </a:rPr>
              <a:t> </a:t>
            </a:r>
          </a:p>
        </p:txBody>
      </p:sp>
      <p:pic>
        <p:nvPicPr>
          <p:cNvPr id="3" name="Picture 2">
            <a:extLst>
              <a:ext uri="{FF2B5EF4-FFF2-40B4-BE49-F238E27FC236}">
                <a16:creationId xmlns:a16="http://schemas.microsoft.com/office/drawing/2014/main" id="{BF987B90-4AC0-4201-5D57-B1167DF8ED7E}"/>
              </a:ext>
            </a:extLst>
          </p:cNvPr>
          <p:cNvPicPr>
            <a:picLocks noChangeAspect="1"/>
          </p:cNvPicPr>
          <p:nvPr/>
        </p:nvPicPr>
        <p:blipFill rotWithShape="1">
          <a:blip r:embed="rId2"/>
          <a:srcRect r="-935" b="11861"/>
          <a:stretch/>
        </p:blipFill>
        <p:spPr>
          <a:xfrm>
            <a:off x="106877" y="504825"/>
            <a:ext cx="4868883" cy="6044540"/>
          </a:xfrm>
          <a:prstGeom prst="rect">
            <a:avLst/>
          </a:prstGeom>
        </p:spPr>
      </p:pic>
    </p:spTree>
    <p:extLst>
      <p:ext uri="{BB962C8B-B14F-4D97-AF65-F5344CB8AC3E}">
        <p14:creationId xmlns:p14="http://schemas.microsoft.com/office/powerpoint/2010/main" val="1541694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B958732-2FAD-E7CA-9171-9932B7B3E3F4}"/>
              </a:ext>
            </a:extLst>
          </p:cNvPr>
          <p:cNvPicPr>
            <a:picLocks noChangeAspect="1"/>
          </p:cNvPicPr>
          <p:nvPr/>
        </p:nvPicPr>
        <p:blipFill rotWithShape="1">
          <a:blip r:embed="rId2"/>
          <a:srcRect l="18686" r="803" b="-1"/>
          <a:stretch/>
        </p:blipFill>
        <p:spPr>
          <a:xfrm>
            <a:off x="76221" y="268183"/>
            <a:ext cx="6095980" cy="6489865"/>
          </a:xfrm>
          <a:custGeom>
            <a:avLst/>
            <a:gdLst/>
            <a:ahLst/>
            <a:cxnLst/>
            <a:rect l="l" t="t" r="r" b="b"/>
            <a:pathLst>
              <a:path w="6901731" h="6858000">
                <a:moveTo>
                  <a:pt x="0" y="0"/>
                </a:moveTo>
                <a:lnTo>
                  <a:pt x="6897896" y="5958"/>
                </a:lnTo>
                <a:lnTo>
                  <a:pt x="6866823" y="62592"/>
                </a:lnTo>
                <a:lnTo>
                  <a:pt x="6901731" y="89476"/>
                </a:lnTo>
                <a:lnTo>
                  <a:pt x="6901731" y="103833"/>
                </a:lnTo>
                <a:lnTo>
                  <a:pt x="6900034" y="110092"/>
                </a:lnTo>
                <a:lnTo>
                  <a:pt x="6901731" y="113679"/>
                </a:lnTo>
                <a:lnTo>
                  <a:pt x="6901731" y="405560"/>
                </a:lnTo>
                <a:lnTo>
                  <a:pt x="6900456" y="429509"/>
                </a:lnTo>
                <a:cubicBezTo>
                  <a:pt x="6892773" y="535647"/>
                  <a:pt x="6878314" y="537918"/>
                  <a:pt x="6886342" y="636808"/>
                </a:cubicBezTo>
                <a:cubicBezTo>
                  <a:pt x="6892506" y="756883"/>
                  <a:pt x="6864504" y="771443"/>
                  <a:pt x="6851784" y="839073"/>
                </a:cubicBezTo>
                <a:cubicBezTo>
                  <a:pt x="6838675" y="892655"/>
                  <a:pt x="6864124" y="961738"/>
                  <a:pt x="6845760" y="994930"/>
                </a:cubicBezTo>
                <a:cubicBezTo>
                  <a:pt x="6833572" y="1024166"/>
                  <a:pt x="6859282" y="1058905"/>
                  <a:pt x="6845601" y="1112932"/>
                </a:cubicBezTo>
                <a:cubicBezTo>
                  <a:pt x="6838700" y="1149910"/>
                  <a:pt x="6829138" y="1151035"/>
                  <a:pt x="6820235" y="1187433"/>
                </a:cubicBezTo>
                <a:cubicBezTo>
                  <a:pt x="6815504" y="1196464"/>
                  <a:pt x="6777707" y="1338549"/>
                  <a:pt x="6759643" y="1337010"/>
                </a:cubicBezTo>
                <a:cubicBezTo>
                  <a:pt x="6737660" y="1337296"/>
                  <a:pt x="6760650" y="1396341"/>
                  <a:pt x="6736375" y="1382272"/>
                </a:cubicBezTo>
                <a:cubicBezTo>
                  <a:pt x="6755741" y="1415836"/>
                  <a:pt x="6714675" y="1414567"/>
                  <a:pt x="6701292" y="1432111"/>
                </a:cubicBezTo>
                <a:cubicBezTo>
                  <a:pt x="6721110" y="1460185"/>
                  <a:pt x="6692106" y="1490815"/>
                  <a:pt x="6686578" y="1518624"/>
                </a:cubicBezTo>
                <a:cubicBezTo>
                  <a:pt x="6682512" y="1567002"/>
                  <a:pt x="6679579" y="1571443"/>
                  <a:pt x="6670824" y="1607743"/>
                </a:cubicBezTo>
                <a:cubicBezTo>
                  <a:pt x="6671133" y="1629590"/>
                  <a:pt x="6663161" y="1656870"/>
                  <a:pt x="6664392" y="1696405"/>
                </a:cubicBezTo>
                <a:cubicBezTo>
                  <a:pt x="6655686" y="1770486"/>
                  <a:pt x="6641938" y="1757082"/>
                  <a:pt x="6642880" y="1812372"/>
                </a:cubicBezTo>
                <a:cubicBezTo>
                  <a:pt x="6638579" y="1872475"/>
                  <a:pt x="6619231" y="1825476"/>
                  <a:pt x="6612547" y="1876437"/>
                </a:cubicBezTo>
                <a:cubicBezTo>
                  <a:pt x="6600695" y="1913834"/>
                  <a:pt x="6591061" y="1923231"/>
                  <a:pt x="6571760" y="1953331"/>
                </a:cubicBezTo>
                <a:cubicBezTo>
                  <a:pt x="6561039" y="1989021"/>
                  <a:pt x="6544090" y="2087896"/>
                  <a:pt x="6520213" y="2096455"/>
                </a:cubicBezTo>
                <a:lnTo>
                  <a:pt x="6492461" y="2188148"/>
                </a:lnTo>
                <a:cubicBezTo>
                  <a:pt x="6504372" y="2211333"/>
                  <a:pt x="6489131" y="2253220"/>
                  <a:pt x="6471854" y="2259117"/>
                </a:cubicBezTo>
                <a:cubicBezTo>
                  <a:pt x="6466151" y="2287829"/>
                  <a:pt x="6440452" y="2301346"/>
                  <a:pt x="6439832" y="2328334"/>
                </a:cubicBezTo>
                <a:cubicBezTo>
                  <a:pt x="6431013" y="2351201"/>
                  <a:pt x="6444250" y="2396409"/>
                  <a:pt x="6425162" y="2408211"/>
                </a:cubicBezTo>
                <a:lnTo>
                  <a:pt x="6417221" y="2427382"/>
                </a:lnTo>
                <a:lnTo>
                  <a:pt x="6425030" y="2464387"/>
                </a:lnTo>
                <a:lnTo>
                  <a:pt x="6406293" y="2472223"/>
                </a:lnTo>
                <a:cubicBezTo>
                  <a:pt x="6406862" y="2477277"/>
                  <a:pt x="6406486" y="2491723"/>
                  <a:pt x="6405400" y="2493547"/>
                </a:cubicBezTo>
                <a:lnTo>
                  <a:pt x="6374829" y="2532070"/>
                </a:lnTo>
                <a:cubicBezTo>
                  <a:pt x="6374597" y="2545374"/>
                  <a:pt x="6360976" y="2563797"/>
                  <a:pt x="6350864" y="2577422"/>
                </a:cubicBezTo>
                <a:cubicBezTo>
                  <a:pt x="6327056" y="2632768"/>
                  <a:pt x="6341262" y="2616275"/>
                  <a:pt x="6329174" y="2663854"/>
                </a:cubicBezTo>
                <a:cubicBezTo>
                  <a:pt x="6326303" y="2703642"/>
                  <a:pt x="6332854" y="2709643"/>
                  <a:pt x="6315095" y="2741507"/>
                </a:cubicBezTo>
                <a:cubicBezTo>
                  <a:pt x="6319921" y="2740191"/>
                  <a:pt x="6321925" y="2742004"/>
                  <a:pt x="6322463" y="2745641"/>
                </a:cubicBezTo>
                <a:cubicBezTo>
                  <a:pt x="6322245" y="2747982"/>
                  <a:pt x="6322027" y="2750323"/>
                  <a:pt x="6321808" y="2752663"/>
                </a:cubicBezTo>
                <a:lnTo>
                  <a:pt x="6314569" y="2756718"/>
                </a:lnTo>
                <a:cubicBezTo>
                  <a:pt x="6289324" y="2773686"/>
                  <a:pt x="6317551" y="2780051"/>
                  <a:pt x="6315211" y="2811618"/>
                </a:cubicBezTo>
                <a:cubicBezTo>
                  <a:pt x="6315620" y="2826627"/>
                  <a:pt x="6296047" y="2885298"/>
                  <a:pt x="6302211" y="2882314"/>
                </a:cubicBezTo>
                <a:lnTo>
                  <a:pt x="6286167" y="2949597"/>
                </a:lnTo>
                <a:cubicBezTo>
                  <a:pt x="6286401" y="2994618"/>
                  <a:pt x="6286615" y="2971464"/>
                  <a:pt x="6287037" y="3008578"/>
                </a:cubicBezTo>
                <a:cubicBezTo>
                  <a:pt x="6293795" y="3029535"/>
                  <a:pt x="6274405" y="3114154"/>
                  <a:pt x="6259150" y="3123139"/>
                </a:cubicBezTo>
                <a:cubicBezTo>
                  <a:pt x="6250085" y="3189063"/>
                  <a:pt x="6269067" y="3151280"/>
                  <a:pt x="6272249" y="3227854"/>
                </a:cubicBezTo>
                <a:cubicBezTo>
                  <a:pt x="6278775" y="3295842"/>
                  <a:pt x="6289216" y="3303765"/>
                  <a:pt x="6292288" y="3378383"/>
                </a:cubicBezTo>
                <a:cubicBezTo>
                  <a:pt x="6303894" y="3395995"/>
                  <a:pt x="6287498" y="3432581"/>
                  <a:pt x="6288328" y="3459618"/>
                </a:cubicBezTo>
                <a:cubicBezTo>
                  <a:pt x="6289158" y="3486653"/>
                  <a:pt x="6299937" y="3538735"/>
                  <a:pt x="6297272" y="3540603"/>
                </a:cubicBezTo>
                <a:cubicBezTo>
                  <a:pt x="6296849" y="3577379"/>
                  <a:pt x="6294184" y="3587943"/>
                  <a:pt x="6291001" y="3638374"/>
                </a:cubicBezTo>
                <a:cubicBezTo>
                  <a:pt x="6283026" y="3666794"/>
                  <a:pt x="6265833" y="3731744"/>
                  <a:pt x="6283592" y="3763609"/>
                </a:cubicBezTo>
                <a:cubicBezTo>
                  <a:pt x="6264286" y="3758340"/>
                  <a:pt x="6290177" y="3803150"/>
                  <a:pt x="6274068" y="3814506"/>
                </a:cubicBezTo>
                <a:cubicBezTo>
                  <a:pt x="6260645" y="3821643"/>
                  <a:pt x="6265372" y="3836902"/>
                  <a:pt x="6262850" y="3850454"/>
                </a:cubicBezTo>
                <a:cubicBezTo>
                  <a:pt x="6250418" y="3863479"/>
                  <a:pt x="6250660" y="3955243"/>
                  <a:pt x="6257357" y="3975474"/>
                </a:cubicBezTo>
                <a:cubicBezTo>
                  <a:pt x="6245091" y="4036737"/>
                  <a:pt x="6237535" y="4029237"/>
                  <a:pt x="6257889" y="4073155"/>
                </a:cubicBezTo>
                <a:cubicBezTo>
                  <a:pt x="6259272" y="4085906"/>
                  <a:pt x="6239882" y="4116397"/>
                  <a:pt x="6237441" y="4126638"/>
                </a:cubicBezTo>
                <a:lnTo>
                  <a:pt x="6245587" y="4172738"/>
                </a:lnTo>
                <a:lnTo>
                  <a:pt x="6235772" y="4176721"/>
                </a:lnTo>
                <a:lnTo>
                  <a:pt x="6233287" y="4195136"/>
                </a:lnTo>
                <a:lnTo>
                  <a:pt x="6234619" y="4280850"/>
                </a:lnTo>
                <a:cubicBezTo>
                  <a:pt x="6239453" y="4320763"/>
                  <a:pt x="6223309" y="4337596"/>
                  <a:pt x="6219318" y="4402526"/>
                </a:cubicBezTo>
                <a:cubicBezTo>
                  <a:pt x="6205466" y="4516209"/>
                  <a:pt x="6216183" y="4588729"/>
                  <a:pt x="6216810" y="4651172"/>
                </a:cubicBezTo>
                <a:cubicBezTo>
                  <a:pt x="6217673" y="4756959"/>
                  <a:pt x="6228654" y="4824005"/>
                  <a:pt x="6225945" y="4916779"/>
                </a:cubicBezTo>
                <a:cubicBezTo>
                  <a:pt x="6217032" y="4993010"/>
                  <a:pt x="6264271" y="4984591"/>
                  <a:pt x="6230174" y="5051379"/>
                </a:cubicBezTo>
                <a:cubicBezTo>
                  <a:pt x="6235713" y="5056951"/>
                  <a:pt x="6239420" y="5163714"/>
                  <a:pt x="6242600" y="5170879"/>
                </a:cubicBezTo>
                <a:lnTo>
                  <a:pt x="6235996" y="5216428"/>
                </a:lnTo>
                <a:lnTo>
                  <a:pt x="6214638" y="5285298"/>
                </a:lnTo>
                <a:cubicBezTo>
                  <a:pt x="6211392" y="5297492"/>
                  <a:pt x="6225576" y="5312063"/>
                  <a:pt x="6228432" y="5317696"/>
                </a:cubicBezTo>
                <a:lnTo>
                  <a:pt x="6246496" y="5398787"/>
                </a:lnTo>
                <a:lnTo>
                  <a:pt x="6244793" y="5399530"/>
                </a:lnTo>
                <a:lnTo>
                  <a:pt x="6241695" y="5406948"/>
                </a:lnTo>
                <a:lnTo>
                  <a:pt x="6267461" y="5499413"/>
                </a:lnTo>
                <a:cubicBezTo>
                  <a:pt x="6285387" y="5533848"/>
                  <a:pt x="6284888" y="5550029"/>
                  <a:pt x="6295987" y="5582659"/>
                </a:cubicBezTo>
                <a:cubicBezTo>
                  <a:pt x="6311253" y="5681724"/>
                  <a:pt x="6295439" y="5695558"/>
                  <a:pt x="6364803" y="5784263"/>
                </a:cubicBezTo>
                <a:cubicBezTo>
                  <a:pt x="6379348" y="5818651"/>
                  <a:pt x="6412475" y="5906802"/>
                  <a:pt x="6423050" y="5922637"/>
                </a:cubicBezTo>
                <a:cubicBezTo>
                  <a:pt x="6445210" y="5973612"/>
                  <a:pt x="6468179" y="6023873"/>
                  <a:pt x="6497767" y="6090108"/>
                </a:cubicBezTo>
                <a:cubicBezTo>
                  <a:pt x="6571895" y="6150548"/>
                  <a:pt x="6572491" y="6236583"/>
                  <a:pt x="6606710" y="6281543"/>
                </a:cubicBezTo>
                <a:cubicBezTo>
                  <a:pt x="6633675" y="6335892"/>
                  <a:pt x="6654357" y="6388782"/>
                  <a:pt x="6667540" y="6443715"/>
                </a:cubicBezTo>
                <a:cubicBezTo>
                  <a:pt x="6685192" y="6466826"/>
                  <a:pt x="6650500" y="6508701"/>
                  <a:pt x="6659722" y="6550105"/>
                </a:cubicBezTo>
                <a:cubicBezTo>
                  <a:pt x="6665926" y="6645044"/>
                  <a:pt x="6669126" y="6627536"/>
                  <a:pt x="6671805" y="6687397"/>
                </a:cubicBezTo>
                <a:cubicBezTo>
                  <a:pt x="6682671" y="6733683"/>
                  <a:pt x="6665210" y="6772117"/>
                  <a:pt x="6669658" y="6806602"/>
                </a:cubicBezTo>
                <a:cubicBezTo>
                  <a:pt x="6661174" y="6812658"/>
                  <a:pt x="6667097" y="6831470"/>
                  <a:pt x="6675783" y="6850325"/>
                </a:cubicBezTo>
                <a:lnTo>
                  <a:pt x="6679704" y="6858000"/>
                </a:lnTo>
                <a:lnTo>
                  <a:pt x="4532241" y="6858000"/>
                </a:lnTo>
                <a:lnTo>
                  <a:pt x="1208596" y="6858000"/>
                </a:lnTo>
                <a:lnTo>
                  <a:pt x="0" y="6858000"/>
                </a:lnTo>
                <a:close/>
              </a:path>
            </a:pathLst>
          </a:custGeom>
        </p:spPr>
      </p:pic>
      <p:sp>
        <p:nvSpPr>
          <p:cNvPr id="12" name="TextBox 11">
            <a:extLst>
              <a:ext uri="{FF2B5EF4-FFF2-40B4-BE49-F238E27FC236}">
                <a16:creationId xmlns:a16="http://schemas.microsoft.com/office/drawing/2014/main" id="{07C98F3F-262E-E370-0627-344D61A995D6}"/>
              </a:ext>
            </a:extLst>
          </p:cNvPr>
          <p:cNvSpPr txBox="1"/>
          <p:nvPr/>
        </p:nvSpPr>
        <p:spPr>
          <a:xfrm>
            <a:off x="6096000" y="268183"/>
            <a:ext cx="6095979" cy="6489865"/>
          </a:xfrm>
          <a:prstGeom prst="rect">
            <a:avLst/>
          </a:prstGeom>
        </p:spPr>
        <p:txBody>
          <a:bodyPr vert="horz" lIns="91440" tIns="45720" rIns="91440" bIns="45720" rtlCol="0">
            <a:noAutofit/>
          </a:bodyPr>
          <a:lstStyle/>
          <a:p>
            <a:pPr>
              <a:lnSpc>
                <a:spcPct val="90000"/>
              </a:lnSpc>
              <a:spcAft>
                <a:spcPts val="600"/>
              </a:spcAft>
            </a:pPr>
            <a:endParaRPr lang="en-US" sz="2400" dirty="0"/>
          </a:p>
          <a:p>
            <a:pPr>
              <a:lnSpc>
                <a:spcPct val="90000"/>
              </a:lnSpc>
              <a:spcAft>
                <a:spcPts val="600"/>
              </a:spcAft>
            </a:pPr>
            <a:r>
              <a:rPr lang="en-US" sz="2400" dirty="0"/>
              <a:t>On the eve of the European tour, Price married William Warfield, her Porgy, and a noted bass-baritone concert singer.</a:t>
            </a:r>
          </a:p>
          <a:p>
            <a:pPr>
              <a:lnSpc>
                <a:spcPct val="90000"/>
              </a:lnSpc>
              <a:spcAft>
                <a:spcPts val="600"/>
              </a:spcAft>
            </a:pPr>
            <a:endParaRPr lang="en-US" sz="2400" dirty="0"/>
          </a:p>
          <a:p>
            <a:pPr>
              <a:lnSpc>
                <a:spcPct val="90000"/>
              </a:lnSpc>
              <a:spcAft>
                <a:spcPts val="600"/>
              </a:spcAft>
            </a:pPr>
            <a:r>
              <a:rPr lang="en-US" sz="2400" dirty="0"/>
              <a:t>When Porgy and Bess returned to the States in 1953, Warfield was unable to adjust a busy recital and concert schedule and was dropped from the cast, while Price sang Bess for another year, on Broadway and a second US tour. </a:t>
            </a:r>
          </a:p>
          <a:p>
            <a:pPr>
              <a:lnSpc>
                <a:spcPct val="90000"/>
              </a:lnSpc>
              <a:spcAft>
                <a:spcPts val="600"/>
              </a:spcAft>
            </a:pPr>
            <a:endParaRPr lang="en-US" sz="2400" dirty="0"/>
          </a:p>
          <a:p>
            <a:pPr>
              <a:lnSpc>
                <a:spcPct val="90000"/>
              </a:lnSpc>
              <a:spcAft>
                <a:spcPts val="600"/>
              </a:spcAft>
            </a:pPr>
            <a:r>
              <a:rPr lang="en-US" sz="2400" dirty="0"/>
              <a:t>Warfield said the episode put a strain on their young marriage. The couple was legally separated in 1967 and divorced in 1973. They had no children.</a:t>
            </a:r>
          </a:p>
        </p:txBody>
      </p:sp>
    </p:spTree>
    <p:extLst>
      <p:ext uri="{BB962C8B-B14F-4D97-AF65-F5344CB8AC3E}">
        <p14:creationId xmlns:p14="http://schemas.microsoft.com/office/powerpoint/2010/main" val="12819438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8BBC81D3-BBFE-B7EB-E983-5CC0A6751761}"/>
              </a:ext>
            </a:extLst>
          </p:cNvPr>
          <p:cNvSpPr txBox="1"/>
          <p:nvPr/>
        </p:nvSpPr>
        <p:spPr>
          <a:xfrm>
            <a:off x="3313216" y="815058"/>
            <a:ext cx="8628600" cy="5632311"/>
          </a:xfrm>
          <a:prstGeom prst="rect">
            <a:avLst/>
          </a:prstGeom>
          <a:noFill/>
        </p:spPr>
        <p:txBody>
          <a:bodyPr wrap="square">
            <a:spAutoFit/>
          </a:bodyPr>
          <a:lstStyle/>
          <a:p>
            <a:r>
              <a:rPr lang="en-US" sz="2400" dirty="0"/>
              <a:t>The door to opera opened through the young medium of television and the NBC Opera Theatre. In January 1955, Price sang the title role in Puccini's Tosca, the first appearance by an African American in a leading role in televised opera.  Price went on to star in three other NBC Opera broadcasts. Tosca was not controversial, so Price's appearance had not been widely advertised by NBC, which had a policy of "</a:t>
            </a:r>
            <a:r>
              <a:rPr lang="en-US" sz="2400" b="1" dirty="0">
                <a:solidFill>
                  <a:schemeClr val="accent3"/>
                </a:solidFill>
              </a:rPr>
              <a:t>integration without identification</a:t>
            </a:r>
            <a:r>
              <a:rPr lang="en-US" sz="2400" dirty="0"/>
              <a:t>," and the Jackson, Mississippi, NBC affiliate carried the broadcast signal to her hometown of Laurel</a:t>
            </a:r>
            <a:r>
              <a:rPr lang="en-US" sz="2400" b="1" dirty="0"/>
              <a:t>. </a:t>
            </a:r>
            <a:r>
              <a:rPr lang="en-US" sz="2400" b="1" dirty="0">
                <a:solidFill>
                  <a:schemeClr val="accent3"/>
                </a:solidFill>
              </a:rPr>
              <a:t>However, Jet Magazine noted that her appearance with a White tenor marked a first TV broadcast with a mixed-racial couple, and her later NBC Opera broadcasts were boycotted by several NBC affiliates, most of them in the South, because of her race.</a:t>
            </a:r>
          </a:p>
        </p:txBody>
      </p:sp>
      <p:pic>
        <p:nvPicPr>
          <p:cNvPr id="13" name="Picture 12">
            <a:extLst>
              <a:ext uri="{FF2B5EF4-FFF2-40B4-BE49-F238E27FC236}">
                <a16:creationId xmlns:a16="http://schemas.microsoft.com/office/drawing/2014/main" id="{7A95B45C-8721-9931-EFCC-611D4051D16C}"/>
              </a:ext>
            </a:extLst>
          </p:cNvPr>
          <p:cNvPicPr>
            <a:picLocks noChangeAspect="1"/>
          </p:cNvPicPr>
          <p:nvPr/>
        </p:nvPicPr>
        <p:blipFill rotWithShape="1">
          <a:blip r:embed="rId2"/>
          <a:srcRect l="19839" r="19857"/>
          <a:stretch/>
        </p:blipFill>
        <p:spPr>
          <a:xfrm>
            <a:off x="250184" y="1714500"/>
            <a:ext cx="2743201" cy="3429000"/>
          </a:xfrm>
          <a:prstGeom prst="rect">
            <a:avLst/>
          </a:prstGeom>
        </p:spPr>
      </p:pic>
    </p:spTree>
    <p:extLst>
      <p:ext uri="{BB962C8B-B14F-4D97-AF65-F5344CB8AC3E}">
        <p14:creationId xmlns:p14="http://schemas.microsoft.com/office/powerpoint/2010/main" val="794191147"/>
      </p:ext>
    </p:extLst>
  </p:cSld>
  <p:clrMapOvr>
    <a:masterClrMapping/>
  </p:clrMapOvr>
</p:sld>
</file>

<file path=ppt/theme/theme1.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docProps/app.xml><?xml version="1.0" encoding="utf-8"?>
<Properties xmlns="http://schemas.openxmlformats.org/officeDocument/2006/extended-properties" xmlns:vt="http://schemas.openxmlformats.org/officeDocument/2006/docPropsVTypes">
  <Template>TM04033937[[fn=Vapor Trail]]</Template>
  <TotalTime>28288</TotalTime>
  <Words>1846</Words>
  <Application>Microsoft Office PowerPoint</Application>
  <PresentationFormat>Widescreen</PresentationFormat>
  <Paragraphs>78</Paragraphs>
  <Slides>19</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19</vt:i4>
      </vt:variant>
    </vt:vector>
  </HeadingPairs>
  <TitlesOfParts>
    <vt:vector size="26" baseType="lpstr">
      <vt:lpstr>AR JULIAN</vt:lpstr>
      <vt:lpstr>Arial</vt:lpstr>
      <vt:lpstr>Calibri</vt:lpstr>
      <vt:lpstr>Century Gothic</vt:lpstr>
      <vt:lpstr>muli</vt:lpstr>
      <vt:lpstr>Raleway</vt:lpstr>
      <vt:lpstr>Vapor Trail</vt:lpstr>
      <vt:lpstr>Murrieta-Temecula Area Alumnae Chapter    Heritage Moment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It’s in the DNA</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Patricia Watson</dc:creator>
  <cp:lastModifiedBy>Patricia Watson</cp:lastModifiedBy>
  <cp:revision>60</cp:revision>
  <dcterms:created xsi:type="dcterms:W3CDTF">2022-12-17T20:28:35Z</dcterms:created>
  <dcterms:modified xsi:type="dcterms:W3CDTF">2023-03-12T20:27:02Z</dcterms:modified>
</cp:coreProperties>
</file>