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71" r:id="rId3"/>
    <p:sldId id="288" r:id="rId4"/>
    <p:sldId id="284" r:id="rId5"/>
    <p:sldId id="287" r:id="rId6"/>
    <p:sldId id="286" r:id="rId7"/>
    <p:sldId id="289" r:id="rId8"/>
    <p:sldId id="273" r:id="rId9"/>
    <p:sldId id="269" r:id="rId10"/>
    <p:sldId id="294" r:id="rId11"/>
    <p:sldId id="266" r:id="rId12"/>
    <p:sldId id="276" r:id="rId13"/>
    <p:sldId id="259" r:id="rId14"/>
    <p:sldId id="279" r:id="rId15"/>
    <p:sldId id="277" r:id="rId16"/>
    <p:sldId id="282" r:id="rId17"/>
    <p:sldId id="281" r:id="rId18"/>
    <p:sldId id="290" r:id="rId19"/>
    <p:sldId id="261"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 initials="P" lastIdx="1" clrIdx="0">
    <p:extLst>
      <p:ext uri="{19B8F6BF-5375-455C-9EA6-DF929625EA0E}">
        <p15:presenceInfo xmlns:p15="http://schemas.microsoft.com/office/powerpoint/2012/main" userId="Pa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6" autoAdjust="0"/>
    <p:restoredTop sz="94660"/>
  </p:normalViewPr>
  <p:slideViewPr>
    <p:cSldViewPr snapToGrid="0">
      <p:cViewPr varScale="1">
        <p:scale>
          <a:sx n="103" d="100"/>
          <a:sy n="103" d="100"/>
        </p:scale>
        <p:origin x="84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194" name="Group 2"/>
          <p:cNvGrpSpPr>
            <a:grpSpLocks/>
          </p:cNvGrpSpPr>
          <p:nvPr/>
        </p:nvGrpSpPr>
        <p:grpSpPr bwMode="auto">
          <a:xfrm>
            <a:off x="0" y="0"/>
            <a:ext cx="8458200" cy="5943600"/>
            <a:chOff x="0" y="0"/>
            <a:chExt cx="5328" cy="3744"/>
          </a:xfrm>
        </p:grpSpPr>
        <p:sp>
          <p:nvSpPr>
            <p:cNvPr id="8195" name="Freeform 3"/>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96"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Lst>
              <a:ahLst/>
              <a:cxnLst>
                <a:cxn ang="0">
                  <a:pos x="T0" y="T1"/>
                </a:cxn>
                <a:cxn ang="0">
                  <a:pos x="T2" y="T3"/>
                </a:cxn>
                <a:cxn ang="0">
                  <a:pos x="T4" y="T5"/>
                </a:cxn>
                <a:cxn ang="0">
                  <a:pos x="T6" y="T7"/>
                </a:cxn>
                <a:cxn ang="0">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8197" name="Rectangle 5"/>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8198" name="Rectangle 6"/>
          <p:cNvSpPr>
            <a:spLocks noGrp="1" noChangeArrowheads="1"/>
          </p:cNvSpPr>
          <p:nvPr>
            <p:ph type="dt" sz="quarter" idx="2"/>
          </p:nvPr>
        </p:nvSpPr>
        <p:spPr/>
        <p:txBody>
          <a:bodyPr/>
          <a:lstStyle>
            <a:lvl1pPr>
              <a:defRPr/>
            </a:lvl1pPr>
          </a:lstStyle>
          <a:p>
            <a:endParaRPr lang="en-US" altLang="en-US"/>
          </a:p>
        </p:txBody>
      </p:sp>
      <p:sp>
        <p:nvSpPr>
          <p:cNvPr id="8199" name="Rectangle 7"/>
          <p:cNvSpPr>
            <a:spLocks noGrp="1" noChangeArrowheads="1"/>
          </p:cNvSpPr>
          <p:nvPr>
            <p:ph type="ftr" sz="quarter" idx="3"/>
          </p:nvPr>
        </p:nvSpPr>
        <p:spPr/>
        <p:txBody>
          <a:bodyPr/>
          <a:lstStyle>
            <a:lvl1pPr>
              <a:defRPr/>
            </a:lvl1pPr>
          </a:lstStyle>
          <a:p>
            <a:endParaRPr lang="en-US" altLang="en-US"/>
          </a:p>
        </p:txBody>
      </p:sp>
      <p:sp>
        <p:nvSpPr>
          <p:cNvPr id="8200" name="Rectangle 8"/>
          <p:cNvSpPr>
            <a:spLocks noGrp="1" noChangeArrowheads="1"/>
          </p:cNvSpPr>
          <p:nvPr>
            <p:ph type="sldNum" sz="quarter" idx="4"/>
          </p:nvPr>
        </p:nvSpPr>
        <p:spPr/>
        <p:txBody>
          <a:bodyPr/>
          <a:lstStyle>
            <a:lvl1pPr>
              <a:defRPr/>
            </a:lvl1pPr>
          </a:lstStyle>
          <a:p>
            <a:fld id="{E9134A74-D159-4831-94C4-89C4976ABC2A}" type="slidenum">
              <a:rPr lang="en-US" altLang="en-US"/>
              <a:pPr/>
              <a:t>‹#›</a:t>
            </a:fld>
            <a:endParaRPr lang="en-US" altLang="en-US"/>
          </a:p>
        </p:txBody>
      </p:sp>
      <p:sp>
        <p:nvSpPr>
          <p:cNvPr id="8201"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en-US" altLang="en-US" noProof="0"/>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1E2F479-5AFD-4F4A-94BB-8DA707429EC9}" type="slidenum">
              <a:rPr lang="en-US" altLang="en-US"/>
              <a:pPr/>
              <a:t>‹#›</a:t>
            </a:fld>
            <a:endParaRPr lang="en-US" altLang="en-US"/>
          </a:p>
        </p:txBody>
      </p:sp>
    </p:spTree>
    <p:extLst>
      <p:ext uri="{BB962C8B-B14F-4D97-AF65-F5344CB8AC3E}">
        <p14:creationId xmlns:p14="http://schemas.microsoft.com/office/powerpoint/2010/main" val="2303316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16D1FED-00B0-4F97-9333-67E13A8116AF}" type="slidenum">
              <a:rPr lang="en-US" altLang="en-US"/>
              <a:pPr/>
              <a:t>‹#›</a:t>
            </a:fld>
            <a:endParaRPr lang="en-US" altLang="en-US"/>
          </a:p>
        </p:txBody>
      </p:sp>
    </p:spTree>
    <p:extLst>
      <p:ext uri="{BB962C8B-B14F-4D97-AF65-F5344CB8AC3E}">
        <p14:creationId xmlns:p14="http://schemas.microsoft.com/office/powerpoint/2010/main" val="1426908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48F8929-2A50-4BFF-AFA9-BD803C7E978E}" type="slidenum">
              <a:rPr lang="en-US" altLang="en-US"/>
              <a:pPr/>
              <a:t>‹#›</a:t>
            </a:fld>
            <a:endParaRPr lang="en-US" altLang="en-US"/>
          </a:p>
        </p:txBody>
      </p:sp>
    </p:spTree>
    <p:extLst>
      <p:ext uri="{BB962C8B-B14F-4D97-AF65-F5344CB8AC3E}">
        <p14:creationId xmlns:p14="http://schemas.microsoft.com/office/powerpoint/2010/main" val="1855553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411816A-79A1-456B-A570-DC61D99E4D9B}" type="slidenum">
              <a:rPr lang="en-US" altLang="en-US"/>
              <a:pPr/>
              <a:t>‹#›</a:t>
            </a:fld>
            <a:endParaRPr lang="en-US" altLang="en-US"/>
          </a:p>
        </p:txBody>
      </p:sp>
    </p:spTree>
    <p:extLst>
      <p:ext uri="{BB962C8B-B14F-4D97-AF65-F5344CB8AC3E}">
        <p14:creationId xmlns:p14="http://schemas.microsoft.com/office/powerpoint/2010/main" val="3355161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3364792-DC59-4473-861B-9B12543CB62C}" type="slidenum">
              <a:rPr lang="en-US" altLang="en-US"/>
              <a:pPr/>
              <a:t>‹#›</a:t>
            </a:fld>
            <a:endParaRPr lang="en-US" altLang="en-US"/>
          </a:p>
        </p:txBody>
      </p:sp>
    </p:spTree>
    <p:extLst>
      <p:ext uri="{BB962C8B-B14F-4D97-AF65-F5344CB8AC3E}">
        <p14:creationId xmlns:p14="http://schemas.microsoft.com/office/powerpoint/2010/main" val="3577383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6DD3F032-D491-4FF2-AEE2-4208267A6C93}" type="slidenum">
              <a:rPr lang="en-US" altLang="en-US"/>
              <a:pPr/>
              <a:t>‹#›</a:t>
            </a:fld>
            <a:endParaRPr lang="en-US" altLang="en-US"/>
          </a:p>
        </p:txBody>
      </p:sp>
    </p:spTree>
    <p:extLst>
      <p:ext uri="{BB962C8B-B14F-4D97-AF65-F5344CB8AC3E}">
        <p14:creationId xmlns:p14="http://schemas.microsoft.com/office/powerpoint/2010/main" val="2085723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AD11265F-D809-408C-B890-DC5603796505}" type="slidenum">
              <a:rPr lang="en-US" altLang="en-US"/>
              <a:pPr/>
              <a:t>‹#›</a:t>
            </a:fld>
            <a:endParaRPr lang="en-US" altLang="en-US"/>
          </a:p>
        </p:txBody>
      </p:sp>
    </p:spTree>
    <p:extLst>
      <p:ext uri="{BB962C8B-B14F-4D97-AF65-F5344CB8AC3E}">
        <p14:creationId xmlns:p14="http://schemas.microsoft.com/office/powerpoint/2010/main" val="4172179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B015E5B5-52DD-473E-8E06-021266BB5A70}" type="slidenum">
              <a:rPr lang="en-US" altLang="en-US"/>
              <a:pPr/>
              <a:t>‹#›</a:t>
            </a:fld>
            <a:endParaRPr lang="en-US" altLang="en-US"/>
          </a:p>
        </p:txBody>
      </p:sp>
    </p:spTree>
    <p:extLst>
      <p:ext uri="{BB962C8B-B14F-4D97-AF65-F5344CB8AC3E}">
        <p14:creationId xmlns:p14="http://schemas.microsoft.com/office/powerpoint/2010/main" val="3736777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A56A9553-88DD-4C47-9583-DBF0F91CB118}" type="slidenum">
              <a:rPr lang="en-US" altLang="en-US"/>
              <a:pPr/>
              <a:t>‹#›</a:t>
            </a:fld>
            <a:endParaRPr lang="en-US" altLang="en-US"/>
          </a:p>
        </p:txBody>
      </p:sp>
    </p:spTree>
    <p:extLst>
      <p:ext uri="{BB962C8B-B14F-4D97-AF65-F5344CB8AC3E}">
        <p14:creationId xmlns:p14="http://schemas.microsoft.com/office/powerpoint/2010/main" val="2346738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F01E223A-347E-40F1-B4A0-88AC572C4BCF}" type="slidenum">
              <a:rPr lang="en-US" altLang="en-US"/>
              <a:pPr/>
              <a:t>‹#›</a:t>
            </a:fld>
            <a:endParaRPr lang="en-US" altLang="en-US"/>
          </a:p>
        </p:txBody>
      </p:sp>
    </p:spTree>
    <p:extLst>
      <p:ext uri="{BB962C8B-B14F-4D97-AF65-F5344CB8AC3E}">
        <p14:creationId xmlns:p14="http://schemas.microsoft.com/office/powerpoint/2010/main" val="4067700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7242175" cy="1981200"/>
            <a:chOff x="0" y="0"/>
            <a:chExt cx="4562" cy="1248"/>
          </a:xfrm>
        </p:grpSpPr>
        <p:sp>
          <p:nvSpPr>
            <p:cNvPr id="7171" name="Freeform 3"/>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sp>
          <p:nvSpPr>
            <p:cNvPr id="7172"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Lst>
              <a:ahLst/>
              <a:cxnLst>
                <a:cxn ang="0">
                  <a:pos x="T0" y="T1"/>
                </a:cxn>
                <a:cxn ang="0">
                  <a:pos x="T2" y="T3"/>
                </a:cxn>
                <a:cxn ang="0">
                  <a:pos x="T4" y="T5"/>
                </a:cxn>
                <a:cxn ang="0">
                  <a:pos x="T6" y="T7"/>
                </a:cxn>
                <a:cxn ang="0">
                  <a:pos x="T8" y="T9"/>
                </a:cxn>
                <a:cxn ang="0">
                  <a:pos x="T10" y="T11"/>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grpSp>
      <p:sp>
        <p:nvSpPr>
          <p:cNvPr id="7173" name="Rectangle 5"/>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4" name="Rectangle 6"/>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175" name="Rectangle 7"/>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en-US" altLang="en-US"/>
          </a:p>
        </p:txBody>
      </p:sp>
      <p:sp>
        <p:nvSpPr>
          <p:cNvPr id="717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en-US" altLang="en-US"/>
          </a:p>
        </p:txBody>
      </p:sp>
      <p:sp>
        <p:nvSpPr>
          <p:cNvPr id="7177" name="Rectangle 9"/>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F09F30BF-1E00-4CE6-9E93-4CC33797FAAB}"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eaLnBrk="1" fontAlgn="base" hangingPunct="1">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tx1"/>
        </a:buClr>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1" fontAlgn="base" hangingPunct="1">
        <a:spcBef>
          <a:spcPct val="20000"/>
        </a:spcBef>
        <a:spcAft>
          <a:spcPct val="0"/>
        </a:spcAft>
        <a:buClr>
          <a:schemeClr val="hlink"/>
        </a:buClr>
        <a:buFont typeface="Wingdings" panose="05000000000000000000" pitchFamily="2" charset="2"/>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1" fontAlgn="base" hangingPunct="1">
        <a:spcBef>
          <a:spcPct val="20000"/>
        </a:spcBef>
        <a:spcAft>
          <a:spcPct val="0"/>
        </a:spcAft>
        <a:buClr>
          <a:schemeClr val="hlink"/>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DD058A-F247-452A-B522-342A68A40DCC}"/>
              </a:ext>
            </a:extLst>
          </p:cNvPr>
          <p:cNvSpPr>
            <a:spLocks noGrp="1"/>
          </p:cNvSpPr>
          <p:nvPr>
            <p:ph type="ctrTitle" sz="quarter"/>
          </p:nvPr>
        </p:nvSpPr>
        <p:spPr>
          <a:xfrm>
            <a:off x="685800" y="350838"/>
            <a:ext cx="8159750" cy="784626"/>
          </a:xfrm>
        </p:spPr>
        <p:txBody>
          <a:bodyPr/>
          <a:lstStyle/>
          <a:p>
            <a:r>
              <a:rPr lang="en-US" sz="4400" dirty="0">
                <a:solidFill>
                  <a:schemeClr val="tx1"/>
                </a:solidFill>
              </a:rPr>
              <a:t>Delta Sigma Theta Sorority, Inc.</a:t>
            </a:r>
          </a:p>
        </p:txBody>
      </p:sp>
      <p:sp>
        <p:nvSpPr>
          <p:cNvPr id="4" name="TextBox 3">
            <a:extLst>
              <a:ext uri="{FF2B5EF4-FFF2-40B4-BE49-F238E27FC236}">
                <a16:creationId xmlns:a16="http://schemas.microsoft.com/office/drawing/2014/main" id="{DE17DD72-E4E8-4146-B375-201BBF346E5E}"/>
              </a:ext>
            </a:extLst>
          </p:cNvPr>
          <p:cNvSpPr txBox="1"/>
          <p:nvPr/>
        </p:nvSpPr>
        <p:spPr>
          <a:xfrm>
            <a:off x="2157082" y="4221519"/>
            <a:ext cx="5171479" cy="1446550"/>
          </a:xfrm>
          <a:prstGeom prst="rect">
            <a:avLst/>
          </a:prstGeom>
          <a:noFill/>
        </p:spPr>
        <p:txBody>
          <a:bodyPr wrap="none" rtlCol="0">
            <a:spAutoFit/>
          </a:bodyPr>
          <a:lstStyle/>
          <a:p>
            <a:pPr algn="ctr"/>
            <a:r>
              <a:rPr lang="en-US" sz="4400" dirty="0"/>
              <a:t>Heritage &amp; Archives</a:t>
            </a:r>
          </a:p>
          <a:p>
            <a:pPr algn="ctr"/>
            <a:r>
              <a:rPr lang="en-US" sz="4400" dirty="0"/>
              <a:t>Heritage Moment</a:t>
            </a:r>
          </a:p>
        </p:txBody>
      </p:sp>
      <p:sp>
        <p:nvSpPr>
          <p:cNvPr id="5" name="TextBox 4">
            <a:extLst>
              <a:ext uri="{FF2B5EF4-FFF2-40B4-BE49-F238E27FC236}">
                <a16:creationId xmlns:a16="http://schemas.microsoft.com/office/drawing/2014/main" id="{C3A0A1F3-D6E5-4659-8ED7-53545CFE0D9A}"/>
              </a:ext>
            </a:extLst>
          </p:cNvPr>
          <p:cNvSpPr txBox="1"/>
          <p:nvPr/>
        </p:nvSpPr>
        <p:spPr>
          <a:xfrm>
            <a:off x="5272732" y="5755564"/>
            <a:ext cx="3810659" cy="923330"/>
          </a:xfrm>
          <a:prstGeom prst="rect">
            <a:avLst/>
          </a:prstGeom>
          <a:noFill/>
        </p:spPr>
        <p:txBody>
          <a:bodyPr wrap="none" rtlCol="0">
            <a:spAutoFit/>
          </a:bodyPr>
          <a:lstStyle/>
          <a:p>
            <a:r>
              <a:rPr lang="en-US" b="1" dirty="0"/>
              <a:t>Patricia P Watson Ed.D. Chair</a:t>
            </a:r>
          </a:p>
          <a:p>
            <a:r>
              <a:rPr lang="en-US" b="1" dirty="0"/>
              <a:t>Manerva L Hart D.D.S. Co-Chair</a:t>
            </a:r>
          </a:p>
          <a:p>
            <a:r>
              <a:rPr lang="en-US" b="1" dirty="0"/>
              <a:t>May 11,2021</a:t>
            </a:r>
          </a:p>
        </p:txBody>
      </p:sp>
      <p:pic>
        <p:nvPicPr>
          <p:cNvPr id="6" name="Picture 5">
            <a:extLst>
              <a:ext uri="{FF2B5EF4-FFF2-40B4-BE49-F238E27FC236}">
                <a16:creationId xmlns:a16="http://schemas.microsoft.com/office/drawing/2014/main" id="{E96A7069-22AB-4CA4-97A7-295929702110}"/>
              </a:ext>
            </a:extLst>
          </p:cNvPr>
          <p:cNvPicPr>
            <a:picLocks noChangeAspect="1"/>
          </p:cNvPicPr>
          <p:nvPr/>
        </p:nvPicPr>
        <p:blipFill>
          <a:blip r:embed="rId2"/>
          <a:stretch>
            <a:fillRect/>
          </a:stretch>
        </p:blipFill>
        <p:spPr>
          <a:xfrm>
            <a:off x="3232052" y="1189931"/>
            <a:ext cx="2676379" cy="3031588"/>
          </a:xfrm>
          <a:prstGeom prst="rect">
            <a:avLst/>
          </a:prstGeom>
        </p:spPr>
      </p:pic>
    </p:spTree>
    <p:extLst>
      <p:ext uri="{BB962C8B-B14F-4D97-AF65-F5344CB8AC3E}">
        <p14:creationId xmlns:p14="http://schemas.microsoft.com/office/powerpoint/2010/main" val="2894356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1D24A0-F5E5-419E-ACA3-5A4762294FDE}"/>
              </a:ext>
            </a:extLst>
          </p:cNvPr>
          <p:cNvSpPr>
            <a:spLocks noGrp="1"/>
          </p:cNvSpPr>
          <p:nvPr>
            <p:ph idx="1"/>
          </p:nvPr>
        </p:nvSpPr>
        <p:spPr>
          <a:xfrm>
            <a:off x="489857" y="219270"/>
            <a:ext cx="8229600" cy="2094722"/>
          </a:xfrm>
        </p:spPr>
        <p:txBody>
          <a:bodyPr/>
          <a:lstStyle/>
          <a:p>
            <a:pPr marL="0" indent="0" algn="ctr">
              <a:buNone/>
            </a:pPr>
            <a:r>
              <a:rPr lang="en-US" sz="2400" dirty="0">
                <a:effectLst/>
                <a:latin typeface="Arial" panose="020B0604020202020204" pitchFamily="34" charset="0"/>
                <a:ea typeface="Times New Roman" panose="02020603050405020304" pitchFamily="18" charset="0"/>
                <a:cs typeface="Arial" panose="020B0604020202020204" pitchFamily="34" charset="0"/>
              </a:rPr>
              <a:t>The classroom building is made of typical cinder blocks with a concrete foundation and wood tresses. It includes a solar suitcase and is outfitted with a 50-watt solar panel strong enough to power lights and charge computers. </a:t>
            </a:r>
          </a:p>
          <a:p>
            <a:pPr marL="0" indent="0" algn="ctr">
              <a:buNone/>
            </a:pPr>
            <a:r>
              <a:rPr lang="en-US" sz="2400" dirty="0">
                <a:solidFill>
                  <a:schemeClr val="tx2">
                    <a:lumMod val="50000"/>
                  </a:schemeClr>
                </a:solidFill>
                <a:effectLst/>
                <a:latin typeface="Arial" panose="020B0604020202020204" pitchFamily="34" charset="0"/>
                <a:ea typeface="Times New Roman" panose="02020603050405020304" pitchFamily="18" charset="0"/>
                <a:cs typeface="Arial" panose="020B0604020202020204" pitchFamily="34" charset="0"/>
              </a:rPr>
              <a:t>Delta Sigma Theta also donated new desks.</a:t>
            </a:r>
            <a:endParaRPr lang="en-US" sz="2400"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A21023F4-5A72-4825-9EA9-60B9837AFE94}"/>
              </a:ext>
            </a:extLst>
          </p:cNvPr>
          <p:cNvPicPr>
            <a:picLocks noChangeAspect="1"/>
          </p:cNvPicPr>
          <p:nvPr/>
        </p:nvPicPr>
        <p:blipFill>
          <a:blip r:embed="rId2"/>
          <a:stretch>
            <a:fillRect/>
          </a:stretch>
        </p:blipFill>
        <p:spPr>
          <a:xfrm>
            <a:off x="489857" y="2584580"/>
            <a:ext cx="8164286" cy="4132768"/>
          </a:xfrm>
          <a:prstGeom prst="rect">
            <a:avLst/>
          </a:prstGeom>
        </p:spPr>
      </p:pic>
    </p:spTree>
    <p:extLst>
      <p:ext uri="{BB962C8B-B14F-4D97-AF65-F5344CB8AC3E}">
        <p14:creationId xmlns:p14="http://schemas.microsoft.com/office/powerpoint/2010/main" val="36556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EE3059-AABE-45FC-85AC-E8E2AF5769DA}"/>
              </a:ext>
            </a:extLst>
          </p:cNvPr>
          <p:cNvSpPr>
            <a:spLocks noGrp="1"/>
          </p:cNvSpPr>
          <p:nvPr>
            <p:ph idx="1"/>
          </p:nvPr>
        </p:nvSpPr>
        <p:spPr>
          <a:xfrm>
            <a:off x="202019" y="175437"/>
            <a:ext cx="8686800" cy="6554972"/>
          </a:xfrm>
        </p:spPr>
        <p:txBody>
          <a:bodyPr/>
          <a:lstStyle/>
          <a:p>
            <a:pPr marL="0" indent="0">
              <a:buNone/>
            </a:pPr>
            <a:r>
              <a:rPr lang="en-US" dirty="0">
                <a:effectLst/>
              </a:rPr>
              <a:t>Designated areas of the school were named in   honor of the (then)seven living Past National Presidents: Frankie Muse Freeman, Esq., Dr. Thelma T. Daley, Dr. Mona Humphries Bailey, Dr. Bertha M. Roddey, Congresswoman, now HUD Secretary Marcia L. Fudge Esq., Rev. Dr. Gwendolyn E. Boyd and Dr. Louise A. Rice</a:t>
            </a:r>
            <a:endParaRPr lang="en-US" dirty="0"/>
          </a:p>
        </p:txBody>
      </p:sp>
      <p:pic>
        <p:nvPicPr>
          <p:cNvPr id="4" name="Picture 3">
            <a:extLst>
              <a:ext uri="{FF2B5EF4-FFF2-40B4-BE49-F238E27FC236}">
                <a16:creationId xmlns:a16="http://schemas.microsoft.com/office/drawing/2014/main" id="{D8C3D630-89B7-4284-A14C-107FF42BCDC7}"/>
              </a:ext>
            </a:extLst>
          </p:cNvPr>
          <p:cNvPicPr>
            <a:picLocks noChangeAspect="1"/>
          </p:cNvPicPr>
          <p:nvPr/>
        </p:nvPicPr>
        <p:blipFill>
          <a:blip r:embed="rId2"/>
          <a:stretch>
            <a:fillRect/>
          </a:stretch>
        </p:blipFill>
        <p:spPr>
          <a:xfrm>
            <a:off x="6691794" y="3869660"/>
            <a:ext cx="997092" cy="1304657"/>
          </a:xfrm>
          <a:prstGeom prst="rect">
            <a:avLst/>
          </a:prstGeom>
          <a:effectLst>
            <a:softEdge rad="76200"/>
          </a:effectLst>
        </p:spPr>
      </p:pic>
      <p:pic>
        <p:nvPicPr>
          <p:cNvPr id="6" name="Picture 5">
            <a:extLst>
              <a:ext uri="{FF2B5EF4-FFF2-40B4-BE49-F238E27FC236}">
                <a16:creationId xmlns:a16="http://schemas.microsoft.com/office/drawing/2014/main" id="{26F8A948-BC04-4081-A174-F2A6663A997F}"/>
              </a:ext>
            </a:extLst>
          </p:cNvPr>
          <p:cNvPicPr>
            <a:picLocks noChangeAspect="1"/>
          </p:cNvPicPr>
          <p:nvPr/>
        </p:nvPicPr>
        <p:blipFill>
          <a:blip r:embed="rId3"/>
          <a:stretch>
            <a:fillRect/>
          </a:stretch>
        </p:blipFill>
        <p:spPr>
          <a:xfrm>
            <a:off x="5726064" y="5500013"/>
            <a:ext cx="1049247" cy="1244121"/>
          </a:xfrm>
          <a:prstGeom prst="rect">
            <a:avLst/>
          </a:prstGeom>
          <a:effectLst>
            <a:softEdge rad="114300"/>
          </a:effectLst>
        </p:spPr>
      </p:pic>
      <p:pic>
        <p:nvPicPr>
          <p:cNvPr id="7" name="Picture 6">
            <a:extLst>
              <a:ext uri="{FF2B5EF4-FFF2-40B4-BE49-F238E27FC236}">
                <a16:creationId xmlns:a16="http://schemas.microsoft.com/office/drawing/2014/main" id="{8612D3C7-ADE4-4D5A-8A62-D008BADA450C}"/>
              </a:ext>
            </a:extLst>
          </p:cNvPr>
          <p:cNvPicPr>
            <a:picLocks noChangeAspect="1"/>
          </p:cNvPicPr>
          <p:nvPr/>
        </p:nvPicPr>
        <p:blipFill>
          <a:blip r:embed="rId4"/>
          <a:stretch>
            <a:fillRect/>
          </a:stretch>
        </p:blipFill>
        <p:spPr>
          <a:xfrm>
            <a:off x="992445" y="3904562"/>
            <a:ext cx="1049246" cy="1317474"/>
          </a:xfrm>
          <a:prstGeom prst="rect">
            <a:avLst/>
          </a:prstGeom>
          <a:effectLst>
            <a:softEdge rad="101600"/>
          </a:effectLst>
        </p:spPr>
      </p:pic>
      <p:pic>
        <p:nvPicPr>
          <p:cNvPr id="8" name="Picture 7">
            <a:extLst>
              <a:ext uri="{FF2B5EF4-FFF2-40B4-BE49-F238E27FC236}">
                <a16:creationId xmlns:a16="http://schemas.microsoft.com/office/drawing/2014/main" id="{A48A0AF5-87BC-49DA-BA77-86686E266144}"/>
              </a:ext>
            </a:extLst>
          </p:cNvPr>
          <p:cNvPicPr>
            <a:picLocks noChangeAspect="1"/>
          </p:cNvPicPr>
          <p:nvPr/>
        </p:nvPicPr>
        <p:blipFill rotWithShape="1">
          <a:blip r:embed="rId5"/>
          <a:srcRect l="10915" t="1871" r="7450" b="3031"/>
          <a:stretch/>
        </p:blipFill>
        <p:spPr>
          <a:xfrm>
            <a:off x="4895842" y="3858538"/>
            <a:ext cx="979078" cy="1510249"/>
          </a:xfrm>
          <a:prstGeom prst="rect">
            <a:avLst/>
          </a:prstGeom>
          <a:effectLst>
            <a:softEdge rad="63500"/>
          </a:effectLst>
        </p:spPr>
      </p:pic>
      <p:pic>
        <p:nvPicPr>
          <p:cNvPr id="9" name="Picture 8">
            <a:extLst>
              <a:ext uri="{FF2B5EF4-FFF2-40B4-BE49-F238E27FC236}">
                <a16:creationId xmlns:a16="http://schemas.microsoft.com/office/drawing/2014/main" id="{0F47063D-0663-4C3C-99BF-86C150610FD5}"/>
              </a:ext>
            </a:extLst>
          </p:cNvPr>
          <p:cNvPicPr>
            <a:picLocks noChangeAspect="1"/>
          </p:cNvPicPr>
          <p:nvPr/>
        </p:nvPicPr>
        <p:blipFill>
          <a:blip r:embed="rId6"/>
          <a:stretch>
            <a:fillRect/>
          </a:stretch>
        </p:blipFill>
        <p:spPr>
          <a:xfrm>
            <a:off x="2832117" y="3827464"/>
            <a:ext cx="1049247" cy="1304657"/>
          </a:xfrm>
          <a:prstGeom prst="rect">
            <a:avLst/>
          </a:prstGeom>
          <a:effectLst>
            <a:softEdge rad="76200"/>
          </a:effectLst>
        </p:spPr>
      </p:pic>
      <p:pic>
        <p:nvPicPr>
          <p:cNvPr id="10" name="Picture 9">
            <a:extLst>
              <a:ext uri="{FF2B5EF4-FFF2-40B4-BE49-F238E27FC236}">
                <a16:creationId xmlns:a16="http://schemas.microsoft.com/office/drawing/2014/main" id="{66AA3699-8A28-44F0-9F80-A1A71FBFDE0B}"/>
              </a:ext>
            </a:extLst>
          </p:cNvPr>
          <p:cNvPicPr>
            <a:picLocks noChangeAspect="1"/>
          </p:cNvPicPr>
          <p:nvPr/>
        </p:nvPicPr>
        <p:blipFill>
          <a:blip r:embed="rId7"/>
          <a:stretch>
            <a:fillRect/>
          </a:stretch>
        </p:blipFill>
        <p:spPr>
          <a:xfrm>
            <a:off x="2181230" y="5425752"/>
            <a:ext cx="1049247" cy="1304657"/>
          </a:xfrm>
          <a:prstGeom prst="rect">
            <a:avLst/>
          </a:prstGeom>
          <a:effectLst>
            <a:softEdge rad="177800"/>
          </a:effectLst>
        </p:spPr>
      </p:pic>
      <p:pic>
        <p:nvPicPr>
          <p:cNvPr id="11" name="Picture 10">
            <a:extLst>
              <a:ext uri="{FF2B5EF4-FFF2-40B4-BE49-F238E27FC236}">
                <a16:creationId xmlns:a16="http://schemas.microsoft.com/office/drawing/2014/main" id="{52C389D3-87F4-4996-9E48-6E15E353C75E}"/>
              </a:ext>
            </a:extLst>
          </p:cNvPr>
          <p:cNvPicPr>
            <a:picLocks noChangeAspect="1"/>
          </p:cNvPicPr>
          <p:nvPr/>
        </p:nvPicPr>
        <p:blipFill>
          <a:blip r:embed="rId8"/>
          <a:stretch>
            <a:fillRect/>
          </a:stretch>
        </p:blipFill>
        <p:spPr>
          <a:xfrm>
            <a:off x="4047376" y="5455375"/>
            <a:ext cx="1049247" cy="1275034"/>
          </a:xfrm>
          <a:prstGeom prst="rect">
            <a:avLst/>
          </a:prstGeom>
          <a:effectLst>
            <a:softEdge rad="101600"/>
          </a:effectLst>
        </p:spPr>
      </p:pic>
    </p:spTree>
    <p:extLst>
      <p:ext uri="{BB962C8B-B14F-4D97-AF65-F5344CB8AC3E}">
        <p14:creationId xmlns:p14="http://schemas.microsoft.com/office/powerpoint/2010/main" val="4176859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DD6EAA6-1949-4C5E-9609-EA2BFBD36879}"/>
              </a:ext>
            </a:extLst>
          </p:cNvPr>
          <p:cNvSpPr>
            <a:spLocks noGrp="1"/>
          </p:cNvSpPr>
          <p:nvPr>
            <p:ph type="title"/>
          </p:nvPr>
        </p:nvSpPr>
        <p:spPr>
          <a:xfrm>
            <a:off x="457200" y="274638"/>
            <a:ext cx="8229600" cy="1143000"/>
          </a:xfrm>
        </p:spPr>
        <p:txBody>
          <a:bodyPr/>
          <a:lstStyle/>
          <a:p>
            <a:r>
              <a:rPr lang="en-US" dirty="0"/>
              <a:t>Dedication Ceremony</a:t>
            </a:r>
            <a:br>
              <a:rPr lang="en-US" dirty="0"/>
            </a:br>
            <a:r>
              <a:rPr lang="en-US" dirty="0"/>
              <a:t>June 15, 2013</a:t>
            </a:r>
          </a:p>
        </p:txBody>
      </p:sp>
      <p:pic>
        <p:nvPicPr>
          <p:cNvPr id="3" name="Picture 2">
            <a:extLst>
              <a:ext uri="{FF2B5EF4-FFF2-40B4-BE49-F238E27FC236}">
                <a16:creationId xmlns:a16="http://schemas.microsoft.com/office/drawing/2014/main" id="{8EF5E7CB-B2CA-47D0-8C4B-6631F89B8764}"/>
              </a:ext>
            </a:extLst>
          </p:cNvPr>
          <p:cNvPicPr>
            <a:picLocks noChangeAspect="1"/>
          </p:cNvPicPr>
          <p:nvPr/>
        </p:nvPicPr>
        <p:blipFill>
          <a:blip r:embed="rId2"/>
          <a:stretch>
            <a:fillRect/>
          </a:stretch>
        </p:blipFill>
        <p:spPr>
          <a:xfrm>
            <a:off x="2123230" y="1861931"/>
            <a:ext cx="4897540" cy="4820074"/>
          </a:xfrm>
          <a:prstGeom prst="rect">
            <a:avLst/>
          </a:prstGeom>
        </p:spPr>
      </p:pic>
    </p:spTree>
    <p:extLst>
      <p:ext uri="{BB962C8B-B14F-4D97-AF65-F5344CB8AC3E}">
        <p14:creationId xmlns:p14="http://schemas.microsoft.com/office/powerpoint/2010/main" val="720106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CF9D72-9B36-4653-ACE6-98C3C5EDB4F1}"/>
              </a:ext>
            </a:extLst>
          </p:cNvPr>
          <p:cNvPicPr>
            <a:picLocks noChangeAspect="1"/>
          </p:cNvPicPr>
          <p:nvPr/>
        </p:nvPicPr>
        <p:blipFill rotWithShape="1">
          <a:blip r:embed="rId2"/>
          <a:srcRect b="47380"/>
          <a:stretch/>
        </p:blipFill>
        <p:spPr>
          <a:xfrm>
            <a:off x="248984" y="1043061"/>
            <a:ext cx="8809218" cy="4629951"/>
          </a:xfrm>
          <a:prstGeom prst="rect">
            <a:avLst/>
          </a:prstGeom>
        </p:spPr>
      </p:pic>
    </p:spTree>
    <p:extLst>
      <p:ext uri="{BB962C8B-B14F-4D97-AF65-F5344CB8AC3E}">
        <p14:creationId xmlns:p14="http://schemas.microsoft.com/office/powerpoint/2010/main" val="2152799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9FEEE8-6335-4C8B-9A17-210C5F75D758}"/>
              </a:ext>
            </a:extLst>
          </p:cNvPr>
          <p:cNvPicPr>
            <a:picLocks noChangeAspect="1"/>
          </p:cNvPicPr>
          <p:nvPr/>
        </p:nvPicPr>
        <p:blipFill rotWithShape="1">
          <a:blip r:embed="rId2"/>
          <a:srcRect r="13050"/>
          <a:stretch/>
        </p:blipFill>
        <p:spPr>
          <a:xfrm>
            <a:off x="162182" y="410547"/>
            <a:ext cx="8819636" cy="6036906"/>
          </a:xfrm>
          <a:prstGeom prst="rect">
            <a:avLst/>
          </a:prstGeom>
          <a:noFill/>
        </p:spPr>
      </p:pic>
    </p:spTree>
    <p:extLst>
      <p:ext uri="{BB962C8B-B14F-4D97-AF65-F5344CB8AC3E}">
        <p14:creationId xmlns:p14="http://schemas.microsoft.com/office/powerpoint/2010/main" val="1219113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B5B2DC5-030A-4F1E-9A35-AFA092C8FEAE}"/>
              </a:ext>
            </a:extLst>
          </p:cNvPr>
          <p:cNvPicPr>
            <a:picLocks noChangeAspect="1"/>
          </p:cNvPicPr>
          <p:nvPr/>
        </p:nvPicPr>
        <p:blipFill rotWithShape="1">
          <a:blip r:embed="rId2"/>
          <a:srcRect t="19187" b="8931"/>
          <a:stretch/>
        </p:blipFill>
        <p:spPr>
          <a:xfrm>
            <a:off x="94255" y="1175074"/>
            <a:ext cx="8955490" cy="5416226"/>
          </a:xfrm>
          <a:prstGeom prst="rect">
            <a:avLst/>
          </a:prstGeom>
          <a:noFill/>
        </p:spPr>
      </p:pic>
    </p:spTree>
    <p:extLst>
      <p:ext uri="{BB962C8B-B14F-4D97-AF65-F5344CB8AC3E}">
        <p14:creationId xmlns:p14="http://schemas.microsoft.com/office/powerpoint/2010/main" val="3414598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504B5E-6263-4F13-AD30-6EA8FEDF9FB1}"/>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82220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03EB1E-2BA8-4CDF-8252-8ACBABA9C537}"/>
              </a:ext>
            </a:extLst>
          </p:cNvPr>
          <p:cNvPicPr>
            <a:picLocks noChangeAspect="1"/>
          </p:cNvPicPr>
          <p:nvPr/>
        </p:nvPicPr>
        <p:blipFill>
          <a:blip r:embed="rId2"/>
          <a:stretch>
            <a:fillRect/>
          </a:stretch>
        </p:blipFill>
        <p:spPr>
          <a:xfrm>
            <a:off x="69207" y="65314"/>
            <a:ext cx="8990817" cy="6578082"/>
          </a:xfrm>
          <a:prstGeom prst="rect">
            <a:avLst/>
          </a:prstGeom>
          <a:noFill/>
        </p:spPr>
      </p:pic>
    </p:spTree>
    <p:extLst>
      <p:ext uri="{BB962C8B-B14F-4D97-AF65-F5344CB8AC3E}">
        <p14:creationId xmlns:p14="http://schemas.microsoft.com/office/powerpoint/2010/main" val="3743269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BC519-5871-439D-BD89-A0B7B3586D0A}"/>
              </a:ext>
            </a:extLst>
          </p:cNvPr>
          <p:cNvSpPr>
            <a:spLocks noGrp="1"/>
          </p:cNvSpPr>
          <p:nvPr>
            <p:ph type="title"/>
          </p:nvPr>
        </p:nvSpPr>
        <p:spPr/>
        <p:txBody>
          <a:bodyPr/>
          <a:lstStyle/>
          <a:p>
            <a:r>
              <a:rPr lang="en-US" dirty="0"/>
              <a:t>Updates- 2018</a:t>
            </a:r>
          </a:p>
        </p:txBody>
      </p:sp>
      <p:pic>
        <p:nvPicPr>
          <p:cNvPr id="4" name="Content Placeholder 3">
            <a:extLst>
              <a:ext uri="{FF2B5EF4-FFF2-40B4-BE49-F238E27FC236}">
                <a16:creationId xmlns:a16="http://schemas.microsoft.com/office/drawing/2014/main" id="{FDFC9050-786F-4F0D-A46B-BAF315E0D389}"/>
              </a:ext>
            </a:extLst>
          </p:cNvPr>
          <p:cNvPicPr>
            <a:picLocks noGrp="1" noChangeAspect="1"/>
          </p:cNvPicPr>
          <p:nvPr>
            <p:ph idx="1"/>
          </p:nvPr>
        </p:nvPicPr>
        <p:blipFill rotWithShape="1">
          <a:blip r:embed="rId2"/>
          <a:srcRect r="1552" b="18333"/>
          <a:stretch/>
        </p:blipFill>
        <p:spPr>
          <a:xfrm>
            <a:off x="276635" y="1768150"/>
            <a:ext cx="8484809" cy="4815211"/>
          </a:xfrm>
          <a:prstGeom prst="rect">
            <a:avLst/>
          </a:prstGeom>
        </p:spPr>
      </p:pic>
    </p:spTree>
    <p:extLst>
      <p:ext uri="{BB962C8B-B14F-4D97-AF65-F5344CB8AC3E}">
        <p14:creationId xmlns:p14="http://schemas.microsoft.com/office/powerpoint/2010/main" val="510031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271FA-8D6F-4471-910E-7E909BCB76B2}"/>
              </a:ext>
            </a:extLst>
          </p:cNvPr>
          <p:cNvSpPr>
            <a:spLocks noGrp="1"/>
          </p:cNvSpPr>
          <p:nvPr>
            <p:ph type="title"/>
          </p:nvPr>
        </p:nvSpPr>
        <p:spPr>
          <a:xfrm>
            <a:off x="457200" y="153340"/>
            <a:ext cx="8229600" cy="761060"/>
          </a:xfrm>
        </p:spPr>
        <p:txBody>
          <a:bodyPr/>
          <a:lstStyle/>
          <a:p>
            <a:r>
              <a:rPr lang="en-US" dirty="0"/>
              <a:t>References</a:t>
            </a:r>
          </a:p>
        </p:txBody>
      </p:sp>
      <p:sp>
        <p:nvSpPr>
          <p:cNvPr id="3" name="Content Placeholder 2">
            <a:extLst>
              <a:ext uri="{FF2B5EF4-FFF2-40B4-BE49-F238E27FC236}">
                <a16:creationId xmlns:a16="http://schemas.microsoft.com/office/drawing/2014/main" id="{FFEE3059-AABE-45FC-85AC-E8E2AF5769DA}"/>
              </a:ext>
            </a:extLst>
          </p:cNvPr>
          <p:cNvSpPr>
            <a:spLocks noGrp="1"/>
          </p:cNvSpPr>
          <p:nvPr>
            <p:ph idx="1"/>
          </p:nvPr>
        </p:nvSpPr>
        <p:spPr>
          <a:xfrm>
            <a:off x="391885" y="1012372"/>
            <a:ext cx="8229600" cy="5692288"/>
          </a:xfrm>
        </p:spPr>
        <p:txBody>
          <a:bodyPr/>
          <a:lstStyle/>
          <a:p>
            <a:pPr>
              <a:lnSpc>
                <a:spcPct val="107000"/>
              </a:lnSpc>
              <a:spcBef>
                <a:spcPts val="0"/>
              </a:spcBef>
              <a:spcAft>
                <a:spcPts val="0"/>
              </a:spcAft>
            </a:pPr>
            <a:r>
              <a:rPr lang="en-US" sz="1800" dirty="0">
                <a:effectLst/>
              </a:rPr>
              <a:t>Delta Sigma Theta Opens Elementary School in Haiti. </a:t>
            </a:r>
            <a:r>
              <a:rPr lang="en-US" sz="1800" dirty="0">
                <a:effectLst/>
                <a:ea typeface="Times New Roman" panose="02020603050405020304" pitchFamily="18" charset="0"/>
                <a:cs typeface="Times New Roman" panose="02020603050405020304" pitchFamily="18" charset="0"/>
              </a:rPr>
              <a:t>Delta Sigma Theta </a:t>
            </a:r>
          </a:p>
          <a:p>
            <a:pPr marL="0" indent="0">
              <a:lnSpc>
                <a:spcPct val="107000"/>
              </a:lnSpc>
              <a:spcBef>
                <a:spcPts val="0"/>
              </a:spcBef>
              <a:spcAft>
                <a:spcPts val="0"/>
              </a:spcAft>
              <a:buNone/>
            </a:pPr>
            <a:r>
              <a:rPr lang="en-US" sz="1800" b="1"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Sorority, Inc.  </a:t>
            </a:r>
            <a:r>
              <a:rPr lang="en-US" sz="1800" dirty="0">
                <a:effectLst/>
                <a:ea typeface="Times New Roman" panose="02020603050405020304" pitchFamily="18" charset="0"/>
              </a:rPr>
              <a:t>Jun 04, 2013. deltasigmatheta.org</a:t>
            </a:r>
            <a:endParaRPr lang="en-US" sz="1800" dirty="0">
              <a:effectLst/>
              <a:cs typeface="Times New Roman" panose="02020603050405020304" pitchFamily="18" charset="0"/>
            </a:endParaRPr>
          </a:p>
          <a:p>
            <a:r>
              <a:rPr lang="en-US" sz="2400" baseline="30000" dirty="0">
                <a:effectLst/>
                <a:cs typeface="Times New Roman" panose="02020603050405020304" pitchFamily="18" charset="0"/>
              </a:rPr>
              <a:t>Delta Sigma Theta Sorority, Inc. Elementary School. Chere’tte, Haiti. dst.org. </a:t>
            </a:r>
          </a:p>
          <a:p>
            <a:r>
              <a:rPr lang="en-US" sz="2400" baseline="30000" dirty="0">
                <a:effectLst/>
              </a:rPr>
              <a:t>Sorority opens elementary school in Haiti. 2013. </a:t>
            </a:r>
            <a:r>
              <a:rPr lang="en-US" sz="2400" baseline="30000" err="1">
                <a:effectLst/>
              </a:rPr>
              <a:t>L</a:t>
            </a:r>
            <a:r>
              <a:rPr lang="en-US" sz="2400" baseline="30000">
                <a:effectLst/>
              </a:rPr>
              <a:t>’ Union </a:t>
            </a:r>
            <a:r>
              <a:rPr lang="en-US" sz="2400" baseline="30000" dirty="0">
                <a:effectLst/>
              </a:rPr>
              <a:t>Suite. https://www.lunionsuite.com. delta sigma theta.</a:t>
            </a:r>
          </a:p>
          <a:p>
            <a:r>
              <a:rPr lang="en-US" sz="2400" baseline="30000" dirty="0">
                <a:effectLst/>
              </a:rPr>
              <a:t> Wei Humanitarian. Cherette School Project.   https://weihumanitarian.org/donations/cherette-school-project</a:t>
            </a:r>
          </a:p>
          <a:p>
            <a:r>
              <a:rPr lang="en-US" sz="1800" dirty="0">
                <a:effectLst/>
              </a:rPr>
              <a:t>Atlanta Black Star. 2013. Delta Sigma Theta Opens Elementary School in Haiti</a:t>
            </a:r>
          </a:p>
          <a:p>
            <a:r>
              <a:rPr lang="en-US" sz="1800" dirty="0">
                <a:effectLst/>
              </a:rPr>
              <a:t>Brown, C. Delta Sigma theta Opens School in Haiti. New York/ Amsterdam News. http://amsterdamnews.com/news/2013/jun/17/delta-sigma-theta-sorority-opens-school-in-haiti/</a:t>
            </a:r>
          </a:p>
          <a:p>
            <a:r>
              <a:rPr lang="en-US" sz="1800" dirty="0">
                <a:effectLst/>
              </a:rPr>
              <a:t>Perrin, J. 2013. Boss Moves: Delta Sigma Theta set to open school in Haiti.</a:t>
            </a:r>
          </a:p>
          <a:p>
            <a:r>
              <a:rPr lang="en-US" sz="1800" dirty="0" err="1">
                <a:effectLst/>
              </a:rPr>
              <a:t>Worldvision</a:t>
            </a:r>
            <a:r>
              <a:rPr lang="en-US" sz="1800" dirty="0">
                <a:effectLst/>
              </a:rPr>
              <a:t>. www.blackenhttps://www.worldvision.org/disaster-relief-news-stories/2010-haiti-earthquake-factsterprise.com</a:t>
            </a:r>
          </a:p>
          <a:p>
            <a:r>
              <a:rPr lang="en-US" sz="1800" dirty="0" err="1">
                <a:effectLst/>
              </a:rPr>
              <a:t>Winlow</a:t>
            </a:r>
            <a:r>
              <a:rPr lang="en-US" sz="1800" dirty="0">
                <a:effectLst/>
              </a:rPr>
              <a:t>. S. Solano College Students Give Haitian Students Educational Boost. https://www.dailyrepublic.com/all-dr-news/solano-news/local-features/solano-collage-students-give-haitian-children-educational-boost/</a:t>
            </a:r>
          </a:p>
          <a:p>
            <a:pPr marL="0" indent="0">
              <a:buNone/>
            </a:pPr>
            <a:endParaRPr lang="en-US" sz="1800" baseline="30000" dirty="0">
              <a:effectLst/>
              <a:cs typeface="Times New Roman" panose="02020603050405020304" pitchFamily="18" charset="0"/>
            </a:endParaRPr>
          </a:p>
          <a:p>
            <a:pPr marL="0" indent="0">
              <a:buNone/>
            </a:pPr>
            <a:r>
              <a:rPr lang="en-US" sz="1800" baseline="30000" dirty="0">
                <a:effectLst/>
                <a:cs typeface="Times New Roman" panose="02020603050405020304" pitchFamily="18" charset="0"/>
              </a:rPr>
              <a:t> </a:t>
            </a:r>
            <a:endParaRPr lang="en-US" sz="1800" dirty="0"/>
          </a:p>
        </p:txBody>
      </p:sp>
    </p:spTree>
    <p:extLst>
      <p:ext uri="{BB962C8B-B14F-4D97-AF65-F5344CB8AC3E}">
        <p14:creationId xmlns:p14="http://schemas.microsoft.com/office/powerpoint/2010/main" val="38469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711F3-ED3E-44C3-8209-712B4215C443}"/>
              </a:ext>
            </a:extLst>
          </p:cNvPr>
          <p:cNvSpPr>
            <a:spLocks noGrp="1"/>
          </p:cNvSpPr>
          <p:nvPr>
            <p:ph type="title"/>
          </p:nvPr>
        </p:nvSpPr>
        <p:spPr>
          <a:xfrm>
            <a:off x="457200" y="274638"/>
            <a:ext cx="8229600" cy="1143000"/>
          </a:xfrm>
        </p:spPr>
        <p:txBody>
          <a:bodyPr wrap="square" anchor="ctr">
            <a:normAutofit/>
          </a:bodyPr>
          <a:lstStyle/>
          <a:p>
            <a:pPr>
              <a:lnSpc>
                <a:spcPct val="90000"/>
              </a:lnSpc>
            </a:pPr>
            <a:r>
              <a:rPr lang="en-US" sz="3700" dirty="0">
                <a:solidFill>
                  <a:schemeClr val="tx1"/>
                </a:solidFill>
              </a:rPr>
              <a:t>April’s Heritage Moment Celebrates</a:t>
            </a:r>
          </a:p>
        </p:txBody>
      </p:sp>
      <p:pic>
        <p:nvPicPr>
          <p:cNvPr id="6" name="Picture 5">
            <a:extLst>
              <a:ext uri="{FF2B5EF4-FFF2-40B4-BE49-F238E27FC236}">
                <a16:creationId xmlns:a16="http://schemas.microsoft.com/office/drawing/2014/main" id="{87173AE0-6C09-4E9D-9EF5-88E32AF43218}"/>
              </a:ext>
            </a:extLst>
          </p:cNvPr>
          <p:cNvPicPr>
            <a:picLocks noChangeAspect="1"/>
          </p:cNvPicPr>
          <p:nvPr/>
        </p:nvPicPr>
        <p:blipFill rotWithShape="1">
          <a:blip r:embed="rId2"/>
          <a:srcRect l="31698" t="1" r="19497" b="3"/>
          <a:stretch/>
        </p:blipFill>
        <p:spPr>
          <a:xfrm>
            <a:off x="666520" y="1600200"/>
            <a:ext cx="3619041" cy="4495800"/>
          </a:xfrm>
          <a:prstGeom prst="rect">
            <a:avLst/>
          </a:prstGeom>
          <a:noFill/>
          <a:effectLst>
            <a:softEdge rad="63500"/>
          </a:effectLst>
        </p:spPr>
      </p:pic>
      <p:sp>
        <p:nvSpPr>
          <p:cNvPr id="3" name="Content Placeholder 2">
            <a:extLst>
              <a:ext uri="{FF2B5EF4-FFF2-40B4-BE49-F238E27FC236}">
                <a16:creationId xmlns:a16="http://schemas.microsoft.com/office/drawing/2014/main" id="{3DEE589D-CB5C-4F94-921D-03C1DC2CA0D0}"/>
              </a:ext>
            </a:extLst>
          </p:cNvPr>
          <p:cNvSpPr>
            <a:spLocks noGrp="1"/>
          </p:cNvSpPr>
          <p:nvPr>
            <p:ph sz="half" idx="2"/>
          </p:nvPr>
        </p:nvSpPr>
        <p:spPr>
          <a:xfrm>
            <a:off x="4733260" y="2514600"/>
            <a:ext cx="4038600" cy="2291316"/>
          </a:xfrm>
        </p:spPr>
        <p:txBody>
          <a:bodyPr wrap="square" anchor="t">
            <a:normAutofit/>
          </a:bodyPr>
          <a:lstStyle/>
          <a:p>
            <a:pPr marL="0" indent="0">
              <a:buNone/>
            </a:pPr>
            <a:r>
              <a:rPr lang="en-US" dirty="0"/>
              <a:t>The Cynthia M.A. Butler-McIntyre Campus in Cherette, Haiti</a:t>
            </a:r>
          </a:p>
          <a:p>
            <a:endParaRPr lang="en-US" dirty="0"/>
          </a:p>
        </p:txBody>
      </p:sp>
    </p:spTree>
    <p:extLst>
      <p:ext uri="{BB962C8B-B14F-4D97-AF65-F5344CB8AC3E}">
        <p14:creationId xmlns:p14="http://schemas.microsoft.com/office/powerpoint/2010/main" val="469888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29AED-2501-44A6-8C6E-331252D59800}"/>
              </a:ext>
            </a:extLst>
          </p:cNvPr>
          <p:cNvSpPr>
            <a:spLocks noGrp="1"/>
          </p:cNvSpPr>
          <p:nvPr>
            <p:ph type="title"/>
          </p:nvPr>
        </p:nvSpPr>
        <p:spPr/>
        <p:txBody>
          <a:bodyPr/>
          <a:lstStyle/>
          <a:p>
            <a:r>
              <a:rPr lang="en-US" dirty="0"/>
              <a:t>DISASTER!</a:t>
            </a:r>
          </a:p>
        </p:txBody>
      </p:sp>
      <p:sp>
        <p:nvSpPr>
          <p:cNvPr id="3" name="Content Placeholder 2">
            <a:extLst>
              <a:ext uri="{FF2B5EF4-FFF2-40B4-BE49-F238E27FC236}">
                <a16:creationId xmlns:a16="http://schemas.microsoft.com/office/drawing/2014/main" id="{4F36258F-C22A-407A-A4B7-8106571F1653}"/>
              </a:ext>
            </a:extLst>
          </p:cNvPr>
          <p:cNvSpPr>
            <a:spLocks noGrp="1"/>
          </p:cNvSpPr>
          <p:nvPr>
            <p:ph idx="1"/>
          </p:nvPr>
        </p:nvSpPr>
        <p:spPr/>
        <p:txBody>
          <a:bodyPr/>
          <a:lstStyle/>
          <a:p>
            <a:pPr algn="l"/>
            <a:r>
              <a:rPr lang="en-US" sz="3200" i="0" dirty="0">
                <a:effectLst/>
                <a:latin typeface="Arial" panose="020B0604020202020204" pitchFamily="34" charset="0"/>
              </a:rPr>
              <a:t>A magnitude 7.0 earthquake struck Haiti on the afternoon of January 12, 2010.</a:t>
            </a:r>
          </a:p>
          <a:p>
            <a:pPr algn="l"/>
            <a:r>
              <a:rPr lang="en-US" sz="3200" i="0" dirty="0">
                <a:effectLst/>
                <a:latin typeface="Arial" panose="020B0604020202020204" pitchFamily="34" charset="0"/>
              </a:rPr>
              <a:t>With approximately 3 million people affected, this </a:t>
            </a:r>
            <a:r>
              <a:rPr lang="en-US" sz="3200" i="0" u="none" strike="noStrike" dirty="0">
                <a:effectLst/>
                <a:latin typeface="Arial" panose="020B0604020202020204" pitchFamily="34" charset="0"/>
              </a:rPr>
              <a:t>earthquake</a:t>
            </a:r>
            <a:r>
              <a:rPr lang="en-US" sz="3200" i="0" dirty="0">
                <a:effectLst/>
                <a:latin typeface="Arial" panose="020B0604020202020204" pitchFamily="34" charset="0"/>
              </a:rPr>
              <a:t> was the most devastating natural disaster ever experienced in Haiti.  Roughly 250,000 lives were lost, 300,000 people were injured,</a:t>
            </a:r>
            <a:r>
              <a:rPr lang="en-US" sz="3200" dirty="0">
                <a:latin typeface="Arial" panose="020B0604020202020204" pitchFamily="34" charset="0"/>
              </a:rPr>
              <a:t> as </a:t>
            </a:r>
            <a:r>
              <a:rPr lang="en-US" sz="3200" i="0" dirty="0">
                <a:effectLst/>
                <a:latin typeface="Arial" panose="020B0604020202020204" pitchFamily="34" charset="0"/>
              </a:rPr>
              <a:t>the country faced the greatest humanitarian need in its history</a:t>
            </a:r>
            <a:r>
              <a:rPr lang="en-US" b="1" i="0" dirty="0">
                <a:effectLst/>
                <a:latin typeface="+mj-lt"/>
              </a:rPr>
              <a:t>.</a:t>
            </a:r>
          </a:p>
          <a:p>
            <a:endParaRPr lang="en-US" dirty="0"/>
          </a:p>
        </p:txBody>
      </p:sp>
    </p:spTree>
    <p:extLst>
      <p:ext uri="{BB962C8B-B14F-4D97-AF65-F5344CB8AC3E}">
        <p14:creationId xmlns:p14="http://schemas.microsoft.com/office/powerpoint/2010/main" val="2658012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4E90333-A585-4423-8BC5-56ADD8111E90}"/>
              </a:ext>
            </a:extLst>
          </p:cNvPr>
          <p:cNvPicPr>
            <a:picLocks noGrp="1" noChangeAspect="1"/>
          </p:cNvPicPr>
          <p:nvPr>
            <p:ph idx="1"/>
          </p:nvPr>
        </p:nvPicPr>
        <p:blipFill rotWithShape="1">
          <a:blip r:embed="rId2"/>
          <a:srcRect t="3889" b="13961"/>
          <a:stretch/>
        </p:blipFill>
        <p:spPr>
          <a:xfrm>
            <a:off x="1" y="1"/>
            <a:ext cx="9069354" cy="6792686"/>
          </a:xfrm>
          <a:prstGeom prst="rect">
            <a:avLst/>
          </a:prstGeom>
          <a:noFill/>
        </p:spPr>
      </p:pic>
    </p:spTree>
    <p:extLst>
      <p:ext uri="{BB962C8B-B14F-4D97-AF65-F5344CB8AC3E}">
        <p14:creationId xmlns:p14="http://schemas.microsoft.com/office/powerpoint/2010/main" val="4246050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80761-7A11-4857-BDDA-03394EA594EE}"/>
              </a:ext>
            </a:extLst>
          </p:cNvPr>
          <p:cNvSpPr>
            <a:spLocks noGrp="1"/>
          </p:cNvSpPr>
          <p:nvPr>
            <p:ph type="title"/>
          </p:nvPr>
        </p:nvSpPr>
        <p:spPr/>
        <p:txBody>
          <a:bodyPr/>
          <a:lstStyle/>
          <a:p>
            <a:r>
              <a:rPr lang="en-US" dirty="0"/>
              <a:t>A Call to Action</a:t>
            </a:r>
          </a:p>
        </p:txBody>
      </p:sp>
      <p:pic>
        <p:nvPicPr>
          <p:cNvPr id="4" name="Content Placeholder 3">
            <a:extLst>
              <a:ext uri="{FF2B5EF4-FFF2-40B4-BE49-F238E27FC236}">
                <a16:creationId xmlns:a16="http://schemas.microsoft.com/office/drawing/2014/main" id="{CDD09EE6-F54E-46B7-89BC-A92E00C84D98}"/>
              </a:ext>
            </a:extLst>
          </p:cNvPr>
          <p:cNvPicPr>
            <a:picLocks noGrp="1" noChangeAspect="1"/>
          </p:cNvPicPr>
          <p:nvPr>
            <p:ph idx="1"/>
          </p:nvPr>
        </p:nvPicPr>
        <p:blipFill>
          <a:blip r:embed="rId2"/>
          <a:stretch>
            <a:fillRect/>
          </a:stretch>
        </p:blipFill>
        <p:spPr>
          <a:xfrm>
            <a:off x="4711959" y="2090057"/>
            <a:ext cx="4189445" cy="2886269"/>
          </a:xfrm>
          <a:prstGeom prst="rect">
            <a:avLst/>
          </a:prstGeom>
        </p:spPr>
      </p:pic>
      <p:sp>
        <p:nvSpPr>
          <p:cNvPr id="6" name="TextBox 5">
            <a:extLst>
              <a:ext uri="{FF2B5EF4-FFF2-40B4-BE49-F238E27FC236}">
                <a16:creationId xmlns:a16="http://schemas.microsoft.com/office/drawing/2014/main" id="{F5872206-2548-49A2-9001-15DE92FDA9D1}"/>
              </a:ext>
            </a:extLst>
          </p:cNvPr>
          <p:cNvSpPr txBox="1"/>
          <p:nvPr/>
        </p:nvSpPr>
        <p:spPr>
          <a:xfrm>
            <a:off x="139959" y="1500959"/>
            <a:ext cx="4572000" cy="5017849"/>
          </a:xfrm>
          <a:prstGeom prst="rect">
            <a:avLst/>
          </a:prstGeom>
          <a:noFill/>
        </p:spPr>
        <p:txBody>
          <a:bodyPr wrap="square">
            <a:spAutoFit/>
          </a:bodyPr>
          <a:lstStyle/>
          <a:p>
            <a:pPr marL="0" marR="0" indent="0">
              <a:lnSpc>
                <a:spcPct val="107000"/>
              </a:lnSpc>
              <a:spcBef>
                <a:spcPts val="0"/>
              </a:spcBef>
              <a:spcAft>
                <a:spcPts val="800"/>
              </a:spcAft>
              <a:buNone/>
            </a:pPr>
            <a:r>
              <a:rPr lang="en-US" sz="1800" dirty="0">
                <a:effectLst/>
                <a:latin typeface="Arial" panose="020B0604020202020204" pitchFamily="34" charset="0"/>
                <a:ea typeface="Times New Roman" panose="02020603050405020304" pitchFamily="18" charset="0"/>
              </a:rPr>
              <a:t>Spearheaded by Solano College students in the college’s MESA program – (Mathematics, Engineering, Science Achievement), contacts were made with WEI, which supported fundraising activities and travel logistics for the MESA students.</a:t>
            </a:r>
            <a:r>
              <a:rPr lang="en-US" sz="1800" dirty="0">
                <a:effectLst/>
                <a:latin typeface="Arial" panose="020B0604020202020204" pitchFamily="34" charset="0"/>
              </a:rPr>
              <a:t> </a:t>
            </a:r>
          </a:p>
          <a:p>
            <a:pPr marL="0" marR="0" indent="0">
              <a:lnSpc>
                <a:spcPct val="107000"/>
              </a:lnSpc>
              <a:spcBef>
                <a:spcPts val="0"/>
              </a:spcBef>
              <a:spcAft>
                <a:spcPts val="800"/>
              </a:spcAft>
              <a:buNone/>
            </a:pPr>
            <a:r>
              <a:rPr lang="en-US" sz="1800" dirty="0">
                <a:effectLst/>
                <a:latin typeface="Arial" panose="020B0604020202020204" pitchFamily="34" charset="0"/>
              </a:rPr>
              <a:t>WEI, (Water &amp; Educational International), is a global humanitarian organization  founded and incorporated in 2007. It’ s purpose is addressing the need for safe water in developing countries and providing educational opportunities.</a:t>
            </a:r>
            <a:endParaRPr lang="en-US" sz="1800" dirty="0">
              <a:effectLst/>
              <a:latin typeface="Arial" panose="020B0604020202020204" pitchFamily="34" charset="0"/>
              <a:ea typeface="Calibri" panose="020F0502020204030204" pitchFamily="34" charset="0"/>
            </a:endParaRPr>
          </a:p>
          <a:p>
            <a:pPr marL="0" marR="0" indent="0">
              <a:lnSpc>
                <a:spcPct val="107000"/>
              </a:lnSpc>
              <a:spcBef>
                <a:spcPts val="0"/>
              </a:spcBef>
              <a:spcAft>
                <a:spcPts val="800"/>
              </a:spcAft>
              <a:buNone/>
            </a:pPr>
            <a:r>
              <a:rPr lang="en-US" sz="1800" dirty="0">
                <a:effectLst/>
                <a:latin typeface="Arial" panose="020B0604020202020204" pitchFamily="34" charset="0"/>
                <a:ea typeface="Times New Roman" panose="02020603050405020304" pitchFamily="18" charset="0"/>
              </a:rPr>
              <a:t>After lengthy preparation, a group of students made their first visit to Cherette in the summer of 2011 on a cultural, fact-finding trip.</a:t>
            </a:r>
            <a:endParaRPr lang="en-US" sz="18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081580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D57C2F-8279-427F-97B1-AE883A0B4A76}"/>
              </a:ext>
            </a:extLst>
          </p:cNvPr>
          <p:cNvSpPr>
            <a:spLocks noGrp="1"/>
          </p:cNvSpPr>
          <p:nvPr>
            <p:ph idx="1"/>
          </p:nvPr>
        </p:nvSpPr>
        <p:spPr>
          <a:xfrm>
            <a:off x="401216" y="169230"/>
            <a:ext cx="4786604" cy="6242179"/>
          </a:xfrm>
        </p:spPr>
        <p:txBody>
          <a:bodyPr/>
          <a:lstStyle/>
          <a:p>
            <a:pPr marL="0" marR="0" indent="0">
              <a:lnSpc>
                <a:spcPct val="107000"/>
              </a:lnSpc>
              <a:spcBef>
                <a:spcPts val="0"/>
              </a:spcBef>
              <a:spcAft>
                <a:spcPts val="800"/>
              </a:spcAft>
              <a:buNone/>
            </a:pPr>
            <a:endParaRPr lang="en-US" sz="1800" dirty="0">
              <a:effectLst/>
              <a:latin typeface="Georgia" panose="02040502050405020303" pitchFamily="18"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r>
              <a:rPr lang="en-US" sz="2000" dirty="0">
                <a:effectLst/>
                <a:latin typeface="Arial" panose="020B0604020202020204" pitchFamily="34" charset="0"/>
                <a:ea typeface="Times New Roman" panose="02020603050405020304" pitchFamily="18" charset="0"/>
                <a:cs typeface="Arial" panose="020B0604020202020204" pitchFamily="34" charset="0"/>
              </a:rPr>
              <a:t>The students visited the village and the school.  They also asked for community input to help them determine what needed to be done and where they could help best. They decided to focus on the school. </a:t>
            </a:r>
          </a:p>
          <a:p>
            <a:pPr marL="0" marR="0" indent="0">
              <a:lnSpc>
                <a:spcPct val="107000"/>
              </a:lnSpc>
              <a:spcBef>
                <a:spcPts val="0"/>
              </a:spcBef>
              <a:spcAft>
                <a:spcPts val="800"/>
              </a:spcAft>
              <a:buNone/>
            </a:pPr>
            <a:r>
              <a:rPr lang="en-US" sz="2000" dirty="0">
                <a:effectLst/>
                <a:latin typeface="Arial" panose="020B0604020202020204" pitchFamily="34" charset="0"/>
                <a:ea typeface="Times New Roman" panose="02020603050405020304" pitchFamily="18" charset="0"/>
                <a:cs typeface="Arial" panose="020B0604020202020204" pitchFamily="34" charset="0"/>
              </a:rPr>
              <a:t>The students came back to the U.S., researched, wrote a proposal and sent it out to various places that might be able to help financially. </a:t>
            </a:r>
          </a:p>
          <a:p>
            <a:pPr marL="0" marR="0" indent="0">
              <a:lnSpc>
                <a:spcPct val="107000"/>
              </a:lnSpc>
              <a:spcBef>
                <a:spcPts val="0"/>
              </a:spcBef>
              <a:spcAft>
                <a:spcPts val="800"/>
              </a:spcAft>
              <a:buNone/>
            </a:pPr>
            <a:r>
              <a:rPr lang="en-US" sz="2000" b="1" dirty="0">
                <a:solidFill>
                  <a:schemeClr val="tx2">
                    <a:lumMod val="75000"/>
                  </a:schemeClr>
                </a:solidFill>
                <a:effectLst/>
                <a:latin typeface="Arial" panose="020B0604020202020204" pitchFamily="34" charset="0"/>
                <a:ea typeface="Times New Roman" panose="02020603050405020304" pitchFamily="18" charset="0"/>
                <a:cs typeface="Arial" panose="020B0604020202020204" pitchFamily="34" charset="0"/>
              </a:rPr>
              <a:t>Delta Sigma Theta Sorority, Inc. stepped up and funded much of the needed money to build the school. Initial estimates were about $20,000, but the projected ended up costing about $25,000.</a:t>
            </a:r>
            <a:endParaRPr lang="en-US" sz="2000" b="1" dirty="0">
              <a:solidFill>
                <a:schemeClr val="tx2">
                  <a:lumMod val="75000"/>
                </a:schemeClr>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DA441574-B3CF-41C5-A475-F0C560D5DD08}"/>
              </a:ext>
            </a:extLst>
          </p:cNvPr>
          <p:cNvPicPr>
            <a:picLocks noChangeAspect="1"/>
          </p:cNvPicPr>
          <p:nvPr/>
        </p:nvPicPr>
        <p:blipFill>
          <a:blip r:embed="rId2"/>
          <a:stretch>
            <a:fillRect/>
          </a:stretch>
        </p:blipFill>
        <p:spPr>
          <a:xfrm>
            <a:off x="5445277" y="662474"/>
            <a:ext cx="3501417" cy="5255692"/>
          </a:xfrm>
          <a:prstGeom prst="rect">
            <a:avLst/>
          </a:prstGeom>
        </p:spPr>
      </p:pic>
    </p:spTree>
    <p:extLst>
      <p:ext uri="{BB962C8B-B14F-4D97-AF65-F5344CB8AC3E}">
        <p14:creationId xmlns:p14="http://schemas.microsoft.com/office/powerpoint/2010/main" val="4048257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271FA-8D6F-4471-910E-7E909BCB76B2}"/>
              </a:ext>
            </a:extLst>
          </p:cNvPr>
          <p:cNvSpPr>
            <a:spLocks noGrp="1"/>
          </p:cNvSpPr>
          <p:nvPr>
            <p:ph type="title"/>
          </p:nvPr>
        </p:nvSpPr>
        <p:spPr>
          <a:xfrm>
            <a:off x="170121" y="93305"/>
            <a:ext cx="8803758" cy="1059025"/>
          </a:xfrm>
        </p:spPr>
        <p:txBody>
          <a:bodyPr wrap="square" anchor="ctr">
            <a:normAutofit/>
          </a:bodyPr>
          <a:lstStyle/>
          <a:p>
            <a:r>
              <a:rPr lang="en-US" dirty="0">
                <a:solidFill>
                  <a:schemeClr val="tx1"/>
                </a:solidFill>
              </a:rPr>
              <a:t>The Plan</a:t>
            </a:r>
          </a:p>
        </p:txBody>
      </p:sp>
      <p:sp>
        <p:nvSpPr>
          <p:cNvPr id="3" name="Content Placeholder 2">
            <a:extLst>
              <a:ext uri="{FF2B5EF4-FFF2-40B4-BE49-F238E27FC236}">
                <a16:creationId xmlns:a16="http://schemas.microsoft.com/office/drawing/2014/main" id="{FFEE3059-AABE-45FC-85AC-E8E2AF5769DA}"/>
              </a:ext>
            </a:extLst>
          </p:cNvPr>
          <p:cNvSpPr>
            <a:spLocks noGrp="1"/>
          </p:cNvSpPr>
          <p:nvPr>
            <p:ph sz="half" idx="1"/>
          </p:nvPr>
        </p:nvSpPr>
        <p:spPr>
          <a:xfrm>
            <a:off x="191387" y="1152330"/>
            <a:ext cx="3074328" cy="5313784"/>
          </a:xfrm>
        </p:spPr>
        <p:txBody>
          <a:bodyPr wrap="square" anchor="t">
            <a:normAutofit/>
          </a:bodyPr>
          <a:lstStyle/>
          <a:p>
            <a:pPr marL="0" indent="0">
              <a:lnSpc>
                <a:spcPct val="90000"/>
              </a:lnSpc>
              <a:buNone/>
            </a:pPr>
            <a:r>
              <a:rPr lang="en-US" sz="2500" dirty="0">
                <a:effectLst/>
                <a:latin typeface="Arial" panose="020B0604020202020204" pitchFamily="34" charset="0"/>
                <a:cs typeface="Arial" panose="020B0604020202020204" pitchFamily="34" charset="0"/>
              </a:rPr>
              <a:t>The plan was to rebuild and improve an existing school with that included larger classrooms, new technologies and unlimited access to clean water to promote academic excellence in the remote village of Cherette, 96 miles southwest of Port-au-Prince</a:t>
            </a:r>
            <a:r>
              <a:rPr lang="en-US" sz="2500" dirty="0">
                <a:effectLst/>
              </a:rPr>
              <a:t>. </a:t>
            </a:r>
            <a:endParaRPr lang="en-US" sz="2500" dirty="0"/>
          </a:p>
        </p:txBody>
      </p:sp>
      <p:pic>
        <p:nvPicPr>
          <p:cNvPr id="5" name="Picture 4">
            <a:extLst>
              <a:ext uri="{FF2B5EF4-FFF2-40B4-BE49-F238E27FC236}">
                <a16:creationId xmlns:a16="http://schemas.microsoft.com/office/drawing/2014/main" id="{DF6D8559-B003-4261-AFB1-C4F6C1A88E1A}"/>
              </a:ext>
            </a:extLst>
          </p:cNvPr>
          <p:cNvPicPr>
            <a:picLocks noChangeAspect="1"/>
          </p:cNvPicPr>
          <p:nvPr/>
        </p:nvPicPr>
        <p:blipFill>
          <a:blip r:embed="rId2"/>
          <a:stretch>
            <a:fillRect/>
          </a:stretch>
        </p:blipFill>
        <p:spPr>
          <a:xfrm>
            <a:off x="3145693" y="1838131"/>
            <a:ext cx="5828186" cy="4292082"/>
          </a:xfrm>
          <a:prstGeom prst="rect">
            <a:avLst/>
          </a:prstGeom>
        </p:spPr>
      </p:pic>
    </p:spTree>
    <p:extLst>
      <p:ext uri="{BB962C8B-B14F-4D97-AF65-F5344CB8AC3E}">
        <p14:creationId xmlns:p14="http://schemas.microsoft.com/office/powerpoint/2010/main" val="1205771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33B77D3-A5D0-41E1-A12D-FC1429BF3F36}"/>
              </a:ext>
            </a:extLst>
          </p:cNvPr>
          <p:cNvSpPr>
            <a:spLocks noGrp="1"/>
          </p:cNvSpPr>
          <p:nvPr>
            <p:ph type="title"/>
          </p:nvPr>
        </p:nvSpPr>
        <p:spPr>
          <a:xfrm>
            <a:off x="457200" y="274638"/>
            <a:ext cx="8229600" cy="1143000"/>
          </a:xfrm>
        </p:spPr>
        <p:txBody>
          <a:bodyPr/>
          <a:lstStyle/>
          <a:p>
            <a:r>
              <a:rPr lang="en-US" dirty="0">
                <a:solidFill>
                  <a:schemeClr val="tx1"/>
                </a:solidFill>
              </a:rPr>
              <a:t>Partnership</a:t>
            </a:r>
          </a:p>
        </p:txBody>
      </p:sp>
      <p:sp>
        <p:nvSpPr>
          <p:cNvPr id="3" name="Content Placeholder 2">
            <a:extLst>
              <a:ext uri="{FF2B5EF4-FFF2-40B4-BE49-F238E27FC236}">
                <a16:creationId xmlns:a16="http://schemas.microsoft.com/office/drawing/2014/main" id="{F7DFC54F-C31E-431C-B58C-4A439D236BB8}"/>
              </a:ext>
            </a:extLst>
          </p:cNvPr>
          <p:cNvSpPr>
            <a:spLocks noGrp="1"/>
          </p:cNvSpPr>
          <p:nvPr>
            <p:ph sz="half" idx="1"/>
          </p:nvPr>
        </p:nvSpPr>
        <p:spPr>
          <a:xfrm>
            <a:off x="177283" y="1175657"/>
            <a:ext cx="4506684" cy="5310203"/>
          </a:xfrm>
        </p:spPr>
        <p:txBody>
          <a:bodyPr wrap="square" anchor="t">
            <a:normAutofit fontScale="92500" lnSpcReduction="10000"/>
          </a:bodyPr>
          <a:lstStyle/>
          <a:p>
            <a:pPr marL="0" indent="0">
              <a:lnSpc>
                <a:spcPct val="90000"/>
              </a:lnSpc>
              <a:buNone/>
            </a:pPr>
            <a:endParaRPr lang="en-US" sz="2000" b="1" dirty="0"/>
          </a:p>
          <a:p>
            <a:pPr marL="0" indent="0">
              <a:lnSpc>
                <a:spcPct val="90000"/>
              </a:lnSpc>
              <a:buNone/>
            </a:pPr>
            <a:r>
              <a:rPr lang="en-US" sz="2400" dirty="0">
                <a:latin typeface="Arial" panose="020B0604020202020204" pitchFamily="34" charset="0"/>
                <a:cs typeface="Arial" panose="020B0604020202020204" pitchFamily="34" charset="0"/>
              </a:rPr>
              <a:t>Delta Sigma Theta Sorority, Inc. WEI, and DREF who had previously earmarked funds to provide clean water for Haitians,  partnered to upgrade the existing </a:t>
            </a:r>
            <a:r>
              <a:rPr lang="en-US" sz="2400" dirty="0">
                <a:effectLst/>
                <a:latin typeface="Arial" panose="020B0604020202020204" pitchFamily="34" charset="0"/>
                <a:cs typeface="Arial" panose="020B0604020202020204" pitchFamily="34" charset="0"/>
              </a:rPr>
              <a:t>dilapidated school with cramped classrooms offering no protection from the sun and rain. </a:t>
            </a:r>
          </a:p>
          <a:p>
            <a:pPr marL="0" indent="0">
              <a:lnSpc>
                <a:spcPct val="90000"/>
              </a:lnSpc>
              <a:buNone/>
            </a:pPr>
            <a:endParaRPr lang="en-US" sz="2400" dirty="0">
              <a:effectLst/>
              <a:latin typeface="Arial" panose="020B0604020202020204" pitchFamily="34" charset="0"/>
              <a:cs typeface="Arial" panose="020B0604020202020204" pitchFamily="34" charset="0"/>
            </a:endParaRPr>
          </a:p>
          <a:p>
            <a:pPr marL="0" indent="0">
              <a:lnSpc>
                <a:spcPct val="90000"/>
              </a:lnSpc>
              <a:buNone/>
            </a:pPr>
            <a:r>
              <a:rPr lang="en-US" sz="2400" dirty="0">
                <a:effectLst/>
                <a:latin typeface="Arial" panose="020B0604020202020204" pitchFamily="34" charset="0"/>
                <a:cs typeface="Arial" panose="020B0604020202020204" pitchFamily="34" charset="0"/>
              </a:rPr>
              <a:t>But ended up </a:t>
            </a:r>
            <a:r>
              <a:rPr lang="en-US" sz="2400" dirty="0">
                <a:latin typeface="Arial" panose="020B0604020202020204" pitchFamily="34" charset="0"/>
                <a:cs typeface="Arial" panose="020B0604020202020204" pitchFamily="34" charset="0"/>
              </a:rPr>
              <a:t>constructing a new building with larger classrooms, an administration building with a library &amp; resource center, modern bathroom, and kitchen to educate approximately 300 students from Pre-K  to 6</a:t>
            </a:r>
            <a:r>
              <a:rPr lang="en-US" sz="2400" baseline="30000" dirty="0">
                <a:latin typeface="Arial" panose="020B0604020202020204" pitchFamily="34" charset="0"/>
                <a:cs typeface="Arial" panose="020B0604020202020204" pitchFamily="34" charset="0"/>
              </a:rPr>
              <a:t>th</a:t>
            </a:r>
            <a:r>
              <a:rPr lang="en-US" sz="2400" dirty="0">
                <a:latin typeface="Arial" panose="020B0604020202020204" pitchFamily="34" charset="0"/>
                <a:cs typeface="Arial" panose="020B0604020202020204" pitchFamily="34" charset="0"/>
              </a:rPr>
              <a:t> grade</a:t>
            </a:r>
          </a:p>
        </p:txBody>
      </p:sp>
      <p:pic>
        <p:nvPicPr>
          <p:cNvPr id="2" name="Picture 1">
            <a:extLst>
              <a:ext uri="{FF2B5EF4-FFF2-40B4-BE49-F238E27FC236}">
                <a16:creationId xmlns:a16="http://schemas.microsoft.com/office/drawing/2014/main" id="{A99EAE91-3014-4F26-92D3-C69D500894BF}"/>
              </a:ext>
            </a:extLst>
          </p:cNvPr>
          <p:cNvPicPr>
            <a:picLocks noChangeAspect="1"/>
          </p:cNvPicPr>
          <p:nvPr/>
        </p:nvPicPr>
        <p:blipFill>
          <a:blip r:embed="rId2"/>
          <a:stretch>
            <a:fillRect/>
          </a:stretch>
        </p:blipFill>
        <p:spPr>
          <a:xfrm>
            <a:off x="4930815" y="3649917"/>
            <a:ext cx="4035902" cy="2152075"/>
          </a:xfrm>
          <a:prstGeom prst="rect">
            <a:avLst/>
          </a:prstGeom>
        </p:spPr>
      </p:pic>
      <p:pic>
        <p:nvPicPr>
          <p:cNvPr id="5" name="Picture 4">
            <a:extLst>
              <a:ext uri="{FF2B5EF4-FFF2-40B4-BE49-F238E27FC236}">
                <a16:creationId xmlns:a16="http://schemas.microsoft.com/office/drawing/2014/main" id="{E586003F-4343-4940-A8ED-5E6C6F4C4229}"/>
              </a:ext>
            </a:extLst>
          </p:cNvPr>
          <p:cNvPicPr>
            <a:picLocks noChangeAspect="1"/>
          </p:cNvPicPr>
          <p:nvPr/>
        </p:nvPicPr>
        <p:blipFill>
          <a:blip r:embed="rId3"/>
          <a:stretch>
            <a:fillRect/>
          </a:stretch>
        </p:blipFill>
        <p:spPr>
          <a:xfrm>
            <a:off x="5996266" y="1292453"/>
            <a:ext cx="1905000" cy="1905000"/>
          </a:xfrm>
          <a:prstGeom prst="rect">
            <a:avLst/>
          </a:prstGeom>
        </p:spPr>
      </p:pic>
    </p:spTree>
    <p:extLst>
      <p:ext uri="{BB962C8B-B14F-4D97-AF65-F5344CB8AC3E}">
        <p14:creationId xmlns:p14="http://schemas.microsoft.com/office/powerpoint/2010/main" val="1355849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1CE612-23DD-45A4-90BA-D27C293DDED2}"/>
              </a:ext>
            </a:extLst>
          </p:cNvPr>
          <p:cNvSpPr>
            <a:spLocks noGrp="1"/>
          </p:cNvSpPr>
          <p:nvPr>
            <p:ph type="title"/>
          </p:nvPr>
        </p:nvSpPr>
        <p:spPr>
          <a:xfrm>
            <a:off x="457200" y="274638"/>
            <a:ext cx="8229600" cy="1143000"/>
          </a:xfrm>
        </p:spPr>
        <p:txBody>
          <a:bodyPr vert="horz" wrap="square" lIns="91440" tIns="45720" rIns="91440" bIns="45720" numCol="1" anchor="ctr" anchorCtr="0" compatLnSpc="1">
            <a:prstTxWarp prst="textNoShape">
              <a:avLst/>
            </a:prstTxWarp>
            <a:normAutofit/>
          </a:bodyPr>
          <a:lstStyle/>
          <a:p>
            <a:pPr marL="0" indent="0">
              <a:lnSpc>
                <a:spcPct val="90000"/>
              </a:lnSpc>
              <a:buNone/>
            </a:pPr>
            <a:r>
              <a:rPr lang="en-US" sz="2400" kern="1200" dirty="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WEI controls all managerial and financial entities of the school, as well as its legal and daily responsibilities. </a:t>
            </a:r>
          </a:p>
        </p:txBody>
      </p:sp>
      <p:pic>
        <p:nvPicPr>
          <p:cNvPr id="4" name="Picture 3">
            <a:extLst>
              <a:ext uri="{FF2B5EF4-FFF2-40B4-BE49-F238E27FC236}">
                <a16:creationId xmlns:a16="http://schemas.microsoft.com/office/drawing/2014/main" id="{EC35C9BC-0DEC-4C17-AAD7-E4D718570719}"/>
              </a:ext>
            </a:extLst>
          </p:cNvPr>
          <p:cNvPicPr>
            <a:picLocks noChangeAspect="1"/>
          </p:cNvPicPr>
          <p:nvPr/>
        </p:nvPicPr>
        <p:blipFill rotWithShape="1">
          <a:blip r:embed="rId2"/>
          <a:srcRect r="193" b="4"/>
          <a:stretch/>
        </p:blipFill>
        <p:spPr>
          <a:xfrm>
            <a:off x="457200" y="1600200"/>
            <a:ext cx="4038600" cy="4495800"/>
          </a:xfrm>
          <a:prstGeom prst="rect">
            <a:avLst/>
          </a:prstGeom>
          <a:noFill/>
          <a:effectLst>
            <a:softEdge rad="101600"/>
          </a:effectLst>
        </p:spPr>
      </p:pic>
      <p:sp>
        <p:nvSpPr>
          <p:cNvPr id="5" name="Rectangle 4">
            <a:extLst>
              <a:ext uri="{FF2B5EF4-FFF2-40B4-BE49-F238E27FC236}">
                <a16:creationId xmlns:a16="http://schemas.microsoft.com/office/drawing/2014/main" id="{F2CC6038-3E12-42FC-96DA-8283BFE93E0E}"/>
              </a:ext>
            </a:extLst>
          </p:cNvPr>
          <p:cNvSpPr/>
          <p:nvPr/>
        </p:nvSpPr>
        <p:spPr bwMode="auto">
          <a:xfrm>
            <a:off x="4648200" y="1600200"/>
            <a:ext cx="4038600" cy="4495800"/>
          </a:xfrm>
          <a:prstGeom prst="rect">
            <a:avLst/>
          </a:prstGeom>
          <a:noFill/>
          <a:ln>
            <a:noFill/>
          </a:ln>
          <a:effectLst/>
        </p:spPr>
        <p:txBody>
          <a:bodyPr vert="horz" wrap="square" lIns="91440" tIns="45720" rIns="91440" bIns="45720" numCol="1" anchor="t" anchorCtr="0" compatLnSpc="1">
            <a:prstTxWarp prst="textNoShape">
              <a:avLst/>
            </a:prstTxWarp>
            <a:normAutofit/>
          </a:bodyPr>
          <a:lstStyle/>
          <a:p>
            <a:pPr marL="0" indent="0">
              <a:lnSpc>
                <a:spcPct val="90000"/>
              </a:lnSpc>
              <a:spcBef>
                <a:spcPct val="20000"/>
              </a:spcBef>
              <a:buNone/>
            </a:pPr>
            <a:r>
              <a:rPr lang="en-US" sz="2200" dirty="0">
                <a:solidFill>
                  <a:schemeClr val="tx2">
                    <a:lumMod val="50000"/>
                  </a:schemeClr>
                </a:solidFill>
                <a:effectLst>
                  <a:outerShdw blurRad="38100" dist="38100" dir="2700000" algn="tl">
                    <a:srgbClr val="000000"/>
                  </a:outerShdw>
                </a:effectLst>
                <a:latin typeface="Arial" panose="020B0604020202020204" pitchFamily="34" charset="0"/>
              </a:rPr>
              <a:t>However, the school’s administration chose to name the school Delta Sigma Theta Sorority, Inc. Elementary School at The Cynthia M. A. Butler-McIntyre Campus in recognition of the funds that were donated by members of the sorority in support of the Clean Water Haiti Fund in 2010, and the grant from the Delta Research &amp; Educational Foundation that provides clean water onsite at the school.</a:t>
            </a:r>
          </a:p>
        </p:txBody>
      </p:sp>
    </p:spTree>
    <p:extLst>
      <p:ext uri="{BB962C8B-B14F-4D97-AF65-F5344CB8AC3E}">
        <p14:creationId xmlns:p14="http://schemas.microsoft.com/office/powerpoint/2010/main" val="877363112"/>
      </p:ext>
    </p:extLst>
  </p:cSld>
  <p:clrMapOvr>
    <a:masterClrMapping/>
  </p:clrMapOvr>
</p:sld>
</file>

<file path=ppt/theme/theme1.xml><?xml version="1.0" encoding="utf-8"?>
<a:theme xmlns:a="http://schemas.openxmlformats.org/drawingml/2006/main" name="Theme1">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7E15601B-7B39-4647-85B9-7292240256EA}" vid="{94ECB468-6964-4680-9951-E95E214651AE}"/>
    </a:ext>
  </a:extLst>
</a:theme>
</file>

<file path=docProps/app.xml><?xml version="1.0" encoding="utf-8"?>
<Properties xmlns="http://schemas.openxmlformats.org/officeDocument/2006/extended-properties" xmlns:vt="http://schemas.openxmlformats.org/officeDocument/2006/docPropsVTypes">
  <TotalTime>7463</TotalTime>
  <Words>862</Words>
  <Application>Microsoft Office PowerPoint</Application>
  <PresentationFormat>On-screen Show (4:3)</PresentationFormat>
  <Paragraphs>46</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Georgia</vt:lpstr>
      <vt:lpstr>Tahoma</vt:lpstr>
      <vt:lpstr>Wingdings</vt:lpstr>
      <vt:lpstr>Theme1</vt:lpstr>
      <vt:lpstr>Delta Sigma Theta Sorority, Inc.</vt:lpstr>
      <vt:lpstr>April’s Heritage Moment Celebrates</vt:lpstr>
      <vt:lpstr>DISASTER!</vt:lpstr>
      <vt:lpstr>PowerPoint Presentation</vt:lpstr>
      <vt:lpstr>A Call to Action</vt:lpstr>
      <vt:lpstr>PowerPoint Presentation</vt:lpstr>
      <vt:lpstr>The Plan</vt:lpstr>
      <vt:lpstr>Partnership</vt:lpstr>
      <vt:lpstr>WEI controls all managerial and financial entities of the school, as well as its legal and daily responsibilities. </vt:lpstr>
      <vt:lpstr>PowerPoint Presentation</vt:lpstr>
      <vt:lpstr>PowerPoint Presentation</vt:lpstr>
      <vt:lpstr>Dedication Ceremony June 15, 2013</vt:lpstr>
      <vt:lpstr>PowerPoint Presentation</vt:lpstr>
      <vt:lpstr>PowerPoint Presentation</vt:lpstr>
      <vt:lpstr>PowerPoint Presentation</vt:lpstr>
      <vt:lpstr>PowerPoint Presentation</vt:lpstr>
      <vt:lpstr>PowerPoint Presentation</vt:lpstr>
      <vt:lpstr>Updates- 2018</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Delta Sigma Theta  Sorority, Inc.</dc:title>
  <dc:creator>Pat</dc:creator>
  <cp:lastModifiedBy>Pat</cp:lastModifiedBy>
  <cp:revision>45</cp:revision>
  <dcterms:created xsi:type="dcterms:W3CDTF">2020-04-28T06:07:30Z</dcterms:created>
  <dcterms:modified xsi:type="dcterms:W3CDTF">2021-05-19T16:49:05Z</dcterms:modified>
</cp:coreProperties>
</file>