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4" r:id="rId4"/>
    <p:sldId id="288" r:id="rId5"/>
    <p:sldId id="284" r:id="rId6"/>
    <p:sldId id="281" r:id="rId7"/>
    <p:sldId id="261" r:id="rId8"/>
    <p:sldId id="276" r:id="rId9"/>
    <p:sldId id="262" r:id="rId10"/>
    <p:sldId id="273" r:id="rId11"/>
    <p:sldId id="287" r:id="rId12"/>
    <p:sldId id="294" r:id="rId13"/>
    <p:sldId id="290" r:id="rId14"/>
    <p:sldId id="289" r:id="rId15"/>
    <p:sldId id="293" r:id="rId16"/>
    <p:sldId id="272" r:id="rId17"/>
    <p:sldId id="271" r:id="rId18"/>
    <p:sldId id="291" r:id="rId19"/>
    <p:sldId id="269" r:id="rId20"/>
    <p:sldId id="268" r:id="rId21"/>
    <p:sldId id="275" r:id="rId22"/>
    <p:sldId id="267" r:id="rId23"/>
    <p:sldId id="283" r:id="rId24"/>
    <p:sldId id="285" r:id="rId25"/>
    <p:sldId id="278" r:id="rId26"/>
    <p:sldId id="266" r:id="rId27"/>
    <p:sldId id="292" r:id="rId28"/>
    <p:sldId id="280" r:id="rId29"/>
    <p:sldId id="25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5" autoAdjust="0"/>
    <p:restoredTop sz="94660"/>
  </p:normalViewPr>
  <p:slideViewPr>
    <p:cSldViewPr snapToGrid="0">
      <p:cViewPr varScale="1">
        <p:scale>
          <a:sx n="90" d="100"/>
          <a:sy n="90" d="100"/>
        </p:scale>
        <p:origin x="5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Tuesday, November 10, 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Tuesday, November 10, 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dstsouthernregion.com/Documents/Call%20To%20Cluster%202019-2020%20Final.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a16="http://schemas.microsoft.com/office/drawing/2014/main" id="{76DD7F19-C045-4634-9CC1-0E4B2885749B}"/>
              </a:ext>
            </a:extLst>
          </p:cNvPr>
          <p:cNvSpPr>
            <a:spLocks noGrp="1"/>
          </p:cNvSpPr>
          <p:nvPr>
            <p:ph type="subTitle" idx="1"/>
          </p:nvPr>
        </p:nvSpPr>
        <p:spPr>
          <a:xfrm>
            <a:off x="146024" y="5189400"/>
            <a:ext cx="4842665" cy="544260"/>
          </a:xfrm>
        </p:spPr>
        <p:txBody>
          <a:bodyPr anchor="ctr">
            <a:noAutofit/>
          </a:bodyPr>
          <a:lstStyle/>
          <a:p>
            <a:pPr>
              <a:lnSpc>
                <a:spcPct val="90000"/>
              </a:lnSpc>
            </a:pPr>
            <a:r>
              <a:rPr lang="en-US" sz="2000" b="1" dirty="0">
                <a:solidFill>
                  <a:srgbClr val="FEFFFF"/>
                </a:solidFill>
                <a:latin typeface="Arial" panose="020B0604020202020204" pitchFamily="34" charset="0"/>
                <a:cs typeface="Arial" panose="020B0604020202020204" pitchFamily="34" charset="0"/>
              </a:rPr>
              <a:t>DELTA SIGMA THETA SORORITY, INC.</a:t>
            </a:r>
          </a:p>
        </p:txBody>
      </p:sp>
      <p:sp>
        <p:nvSpPr>
          <p:cNvPr id="4" name="TextBox 3">
            <a:extLst>
              <a:ext uri="{FF2B5EF4-FFF2-40B4-BE49-F238E27FC236}">
                <a16:creationId xmlns:a16="http://schemas.microsoft.com/office/drawing/2014/main" id="{5DA52E93-7F4A-4407-A128-EF0436473B10}"/>
              </a:ext>
            </a:extLst>
          </p:cNvPr>
          <p:cNvSpPr txBox="1"/>
          <p:nvPr/>
        </p:nvSpPr>
        <p:spPr>
          <a:xfrm>
            <a:off x="146025" y="374377"/>
            <a:ext cx="4287752" cy="1708160"/>
          </a:xfrm>
          <a:prstGeom prst="rect">
            <a:avLst/>
          </a:prstGeom>
          <a:noFill/>
        </p:spPr>
        <p:txBody>
          <a:bodyPr wrap="square" rtlCol="0">
            <a:spAutoFit/>
          </a:bodyPr>
          <a:lstStyle/>
          <a:p>
            <a:pPr algn="ctr">
              <a:spcAft>
                <a:spcPts val="600"/>
              </a:spcAft>
            </a:pPr>
            <a:r>
              <a:rPr lang="en-US" sz="5000" b="1" dirty="0">
                <a:latin typeface="Arial" panose="020B0604020202020204" pitchFamily="34" charset="0"/>
                <a:cs typeface="Arial" panose="020B0604020202020204" pitchFamily="34" charset="0"/>
              </a:rPr>
              <a:t>HERITAGE &amp;</a:t>
            </a:r>
          </a:p>
          <a:p>
            <a:pPr algn="ctr">
              <a:spcAft>
                <a:spcPts val="600"/>
              </a:spcAft>
            </a:pPr>
            <a:r>
              <a:rPr lang="en-US" sz="5000" b="1" dirty="0">
                <a:latin typeface="Arial" panose="020B0604020202020204" pitchFamily="34" charset="0"/>
                <a:cs typeface="Arial" panose="020B0604020202020204" pitchFamily="34" charset="0"/>
              </a:rPr>
              <a:t> ARCHIVES</a:t>
            </a:r>
          </a:p>
        </p:txBody>
      </p:sp>
      <p:sp>
        <p:nvSpPr>
          <p:cNvPr id="5" name="TextBox 4">
            <a:extLst>
              <a:ext uri="{FF2B5EF4-FFF2-40B4-BE49-F238E27FC236}">
                <a16:creationId xmlns:a16="http://schemas.microsoft.com/office/drawing/2014/main" id="{C654C3EF-50DE-426B-945A-004B39F511BC}"/>
              </a:ext>
            </a:extLst>
          </p:cNvPr>
          <p:cNvSpPr txBox="1"/>
          <p:nvPr/>
        </p:nvSpPr>
        <p:spPr>
          <a:xfrm>
            <a:off x="570028" y="3526616"/>
            <a:ext cx="3215753" cy="1523494"/>
          </a:xfrm>
          <a:prstGeom prst="rect">
            <a:avLst/>
          </a:prstGeom>
          <a:noFill/>
        </p:spPr>
        <p:txBody>
          <a:bodyPr wrap="none" rtlCol="0">
            <a:spAutoFit/>
          </a:bodyPr>
          <a:lstStyle/>
          <a:p>
            <a:pPr algn="ctr">
              <a:spcAft>
                <a:spcPts val="600"/>
              </a:spcAft>
            </a:pPr>
            <a:r>
              <a:rPr lang="en-US" sz="4400" b="1" dirty="0">
                <a:latin typeface="Arial" panose="020B0604020202020204" pitchFamily="34" charset="0"/>
                <a:cs typeface="Arial" panose="020B0604020202020204" pitchFamily="34" charset="0"/>
              </a:rPr>
              <a:t>HERITAGE </a:t>
            </a:r>
          </a:p>
          <a:p>
            <a:pPr algn="ctr">
              <a:spcAft>
                <a:spcPts val="600"/>
              </a:spcAft>
            </a:pPr>
            <a:r>
              <a:rPr lang="en-US" sz="4400" b="1" dirty="0">
                <a:latin typeface="Arial" panose="020B0604020202020204" pitchFamily="34" charset="0"/>
                <a:cs typeface="Arial" panose="020B0604020202020204" pitchFamily="34" charset="0"/>
              </a:rPr>
              <a:t>MOMENT</a:t>
            </a:r>
          </a:p>
        </p:txBody>
      </p:sp>
      <p:sp>
        <p:nvSpPr>
          <p:cNvPr id="6" name="TextBox 5">
            <a:extLst>
              <a:ext uri="{FF2B5EF4-FFF2-40B4-BE49-F238E27FC236}">
                <a16:creationId xmlns:a16="http://schemas.microsoft.com/office/drawing/2014/main" id="{3CB2B905-6467-4D07-83AC-AF5888F155EE}"/>
              </a:ext>
            </a:extLst>
          </p:cNvPr>
          <p:cNvSpPr txBox="1"/>
          <p:nvPr/>
        </p:nvSpPr>
        <p:spPr>
          <a:xfrm>
            <a:off x="7675807" y="5461530"/>
            <a:ext cx="3813929" cy="1077218"/>
          </a:xfrm>
          <a:prstGeom prst="rect">
            <a:avLst/>
          </a:prstGeom>
          <a:noFill/>
        </p:spPr>
        <p:txBody>
          <a:bodyPr wrap="none" rtlCol="0">
            <a:spAutoFit/>
          </a:bodyPr>
          <a:lstStyle/>
          <a:p>
            <a:pPr>
              <a:spcAft>
                <a:spcPts val="600"/>
              </a:spcAft>
            </a:pPr>
            <a:r>
              <a:rPr lang="en-US" b="1" dirty="0">
                <a:latin typeface="Arial" panose="020B0604020202020204" pitchFamily="34" charset="0"/>
                <a:cs typeface="Arial" panose="020B0604020202020204" pitchFamily="34" charset="0"/>
              </a:rPr>
              <a:t>PATRICIA P WATSON Ed.D. Chair</a:t>
            </a:r>
          </a:p>
          <a:p>
            <a:pPr>
              <a:spcAft>
                <a:spcPts val="600"/>
              </a:spcAft>
            </a:pPr>
            <a:r>
              <a:rPr lang="en-US" b="1" dirty="0">
                <a:latin typeface="Arial" panose="020B0604020202020204" pitchFamily="34" charset="0"/>
                <a:cs typeface="Arial" panose="020B0604020202020204" pitchFamily="34" charset="0"/>
              </a:rPr>
              <a:t>MANERVA HART D</a:t>
            </a:r>
            <a:r>
              <a:rPr lang="en-US" b="1">
                <a:latin typeface="Arial" panose="020B0604020202020204" pitchFamily="34" charset="0"/>
                <a:cs typeface="Arial" panose="020B0604020202020204" pitchFamily="34" charset="0"/>
              </a:rPr>
              <a:t>.D.S</a:t>
            </a:r>
            <a:r>
              <a:rPr lang="en-US" b="1" dirty="0">
                <a:latin typeface="Arial" panose="020B0604020202020204" pitchFamily="34" charset="0"/>
                <a:cs typeface="Arial" panose="020B0604020202020204" pitchFamily="34" charset="0"/>
              </a:rPr>
              <a:t>. Co-Chair</a:t>
            </a:r>
          </a:p>
          <a:p>
            <a:pPr>
              <a:spcAft>
                <a:spcPts val="600"/>
              </a:spcAft>
            </a:pPr>
            <a:r>
              <a:rPr lang="en-US" b="1" dirty="0">
                <a:latin typeface="Arial" panose="020B0604020202020204" pitchFamily="34" charset="0"/>
                <a:cs typeface="Arial" panose="020B0604020202020204" pitchFamily="34" charset="0"/>
              </a:rPr>
              <a:t>November 10, 2020</a:t>
            </a:r>
          </a:p>
        </p:txBody>
      </p:sp>
      <p:pic>
        <p:nvPicPr>
          <p:cNvPr id="2" name="Picture 1">
            <a:extLst>
              <a:ext uri="{FF2B5EF4-FFF2-40B4-BE49-F238E27FC236}">
                <a16:creationId xmlns:a16="http://schemas.microsoft.com/office/drawing/2014/main" id="{16B3538C-5C28-4A2A-810C-47E7F7218750}"/>
              </a:ext>
            </a:extLst>
          </p:cNvPr>
          <p:cNvPicPr>
            <a:picLocks noChangeAspect="1"/>
          </p:cNvPicPr>
          <p:nvPr/>
        </p:nvPicPr>
        <p:blipFill>
          <a:blip r:embed="rId2"/>
          <a:stretch>
            <a:fillRect/>
          </a:stretch>
        </p:blipFill>
        <p:spPr>
          <a:xfrm>
            <a:off x="6786158" y="4748"/>
            <a:ext cx="4639458" cy="5255207"/>
          </a:xfrm>
          <a:prstGeom prst="rect">
            <a:avLst/>
          </a:prstGeom>
        </p:spPr>
      </p:pic>
      <p:sp>
        <p:nvSpPr>
          <p:cNvPr id="7" name="TextBox 6">
            <a:extLst>
              <a:ext uri="{FF2B5EF4-FFF2-40B4-BE49-F238E27FC236}">
                <a16:creationId xmlns:a16="http://schemas.microsoft.com/office/drawing/2014/main" id="{86391FC5-104A-4FF2-9ED8-67A36B052BC5}"/>
              </a:ext>
            </a:extLst>
          </p:cNvPr>
          <p:cNvSpPr txBox="1"/>
          <p:nvPr/>
        </p:nvSpPr>
        <p:spPr>
          <a:xfrm>
            <a:off x="810231" y="2775362"/>
            <a:ext cx="2669320" cy="646331"/>
          </a:xfrm>
          <a:prstGeom prst="rect">
            <a:avLst/>
          </a:prstGeom>
          <a:noFill/>
        </p:spPr>
        <p:txBody>
          <a:bodyPr wrap="none" rtlCol="0">
            <a:spAutoFit/>
          </a:bodyPr>
          <a:lstStyle/>
          <a:p>
            <a:r>
              <a:rPr lang="en-US" sz="3600" b="1" dirty="0"/>
              <a:t>NOVEMBER</a:t>
            </a:r>
          </a:p>
        </p:txBody>
      </p:sp>
    </p:spTree>
    <p:extLst>
      <p:ext uri="{BB962C8B-B14F-4D97-AF65-F5344CB8AC3E}">
        <p14:creationId xmlns:p14="http://schemas.microsoft.com/office/powerpoint/2010/main" val="3148401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F4C21E-89EF-4B3C-B3C9-34B49162EA93}"/>
              </a:ext>
            </a:extLst>
          </p:cNvPr>
          <p:cNvPicPr>
            <a:picLocks noChangeAspect="1"/>
          </p:cNvPicPr>
          <p:nvPr/>
        </p:nvPicPr>
        <p:blipFill rotWithShape="1">
          <a:blip r:embed="rId2"/>
          <a:srcRect l="30891"/>
          <a:stretch/>
        </p:blipFill>
        <p:spPr>
          <a:xfrm>
            <a:off x="4485557" y="10"/>
            <a:ext cx="7706443" cy="6857990"/>
          </a:xfrm>
          <a:prstGeom prst="rect">
            <a:avLst/>
          </a:prstGeom>
        </p:spPr>
      </p:pic>
      <p:sp useBgFill="1">
        <p:nvSpPr>
          <p:cNvPr id="57" name="Freeform: Shape 56">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59" name="Rectangle 58">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Content Placeholder 3">
            <a:extLst>
              <a:ext uri="{FF2B5EF4-FFF2-40B4-BE49-F238E27FC236}">
                <a16:creationId xmlns:a16="http://schemas.microsoft.com/office/drawing/2014/main" id="{A8CA7F71-2A6E-43A8-BCAD-7AC29FFBB0F8}"/>
              </a:ext>
            </a:extLst>
          </p:cNvPr>
          <p:cNvSpPr>
            <a:spLocks noGrp="1"/>
          </p:cNvSpPr>
          <p:nvPr>
            <p:ph idx="1"/>
          </p:nvPr>
        </p:nvSpPr>
        <p:spPr>
          <a:xfrm>
            <a:off x="144696" y="159488"/>
            <a:ext cx="5431111" cy="5653829"/>
          </a:xfrm>
          <a:prstGeom prst="rect">
            <a:avLst/>
          </a:prstGeom>
        </p:spPr>
        <p:txBody>
          <a:bodyPr>
            <a:noAutofit/>
          </a:bodyPr>
          <a:lstStyle/>
          <a:p>
            <a:pPr marL="0" indent="0" fontAlgn="base">
              <a:lnSpc>
                <a:spcPct val="90000"/>
              </a:lnSpc>
              <a:spcAft>
                <a:spcPts val="1500"/>
              </a:spcAft>
              <a:buClr>
                <a:srgbClr val="3B6FB3"/>
              </a:buClr>
              <a:buNone/>
            </a:pPr>
            <a:r>
              <a:rPr lang="en-US" sz="2600" b="1" dirty="0">
                <a:latin typeface="Arial" panose="020B0604020202020204" pitchFamily="34" charset="0"/>
                <a:ea typeface="Times New Roman" panose="02020603050405020304" pitchFamily="18" charset="0"/>
              </a:rPr>
              <a:t>Givens also learned it is customary for young girls to undergo female genital mutilation (FGM) before the parents marry them off. She felt a deep sadness for girls who are forced to grow up before their time and desperately wanted to help them, but  she wasn’t sure how. Rescuing girls from female genital mutilation and early marriages seemed a daunting task and became even more difficult because the girls were told that they were not considered  women or even valuable unless these body parts were removed. </a:t>
            </a:r>
            <a:endParaRPr lang="en-US" sz="2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5520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4E01D-E822-4E70-B0FA-B4695BADCBA4}"/>
              </a:ext>
            </a:extLst>
          </p:cNvPr>
          <p:cNvSpPr>
            <a:spLocks noGrp="1"/>
          </p:cNvSpPr>
          <p:nvPr>
            <p:ph type="title"/>
          </p:nvPr>
        </p:nvSpPr>
        <p:spPr>
          <a:xfrm>
            <a:off x="1687947" y="0"/>
            <a:ext cx="9773951" cy="827590"/>
          </a:xfrm>
        </p:spPr>
        <p:txBody>
          <a:bodyPr>
            <a:noAutofit/>
          </a:bodyPr>
          <a:lstStyle/>
          <a:p>
            <a:r>
              <a:rPr lang="en-US" sz="5400" b="1" dirty="0">
                <a:latin typeface="Arial" panose="020B0604020202020204" pitchFamily="34" charset="0"/>
                <a:cs typeface="Arial" panose="020B0604020202020204" pitchFamily="34" charset="0"/>
              </a:rPr>
              <a:t>The Butterfly Project</a:t>
            </a:r>
          </a:p>
        </p:txBody>
      </p:sp>
      <p:sp>
        <p:nvSpPr>
          <p:cNvPr id="3" name="Content Placeholder 2">
            <a:extLst>
              <a:ext uri="{FF2B5EF4-FFF2-40B4-BE49-F238E27FC236}">
                <a16:creationId xmlns:a16="http://schemas.microsoft.com/office/drawing/2014/main" id="{36149D9F-5B7E-4AF3-9D5D-2868AB60AA9F}"/>
              </a:ext>
            </a:extLst>
          </p:cNvPr>
          <p:cNvSpPr>
            <a:spLocks noGrp="1"/>
          </p:cNvSpPr>
          <p:nvPr>
            <p:ph idx="1"/>
          </p:nvPr>
        </p:nvSpPr>
        <p:spPr>
          <a:xfrm>
            <a:off x="1687947" y="969380"/>
            <a:ext cx="8537635" cy="5888620"/>
          </a:xfrm>
        </p:spPr>
        <p:txBody>
          <a:bodyPr>
            <a:noAutofit/>
          </a:bodyPr>
          <a:lstStyle/>
          <a:p>
            <a:pPr marL="0" indent="0">
              <a:lnSpc>
                <a:spcPct val="90000"/>
              </a:lnSpc>
              <a:buNone/>
            </a:pPr>
            <a:r>
              <a:rPr lang="en-US" sz="3600" b="1" dirty="0">
                <a:latin typeface="Arial" panose="020B0604020202020204" pitchFamily="34" charset="0"/>
                <a:cs typeface="Arial" panose="020B0604020202020204" pitchFamily="34" charset="0"/>
              </a:rPr>
              <a:t>Soror Givens created the Butterfly Project in 2012 that provided rescue services, free education and shelter to children caught up in cultural systems that invade their human rights. Today there are three Butterfly Houses in two locations that has helped over numerous girls escape poverty and the cultural traditions that harm them. </a:t>
            </a:r>
          </a:p>
          <a:p>
            <a:pPr marL="0" indent="0">
              <a:lnSpc>
                <a:spcPct val="90000"/>
              </a:lnSpc>
              <a:buNone/>
            </a:pPr>
            <a:endParaRPr lang="en-US" sz="20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6EF85F6-9E60-4FA5-B256-383D4D50505F}"/>
              </a:ext>
            </a:extLst>
          </p:cNvPr>
          <p:cNvPicPr>
            <a:picLocks noChangeAspect="1"/>
          </p:cNvPicPr>
          <p:nvPr/>
        </p:nvPicPr>
        <p:blipFill rotWithShape="1">
          <a:blip r:embed="rId2"/>
          <a:srcRect l="7727" r="23387" b="2"/>
          <a:stretch/>
        </p:blipFill>
        <p:spPr>
          <a:xfrm>
            <a:off x="10377377" y="2756794"/>
            <a:ext cx="1664128" cy="2164935"/>
          </a:xfrm>
          <a:prstGeom prst="rect">
            <a:avLst/>
          </a:prstGeom>
        </p:spPr>
      </p:pic>
    </p:spTree>
    <p:extLst>
      <p:ext uri="{BB962C8B-B14F-4D97-AF65-F5344CB8AC3E}">
        <p14:creationId xmlns:p14="http://schemas.microsoft.com/office/powerpoint/2010/main" val="3327357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C715E-A2C6-4C5F-A291-C46044B62402}"/>
              </a:ext>
            </a:extLst>
          </p:cNvPr>
          <p:cNvSpPr>
            <a:spLocks noGrp="1"/>
          </p:cNvSpPr>
          <p:nvPr>
            <p:ph type="title"/>
          </p:nvPr>
        </p:nvSpPr>
        <p:spPr>
          <a:xfrm>
            <a:off x="2953821" y="93545"/>
            <a:ext cx="8911687" cy="603685"/>
          </a:xfrm>
        </p:spPr>
        <p:txBody>
          <a:bodyPr>
            <a:noAutofit/>
          </a:bodyPr>
          <a:lstStyle/>
          <a:p>
            <a:r>
              <a:rPr lang="en-US" sz="4000" b="1" dirty="0"/>
              <a:t>Africa’s Prevalence of FGM</a:t>
            </a:r>
          </a:p>
        </p:txBody>
      </p:sp>
      <p:pic>
        <p:nvPicPr>
          <p:cNvPr id="4" name="Picture 3">
            <a:extLst>
              <a:ext uri="{FF2B5EF4-FFF2-40B4-BE49-F238E27FC236}">
                <a16:creationId xmlns:a16="http://schemas.microsoft.com/office/drawing/2014/main" id="{60417062-1306-49EF-A763-27D466FE45F6}"/>
              </a:ext>
            </a:extLst>
          </p:cNvPr>
          <p:cNvPicPr>
            <a:picLocks noChangeAspect="1"/>
          </p:cNvPicPr>
          <p:nvPr/>
        </p:nvPicPr>
        <p:blipFill>
          <a:blip r:embed="rId2"/>
          <a:stretch>
            <a:fillRect/>
          </a:stretch>
        </p:blipFill>
        <p:spPr>
          <a:xfrm>
            <a:off x="2953821" y="991229"/>
            <a:ext cx="7098030" cy="6035146"/>
          </a:xfrm>
          <a:prstGeom prst="rect">
            <a:avLst/>
          </a:prstGeom>
        </p:spPr>
      </p:pic>
    </p:spTree>
    <p:extLst>
      <p:ext uri="{BB962C8B-B14F-4D97-AF65-F5344CB8AC3E}">
        <p14:creationId xmlns:p14="http://schemas.microsoft.com/office/powerpoint/2010/main" val="132478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3" name="Rectangle 8">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 name="Rectangle 10">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F4961A4E-F8EE-4A90-AB7A-4C76266E73AC}"/>
              </a:ext>
            </a:extLst>
          </p:cNvPr>
          <p:cNvPicPr>
            <a:picLocks noChangeAspect="1"/>
          </p:cNvPicPr>
          <p:nvPr/>
        </p:nvPicPr>
        <p:blipFill rotWithShape="1">
          <a:blip r:embed="rId2"/>
          <a:srcRect r="4103"/>
          <a:stretch/>
        </p:blipFill>
        <p:spPr>
          <a:xfrm>
            <a:off x="8229598" y="10"/>
            <a:ext cx="3962401" cy="6857990"/>
          </a:xfrm>
          <a:prstGeom prst="rect">
            <a:avLst/>
          </a:prstGeom>
        </p:spPr>
      </p:pic>
      <p:sp>
        <p:nvSpPr>
          <p:cNvPr id="13"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1E9B3F9C-B8A8-4D9B-AEBE-892D3A75F8AE}"/>
              </a:ext>
            </a:extLst>
          </p:cNvPr>
          <p:cNvSpPr>
            <a:spLocks noGrp="1"/>
          </p:cNvSpPr>
          <p:nvPr>
            <p:ph type="title"/>
          </p:nvPr>
        </p:nvSpPr>
        <p:spPr>
          <a:xfrm>
            <a:off x="541867" y="787400"/>
            <a:ext cx="7145866" cy="778933"/>
          </a:xfrm>
        </p:spPr>
        <p:txBody>
          <a:bodyPr anchor="ctr">
            <a:normAutofit/>
          </a:bodyPr>
          <a:lstStyle/>
          <a:p>
            <a:r>
              <a:rPr lang="en-US" sz="3200" dirty="0">
                <a:solidFill>
                  <a:srgbClr val="FEFFFF"/>
                </a:solidFill>
              </a:rPr>
              <a:t>Kimetha Hill</a:t>
            </a:r>
          </a:p>
        </p:txBody>
      </p:sp>
      <p:sp>
        <p:nvSpPr>
          <p:cNvPr id="3" name="Content Placeholder 2">
            <a:extLst>
              <a:ext uri="{FF2B5EF4-FFF2-40B4-BE49-F238E27FC236}">
                <a16:creationId xmlns:a16="http://schemas.microsoft.com/office/drawing/2014/main" id="{949755A6-7E2F-4F1C-8E5D-7A12004ED5AE}"/>
              </a:ext>
            </a:extLst>
          </p:cNvPr>
          <p:cNvSpPr>
            <a:spLocks noGrp="1"/>
          </p:cNvSpPr>
          <p:nvPr>
            <p:ph idx="1"/>
          </p:nvPr>
        </p:nvSpPr>
        <p:spPr>
          <a:xfrm>
            <a:off x="541866" y="2032000"/>
            <a:ext cx="7145867" cy="3879222"/>
          </a:xfrm>
        </p:spPr>
        <p:txBody>
          <a:bodyPr>
            <a:normAutofit/>
          </a:bodyPr>
          <a:lstStyle/>
          <a:p>
            <a:pPr marL="0" indent="0">
              <a:buNone/>
            </a:pPr>
            <a:r>
              <a:rPr lang="en-US" b="1" dirty="0">
                <a:solidFill>
                  <a:srgbClr val="FEFFFF"/>
                </a:solidFill>
                <a:latin typeface="Arial" panose="020B0604020202020204" pitchFamily="34" charset="0"/>
                <a:cs typeface="Arial" panose="020B0604020202020204" pitchFamily="34" charset="0"/>
              </a:rPr>
              <a:t>During an interview with ---Voice and Viewpoint’s Kimetha Hill in 2014, Givens explained the Butterfly Project. </a:t>
            </a:r>
          </a:p>
          <a:p>
            <a:pPr marL="0" indent="0">
              <a:buNone/>
            </a:pPr>
            <a:r>
              <a:rPr lang="en-US" b="1" dirty="0">
                <a:solidFill>
                  <a:srgbClr val="FEFFFF"/>
                </a:solidFill>
                <a:latin typeface="Arial" panose="020B0604020202020204" pitchFamily="34" charset="0"/>
                <a:cs typeface="Arial" panose="020B0604020202020204" pitchFamily="34" charset="0"/>
              </a:rPr>
              <a:t>“I was driving up the street in LA and I started seeing these butterflies in my mirror behind my car. By the time I pulled up in my mom’s driveway there were all these butterflies in my mom’s garden. Then I heard the Lord say, “You will build a house called the Butterfly House. And you will gather little girls from all over East Africa. Victims. You will feed them; you will nurture them. You will take care of them while they’re in their cocoon. After they leave, I Can Fly High School they will fly away like butterflies as they have gone through a transformation. And I will lead you to get them.” </a:t>
            </a:r>
          </a:p>
          <a:p>
            <a:pPr marL="0" indent="0">
              <a:buNone/>
            </a:pPr>
            <a:endParaRPr lang="en-US" dirty="0">
              <a:solidFill>
                <a:srgbClr val="FEFFFF"/>
              </a:solidFill>
            </a:endParaRPr>
          </a:p>
        </p:txBody>
      </p:sp>
    </p:spTree>
    <p:extLst>
      <p:ext uri="{BB962C8B-B14F-4D97-AF65-F5344CB8AC3E}">
        <p14:creationId xmlns:p14="http://schemas.microsoft.com/office/powerpoint/2010/main" val="2348548202"/>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9851E3A-A987-4859-9987-B13096D97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4" name="Group 13">
            <a:extLst>
              <a:ext uri="{FF2B5EF4-FFF2-40B4-BE49-F238E27FC236}">
                <a16:creationId xmlns:a16="http://schemas.microsoft.com/office/drawing/2014/main" id="{BB12D296-A22C-4E21-9C75-3E67301E74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5" name="Freeform 11">
              <a:extLst>
                <a:ext uri="{FF2B5EF4-FFF2-40B4-BE49-F238E27FC236}">
                  <a16:creationId xmlns:a16="http://schemas.microsoft.com/office/drawing/2014/main" id="{1A1238F3-0B39-40D0-8C3F-BDBAAE1E3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6" name="Freeform 12">
              <a:extLst>
                <a:ext uri="{FF2B5EF4-FFF2-40B4-BE49-F238E27FC236}">
                  <a16:creationId xmlns:a16="http://schemas.microsoft.com/office/drawing/2014/main" id="{604D379A-6934-4295-9EF2-BDD404CB5C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 name="Freeform 13">
              <a:extLst>
                <a:ext uri="{FF2B5EF4-FFF2-40B4-BE49-F238E27FC236}">
                  <a16:creationId xmlns:a16="http://schemas.microsoft.com/office/drawing/2014/main" id="{3C1E9A55-61F7-4040-8274-782A429D8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8" name="Freeform 14">
              <a:extLst>
                <a:ext uri="{FF2B5EF4-FFF2-40B4-BE49-F238E27FC236}">
                  <a16:creationId xmlns:a16="http://schemas.microsoft.com/office/drawing/2014/main" id="{6DBD7D8E-F59B-4CA6-93DC-2D936BC79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 name="Freeform 15">
              <a:extLst>
                <a:ext uri="{FF2B5EF4-FFF2-40B4-BE49-F238E27FC236}">
                  <a16:creationId xmlns:a16="http://schemas.microsoft.com/office/drawing/2014/main" id="{5A2E5C3E-887D-4D86-8D20-C306EEA89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0" name="Freeform 16">
              <a:extLst>
                <a:ext uri="{FF2B5EF4-FFF2-40B4-BE49-F238E27FC236}">
                  <a16:creationId xmlns:a16="http://schemas.microsoft.com/office/drawing/2014/main" id="{983E4218-35DF-4531-9FFB-196FE4A70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1" name="Freeform 17">
              <a:extLst>
                <a:ext uri="{FF2B5EF4-FFF2-40B4-BE49-F238E27FC236}">
                  <a16:creationId xmlns:a16="http://schemas.microsoft.com/office/drawing/2014/main" id="{8D0B9266-FB4F-4A11-9906-D88930267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 name="Freeform 18">
              <a:extLst>
                <a:ext uri="{FF2B5EF4-FFF2-40B4-BE49-F238E27FC236}">
                  <a16:creationId xmlns:a16="http://schemas.microsoft.com/office/drawing/2014/main" id="{4D68D567-E1FF-4421-A5A7-0FB5B6CCF3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3" name="Freeform 19">
              <a:extLst>
                <a:ext uri="{FF2B5EF4-FFF2-40B4-BE49-F238E27FC236}">
                  <a16:creationId xmlns:a16="http://schemas.microsoft.com/office/drawing/2014/main" id="{162E82F3-E7FB-46D6-A67C-19F349F67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4" name="Freeform 20">
              <a:extLst>
                <a:ext uri="{FF2B5EF4-FFF2-40B4-BE49-F238E27FC236}">
                  <a16:creationId xmlns:a16="http://schemas.microsoft.com/office/drawing/2014/main" id="{29237D49-4974-49A3-ADFD-719D2A3775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5" name="Freeform 21">
              <a:extLst>
                <a:ext uri="{FF2B5EF4-FFF2-40B4-BE49-F238E27FC236}">
                  <a16:creationId xmlns:a16="http://schemas.microsoft.com/office/drawing/2014/main" id="{15684C6D-1CAF-400F-AFB5-24C18BE66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6" name="Freeform 22">
              <a:extLst>
                <a:ext uri="{FF2B5EF4-FFF2-40B4-BE49-F238E27FC236}">
                  <a16:creationId xmlns:a16="http://schemas.microsoft.com/office/drawing/2014/main" id="{D71E86AF-F2C2-497D-8C63-1A633C0569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8" name="Group 27">
            <a:extLst>
              <a:ext uri="{FF2B5EF4-FFF2-40B4-BE49-F238E27FC236}">
                <a16:creationId xmlns:a16="http://schemas.microsoft.com/office/drawing/2014/main" id="{8FCB706A-A0EA-484D-93DC-B2CED03BD2B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9" name="Freeform 27">
              <a:extLst>
                <a:ext uri="{FF2B5EF4-FFF2-40B4-BE49-F238E27FC236}">
                  <a16:creationId xmlns:a16="http://schemas.microsoft.com/office/drawing/2014/main" id="{A78D4A50-94B5-4EAE-B4AF-79D6DE9A2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 name="Freeform 28">
              <a:extLst>
                <a:ext uri="{FF2B5EF4-FFF2-40B4-BE49-F238E27FC236}">
                  <a16:creationId xmlns:a16="http://schemas.microsoft.com/office/drawing/2014/main" id="{F465FEEF-4A9D-48D0-AD78-3F03C5153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 name="Freeform 29">
              <a:extLst>
                <a:ext uri="{FF2B5EF4-FFF2-40B4-BE49-F238E27FC236}">
                  <a16:creationId xmlns:a16="http://schemas.microsoft.com/office/drawing/2014/main" id="{0B9FF3DB-CBEC-4D4E-B28F-CABCB9980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2" name="Freeform 30">
              <a:extLst>
                <a:ext uri="{FF2B5EF4-FFF2-40B4-BE49-F238E27FC236}">
                  <a16:creationId xmlns:a16="http://schemas.microsoft.com/office/drawing/2014/main" id="{45BC3B0B-20C8-4F1E-8120-9E6C5BA8D1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3" name="Freeform 31">
              <a:extLst>
                <a:ext uri="{FF2B5EF4-FFF2-40B4-BE49-F238E27FC236}">
                  <a16:creationId xmlns:a16="http://schemas.microsoft.com/office/drawing/2014/main" id="{C2D0EEAB-704C-4DBC-A730-7F8FFBEFC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4" name="Freeform 32">
              <a:extLst>
                <a:ext uri="{FF2B5EF4-FFF2-40B4-BE49-F238E27FC236}">
                  <a16:creationId xmlns:a16="http://schemas.microsoft.com/office/drawing/2014/main" id="{8ADC598E-AAD3-4049-A1F7-D6BA27876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5" name="Freeform 33">
              <a:extLst>
                <a:ext uri="{FF2B5EF4-FFF2-40B4-BE49-F238E27FC236}">
                  <a16:creationId xmlns:a16="http://schemas.microsoft.com/office/drawing/2014/main" id="{080514FC-72C0-4BBE-8376-E2DD52C79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6" name="Freeform 34">
              <a:extLst>
                <a:ext uri="{FF2B5EF4-FFF2-40B4-BE49-F238E27FC236}">
                  <a16:creationId xmlns:a16="http://schemas.microsoft.com/office/drawing/2014/main" id="{B76B3E91-F388-454F-8306-D64D08895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7" name="Freeform 35">
              <a:extLst>
                <a:ext uri="{FF2B5EF4-FFF2-40B4-BE49-F238E27FC236}">
                  <a16:creationId xmlns:a16="http://schemas.microsoft.com/office/drawing/2014/main" id="{A24F85CC-2609-497D-A3BE-D128CE9E2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8" name="Freeform 36">
              <a:extLst>
                <a:ext uri="{FF2B5EF4-FFF2-40B4-BE49-F238E27FC236}">
                  <a16:creationId xmlns:a16="http://schemas.microsoft.com/office/drawing/2014/main" id="{026D0D91-F7BF-49FB-90D4-56B7B0FF8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9" name="Freeform 37">
              <a:extLst>
                <a:ext uri="{FF2B5EF4-FFF2-40B4-BE49-F238E27FC236}">
                  <a16:creationId xmlns:a16="http://schemas.microsoft.com/office/drawing/2014/main" id="{E3F29555-7107-4106-81BD-CA8763BD6F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0" name="Freeform 38">
              <a:extLst>
                <a:ext uri="{FF2B5EF4-FFF2-40B4-BE49-F238E27FC236}">
                  <a16:creationId xmlns:a16="http://schemas.microsoft.com/office/drawing/2014/main" id="{68AF4D70-6597-4A7A-ABDD-30A8178BBC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2" name="Rectangle 41">
            <a:extLst>
              <a:ext uri="{FF2B5EF4-FFF2-40B4-BE49-F238E27FC236}">
                <a16:creationId xmlns:a16="http://schemas.microsoft.com/office/drawing/2014/main" id="{771D8553-2EA7-406A-A46F-8B3986C25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4" name="Freeform 11">
            <a:extLst>
              <a:ext uri="{FF2B5EF4-FFF2-40B4-BE49-F238E27FC236}">
                <a16:creationId xmlns:a16="http://schemas.microsoft.com/office/drawing/2014/main" id="{5DE9A097-EFD3-4BA8-A9ED-6A278D3C8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a:extLst>
              <a:ext uri="{FF2B5EF4-FFF2-40B4-BE49-F238E27FC236}">
                <a16:creationId xmlns:a16="http://schemas.microsoft.com/office/drawing/2014/main" id="{06EF85F6-9E60-4FA5-B256-383D4D50505F}"/>
              </a:ext>
            </a:extLst>
          </p:cNvPr>
          <p:cNvPicPr>
            <a:picLocks noChangeAspect="1"/>
          </p:cNvPicPr>
          <p:nvPr/>
        </p:nvPicPr>
        <p:blipFill rotWithShape="1">
          <a:blip r:embed="rId2"/>
          <a:srcRect l="6560" r="22217" b="-2"/>
          <a:stretch/>
        </p:blipFill>
        <p:spPr>
          <a:xfrm>
            <a:off x="20" y="10"/>
            <a:ext cx="2725091" cy="3428990"/>
          </a:xfrm>
          <a:prstGeom prst="rect">
            <a:avLst/>
          </a:prstGeom>
        </p:spPr>
      </p:pic>
      <p:pic>
        <p:nvPicPr>
          <p:cNvPr id="7" name="Picture 6">
            <a:extLst>
              <a:ext uri="{FF2B5EF4-FFF2-40B4-BE49-F238E27FC236}">
                <a16:creationId xmlns:a16="http://schemas.microsoft.com/office/drawing/2014/main" id="{4067CF6A-7D56-4348-90FC-8695E7CD29E3}"/>
              </a:ext>
            </a:extLst>
          </p:cNvPr>
          <p:cNvPicPr>
            <a:picLocks noChangeAspect="1"/>
          </p:cNvPicPr>
          <p:nvPr/>
        </p:nvPicPr>
        <p:blipFill rotWithShape="1">
          <a:blip r:embed="rId3"/>
          <a:srcRect t="8986" r="2" b="4918"/>
          <a:stretch/>
        </p:blipFill>
        <p:spPr>
          <a:xfrm>
            <a:off x="20" y="3429000"/>
            <a:ext cx="2717581" cy="3429000"/>
          </a:xfrm>
          <a:prstGeom prst="rect">
            <a:avLst/>
          </a:prstGeom>
        </p:spPr>
      </p:pic>
      <p:cxnSp>
        <p:nvCxnSpPr>
          <p:cNvPr id="46" name="Straight Connector 45">
            <a:extLst>
              <a:ext uri="{FF2B5EF4-FFF2-40B4-BE49-F238E27FC236}">
                <a16:creationId xmlns:a16="http://schemas.microsoft.com/office/drawing/2014/main" id="{8ED4CAA9-D1DB-4EAE-88BD-A149B54FE4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2733254"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6149D9F-5B7E-4AF3-9D5D-2868AB60AA9F}"/>
              </a:ext>
            </a:extLst>
          </p:cNvPr>
          <p:cNvSpPr>
            <a:spLocks noGrp="1"/>
          </p:cNvSpPr>
          <p:nvPr>
            <p:ph idx="1"/>
          </p:nvPr>
        </p:nvSpPr>
        <p:spPr>
          <a:xfrm>
            <a:off x="4643922" y="542043"/>
            <a:ext cx="6847944" cy="6188290"/>
          </a:xfrm>
        </p:spPr>
        <p:txBody>
          <a:bodyPr>
            <a:noAutofit/>
          </a:bodyPr>
          <a:lstStyle/>
          <a:p>
            <a:pPr marL="0" indent="0">
              <a:buNone/>
            </a:pPr>
            <a:r>
              <a:rPr lang="en-US" sz="3200" b="1" dirty="0">
                <a:latin typeface="Arial" panose="020B0604020202020204" pitchFamily="34" charset="0"/>
                <a:cs typeface="Arial" panose="020B0604020202020204" pitchFamily="34" charset="0"/>
              </a:rPr>
              <a:t>One of Soror Given’s mentors donated $1,000. She hired an architect and began laying the foundation.  She remembers, “It was a slow process and I fundraised everywhere I could. A lot of people told me to go away, but I didn’t stop.” As Rev. Sha’ began sharing the story of the girls, the money began to pour in. Back in Kenya, rescuers began to save more and more girls. </a:t>
            </a:r>
          </a:p>
        </p:txBody>
      </p:sp>
    </p:spTree>
    <p:extLst>
      <p:ext uri="{BB962C8B-B14F-4D97-AF65-F5344CB8AC3E}">
        <p14:creationId xmlns:p14="http://schemas.microsoft.com/office/powerpoint/2010/main" val="1366219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37DC-75CD-462C-A86C-279E12210F35}"/>
              </a:ext>
            </a:extLst>
          </p:cNvPr>
          <p:cNvSpPr>
            <a:spLocks noGrp="1"/>
          </p:cNvSpPr>
          <p:nvPr>
            <p:ph type="title"/>
          </p:nvPr>
        </p:nvSpPr>
        <p:spPr>
          <a:xfrm>
            <a:off x="1880544" y="184630"/>
            <a:ext cx="9953493" cy="938876"/>
          </a:xfrm>
        </p:spPr>
        <p:txBody>
          <a:bodyPr>
            <a:normAutofit fontScale="90000"/>
          </a:bodyPr>
          <a:lstStyle/>
          <a:p>
            <a:r>
              <a:rPr lang="en-US" sz="6600" b="1" dirty="0"/>
              <a:t>How a rescue is done….</a:t>
            </a:r>
          </a:p>
        </p:txBody>
      </p:sp>
      <p:sp>
        <p:nvSpPr>
          <p:cNvPr id="3" name="Content Placeholder 2">
            <a:extLst>
              <a:ext uri="{FF2B5EF4-FFF2-40B4-BE49-F238E27FC236}">
                <a16:creationId xmlns:a16="http://schemas.microsoft.com/office/drawing/2014/main" id="{FCF00327-94E5-49E9-B08A-EBCA613F75F2}"/>
              </a:ext>
            </a:extLst>
          </p:cNvPr>
          <p:cNvSpPr>
            <a:spLocks noGrp="1"/>
          </p:cNvSpPr>
          <p:nvPr>
            <p:ph idx="1"/>
          </p:nvPr>
        </p:nvSpPr>
        <p:spPr>
          <a:xfrm>
            <a:off x="132907" y="1265276"/>
            <a:ext cx="11926186" cy="5408094"/>
          </a:xfrm>
        </p:spPr>
        <p:txBody>
          <a:bodyPr>
            <a:noAutofit/>
          </a:bodyPr>
          <a:lstStyle/>
          <a:p>
            <a:pPr marL="0" indent="0">
              <a:buNone/>
            </a:pPr>
            <a:r>
              <a:rPr lang="en-US" sz="2400" b="1" dirty="0"/>
              <a:t>I CAN FLY International practices a grass roots approach in partnership with other organizations, individuals and entities to rescue vulnerable girls at the most crucial stages in their development. Most rescues occur when a girl as young as 7 years old is threatened to be married off, undergo female mutilation, found working in an unhealthy environment, sex trade, or living in extreme poverty. Once they receive a call alerting them to such events, they strategically organize a plan to retrieve the girl from the toxic environment.  Many rescues are voluntary because of a “STEP ONE” approach which involves a first warning given to parents or guardians to release the girl/victim. This caution aspect of their approach is led by local law enforcement, social workers and community leaders. In such cases and others the Child Welfare Society of Kenya assists with the documentation of the case, initial counseling and a placement plan. Once the girl/victim is removed from the environment the child is taken to I Can Fly High School or I Can Fly Rescue Center for refuge.</a:t>
            </a:r>
          </a:p>
        </p:txBody>
      </p:sp>
    </p:spTree>
    <p:extLst>
      <p:ext uri="{BB962C8B-B14F-4D97-AF65-F5344CB8AC3E}">
        <p14:creationId xmlns:p14="http://schemas.microsoft.com/office/powerpoint/2010/main" val="2184372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1" name="Group 48">
            <a:extLst>
              <a:ext uri="{FF2B5EF4-FFF2-40B4-BE49-F238E27FC236}">
                <a16:creationId xmlns:a16="http://schemas.microsoft.com/office/drawing/2014/main" id="{58DF5B7A-7785-49C6-B4EB-252FF28C2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50" name="Freeform 11">
              <a:extLst>
                <a:ext uri="{FF2B5EF4-FFF2-40B4-BE49-F238E27FC236}">
                  <a16:creationId xmlns:a16="http://schemas.microsoft.com/office/drawing/2014/main" id="{78BD0529-90E2-47B4-8D13-CEE11A154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1" name="Freeform 12">
              <a:extLst>
                <a:ext uri="{FF2B5EF4-FFF2-40B4-BE49-F238E27FC236}">
                  <a16:creationId xmlns:a16="http://schemas.microsoft.com/office/drawing/2014/main" id="{AE127430-162B-43FD-A02F-6E8AD8FD9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2" name="Freeform 13">
              <a:extLst>
                <a:ext uri="{FF2B5EF4-FFF2-40B4-BE49-F238E27FC236}">
                  <a16:creationId xmlns:a16="http://schemas.microsoft.com/office/drawing/2014/main" id="{7A6023CB-BCF4-4A3C-B04B-EFF677921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3" name="Freeform 14">
              <a:extLst>
                <a:ext uri="{FF2B5EF4-FFF2-40B4-BE49-F238E27FC236}">
                  <a16:creationId xmlns:a16="http://schemas.microsoft.com/office/drawing/2014/main" id="{98B0FCF0-0865-45E1-977A-5BFDD0EFC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4" name="Freeform 15">
              <a:extLst>
                <a:ext uri="{FF2B5EF4-FFF2-40B4-BE49-F238E27FC236}">
                  <a16:creationId xmlns:a16="http://schemas.microsoft.com/office/drawing/2014/main" id="{C1FF2792-ADB4-44D2-B7EF-6E3503725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5" name="Freeform 16">
              <a:extLst>
                <a:ext uri="{FF2B5EF4-FFF2-40B4-BE49-F238E27FC236}">
                  <a16:creationId xmlns:a16="http://schemas.microsoft.com/office/drawing/2014/main" id="{B7B0F0A2-D4CD-4EA5-96E9-9E282F25C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6" name="Freeform 17">
              <a:extLst>
                <a:ext uri="{FF2B5EF4-FFF2-40B4-BE49-F238E27FC236}">
                  <a16:creationId xmlns:a16="http://schemas.microsoft.com/office/drawing/2014/main" id="{FBBC4912-27C6-4C5E-9C40-AE9B6644E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7" name="Freeform 18">
              <a:extLst>
                <a:ext uri="{FF2B5EF4-FFF2-40B4-BE49-F238E27FC236}">
                  <a16:creationId xmlns:a16="http://schemas.microsoft.com/office/drawing/2014/main" id="{127E474D-BE64-49E8-8C82-691642D0BC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8" name="Freeform 19">
              <a:extLst>
                <a:ext uri="{FF2B5EF4-FFF2-40B4-BE49-F238E27FC236}">
                  <a16:creationId xmlns:a16="http://schemas.microsoft.com/office/drawing/2014/main" id="{A385E451-43CB-441B-83EE-28ACB6BCB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9" name="Freeform 20">
              <a:extLst>
                <a:ext uri="{FF2B5EF4-FFF2-40B4-BE49-F238E27FC236}">
                  <a16:creationId xmlns:a16="http://schemas.microsoft.com/office/drawing/2014/main" id="{5BF91B89-051C-49D8-9029-83A1F52B0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0" name="Freeform 21">
              <a:extLst>
                <a:ext uri="{FF2B5EF4-FFF2-40B4-BE49-F238E27FC236}">
                  <a16:creationId xmlns:a16="http://schemas.microsoft.com/office/drawing/2014/main" id="{42329880-D64F-4074-ABE4-348FDC7FB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1" name="Freeform 22">
              <a:extLst>
                <a:ext uri="{FF2B5EF4-FFF2-40B4-BE49-F238E27FC236}">
                  <a16:creationId xmlns:a16="http://schemas.microsoft.com/office/drawing/2014/main" id="{2FAD4595-5B16-442B-A756-924FB136A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92" name="Group 62">
            <a:extLst>
              <a:ext uri="{FF2B5EF4-FFF2-40B4-BE49-F238E27FC236}">
                <a16:creationId xmlns:a16="http://schemas.microsoft.com/office/drawing/2014/main" id="{9F9B151E-1B34-4FA6-A53D-B92F787D9E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64" name="Freeform 27">
              <a:extLst>
                <a:ext uri="{FF2B5EF4-FFF2-40B4-BE49-F238E27FC236}">
                  <a16:creationId xmlns:a16="http://schemas.microsoft.com/office/drawing/2014/main" id="{617ED8F6-0AA2-4080-ADCB-6C7CE1759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5" name="Freeform 28">
              <a:extLst>
                <a:ext uri="{FF2B5EF4-FFF2-40B4-BE49-F238E27FC236}">
                  <a16:creationId xmlns:a16="http://schemas.microsoft.com/office/drawing/2014/main" id="{76F017FD-AF02-4E22-A564-5DCC93F5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6" name="Freeform 29">
              <a:extLst>
                <a:ext uri="{FF2B5EF4-FFF2-40B4-BE49-F238E27FC236}">
                  <a16:creationId xmlns:a16="http://schemas.microsoft.com/office/drawing/2014/main" id="{61F8A187-FAA8-4625-AC70-EE2C7499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7" name="Freeform 30">
              <a:extLst>
                <a:ext uri="{FF2B5EF4-FFF2-40B4-BE49-F238E27FC236}">
                  <a16:creationId xmlns:a16="http://schemas.microsoft.com/office/drawing/2014/main" id="{6D431C21-669A-42BC-A2DF-9092CA729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8" name="Freeform 31">
              <a:extLst>
                <a:ext uri="{FF2B5EF4-FFF2-40B4-BE49-F238E27FC236}">
                  <a16:creationId xmlns:a16="http://schemas.microsoft.com/office/drawing/2014/main" id="{D143DDDF-3A80-4C43-BBCF-8EC1280102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9" name="Freeform 32">
              <a:extLst>
                <a:ext uri="{FF2B5EF4-FFF2-40B4-BE49-F238E27FC236}">
                  <a16:creationId xmlns:a16="http://schemas.microsoft.com/office/drawing/2014/main" id="{313BFF88-4BDD-4CC4-A514-C7D655779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0" name="Freeform 33">
              <a:extLst>
                <a:ext uri="{FF2B5EF4-FFF2-40B4-BE49-F238E27FC236}">
                  <a16:creationId xmlns:a16="http://schemas.microsoft.com/office/drawing/2014/main" id="{BA235B4A-F8AD-4C1E-9074-356253813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1" name="Freeform 34">
              <a:extLst>
                <a:ext uri="{FF2B5EF4-FFF2-40B4-BE49-F238E27FC236}">
                  <a16:creationId xmlns:a16="http://schemas.microsoft.com/office/drawing/2014/main" id="{281D9204-5CB0-44D1-B01F-5FFF6B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2" name="Freeform 35">
              <a:extLst>
                <a:ext uri="{FF2B5EF4-FFF2-40B4-BE49-F238E27FC236}">
                  <a16:creationId xmlns:a16="http://schemas.microsoft.com/office/drawing/2014/main" id="{4DD213C5-5C2A-403A-AAEF-E495E64AE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3" name="Freeform 36">
              <a:extLst>
                <a:ext uri="{FF2B5EF4-FFF2-40B4-BE49-F238E27FC236}">
                  <a16:creationId xmlns:a16="http://schemas.microsoft.com/office/drawing/2014/main" id="{3D07FF46-5E32-4BEE-B85D-107AD341D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4" name="Freeform 37">
              <a:extLst>
                <a:ext uri="{FF2B5EF4-FFF2-40B4-BE49-F238E27FC236}">
                  <a16:creationId xmlns:a16="http://schemas.microsoft.com/office/drawing/2014/main" id="{4E5AE900-6815-4A65-9A96-CA280B3A8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5" name="Freeform 38">
              <a:extLst>
                <a:ext uri="{FF2B5EF4-FFF2-40B4-BE49-F238E27FC236}">
                  <a16:creationId xmlns:a16="http://schemas.microsoft.com/office/drawing/2014/main" id="{45EA57FC-ADA4-45DD-98E7-B0615C530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93" name="Rectangle 76">
            <a:extLst>
              <a:ext uri="{FF2B5EF4-FFF2-40B4-BE49-F238E27FC236}">
                <a16:creationId xmlns:a16="http://schemas.microsoft.com/office/drawing/2014/main" id="{9FFA7C60-EEB5-45DC-B964-20A76F776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94" name="Freeform 11">
            <a:extLst>
              <a:ext uri="{FF2B5EF4-FFF2-40B4-BE49-F238E27FC236}">
                <a16:creationId xmlns:a16="http://schemas.microsoft.com/office/drawing/2014/main" id="{7D84F46B-82DB-461C-88AC-F6C66B593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a:extLst>
              <a:ext uri="{FF2B5EF4-FFF2-40B4-BE49-F238E27FC236}">
                <a16:creationId xmlns:a16="http://schemas.microsoft.com/office/drawing/2014/main" id="{22F6CCA4-CB28-4970-95F3-DA1A74BFF390}"/>
              </a:ext>
            </a:extLst>
          </p:cNvPr>
          <p:cNvPicPr>
            <a:picLocks noChangeAspect="1"/>
          </p:cNvPicPr>
          <p:nvPr/>
        </p:nvPicPr>
        <p:blipFill rotWithShape="1">
          <a:blip r:embed="rId2"/>
          <a:srcRect t="9709" b="15291"/>
          <a:stretch/>
        </p:blipFill>
        <p:spPr>
          <a:xfrm>
            <a:off x="20" y="10"/>
            <a:ext cx="12191980" cy="6857990"/>
          </a:xfrm>
          <a:prstGeom prst="rect">
            <a:avLst/>
          </a:prstGeom>
        </p:spPr>
      </p:pic>
    </p:spTree>
    <p:extLst>
      <p:ext uri="{BB962C8B-B14F-4D97-AF65-F5344CB8AC3E}">
        <p14:creationId xmlns:p14="http://schemas.microsoft.com/office/powerpoint/2010/main" val="11765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4619543" cy="6854038"/>
          </a:xfrm>
          <a:prstGeom prst="rect">
            <a:avLst/>
          </a:prstGeom>
          <a:solidFill>
            <a:schemeClr val="tx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162046" y="127322"/>
            <a:ext cx="4282632" cy="6597569"/>
          </a:xfrm>
        </p:spPr>
        <p:txBody>
          <a:bodyPr>
            <a:normAutofit lnSpcReduction="10000"/>
          </a:bodyPr>
          <a:lstStyle/>
          <a:p>
            <a:pPr marL="0" indent="0">
              <a:lnSpc>
                <a:spcPct val="90000"/>
              </a:lnSpc>
              <a:buNone/>
            </a:pPr>
            <a:r>
              <a:rPr lang="en-US" sz="2400" b="1" dirty="0">
                <a:latin typeface="Arial" panose="020B0604020202020204" pitchFamily="34" charset="0"/>
                <a:cs typeface="Arial" panose="020B0604020202020204" pitchFamily="34" charset="0"/>
              </a:rPr>
              <a:t>The Butterfly Project offers free education to girls from five distinct counties in Kenya. Most of the girls come from small, rural villages where water, food, and other basic needs are scarce due to unemployment and drought. The Butterfly girls live on the I Can Fly school campus in the Butterfly House. The Butterfly Houses are equipped with beds, modern amenities and living room space. Three meals per day, 24-hour security, transportation and enrichment activities are also provided.</a:t>
            </a:r>
          </a:p>
          <a:p>
            <a:pPr>
              <a:lnSpc>
                <a:spcPct val="90000"/>
              </a:lnSpc>
            </a:pPr>
            <a:endParaRPr lang="en-US" sz="1500" dirty="0"/>
          </a:p>
        </p:txBody>
      </p:sp>
      <p:pic>
        <p:nvPicPr>
          <p:cNvPr id="4" name="Picture 3">
            <a:extLst>
              <a:ext uri="{FF2B5EF4-FFF2-40B4-BE49-F238E27FC236}">
                <a16:creationId xmlns:a16="http://schemas.microsoft.com/office/drawing/2014/main" id="{FDB4B721-E0EE-45EA-AA6E-BB1FCBC2A823}"/>
              </a:ext>
            </a:extLst>
          </p:cNvPr>
          <p:cNvPicPr>
            <a:picLocks noChangeAspect="1"/>
          </p:cNvPicPr>
          <p:nvPr/>
        </p:nvPicPr>
        <p:blipFill rotWithShape="1">
          <a:blip r:embed="rId2"/>
          <a:srcRect l="24237" r="2058" b="-1"/>
          <a:stretch/>
        </p:blipFill>
        <p:spPr>
          <a:xfrm>
            <a:off x="4619543" y="10"/>
            <a:ext cx="7572457" cy="6857990"/>
          </a:xfrm>
          <a:prstGeom prst="rect">
            <a:avLst/>
          </a:prstGeom>
        </p:spPr>
      </p:pic>
    </p:spTree>
    <p:extLst>
      <p:ext uri="{BB962C8B-B14F-4D97-AF65-F5344CB8AC3E}">
        <p14:creationId xmlns:p14="http://schemas.microsoft.com/office/powerpoint/2010/main" val="378100294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5F45E-9759-4221-A107-5FB6EF9591A7}"/>
              </a:ext>
            </a:extLst>
          </p:cNvPr>
          <p:cNvSpPr>
            <a:spLocks noGrp="1"/>
          </p:cNvSpPr>
          <p:nvPr>
            <p:ph type="title"/>
          </p:nvPr>
        </p:nvSpPr>
        <p:spPr>
          <a:xfrm>
            <a:off x="1456660" y="296106"/>
            <a:ext cx="10526417" cy="2353006"/>
          </a:xfrm>
        </p:spPr>
        <p:txBody>
          <a:bodyPr>
            <a:noAutofit/>
          </a:bodyPr>
          <a:lstStyle/>
          <a:p>
            <a:pPr algn="ctr"/>
            <a:r>
              <a:rPr lang="en-US" sz="12500" b="1" dirty="0"/>
              <a:t>EXPANSION</a:t>
            </a:r>
          </a:p>
        </p:txBody>
      </p:sp>
      <p:sp>
        <p:nvSpPr>
          <p:cNvPr id="4" name="TextBox 3">
            <a:extLst>
              <a:ext uri="{FF2B5EF4-FFF2-40B4-BE49-F238E27FC236}">
                <a16:creationId xmlns:a16="http://schemas.microsoft.com/office/drawing/2014/main" id="{C7DB7009-C6B9-4220-8245-CF4DD1BC21FE}"/>
              </a:ext>
            </a:extLst>
          </p:cNvPr>
          <p:cNvSpPr txBox="1"/>
          <p:nvPr/>
        </p:nvSpPr>
        <p:spPr>
          <a:xfrm>
            <a:off x="2670312" y="2639228"/>
            <a:ext cx="8065028" cy="3139321"/>
          </a:xfrm>
          <a:prstGeom prst="rect">
            <a:avLst/>
          </a:prstGeom>
          <a:noFill/>
        </p:spPr>
        <p:txBody>
          <a:bodyPr wrap="none" rtlCol="0">
            <a:spAutoFit/>
          </a:bodyPr>
          <a:lstStyle/>
          <a:p>
            <a:pPr marL="285750" indent="-285750">
              <a:buFont typeface="Arial" panose="020B0604020202020204" pitchFamily="34" charset="0"/>
              <a:buChar char="•"/>
            </a:pPr>
            <a:r>
              <a:rPr lang="en-US" sz="6600" b="1" dirty="0"/>
              <a:t>The Eagles Project</a:t>
            </a:r>
          </a:p>
          <a:p>
            <a:pPr marL="285750" indent="-285750">
              <a:buFont typeface="Arial" panose="020B0604020202020204" pitchFamily="34" charset="0"/>
              <a:buChar char="•"/>
            </a:pPr>
            <a:r>
              <a:rPr lang="en-US" sz="6600" b="1" dirty="0"/>
              <a:t>The Little Butterflies</a:t>
            </a:r>
          </a:p>
          <a:p>
            <a:pPr marL="285750" indent="-285750">
              <a:buFont typeface="Arial" panose="020B0604020202020204" pitchFamily="34" charset="0"/>
              <a:buChar char="•"/>
            </a:pPr>
            <a:r>
              <a:rPr lang="en-US" sz="6600" b="1" dirty="0"/>
              <a:t>The Scholars</a:t>
            </a:r>
          </a:p>
        </p:txBody>
      </p:sp>
    </p:spTree>
    <p:extLst>
      <p:ext uri="{BB962C8B-B14F-4D97-AF65-F5344CB8AC3E}">
        <p14:creationId xmlns:p14="http://schemas.microsoft.com/office/powerpoint/2010/main" val="3351457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1" name="Group 50">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52"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3"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4"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5"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6"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7"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8"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9"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0"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1"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2"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3"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5" name="Group 64">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66"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7"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8"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9"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0"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1"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2"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3"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4"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5"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6"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7"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D13C9E92-7B21-4847-81BC-23BC549186A3}"/>
              </a:ext>
            </a:extLst>
          </p:cNvPr>
          <p:cNvSpPr>
            <a:spLocks noGrp="1"/>
          </p:cNvSpPr>
          <p:nvPr>
            <p:ph type="title"/>
          </p:nvPr>
        </p:nvSpPr>
        <p:spPr>
          <a:xfrm>
            <a:off x="6096000" y="446382"/>
            <a:ext cx="5854987" cy="665088"/>
          </a:xfrm>
        </p:spPr>
        <p:txBody>
          <a:bodyPr>
            <a:noAutofit/>
          </a:bodyPr>
          <a:lstStyle/>
          <a:p>
            <a:r>
              <a:rPr lang="en-US" sz="4400" b="1" dirty="0"/>
              <a:t>The Eagles Project</a:t>
            </a:r>
          </a:p>
        </p:txBody>
      </p:sp>
      <p:sp>
        <p:nvSpPr>
          <p:cNvPr id="79" name="Rectangle 78">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1"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a:extLst>
              <a:ext uri="{FF2B5EF4-FFF2-40B4-BE49-F238E27FC236}">
                <a16:creationId xmlns:a16="http://schemas.microsoft.com/office/drawing/2014/main" id="{FF4FE12A-81B6-4683-8D86-9F0EBE250B74}"/>
              </a:ext>
            </a:extLst>
          </p:cNvPr>
          <p:cNvPicPr>
            <a:picLocks noChangeAspect="1"/>
          </p:cNvPicPr>
          <p:nvPr/>
        </p:nvPicPr>
        <p:blipFill rotWithShape="1">
          <a:blip r:embed="rId2"/>
          <a:srcRect l="31773" r="22762" b="-2"/>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4987134" y="1379258"/>
            <a:ext cx="7268398" cy="5466827"/>
          </a:xfrm>
        </p:spPr>
        <p:txBody>
          <a:bodyPr>
            <a:normAutofit lnSpcReduction="10000"/>
          </a:bodyPr>
          <a:lstStyle/>
          <a:p>
            <a:pPr marL="0" indent="0">
              <a:lnSpc>
                <a:spcPct val="90000"/>
              </a:lnSpc>
              <a:buNone/>
            </a:pPr>
            <a:r>
              <a:rPr lang="en-US" sz="2200" b="1" dirty="0">
                <a:latin typeface="Arial" panose="020B0604020202020204" pitchFamily="34" charset="0"/>
                <a:cs typeface="Arial" panose="020B0604020202020204" pitchFamily="34" charset="0"/>
              </a:rPr>
              <a:t>After the Butterfly Project for girls launched, they were challenged by frequent requests for assistance for young boys. They were moved by the stories of boys who were orphans and child laborers at the age of fourteen but remained determined to work hard in school and achieve their dreams. Many walked for several miles to the campus asking for an opportunity to learn.</a:t>
            </a:r>
          </a:p>
          <a:p>
            <a:pPr marL="0" indent="0">
              <a:lnSpc>
                <a:spcPct val="90000"/>
              </a:lnSpc>
              <a:buNone/>
            </a:pPr>
            <a:r>
              <a:rPr lang="en-US" sz="2200" b="1" dirty="0">
                <a:latin typeface="Arial" panose="020B0604020202020204" pitchFamily="34" charset="0"/>
                <a:cs typeface="Arial" panose="020B0604020202020204" pitchFamily="34" charset="0"/>
              </a:rPr>
              <a:t>The Eagle’s Initiative for boys, ages 13-18 years old provides educational opportunities to high achieving boys who perform above 80% of Kenya’s national academic average in primary school. Their families are normally unable to afford school fees, which places them at risk of drug-use, homelessness and unemployment, ultimately perpetuating poverty cycles within the family structure. All boys admitted into the program receive a quality education, housing, meals and enrichment activities.</a:t>
            </a:r>
          </a:p>
          <a:p>
            <a:pPr>
              <a:lnSpc>
                <a:spcPct val="90000"/>
              </a:lnSpc>
            </a:pPr>
            <a:endParaRPr lang="en-US" sz="1300" dirty="0"/>
          </a:p>
        </p:txBody>
      </p:sp>
    </p:spTree>
    <p:extLst>
      <p:ext uri="{BB962C8B-B14F-4D97-AF65-F5344CB8AC3E}">
        <p14:creationId xmlns:p14="http://schemas.microsoft.com/office/powerpoint/2010/main" val="37874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Rectangle 46">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 name="Picture 1">
            <a:extLst>
              <a:ext uri="{FF2B5EF4-FFF2-40B4-BE49-F238E27FC236}">
                <a16:creationId xmlns:a16="http://schemas.microsoft.com/office/drawing/2014/main" id="{9745AF02-C36C-480A-9776-ABFB9ED16D93}"/>
              </a:ext>
            </a:extLst>
          </p:cNvPr>
          <p:cNvPicPr>
            <a:picLocks noChangeAspect="1"/>
          </p:cNvPicPr>
          <p:nvPr/>
        </p:nvPicPr>
        <p:blipFill rotWithShape="1">
          <a:blip r:embed="rId2"/>
          <a:srcRect l="7332" r="7700"/>
          <a:stretch/>
        </p:blipFill>
        <p:spPr>
          <a:xfrm>
            <a:off x="8229598" y="10"/>
            <a:ext cx="3962401" cy="6857990"/>
          </a:xfrm>
          <a:prstGeom prst="rect">
            <a:avLst/>
          </a:prstGeom>
        </p:spPr>
      </p:pic>
      <p:sp>
        <p:nvSpPr>
          <p:cNvPr id="49"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150471" y="1694178"/>
            <a:ext cx="7974957" cy="5077011"/>
          </a:xfrm>
        </p:spPr>
        <p:txBody>
          <a:bodyPr>
            <a:noAutofit/>
          </a:bodyPr>
          <a:lstStyle/>
          <a:p>
            <a:pPr marL="0" indent="0">
              <a:lnSpc>
                <a:spcPct val="90000"/>
              </a:lnSpc>
              <a:buNone/>
            </a:pPr>
            <a:r>
              <a:rPr lang="en-US" sz="2200" b="1" dirty="0">
                <a:solidFill>
                  <a:srgbClr val="FEFFFF"/>
                </a:solidFill>
                <a:latin typeface="Arial" panose="020B0604020202020204" pitchFamily="34" charset="0"/>
                <a:cs typeface="Arial" panose="020B0604020202020204" pitchFamily="34" charset="0"/>
              </a:rPr>
              <a:t>Today’s Heritage Moment takes us all the way to Kenya, Africa. I’d like to introduce you to Soror Sha’ Givens the Founder of an organization called I Can Fly (ICF) </a:t>
            </a:r>
          </a:p>
          <a:p>
            <a:pPr marL="0" indent="0" fontAlgn="base">
              <a:lnSpc>
                <a:spcPct val="90000"/>
              </a:lnSpc>
              <a:spcBef>
                <a:spcPts val="0"/>
              </a:spcBef>
              <a:buNone/>
            </a:pPr>
            <a:r>
              <a:rPr lang="en-US" sz="2200" b="1" dirty="0">
                <a:solidFill>
                  <a:srgbClr val="FEFFFF"/>
                </a:solidFill>
                <a:latin typeface="Arial" panose="020B0604020202020204" pitchFamily="34" charset="0"/>
                <a:cs typeface="Arial" panose="020B0604020202020204" pitchFamily="34" charset="0"/>
              </a:rPr>
              <a:t>In 2001, Soror Sha’ Givens, a native of Los Angeles, and member of the Inglewood Alumnae Chapter was encouraged to accompany church members to Africa. There, she met</a:t>
            </a:r>
            <a:r>
              <a:rPr lang="en-US" sz="2200" b="1" dirty="0">
                <a:solidFill>
                  <a:srgbClr val="FEFFFF"/>
                </a:solidFill>
                <a:latin typeface="Arial" panose="020B0604020202020204" pitchFamily="34" charset="0"/>
                <a:ea typeface="Times New Roman" panose="02020603050405020304" pitchFamily="18" charset="0"/>
              </a:rPr>
              <a:t> girls and women in rural villages who never learned to read and write simply because they were girls and witnessed </a:t>
            </a:r>
            <a:r>
              <a:rPr lang="en-US" sz="2200" b="1" dirty="0">
                <a:solidFill>
                  <a:srgbClr val="FEFFFF"/>
                </a:solidFill>
                <a:latin typeface="Arial" panose="020B0604020202020204" pitchFamily="34" charset="0"/>
                <a:cs typeface="Arial" panose="020B0604020202020204" pitchFamily="34" charset="0"/>
              </a:rPr>
              <a:t>young children working for $1.00 a day because they were unable to afford school.  Days later, exhausted from sleep deprivation, she crafted a plan to launch the first Adult Women’s Literacy Program in a small Kenyan village located in Machakos. The program quickly grew from twelve women to three hundred ages 18-85 years old. </a:t>
            </a:r>
          </a:p>
        </p:txBody>
      </p:sp>
      <p:sp>
        <p:nvSpPr>
          <p:cNvPr id="4" name="TextBox 3">
            <a:extLst>
              <a:ext uri="{FF2B5EF4-FFF2-40B4-BE49-F238E27FC236}">
                <a16:creationId xmlns:a16="http://schemas.microsoft.com/office/drawing/2014/main" id="{A246F60D-3A7D-4DE0-8791-33994CF4B7AB}"/>
              </a:ext>
            </a:extLst>
          </p:cNvPr>
          <p:cNvSpPr txBox="1"/>
          <p:nvPr/>
        </p:nvSpPr>
        <p:spPr>
          <a:xfrm>
            <a:off x="260403" y="493848"/>
            <a:ext cx="5835252" cy="1200329"/>
          </a:xfrm>
          <a:prstGeom prst="rect">
            <a:avLst/>
          </a:prstGeom>
          <a:noFill/>
        </p:spPr>
        <p:txBody>
          <a:bodyPr wrap="none" rtlCol="0">
            <a:spAutoFit/>
          </a:bodyPr>
          <a:lstStyle/>
          <a:p>
            <a:r>
              <a:rPr lang="en-US" sz="7200" dirty="0"/>
              <a:t>SHA’ GIVENS</a:t>
            </a:r>
          </a:p>
        </p:txBody>
      </p:sp>
    </p:spTree>
    <p:extLst>
      <p:ext uri="{BB962C8B-B14F-4D97-AF65-F5344CB8AC3E}">
        <p14:creationId xmlns:p14="http://schemas.microsoft.com/office/powerpoint/2010/main" val="171757557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F821A5FD-776B-485B-AD1B-CB080293B6C9}"/>
              </a:ext>
            </a:extLst>
          </p:cNvPr>
          <p:cNvPicPr>
            <a:picLocks noChangeAspect="1"/>
          </p:cNvPicPr>
          <p:nvPr/>
        </p:nvPicPr>
        <p:blipFill rotWithShape="1">
          <a:blip r:embed="rId2"/>
          <a:srcRect l="26360" r="35073" b="-1"/>
          <a:stretch/>
        </p:blipFill>
        <p:spPr>
          <a:xfrm>
            <a:off x="8229598" y="10"/>
            <a:ext cx="3962401" cy="6857990"/>
          </a:xfrm>
          <a:prstGeom prst="rect">
            <a:avLst/>
          </a:prstGeom>
        </p:spPr>
      </p:pic>
      <p:sp>
        <p:nvSpPr>
          <p:cNvPr id="13"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D13C9E92-7B21-4847-81BC-23BC549186A3}"/>
              </a:ext>
            </a:extLst>
          </p:cNvPr>
          <p:cNvSpPr>
            <a:spLocks noGrp="1"/>
          </p:cNvSpPr>
          <p:nvPr>
            <p:ph type="title"/>
          </p:nvPr>
        </p:nvSpPr>
        <p:spPr>
          <a:xfrm>
            <a:off x="541866" y="787400"/>
            <a:ext cx="8070505" cy="778933"/>
          </a:xfrm>
        </p:spPr>
        <p:txBody>
          <a:bodyPr anchor="ctr">
            <a:noAutofit/>
          </a:bodyPr>
          <a:lstStyle/>
          <a:p>
            <a:r>
              <a:rPr lang="en-US" sz="5400" b="1" dirty="0">
                <a:solidFill>
                  <a:srgbClr val="FEFFFF"/>
                </a:solidFill>
                <a:latin typeface="Arial" panose="020B0604020202020204" pitchFamily="34" charset="0"/>
                <a:cs typeface="Arial" panose="020B0604020202020204" pitchFamily="34" charset="0"/>
              </a:rPr>
              <a:t>The Little Butterflies</a:t>
            </a:r>
          </a:p>
        </p:txBody>
      </p:sp>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219920" y="1822551"/>
            <a:ext cx="7870784" cy="4867615"/>
          </a:xfrm>
        </p:spPr>
        <p:txBody>
          <a:bodyPr>
            <a:normAutofit/>
          </a:bodyPr>
          <a:lstStyle/>
          <a:p>
            <a:pPr marL="0" indent="0">
              <a:lnSpc>
                <a:spcPct val="90000"/>
              </a:lnSpc>
              <a:buNone/>
            </a:pPr>
            <a:r>
              <a:rPr lang="en-US" b="1" dirty="0">
                <a:solidFill>
                  <a:srgbClr val="FEFFFF"/>
                </a:solidFill>
                <a:latin typeface="Arial" panose="020B0604020202020204" pitchFamily="34" charset="0"/>
                <a:cs typeface="Arial" panose="020B0604020202020204" pitchFamily="34" charset="0"/>
              </a:rPr>
              <a:t>It is not uncommon for girls ages 6 to13 years old in certain regions throughout East Africa to experience early marriages, trafficking, rape and unplanned pregnancies. In some remote villages where resources like schools, hospitals, police stations and employment are scarce, young girls face greater hardships. Girls are married off to elderly men for dowry exchanges in the form of cash and cows. Others are given out for sex in exchange for products such as blankets, bread and beer. This issue exists because of cultural norms practiced by particular tribes and lack of accountability enforcing the law against early marriages and FGM from regional officers.</a:t>
            </a:r>
          </a:p>
          <a:p>
            <a:pPr marL="0" indent="0">
              <a:lnSpc>
                <a:spcPct val="90000"/>
              </a:lnSpc>
              <a:buNone/>
            </a:pPr>
            <a:r>
              <a:rPr lang="en-US" b="1" dirty="0">
                <a:solidFill>
                  <a:srgbClr val="FEFFFF"/>
                </a:solidFill>
                <a:latin typeface="Arial" panose="020B0604020202020204" pitchFamily="34" charset="0"/>
                <a:cs typeface="Arial" panose="020B0604020202020204" pitchFamily="34" charset="0"/>
              </a:rPr>
              <a:t>Through their partnerships with local non-profit entities, churches and concerned individuals they are able to identify young children who are in need. Once a child is taken into their program, her education, shelter, meals, counseling and enrichment activities are fully sponsored. An approved school facility that offers a safe living environment helps the child continue her life on a path toward healing, recovery and transformation.</a:t>
            </a:r>
          </a:p>
          <a:p>
            <a:pPr>
              <a:lnSpc>
                <a:spcPct val="90000"/>
              </a:lnSpc>
            </a:pPr>
            <a:endParaRPr lang="en-US" sz="1500" dirty="0">
              <a:solidFill>
                <a:srgbClr val="FEFFFF"/>
              </a:solidFill>
            </a:endParaRPr>
          </a:p>
        </p:txBody>
      </p:sp>
    </p:spTree>
    <p:extLst>
      <p:ext uri="{BB962C8B-B14F-4D97-AF65-F5344CB8AC3E}">
        <p14:creationId xmlns:p14="http://schemas.microsoft.com/office/powerpoint/2010/main" val="337697937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1565EE-4299-4546-91F9-983E7A0D510F}"/>
              </a:ext>
            </a:extLst>
          </p:cNvPr>
          <p:cNvPicPr>
            <a:picLocks noChangeAspect="1"/>
          </p:cNvPicPr>
          <p:nvPr/>
        </p:nvPicPr>
        <p:blipFill rotWithShape="1">
          <a:blip r:embed="rId2"/>
          <a:srcRect t="9335" b="15665"/>
          <a:stretch/>
        </p:blipFill>
        <p:spPr>
          <a:xfrm>
            <a:off x="20" y="10"/>
            <a:ext cx="12191980" cy="6857990"/>
          </a:xfrm>
          <a:prstGeom prst="rect">
            <a:avLst/>
          </a:prstGeom>
        </p:spPr>
      </p:pic>
    </p:spTree>
    <p:extLst>
      <p:ext uri="{BB962C8B-B14F-4D97-AF65-F5344CB8AC3E}">
        <p14:creationId xmlns:p14="http://schemas.microsoft.com/office/powerpoint/2010/main" val="874196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A7AF9E2D-8F98-4755-895E-D65689F2A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53" name="Group 52">
            <a:extLst>
              <a:ext uri="{FF2B5EF4-FFF2-40B4-BE49-F238E27FC236}">
                <a16:creationId xmlns:a16="http://schemas.microsoft.com/office/drawing/2014/main" id="{94D3C8C4-8367-4524-B9C5-2B3ACA682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54" name="Freeform 11">
              <a:extLst>
                <a:ext uri="{FF2B5EF4-FFF2-40B4-BE49-F238E27FC236}">
                  <a16:creationId xmlns:a16="http://schemas.microsoft.com/office/drawing/2014/main" id="{38BDB546-CAFB-429D-8D82-4F3AA28914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5" name="Freeform 12">
              <a:extLst>
                <a:ext uri="{FF2B5EF4-FFF2-40B4-BE49-F238E27FC236}">
                  <a16:creationId xmlns:a16="http://schemas.microsoft.com/office/drawing/2014/main" id="{8F202AFF-3597-4A70-9149-0AA2AACBB9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6" name="Freeform 13">
              <a:extLst>
                <a:ext uri="{FF2B5EF4-FFF2-40B4-BE49-F238E27FC236}">
                  <a16:creationId xmlns:a16="http://schemas.microsoft.com/office/drawing/2014/main" id="{5B91C985-1FBD-4FEE-8FB4-FBD47CF0A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7" name="Freeform 14">
              <a:extLst>
                <a:ext uri="{FF2B5EF4-FFF2-40B4-BE49-F238E27FC236}">
                  <a16:creationId xmlns:a16="http://schemas.microsoft.com/office/drawing/2014/main" id="{E045B090-8B4D-4553-997E-D7A7A2B935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8" name="Freeform 15">
              <a:extLst>
                <a:ext uri="{FF2B5EF4-FFF2-40B4-BE49-F238E27FC236}">
                  <a16:creationId xmlns:a16="http://schemas.microsoft.com/office/drawing/2014/main" id="{79661459-591F-41BD-85A7-882DF2E548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9" name="Freeform 16">
              <a:extLst>
                <a:ext uri="{FF2B5EF4-FFF2-40B4-BE49-F238E27FC236}">
                  <a16:creationId xmlns:a16="http://schemas.microsoft.com/office/drawing/2014/main" id="{172E6458-D7F5-4E0B-8098-F3A9B74463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60" name="Freeform 17">
              <a:extLst>
                <a:ext uri="{FF2B5EF4-FFF2-40B4-BE49-F238E27FC236}">
                  <a16:creationId xmlns:a16="http://schemas.microsoft.com/office/drawing/2014/main" id="{5D1FE182-350A-4951-99FA-123B15A19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61" name="Freeform 18">
              <a:extLst>
                <a:ext uri="{FF2B5EF4-FFF2-40B4-BE49-F238E27FC236}">
                  <a16:creationId xmlns:a16="http://schemas.microsoft.com/office/drawing/2014/main" id="{CBFDC3F8-18F5-41F0-9926-097682CEE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62" name="Freeform 19">
              <a:extLst>
                <a:ext uri="{FF2B5EF4-FFF2-40B4-BE49-F238E27FC236}">
                  <a16:creationId xmlns:a16="http://schemas.microsoft.com/office/drawing/2014/main" id="{F4B5A695-E6ED-4C81-A965-0461489F8B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63" name="Freeform 20">
              <a:extLst>
                <a:ext uri="{FF2B5EF4-FFF2-40B4-BE49-F238E27FC236}">
                  <a16:creationId xmlns:a16="http://schemas.microsoft.com/office/drawing/2014/main" id="{CF31B175-CBC2-449D-8998-0BA7711EA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64" name="Freeform 21">
              <a:extLst>
                <a:ext uri="{FF2B5EF4-FFF2-40B4-BE49-F238E27FC236}">
                  <a16:creationId xmlns:a16="http://schemas.microsoft.com/office/drawing/2014/main" id="{47A691C8-6328-4014-BB1A-CB4824DEB5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5" name="Freeform 22">
              <a:extLst>
                <a:ext uri="{FF2B5EF4-FFF2-40B4-BE49-F238E27FC236}">
                  <a16:creationId xmlns:a16="http://schemas.microsoft.com/office/drawing/2014/main" id="{94EADC73-ECA3-447E-8D07-AE215A3C43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7" name="Group 66">
            <a:extLst>
              <a:ext uri="{FF2B5EF4-FFF2-40B4-BE49-F238E27FC236}">
                <a16:creationId xmlns:a16="http://schemas.microsoft.com/office/drawing/2014/main" id="{CDA2558E-94AE-4C16-8CD0-DCF447C987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68" name="Freeform 27">
              <a:extLst>
                <a:ext uri="{FF2B5EF4-FFF2-40B4-BE49-F238E27FC236}">
                  <a16:creationId xmlns:a16="http://schemas.microsoft.com/office/drawing/2014/main" id="{6928DF6B-A616-4A71-B951-9D8EAA775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9" name="Freeform 28">
              <a:extLst>
                <a:ext uri="{FF2B5EF4-FFF2-40B4-BE49-F238E27FC236}">
                  <a16:creationId xmlns:a16="http://schemas.microsoft.com/office/drawing/2014/main" id="{CD6B4E15-CED4-45FA-874A-EA347C9120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70" name="Freeform 29">
              <a:extLst>
                <a:ext uri="{FF2B5EF4-FFF2-40B4-BE49-F238E27FC236}">
                  <a16:creationId xmlns:a16="http://schemas.microsoft.com/office/drawing/2014/main" id="{A4EE38F8-BF90-4D7F-8691-89ED516D76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71" name="Freeform 30">
              <a:extLst>
                <a:ext uri="{FF2B5EF4-FFF2-40B4-BE49-F238E27FC236}">
                  <a16:creationId xmlns:a16="http://schemas.microsoft.com/office/drawing/2014/main" id="{2889210F-D6E4-4311-8BF3-DAD3FF49A7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72" name="Freeform 31">
              <a:extLst>
                <a:ext uri="{FF2B5EF4-FFF2-40B4-BE49-F238E27FC236}">
                  <a16:creationId xmlns:a16="http://schemas.microsoft.com/office/drawing/2014/main" id="{44641BAA-087D-4656-8D6F-EA70FB67F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73" name="Freeform 32">
              <a:extLst>
                <a:ext uri="{FF2B5EF4-FFF2-40B4-BE49-F238E27FC236}">
                  <a16:creationId xmlns:a16="http://schemas.microsoft.com/office/drawing/2014/main" id="{DCEB55E2-FCCA-48F5-917E-8B3F26EC83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74" name="Freeform 33">
              <a:extLst>
                <a:ext uri="{FF2B5EF4-FFF2-40B4-BE49-F238E27FC236}">
                  <a16:creationId xmlns:a16="http://schemas.microsoft.com/office/drawing/2014/main" id="{45869B9E-3378-49CB-8EE1-FECA7D7809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5" name="Freeform 34">
              <a:extLst>
                <a:ext uri="{FF2B5EF4-FFF2-40B4-BE49-F238E27FC236}">
                  <a16:creationId xmlns:a16="http://schemas.microsoft.com/office/drawing/2014/main" id="{3497B8C7-AB4A-40B7-A86E-112D90CC6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6" name="Freeform 35">
              <a:extLst>
                <a:ext uri="{FF2B5EF4-FFF2-40B4-BE49-F238E27FC236}">
                  <a16:creationId xmlns:a16="http://schemas.microsoft.com/office/drawing/2014/main" id="{D5A7E348-C28C-4626-9026-59B6B9F7A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7" name="Freeform 36">
              <a:extLst>
                <a:ext uri="{FF2B5EF4-FFF2-40B4-BE49-F238E27FC236}">
                  <a16:creationId xmlns:a16="http://schemas.microsoft.com/office/drawing/2014/main" id="{A4FF1CA0-E6B1-4861-A2CD-144E06299C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8" name="Freeform 37">
              <a:extLst>
                <a:ext uri="{FF2B5EF4-FFF2-40B4-BE49-F238E27FC236}">
                  <a16:creationId xmlns:a16="http://schemas.microsoft.com/office/drawing/2014/main" id="{774FF261-7109-4B0E-B24B-622F4209C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9" name="Freeform 38">
              <a:extLst>
                <a:ext uri="{FF2B5EF4-FFF2-40B4-BE49-F238E27FC236}">
                  <a16:creationId xmlns:a16="http://schemas.microsoft.com/office/drawing/2014/main" id="{3ECECA25-954F-4011-ADFF-BBFC4A00D3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D13C9E92-7B21-4847-81BC-23BC549186A3}"/>
              </a:ext>
            </a:extLst>
          </p:cNvPr>
          <p:cNvSpPr>
            <a:spLocks noGrp="1"/>
          </p:cNvSpPr>
          <p:nvPr>
            <p:ph type="title"/>
          </p:nvPr>
        </p:nvSpPr>
        <p:spPr>
          <a:xfrm>
            <a:off x="6087292" y="322759"/>
            <a:ext cx="6000143" cy="981632"/>
          </a:xfrm>
        </p:spPr>
        <p:txBody>
          <a:bodyPr>
            <a:noAutofit/>
          </a:bodyPr>
          <a:lstStyle/>
          <a:p>
            <a:r>
              <a:rPr lang="en-US" sz="6600" b="1" dirty="0">
                <a:latin typeface="Arial" panose="020B0604020202020204" pitchFamily="34" charset="0"/>
                <a:cs typeface="Arial" panose="020B0604020202020204" pitchFamily="34" charset="0"/>
              </a:rPr>
              <a:t>The Scholars</a:t>
            </a:r>
          </a:p>
        </p:txBody>
      </p:sp>
      <p:pic>
        <p:nvPicPr>
          <p:cNvPr id="4" name="Picture 3">
            <a:extLst>
              <a:ext uri="{FF2B5EF4-FFF2-40B4-BE49-F238E27FC236}">
                <a16:creationId xmlns:a16="http://schemas.microsoft.com/office/drawing/2014/main" id="{C1D95C99-A2A3-4AA2-8D0D-64AB5DF90EF4}"/>
              </a:ext>
            </a:extLst>
          </p:cNvPr>
          <p:cNvPicPr>
            <a:picLocks noChangeAspect="1"/>
          </p:cNvPicPr>
          <p:nvPr/>
        </p:nvPicPr>
        <p:blipFill rotWithShape="1">
          <a:blip r:embed="rId2"/>
          <a:srcRect l="1337" r="8205" b="3"/>
          <a:stretch/>
        </p:blipFill>
        <p:spPr>
          <a:xfrm>
            <a:off x="20" y="10"/>
            <a:ext cx="4646965" cy="3428990"/>
          </a:xfrm>
          <a:prstGeom prst="rect">
            <a:avLst/>
          </a:prstGeom>
        </p:spPr>
      </p:pic>
      <p:sp>
        <p:nvSpPr>
          <p:cNvPr id="81" name="Rectangle 80">
            <a:extLst>
              <a:ext uri="{FF2B5EF4-FFF2-40B4-BE49-F238E27FC236}">
                <a16:creationId xmlns:a16="http://schemas.microsoft.com/office/drawing/2014/main" id="{6D0FFBDB-89D1-4050-8FE5-AFC94C076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3" name="Freeform 11">
            <a:extLst>
              <a:ext uri="{FF2B5EF4-FFF2-40B4-BE49-F238E27FC236}">
                <a16:creationId xmlns:a16="http://schemas.microsoft.com/office/drawing/2014/main" id="{75823B85-53D1-46E0-BC58-872776B5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Picture 4">
            <a:extLst>
              <a:ext uri="{FF2B5EF4-FFF2-40B4-BE49-F238E27FC236}">
                <a16:creationId xmlns:a16="http://schemas.microsoft.com/office/drawing/2014/main" id="{7FE56349-342B-445C-9F73-5D68A2673CE9}"/>
              </a:ext>
            </a:extLst>
          </p:cNvPr>
          <p:cNvPicPr>
            <a:picLocks noChangeAspect="1"/>
          </p:cNvPicPr>
          <p:nvPr/>
        </p:nvPicPr>
        <p:blipFill rotWithShape="1">
          <a:blip r:embed="rId3"/>
          <a:srcRect l="3223" r="12757" b="3"/>
          <a:stretch/>
        </p:blipFill>
        <p:spPr>
          <a:xfrm>
            <a:off x="20" y="3429000"/>
            <a:ext cx="4646965" cy="3429000"/>
          </a:xfrm>
          <a:prstGeom prst="rect">
            <a:avLst/>
          </a:prstGeom>
        </p:spPr>
      </p:pic>
      <p:cxnSp>
        <p:nvCxnSpPr>
          <p:cNvPr id="85" name="Straight Connector 84">
            <a:extLst>
              <a:ext uri="{FF2B5EF4-FFF2-40B4-BE49-F238E27FC236}">
                <a16:creationId xmlns:a16="http://schemas.microsoft.com/office/drawing/2014/main" id="{81F86B2C-5FF7-48E0-B5B0-ABEA39A1E2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4662638" cy="0"/>
          </a:xfrm>
          <a:prstGeom prst="line">
            <a:avLst/>
          </a:prstGeom>
          <a:ln w="50800" cap="flat">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5152284" y="1410943"/>
            <a:ext cx="7077286" cy="5290574"/>
          </a:xfrm>
        </p:spPr>
        <p:txBody>
          <a:bodyPr>
            <a:normAutofit/>
          </a:bodyPr>
          <a:lstStyle/>
          <a:p>
            <a:pPr marL="0" indent="0">
              <a:buNone/>
            </a:pPr>
            <a:r>
              <a:rPr lang="en-US" sz="2600" b="1" dirty="0">
                <a:latin typeface="Arial" panose="020B0604020202020204" pitchFamily="34" charset="0"/>
                <a:cs typeface="Arial" panose="020B0604020202020204" pitchFamily="34" charset="0"/>
              </a:rPr>
              <a:t>ICF also helps High School seniors who qualify for universities, colleges and trade schools transition into their next phase of life.  Most graduating seniors enter schools of higher education with little to no assistance because of poverty in their families and communities. To help relieve some of the financial hardships they face, ICF provides small scholarships to students after admission into their school of choice.   The scholarships are used for an array of needs such as college tuition, housing, food and books.</a:t>
            </a:r>
          </a:p>
          <a:p>
            <a:endParaRPr lang="en-US" dirty="0"/>
          </a:p>
        </p:txBody>
      </p:sp>
    </p:spTree>
    <p:extLst>
      <p:ext uri="{BB962C8B-B14F-4D97-AF65-F5344CB8AC3E}">
        <p14:creationId xmlns:p14="http://schemas.microsoft.com/office/powerpoint/2010/main" val="1126648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AF996E-B882-48BF-BA78-B45C7DC19887}"/>
              </a:ext>
            </a:extLst>
          </p:cNvPr>
          <p:cNvPicPr>
            <a:picLocks noChangeAspect="1"/>
          </p:cNvPicPr>
          <p:nvPr/>
        </p:nvPicPr>
        <p:blipFill>
          <a:blip r:embed="rId2"/>
          <a:stretch>
            <a:fillRect/>
          </a:stretch>
        </p:blipFill>
        <p:spPr>
          <a:xfrm>
            <a:off x="616825" y="1327264"/>
            <a:ext cx="3802569" cy="2763455"/>
          </a:xfrm>
          <a:prstGeom prst="rect">
            <a:avLst/>
          </a:prstGeom>
        </p:spPr>
      </p:pic>
      <p:pic>
        <p:nvPicPr>
          <p:cNvPr id="4" name="Picture 3">
            <a:extLst>
              <a:ext uri="{FF2B5EF4-FFF2-40B4-BE49-F238E27FC236}">
                <a16:creationId xmlns:a16="http://schemas.microsoft.com/office/drawing/2014/main" id="{53BA8DE9-872C-4B68-9111-4001E7FE4135}"/>
              </a:ext>
            </a:extLst>
          </p:cNvPr>
          <p:cNvPicPr>
            <a:picLocks noChangeAspect="1"/>
          </p:cNvPicPr>
          <p:nvPr/>
        </p:nvPicPr>
        <p:blipFill>
          <a:blip r:embed="rId3"/>
          <a:stretch>
            <a:fillRect/>
          </a:stretch>
        </p:blipFill>
        <p:spPr>
          <a:xfrm>
            <a:off x="6967959" y="374117"/>
            <a:ext cx="4842076" cy="3364506"/>
          </a:xfrm>
          <a:prstGeom prst="rect">
            <a:avLst/>
          </a:prstGeom>
        </p:spPr>
      </p:pic>
      <p:sp>
        <p:nvSpPr>
          <p:cNvPr id="6" name="TextBox 5">
            <a:extLst>
              <a:ext uri="{FF2B5EF4-FFF2-40B4-BE49-F238E27FC236}">
                <a16:creationId xmlns:a16="http://schemas.microsoft.com/office/drawing/2014/main" id="{FEED52C3-7892-4413-9F26-E46FF4078A9C}"/>
              </a:ext>
            </a:extLst>
          </p:cNvPr>
          <p:cNvSpPr txBox="1"/>
          <p:nvPr/>
        </p:nvSpPr>
        <p:spPr>
          <a:xfrm>
            <a:off x="1512425" y="3825"/>
            <a:ext cx="4842076" cy="1323439"/>
          </a:xfrm>
          <a:prstGeom prst="rect">
            <a:avLst/>
          </a:prstGeom>
          <a:noFill/>
        </p:spPr>
        <p:txBody>
          <a:bodyPr wrap="square" rtlCol="0">
            <a:spAutoFit/>
          </a:bodyPr>
          <a:lstStyle/>
          <a:p>
            <a:r>
              <a:rPr lang="en-US" sz="8000" b="1" dirty="0">
                <a:latin typeface="Arial" panose="020B0604020202020204" pitchFamily="34" charset="0"/>
                <a:cs typeface="Arial" panose="020B0604020202020204" pitchFamily="34" charset="0"/>
              </a:rPr>
              <a:t>The Work</a:t>
            </a:r>
          </a:p>
        </p:txBody>
      </p:sp>
      <p:pic>
        <p:nvPicPr>
          <p:cNvPr id="7" name="Picture 6">
            <a:extLst>
              <a:ext uri="{FF2B5EF4-FFF2-40B4-BE49-F238E27FC236}">
                <a16:creationId xmlns:a16="http://schemas.microsoft.com/office/drawing/2014/main" id="{4666262A-A422-419C-9A0B-7CE8A916D35B}"/>
              </a:ext>
            </a:extLst>
          </p:cNvPr>
          <p:cNvPicPr>
            <a:picLocks noChangeAspect="1"/>
          </p:cNvPicPr>
          <p:nvPr/>
        </p:nvPicPr>
        <p:blipFill>
          <a:blip r:embed="rId4"/>
          <a:stretch>
            <a:fillRect/>
          </a:stretch>
        </p:blipFill>
        <p:spPr>
          <a:xfrm>
            <a:off x="6967959" y="4089737"/>
            <a:ext cx="4842076" cy="2737275"/>
          </a:xfrm>
          <a:prstGeom prst="rect">
            <a:avLst/>
          </a:prstGeom>
        </p:spPr>
      </p:pic>
      <p:pic>
        <p:nvPicPr>
          <p:cNvPr id="8" name="Picture 7">
            <a:extLst>
              <a:ext uri="{FF2B5EF4-FFF2-40B4-BE49-F238E27FC236}">
                <a16:creationId xmlns:a16="http://schemas.microsoft.com/office/drawing/2014/main" id="{74D2CABE-19A6-42A0-A397-B9CCDD843E28}"/>
              </a:ext>
            </a:extLst>
          </p:cNvPr>
          <p:cNvPicPr>
            <a:picLocks noChangeAspect="1"/>
          </p:cNvPicPr>
          <p:nvPr/>
        </p:nvPicPr>
        <p:blipFill>
          <a:blip r:embed="rId5"/>
          <a:stretch>
            <a:fillRect/>
          </a:stretch>
        </p:blipFill>
        <p:spPr>
          <a:xfrm>
            <a:off x="4656526" y="2504076"/>
            <a:ext cx="2201324" cy="2469094"/>
          </a:xfrm>
          <a:prstGeom prst="rect">
            <a:avLst/>
          </a:prstGeom>
        </p:spPr>
      </p:pic>
      <p:pic>
        <p:nvPicPr>
          <p:cNvPr id="10" name="Picture 9">
            <a:extLst>
              <a:ext uri="{FF2B5EF4-FFF2-40B4-BE49-F238E27FC236}">
                <a16:creationId xmlns:a16="http://schemas.microsoft.com/office/drawing/2014/main" id="{8CAE3D09-418B-4F6E-AAC5-CBFCA11F13A2}"/>
              </a:ext>
            </a:extLst>
          </p:cNvPr>
          <p:cNvPicPr>
            <a:picLocks noChangeAspect="1"/>
          </p:cNvPicPr>
          <p:nvPr/>
        </p:nvPicPr>
        <p:blipFill>
          <a:blip r:embed="rId6"/>
          <a:stretch>
            <a:fillRect/>
          </a:stretch>
        </p:blipFill>
        <p:spPr>
          <a:xfrm>
            <a:off x="616825" y="4205435"/>
            <a:ext cx="3981336" cy="2652565"/>
          </a:xfrm>
          <a:prstGeom prst="rect">
            <a:avLst/>
          </a:prstGeom>
        </p:spPr>
      </p:pic>
    </p:spTree>
    <p:extLst>
      <p:ext uri="{BB962C8B-B14F-4D97-AF65-F5344CB8AC3E}">
        <p14:creationId xmlns:p14="http://schemas.microsoft.com/office/powerpoint/2010/main" val="1557158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12C74-BCF4-40EA-BF6A-A595A99A4708}"/>
              </a:ext>
            </a:extLst>
          </p:cNvPr>
          <p:cNvSpPr>
            <a:spLocks noGrp="1"/>
          </p:cNvSpPr>
          <p:nvPr>
            <p:ph type="title"/>
          </p:nvPr>
        </p:nvSpPr>
        <p:spPr>
          <a:xfrm>
            <a:off x="1640156" y="496788"/>
            <a:ext cx="10084998" cy="880599"/>
          </a:xfrm>
        </p:spPr>
        <p:txBody>
          <a:bodyPr>
            <a:noAutofit/>
          </a:bodyPr>
          <a:lstStyle/>
          <a:p>
            <a:r>
              <a:rPr lang="en-US" sz="5400" b="1" dirty="0">
                <a:latin typeface="Arial" panose="020B0604020202020204" pitchFamily="34" charset="0"/>
                <a:cs typeface="Arial" panose="020B0604020202020204" pitchFamily="34" charset="0"/>
              </a:rPr>
              <a:t>SPEAKING APPEARANCES</a:t>
            </a:r>
          </a:p>
        </p:txBody>
      </p:sp>
      <p:pic>
        <p:nvPicPr>
          <p:cNvPr id="4" name="Content Placeholder 3">
            <a:extLst>
              <a:ext uri="{FF2B5EF4-FFF2-40B4-BE49-F238E27FC236}">
                <a16:creationId xmlns:a16="http://schemas.microsoft.com/office/drawing/2014/main" id="{BE27E94A-8C33-4007-AE9D-3E27D8978D3F}"/>
              </a:ext>
            </a:extLst>
          </p:cNvPr>
          <p:cNvPicPr>
            <a:picLocks noGrp="1" noChangeAspect="1"/>
          </p:cNvPicPr>
          <p:nvPr>
            <p:ph idx="1"/>
          </p:nvPr>
        </p:nvPicPr>
        <p:blipFill>
          <a:blip r:embed="rId2"/>
          <a:stretch>
            <a:fillRect/>
          </a:stretch>
        </p:blipFill>
        <p:spPr>
          <a:xfrm>
            <a:off x="6682655" y="1572607"/>
            <a:ext cx="4954785" cy="3712786"/>
          </a:xfrm>
          <a:prstGeom prst="rect">
            <a:avLst/>
          </a:prstGeom>
        </p:spPr>
      </p:pic>
      <p:pic>
        <p:nvPicPr>
          <p:cNvPr id="5" name="Picture 4">
            <a:extLst>
              <a:ext uri="{FF2B5EF4-FFF2-40B4-BE49-F238E27FC236}">
                <a16:creationId xmlns:a16="http://schemas.microsoft.com/office/drawing/2014/main" id="{4CE2B7F4-59EE-44AC-9C76-C6E1BDE34380}"/>
              </a:ext>
            </a:extLst>
          </p:cNvPr>
          <p:cNvPicPr>
            <a:picLocks noChangeAspect="1"/>
          </p:cNvPicPr>
          <p:nvPr/>
        </p:nvPicPr>
        <p:blipFill>
          <a:blip r:embed="rId3"/>
          <a:stretch>
            <a:fillRect/>
          </a:stretch>
        </p:blipFill>
        <p:spPr>
          <a:xfrm>
            <a:off x="657690" y="1572607"/>
            <a:ext cx="4950381" cy="3712786"/>
          </a:xfrm>
          <a:prstGeom prst="rect">
            <a:avLst/>
          </a:prstGeom>
        </p:spPr>
      </p:pic>
    </p:spTree>
    <p:extLst>
      <p:ext uri="{BB962C8B-B14F-4D97-AF65-F5344CB8AC3E}">
        <p14:creationId xmlns:p14="http://schemas.microsoft.com/office/powerpoint/2010/main" val="2706723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9D1EE6-C77B-4AB5-80C2-B2766A04E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C5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2" name="Picture 1">
            <a:extLst>
              <a:ext uri="{FF2B5EF4-FFF2-40B4-BE49-F238E27FC236}">
                <a16:creationId xmlns:a16="http://schemas.microsoft.com/office/drawing/2014/main" id="{E6EAEB04-1336-4AFA-993E-2AE788820877}"/>
              </a:ext>
            </a:extLst>
          </p:cNvPr>
          <p:cNvPicPr>
            <a:picLocks noChangeAspect="1"/>
          </p:cNvPicPr>
          <p:nvPr/>
        </p:nvPicPr>
        <p:blipFill rotWithShape="1">
          <a:blip r:embed="rId2"/>
          <a:srcRect t="7455" r="1" b="24202"/>
          <a:stretch/>
        </p:blipFill>
        <p:spPr>
          <a:xfrm>
            <a:off x="643467" y="643467"/>
            <a:ext cx="10905066" cy="5571066"/>
          </a:xfrm>
          <a:prstGeom prst="rect">
            <a:avLst/>
          </a:prstGeom>
        </p:spPr>
      </p:pic>
      <p:sp>
        <p:nvSpPr>
          <p:cNvPr id="14" name="Rectangle 13">
            <a:extLst>
              <a:ext uri="{FF2B5EF4-FFF2-40B4-BE49-F238E27FC236}">
                <a16:creationId xmlns:a16="http://schemas.microsoft.com/office/drawing/2014/main" id="{873991DB-6F50-4514-9746-B72BC8E1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1245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2">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a:extLst>
              <a:ext uri="{FF2B5EF4-FFF2-40B4-BE49-F238E27FC236}">
                <a16:creationId xmlns:a16="http://schemas.microsoft.com/office/drawing/2014/main" id="{496CF962-B62D-4BB2-BB10-04DF5B8CD123}"/>
              </a:ext>
            </a:extLst>
          </p:cNvPr>
          <p:cNvPicPr>
            <a:picLocks noChangeAspect="1"/>
          </p:cNvPicPr>
          <p:nvPr/>
        </p:nvPicPr>
        <p:blipFill>
          <a:blip r:embed="rId2"/>
          <a:stretch>
            <a:fillRect/>
          </a:stretch>
        </p:blipFill>
        <p:spPr>
          <a:xfrm>
            <a:off x="2759832" y="445609"/>
            <a:ext cx="7239569" cy="4275247"/>
          </a:xfrm>
          <a:prstGeom prst="rect">
            <a:avLst/>
          </a:prstGeom>
        </p:spPr>
      </p:pic>
      <p:sp>
        <p:nvSpPr>
          <p:cNvPr id="20"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02E154-AA9A-48E7-A7B9-694EED80B9E1}"/>
              </a:ext>
            </a:extLst>
          </p:cNvPr>
          <p:cNvSpPr txBox="1"/>
          <p:nvPr/>
        </p:nvSpPr>
        <p:spPr>
          <a:xfrm>
            <a:off x="6579804" y="5433111"/>
            <a:ext cx="3419597"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at NSDCAC  </a:t>
            </a:r>
          </a:p>
        </p:txBody>
      </p:sp>
      <p:pic>
        <p:nvPicPr>
          <p:cNvPr id="7" name="Picture 6">
            <a:extLst>
              <a:ext uri="{FF2B5EF4-FFF2-40B4-BE49-F238E27FC236}">
                <a16:creationId xmlns:a16="http://schemas.microsoft.com/office/drawing/2014/main" id="{EAF7D3E8-20FB-4898-817F-E6D7EFE20B7D}"/>
              </a:ext>
            </a:extLst>
          </p:cNvPr>
          <p:cNvPicPr>
            <a:picLocks noChangeAspect="1"/>
          </p:cNvPicPr>
          <p:nvPr/>
        </p:nvPicPr>
        <p:blipFill>
          <a:blip r:embed="rId3"/>
          <a:stretch>
            <a:fillRect/>
          </a:stretch>
        </p:blipFill>
        <p:spPr>
          <a:xfrm>
            <a:off x="2398583" y="5085953"/>
            <a:ext cx="3981033" cy="1402202"/>
          </a:xfrm>
          <a:prstGeom prst="rect">
            <a:avLst/>
          </a:prstGeom>
        </p:spPr>
      </p:pic>
    </p:spTree>
    <p:extLst>
      <p:ext uri="{BB962C8B-B14F-4D97-AF65-F5344CB8AC3E}">
        <p14:creationId xmlns:p14="http://schemas.microsoft.com/office/powerpoint/2010/main" val="39884376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520B72-94C4-4ABB-AC64-A3382705B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F3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A64CBFD-D6E8-4E6A-8F66-1948BED331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713CFBC-418F-49BD-9156-A372F658C182}"/>
              </a:ext>
            </a:extLst>
          </p:cNvPr>
          <p:cNvPicPr>
            <a:picLocks noChangeAspect="1"/>
          </p:cNvPicPr>
          <p:nvPr/>
        </p:nvPicPr>
        <p:blipFill>
          <a:blip r:embed="rId2"/>
          <a:stretch>
            <a:fillRect/>
          </a:stretch>
        </p:blipFill>
        <p:spPr>
          <a:xfrm>
            <a:off x="3914900" y="582067"/>
            <a:ext cx="4289719" cy="5571066"/>
          </a:xfrm>
          <a:prstGeom prst="rect">
            <a:avLst/>
          </a:prstGeom>
        </p:spPr>
      </p:pic>
      <p:pic>
        <p:nvPicPr>
          <p:cNvPr id="4" name="Picture 3">
            <a:extLst>
              <a:ext uri="{FF2B5EF4-FFF2-40B4-BE49-F238E27FC236}">
                <a16:creationId xmlns:a16="http://schemas.microsoft.com/office/drawing/2014/main" id="{9020E2E1-5470-46E4-994D-0BBC83AAD5D2}"/>
              </a:ext>
            </a:extLst>
          </p:cNvPr>
          <p:cNvPicPr>
            <a:picLocks noChangeAspect="1"/>
          </p:cNvPicPr>
          <p:nvPr/>
        </p:nvPicPr>
        <p:blipFill>
          <a:blip r:embed="rId3"/>
          <a:stretch>
            <a:fillRect/>
          </a:stretch>
        </p:blipFill>
        <p:spPr>
          <a:xfrm>
            <a:off x="531522" y="1414368"/>
            <a:ext cx="3220149" cy="3647527"/>
          </a:xfrm>
          <a:prstGeom prst="rect">
            <a:avLst/>
          </a:prstGeom>
        </p:spPr>
      </p:pic>
      <p:sp>
        <p:nvSpPr>
          <p:cNvPr id="8" name="TextBox 7">
            <a:extLst>
              <a:ext uri="{FF2B5EF4-FFF2-40B4-BE49-F238E27FC236}">
                <a16:creationId xmlns:a16="http://schemas.microsoft.com/office/drawing/2014/main" id="{350A2C16-2D01-49BE-AE87-F1F3FFCE397C}"/>
              </a:ext>
            </a:extLst>
          </p:cNvPr>
          <p:cNvSpPr txBox="1"/>
          <p:nvPr/>
        </p:nvSpPr>
        <p:spPr>
          <a:xfrm>
            <a:off x="8367848" y="582067"/>
            <a:ext cx="3292630" cy="5693866"/>
          </a:xfrm>
          <a:prstGeom prst="rect">
            <a:avLst/>
          </a:prstGeom>
          <a:noFill/>
        </p:spPr>
        <p:txBody>
          <a:bodyPr wrap="square" rtlCol="0">
            <a:spAutoFit/>
          </a:bodyPr>
          <a:lstStyle/>
          <a:p>
            <a:pPr algn="ctr"/>
            <a:r>
              <a:rPr lang="en-US" sz="2800" b="1" dirty="0"/>
              <a:t>To learn more about </a:t>
            </a:r>
          </a:p>
          <a:p>
            <a:pPr algn="ctr"/>
            <a:r>
              <a:rPr lang="en-US" sz="2800" b="1" dirty="0"/>
              <a:t>Soror Sha Givens,</a:t>
            </a:r>
          </a:p>
          <a:p>
            <a:pPr algn="ctr"/>
            <a:r>
              <a:rPr lang="en-US" sz="2800" b="1" dirty="0"/>
              <a:t>MTAAC is hosting </a:t>
            </a:r>
          </a:p>
          <a:p>
            <a:pPr algn="ctr"/>
            <a:r>
              <a:rPr lang="en-US" sz="2800" b="1" dirty="0"/>
              <a:t>Black Girls Matter </a:t>
            </a:r>
          </a:p>
          <a:p>
            <a:pPr algn="ctr"/>
            <a:r>
              <a:rPr lang="en-US" sz="2800" b="1" dirty="0"/>
              <a:t>The Metamorphosis of the </a:t>
            </a:r>
          </a:p>
          <a:p>
            <a:pPr algn="ctr"/>
            <a:r>
              <a:rPr lang="en-US" sz="2800" b="1" dirty="0"/>
              <a:t>Butterfly Project</a:t>
            </a:r>
          </a:p>
          <a:p>
            <a:pPr algn="ctr"/>
            <a:r>
              <a:rPr lang="en-US" sz="2800" b="1" dirty="0"/>
              <a:t>on November 15</a:t>
            </a:r>
            <a:r>
              <a:rPr lang="en-US" sz="2800" b="1" baseline="30000" dirty="0"/>
              <a:t>th</a:t>
            </a:r>
            <a:r>
              <a:rPr lang="en-US" sz="2800" b="1" dirty="0"/>
              <a:t>. </a:t>
            </a:r>
          </a:p>
          <a:p>
            <a:pPr algn="ctr"/>
            <a:r>
              <a:rPr lang="en-US" sz="2800" b="1" dirty="0"/>
              <a:t>Please register today!</a:t>
            </a:r>
          </a:p>
        </p:txBody>
      </p:sp>
    </p:spTree>
    <p:extLst>
      <p:ext uri="{BB962C8B-B14F-4D97-AF65-F5344CB8AC3E}">
        <p14:creationId xmlns:p14="http://schemas.microsoft.com/office/powerpoint/2010/main" val="3851583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9" name="Rectangle 38">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Picture 3">
            <a:extLst>
              <a:ext uri="{FF2B5EF4-FFF2-40B4-BE49-F238E27FC236}">
                <a16:creationId xmlns:a16="http://schemas.microsoft.com/office/drawing/2014/main" id="{BCDE1DA6-CDFA-46B5-9634-8AC05881DABE}"/>
              </a:ext>
            </a:extLst>
          </p:cNvPr>
          <p:cNvPicPr>
            <a:picLocks noChangeAspect="1"/>
          </p:cNvPicPr>
          <p:nvPr/>
        </p:nvPicPr>
        <p:blipFill rotWithShape="1">
          <a:blip r:embed="rId2"/>
          <a:srcRect l="27978" r="3619"/>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CA04D731-181C-4636-9248-55A1F5514708}"/>
              </a:ext>
            </a:extLst>
          </p:cNvPr>
          <p:cNvSpPr>
            <a:spLocks noGrp="1"/>
          </p:cNvSpPr>
          <p:nvPr>
            <p:ph idx="1"/>
          </p:nvPr>
        </p:nvSpPr>
        <p:spPr>
          <a:xfrm>
            <a:off x="6239822" y="666571"/>
            <a:ext cx="5912834" cy="5837225"/>
          </a:xfrm>
        </p:spPr>
        <p:txBody>
          <a:bodyPr>
            <a:noAutofit/>
          </a:bodyPr>
          <a:lstStyle/>
          <a:p>
            <a:pPr marL="0" indent="0">
              <a:buNone/>
            </a:pPr>
            <a:r>
              <a:rPr lang="en-US" sz="3600" b="1" dirty="0">
                <a:latin typeface="Arial" panose="020B0604020202020204" pitchFamily="34" charset="0"/>
                <a:cs typeface="Arial" panose="020B0604020202020204" pitchFamily="34" charset="0"/>
              </a:rPr>
              <a:t>Soror Sha’ Givens,</a:t>
            </a:r>
          </a:p>
          <a:p>
            <a:pPr marL="0" indent="0">
              <a:buNone/>
            </a:pPr>
            <a:r>
              <a:rPr lang="en-US" sz="3600" b="1" dirty="0">
                <a:latin typeface="Arial" panose="020B0604020202020204" pitchFamily="34" charset="0"/>
                <a:cs typeface="Arial" panose="020B0604020202020204" pitchFamily="34" charset="0"/>
              </a:rPr>
              <a:t>Thank you for allowing God to use you to empower women, vulnerable children and youth around the world through education and justice initiatives. You are a real-life, real time, right now inspiration. </a:t>
            </a:r>
          </a:p>
        </p:txBody>
      </p:sp>
    </p:spTree>
    <p:extLst>
      <p:ext uri="{BB962C8B-B14F-4D97-AF65-F5344CB8AC3E}">
        <p14:creationId xmlns:p14="http://schemas.microsoft.com/office/powerpoint/2010/main" val="3215347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FB065-77BE-438A-A8BD-931767AA1A68}"/>
              </a:ext>
            </a:extLst>
          </p:cNvPr>
          <p:cNvSpPr>
            <a:spLocks noGrp="1"/>
          </p:cNvSpPr>
          <p:nvPr>
            <p:ph type="title"/>
          </p:nvPr>
        </p:nvSpPr>
        <p:spPr>
          <a:xfrm>
            <a:off x="1771122" y="544359"/>
            <a:ext cx="8911687" cy="1007994"/>
          </a:xfrm>
        </p:spPr>
        <p:txBody>
          <a:bodyPr>
            <a:noAutofit/>
          </a:bodyPr>
          <a:lstStyle/>
          <a:p>
            <a:r>
              <a:rPr lang="en-US" sz="6600" b="1" dirty="0"/>
              <a:t>REFERENCES</a:t>
            </a:r>
          </a:p>
        </p:txBody>
      </p:sp>
      <p:sp>
        <p:nvSpPr>
          <p:cNvPr id="3" name="Content Placeholder 2">
            <a:extLst>
              <a:ext uri="{FF2B5EF4-FFF2-40B4-BE49-F238E27FC236}">
                <a16:creationId xmlns:a16="http://schemas.microsoft.com/office/drawing/2014/main" id="{D8611982-318C-4E7B-AA10-7AFC84862D3A}"/>
              </a:ext>
            </a:extLst>
          </p:cNvPr>
          <p:cNvSpPr>
            <a:spLocks noGrp="1"/>
          </p:cNvSpPr>
          <p:nvPr>
            <p:ph idx="1"/>
          </p:nvPr>
        </p:nvSpPr>
        <p:spPr>
          <a:xfrm>
            <a:off x="980331" y="1670613"/>
            <a:ext cx="10791122" cy="4740820"/>
          </a:xfrm>
        </p:spPr>
        <p:txBody>
          <a:bodyPr>
            <a:normAutofit fontScale="92500"/>
          </a:bodyPr>
          <a:lstStyle/>
          <a:p>
            <a:r>
              <a:rPr lang="en-US" sz="2000" dirty="0">
                <a:latin typeface="Arial" panose="020B0604020202020204" pitchFamily="34" charset="0"/>
                <a:cs typeface="Arial" panose="020B0604020202020204" pitchFamily="34" charset="0"/>
              </a:rPr>
              <a:t>Sha’ Givens. Voyage LA. www.http://voyagela.com/interview/meet-sha-givens-can-fly-international-los-angeles-view-park</a:t>
            </a:r>
          </a:p>
          <a:p>
            <a:r>
              <a:rPr lang="en-US" sz="2000" dirty="0">
                <a:latin typeface="Arial" panose="020B0604020202020204" pitchFamily="34" charset="0"/>
                <a:cs typeface="Arial" panose="020B0604020202020204" pitchFamily="34" charset="0"/>
              </a:rPr>
              <a:t>Hill, Kimetha. 2014. Living God’s Purpose: Rev. Sha’ Givens Establishes I Can Fly International in Kenya. Voice and Viewpoint. www.https://sdvoice.info/living-gods-purpose-rev-sha-givens-establishes-i-can-fly-international-in-kenya/</a:t>
            </a:r>
          </a:p>
          <a:p>
            <a:r>
              <a:rPr lang="en-US" sz="2000" dirty="0">
                <a:latin typeface="Arial" panose="020B0604020202020204" pitchFamily="34" charset="0"/>
                <a:cs typeface="Arial" panose="020B0604020202020204" pitchFamily="34" charset="0"/>
              </a:rPr>
              <a:t>I Can Fly.</a:t>
            </a:r>
            <a:r>
              <a:rPr lang="en-US" sz="2000" i="1" dirty="0">
                <a:latin typeface="Arial" panose="020B0604020202020204" pitchFamily="34" charset="0"/>
                <a:cs typeface="Arial" panose="020B0604020202020204" pitchFamily="34" charset="0"/>
              </a:rPr>
              <a:t>icanflyinternational.org.</a:t>
            </a:r>
          </a:p>
          <a:p>
            <a:r>
              <a:rPr lang="en-US" sz="2000" dirty="0">
                <a:latin typeface="Arial" panose="020B0604020202020204" pitchFamily="34" charset="0"/>
                <a:cs typeface="Arial" panose="020B0604020202020204" pitchFamily="34" charset="0"/>
              </a:rPr>
              <a:t>The Weight She Carries. https://theweightshecarries.com/founder-of-butterfly-girls-project-shares-her-story-of-being-drugged-and-raped/</a:t>
            </a:r>
          </a:p>
          <a:p>
            <a:r>
              <a:rPr lang="en-US" sz="2000" dirty="0">
                <a:latin typeface="Arial" panose="020B0604020202020204" pitchFamily="34" charset="0"/>
                <a:cs typeface="Arial" panose="020B0604020202020204" pitchFamily="34" charset="0"/>
              </a:rPr>
              <a:t>YouTube KTYM Media Gospel Internet. 2018. Young, Gifted and Sexually Abused.</a:t>
            </a:r>
          </a:p>
          <a:p>
            <a:r>
              <a:rPr lang="en-US" sz="2000" dirty="0">
                <a:latin typeface="Arial" panose="020B0604020202020204" pitchFamily="34" charset="0"/>
                <a:cs typeface="Arial" panose="020B0604020202020204" pitchFamily="34" charset="0"/>
              </a:rPr>
              <a:t>Delta Sigma Theta Sorority, Inc. 2019. Southern Region. Alabama State Cluster. </a:t>
            </a:r>
            <a:r>
              <a:rPr lang="en-US" sz="2000" dirty="0">
                <a:latin typeface="Arial" panose="020B0604020202020204" pitchFamily="34" charset="0"/>
                <a:cs typeface="Arial" panose="020B0604020202020204" pitchFamily="34" charset="0"/>
                <a:hlinkClick r:id="rId2"/>
              </a:rPr>
              <a:t>https://dstsouthernregion.com/Documents/Call%20To%20Cluster%202019-2020%20Final.pdf</a:t>
            </a:r>
            <a:endParaRPr lang="en-US" sz="2000" dirty="0">
              <a:latin typeface="Arial" panose="020B0604020202020204" pitchFamily="34" charset="0"/>
              <a:cs typeface="Arial" panose="020B0604020202020204" pitchFamily="34" charset="0"/>
            </a:endParaRPr>
          </a:p>
          <a:p>
            <a:r>
              <a:rPr lang="en-US" sz="2000" i="0" dirty="0">
                <a:solidFill>
                  <a:schemeClr val="tx1"/>
                </a:solidFill>
                <a:effectLst/>
                <a:latin typeface="Roboto"/>
              </a:rPr>
              <a:t>China House launches project to combat FGM in Kenya. https://chinadevelopmentbrief.cn/reports/china-house-launches-project-to-combat-fgm-in-kenya/</a:t>
            </a:r>
          </a:p>
          <a:p>
            <a:endParaRPr lang="en-US" sz="20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004135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21A097-0E0E-42EF-BDC4-1FE36490C12D}"/>
              </a:ext>
            </a:extLst>
          </p:cNvPr>
          <p:cNvPicPr>
            <a:picLocks noChangeAspect="1"/>
          </p:cNvPicPr>
          <p:nvPr/>
        </p:nvPicPr>
        <p:blipFill rotWithShape="1">
          <a:blip r:embed="rId2"/>
          <a:srcRect t="15413"/>
          <a:stretch/>
        </p:blipFill>
        <p:spPr>
          <a:xfrm>
            <a:off x="20" y="85071"/>
            <a:ext cx="12191980" cy="6857990"/>
          </a:xfrm>
          <a:prstGeom prst="rect">
            <a:avLst/>
          </a:prstGeom>
        </p:spPr>
      </p:pic>
      <p:sp>
        <p:nvSpPr>
          <p:cNvPr id="3" name="Rectangle 2">
            <a:extLst>
              <a:ext uri="{FF2B5EF4-FFF2-40B4-BE49-F238E27FC236}">
                <a16:creationId xmlns:a16="http://schemas.microsoft.com/office/drawing/2014/main" id="{9C6563D0-F2B7-4D95-8F8C-BBB517BD3F24}"/>
              </a:ext>
            </a:extLst>
          </p:cNvPr>
          <p:cNvSpPr/>
          <p:nvPr/>
        </p:nvSpPr>
        <p:spPr>
          <a:xfrm>
            <a:off x="0" y="85071"/>
            <a:ext cx="12110484" cy="1138773"/>
          </a:xfrm>
          <a:prstGeom prst="rect">
            <a:avLst/>
          </a:prstGeom>
        </p:spPr>
        <p:txBody>
          <a:bodyPr wrap="square">
            <a:spAutoFit/>
          </a:bodyPr>
          <a:lstStyle/>
          <a:p>
            <a:pPr algn="ctr"/>
            <a:r>
              <a:rPr lang="en-US" sz="2400" b="1" dirty="0">
                <a:solidFill>
                  <a:srgbClr val="222222"/>
                </a:solidFill>
                <a:latin typeface="Arial" panose="020B0604020202020204" pitchFamily="34" charset="0"/>
                <a:cs typeface="Arial" panose="020B0604020202020204" pitchFamily="34" charset="0"/>
              </a:rPr>
              <a:t>Isaiah 40:31</a:t>
            </a:r>
          </a:p>
          <a:p>
            <a:pPr algn="ctr"/>
            <a:r>
              <a:rPr lang="en-US" sz="2200" b="1" dirty="0">
                <a:solidFill>
                  <a:srgbClr val="222222"/>
                </a:solidFill>
                <a:latin typeface="Verdana" panose="020B0604030504040204" pitchFamily="34" charset="0"/>
              </a:rPr>
              <a:t>“</a:t>
            </a:r>
            <a:r>
              <a:rPr lang="en-US" sz="2200" b="1" dirty="0">
                <a:solidFill>
                  <a:srgbClr val="222222"/>
                </a:solidFill>
                <a:latin typeface="Arial" panose="020B0604020202020204" pitchFamily="34" charset="0"/>
                <a:cs typeface="Arial" panose="020B0604020202020204" pitchFamily="34" charset="0"/>
              </a:rPr>
              <a:t>But those who wait on the Lord shall renew their strength; they shall mount up with wings like eagles. They shall run and not be weary. They shall walk and not faint.”</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219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63516C8-F227-4B77-9AA7-61B9A0B78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5" name="Rectangle 14">
            <a:extLst>
              <a:ext uri="{FF2B5EF4-FFF2-40B4-BE49-F238E27FC236}">
                <a16:creationId xmlns:a16="http://schemas.microsoft.com/office/drawing/2014/main" id="{D91B420C-C4C8-44DF-96B2-FBD101464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6D483C"/>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a:extLst>
              <a:ext uri="{FF2B5EF4-FFF2-40B4-BE49-F238E27FC236}">
                <a16:creationId xmlns:a16="http://schemas.microsoft.com/office/drawing/2014/main" id="{3B852984-E161-4CFE-86B0-5521E3C8B5AE}"/>
              </a:ext>
            </a:extLst>
          </p:cNvPr>
          <p:cNvPicPr>
            <a:picLocks noChangeAspect="1"/>
          </p:cNvPicPr>
          <p:nvPr/>
        </p:nvPicPr>
        <p:blipFill>
          <a:blip r:embed="rId2"/>
          <a:stretch>
            <a:fillRect/>
          </a:stretch>
        </p:blipFill>
        <p:spPr>
          <a:xfrm>
            <a:off x="407834" y="5593670"/>
            <a:ext cx="3065895" cy="1080728"/>
          </a:xfrm>
          <a:prstGeom prst="rect">
            <a:avLst/>
          </a:prstGeom>
        </p:spPr>
      </p:pic>
      <p:pic>
        <p:nvPicPr>
          <p:cNvPr id="2" name="Picture 1">
            <a:extLst>
              <a:ext uri="{FF2B5EF4-FFF2-40B4-BE49-F238E27FC236}">
                <a16:creationId xmlns:a16="http://schemas.microsoft.com/office/drawing/2014/main" id="{7FD69388-DF70-424E-B2CE-B13EA88E7BAC}"/>
              </a:ext>
            </a:extLst>
          </p:cNvPr>
          <p:cNvPicPr>
            <a:picLocks noChangeAspect="1"/>
          </p:cNvPicPr>
          <p:nvPr/>
        </p:nvPicPr>
        <p:blipFill rotWithShape="1">
          <a:blip r:embed="rId3"/>
          <a:srcRect l="22865" t="-4004" r="21458"/>
          <a:stretch/>
        </p:blipFill>
        <p:spPr>
          <a:xfrm>
            <a:off x="268847" y="426487"/>
            <a:ext cx="3395100" cy="4740697"/>
          </a:xfrm>
          <a:prstGeom prst="rect">
            <a:avLst/>
          </a:prstGeom>
        </p:spPr>
      </p:pic>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3749914" y="203925"/>
            <a:ext cx="8354897" cy="6446187"/>
          </a:xfrm>
        </p:spPr>
        <p:txBody>
          <a:bodyPr>
            <a:normAutofit/>
          </a:bodyPr>
          <a:lstStyle/>
          <a:p>
            <a:pPr marL="0" indent="0">
              <a:lnSpc>
                <a:spcPct val="90000"/>
              </a:lnSpc>
              <a:buNone/>
            </a:pPr>
            <a:endParaRPr lang="en-US" sz="2800" b="1" dirty="0">
              <a:latin typeface="Arial" panose="020B0604020202020204" pitchFamily="34" charset="0"/>
              <a:cs typeface="Arial" panose="020B0604020202020204" pitchFamily="34" charset="0"/>
            </a:endParaRPr>
          </a:p>
          <a:p>
            <a:pPr marL="0" indent="0">
              <a:lnSpc>
                <a:spcPct val="90000"/>
              </a:lnSpc>
              <a:buNone/>
            </a:pPr>
            <a:r>
              <a:rPr lang="en-US" sz="2800" b="1" dirty="0">
                <a:latin typeface="Arial" panose="020B0604020202020204" pitchFamily="34" charset="0"/>
                <a:cs typeface="Arial" panose="020B0604020202020204" pitchFamily="34" charset="0"/>
              </a:rPr>
              <a:t>Rev. Sha’ Givens recounts, the meaning behind ICF…Derived from Isaiah 40:31, “</a:t>
            </a:r>
            <a:r>
              <a:rPr lang="en-US" sz="2800" b="1" i="1" dirty="0">
                <a:latin typeface="Arial" panose="020B0604020202020204" pitchFamily="34" charset="0"/>
                <a:cs typeface="Arial" panose="020B0604020202020204" pitchFamily="34" charset="0"/>
              </a:rPr>
              <a:t>But those who wait on the Lord shall renew their strength; They shall mount up with wings like eagles, They shall run and not be weary, They shall walk and not faint</a:t>
            </a:r>
            <a:r>
              <a:rPr lang="en-US" sz="2800" b="1" dirty="0">
                <a:latin typeface="Arial" panose="020B0604020202020204" pitchFamily="34" charset="0"/>
                <a:cs typeface="Arial" panose="020B0604020202020204" pitchFamily="34" charset="0"/>
              </a:rPr>
              <a:t>. “When I read the part, “They shall mount up on wings like eagles,” I did research on the eagle, and found the eagle is the only bird or species known to be able to fly through the eye of the storm without dropping, being shaken, without dying, or getting hurt, because of the way that they spread their wings. We can do that. We have that ability, when we wait upon God. And that’s when I was like “I Can Fly.”</a:t>
            </a:r>
          </a:p>
          <a:p>
            <a:pPr>
              <a:lnSpc>
                <a:spcPct val="90000"/>
              </a:lnSpc>
            </a:pPr>
            <a:endParaRPr lang="en-US" sz="1100" dirty="0"/>
          </a:p>
        </p:txBody>
      </p:sp>
    </p:spTree>
    <p:extLst>
      <p:ext uri="{BB962C8B-B14F-4D97-AF65-F5344CB8AC3E}">
        <p14:creationId xmlns:p14="http://schemas.microsoft.com/office/powerpoint/2010/main" val="116936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5" name="Group 14">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6"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8"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0"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3"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4"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5"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6"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7"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9" name="Group 28">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30"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3" name="Rectangle 42">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5"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8" name="Picture 7">
            <a:extLst>
              <a:ext uri="{FF2B5EF4-FFF2-40B4-BE49-F238E27FC236}">
                <a16:creationId xmlns:a16="http://schemas.microsoft.com/office/drawing/2014/main" id="{729E3492-E759-46A9-9B2A-8F7720B16D15}"/>
              </a:ext>
            </a:extLst>
          </p:cNvPr>
          <p:cNvPicPr>
            <a:picLocks noChangeAspect="1"/>
          </p:cNvPicPr>
          <p:nvPr/>
        </p:nvPicPr>
        <p:blipFill rotWithShape="1">
          <a:blip r:embed="rId2"/>
          <a:srcRect l="5486" r="6058"/>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B501796B-A79C-4EDF-9908-4791DE5054E6}"/>
              </a:ext>
            </a:extLst>
          </p:cNvPr>
          <p:cNvSpPr>
            <a:spLocks noGrp="1"/>
          </p:cNvSpPr>
          <p:nvPr>
            <p:ph idx="1"/>
          </p:nvPr>
        </p:nvSpPr>
        <p:spPr>
          <a:xfrm>
            <a:off x="6406140" y="610938"/>
            <a:ext cx="5714114" cy="5892858"/>
          </a:xfrm>
        </p:spPr>
        <p:txBody>
          <a:bodyPr>
            <a:noAutofit/>
          </a:bodyPr>
          <a:lstStyle/>
          <a:p>
            <a:pPr marL="0" indent="0">
              <a:buNone/>
            </a:pPr>
            <a:r>
              <a:rPr lang="en-US" sz="3600" b="1" dirty="0">
                <a:latin typeface="Arial" panose="020B0604020202020204" pitchFamily="34" charset="0"/>
                <a:cs typeface="Arial" panose="020B0604020202020204" pitchFamily="34" charset="0"/>
              </a:rPr>
              <a:t>I CAN FLY is a 501© 3 non-profit organization.  It is funded by the generous support of individuals, churches and organizations who believe that we can change the lives of vulnerable children and youth. </a:t>
            </a:r>
          </a:p>
        </p:txBody>
      </p:sp>
    </p:spTree>
    <p:extLst>
      <p:ext uri="{BB962C8B-B14F-4D97-AF65-F5344CB8AC3E}">
        <p14:creationId xmlns:p14="http://schemas.microsoft.com/office/powerpoint/2010/main" val="276061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CBEE9C-A667-4858-9D2D-611808B34A3B}"/>
              </a:ext>
            </a:extLst>
          </p:cNvPr>
          <p:cNvPicPr>
            <a:picLocks noChangeAspect="1"/>
          </p:cNvPicPr>
          <p:nvPr/>
        </p:nvPicPr>
        <p:blipFill rotWithShape="1">
          <a:blip r:embed="rId2"/>
          <a:srcRect b="25000"/>
          <a:stretch/>
        </p:blipFill>
        <p:spPr>
          <a:xfrm>
            <a:off x="20" y="10"/>
            <a:ext cx="12191980" cy="6857990"/>
          </a:xfrm>
          <a:prstGeom prst="rect">
            <a:avLst/>
          </a:prstGeom>
        </p:spPr>
      </p:pic>
    </p:spTree>
    <p:extLst>
      <p:ext uri="{BB962C8B-B14F-4D97-AF65-F5344CB8AC3E}">
        <p14:creationId xmlns:p14="http://schemas.microsoft.com/office/powerpoint/2010/main" val="622063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399413" y="422749"/>
            <a:ext cx="4143736" cy="6144751"/>
          </a:xfrm>
        </p:spPr>
        <p:txBody>
          <a:bodyPr>
            <a:normAutofit/>
          </a:bodyPr>
          <a:lstStyle/>
          <a:p>
            <a:pPr marL="0" indent="0">
              <a:buNone/>
            </a:pPr>
            <a:r>
              <a:rPr lang="en-US" sz="2600" b="1" dirty="0">
                <a:latin typeface="Arial" panose="020B0604020202020204" pitchFamily="34" charset="0"/>
                <a:cs typeface="Arial" panose="020B0604020202020204" pitchFamily="34" charset="0"/>
              </a:rPr>
              <a:t>Three years after launching the Literacy Program for women, Soror Givens decided to open a high school to provide free and subsidized education for youth. In Kenya, education is not free. As a result, the High School became a pillar of hope to children in the community who could not afford school fees. </a:t>
            </a:r>
          </a:p>
        </p:txBody>
      </p:sp>
      <p:pic>
        <p:nvPicPr>
          <p:cNvPr id="4" name="Picture 3">
            <a:extLst>
              <a:ext uri="{FF2B5EF4-FFF2-40B4-BE49-F238E27FC236}">
                <a16:creationId xmlns:a16="http://schemas.microsoft.com/office/drawing/2014/main" id="{F06C9B76-C2DF-4C03-98A4-AFE962E4FFE4}"/>
              </a:ext>
            </a:extLst>
          </p:cNvPr>
          <p:cNvPicPr>
            <a:picLocks noChangeAspect="1"/>
          </p:cNvPicPr>
          <p:nvPr/>
        </p:nvPicPr>
        <p:blipFill>
          <a:blip r:embed="rId2"/>
          <a:stretch>
            <a:fillRect/>
          </a:stretch>
        </p:blipFill>
        <p:spPr>
          <a:xfrm>
            <a:off x="4619543" y="1050013"/>
            <a:ext cx="6953577" cy="4432906"/>
          </a:xfrm>
          <a:prstGeom prst="rect">
            <a:avLst/>
          </a:prstGeom>
        </p:spPr>
      </p:pic>
      <p:sp>
        <p:nvSpPr>
          <p:cNvPr id="17"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780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Picture 1" descr="A group of people in front of a sign&#10;&#10;Description automatically generated">
            <a:extLst>
              <a:ext uri="{FF2B5EF4-FFF2-40B4-BE49-F238E27FC236}">
                <a16:creationId xmlns:a16="http://schemas.microsoft.com/office/drawing/2014/main" id="{8D3327D8-5BE4-4D73-A0D5-CACD8DA20390}"/>
              </a:ext>
            </a:extLst>
          </p:cNvPr>
          <p:cNvPicPr>
            <a:picLocks noChangeAspect="1"/>
          </p:cNvPicPr>
          <p:nvPr/>
        </p:nvPicPr>
        <p:blipFill rotWithShape="1">
          <a:blip r:embed="rId2"/>
          <a:srcRect r="444"/>
          <a:stretch/>
        </p:blipFill>
        <p:spPr>
          <a:xfrm>
            <a:off x="20" y="10"/>
            <a:ext cx="12191980" cy="6857990"/>
          </a:xfrm>
          <a:prstGeom prst="rect">
            <a:avLst/>
          </a:prstGeom>
        </p:spPr>
      </p:pic>
    </p:spTree>
    <p:extLst>
      <p:ext uri="{BB962C8B-B14F-4D97-AF65-F5344CB8AC3E}">
        <p14:creationId xmlns:p14="http://schemas.microsoft.com/office/powerpoint/2010/main" val="3653916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4"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5"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6"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8"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9"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0"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1"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2"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3"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4"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5"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7" name="Group 26">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8"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9"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0"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1"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2"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3"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4"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5"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6"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7"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8"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9"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1" name="Rectangle 40">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3"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6" name="Picture 5">
            <a:extLst>
              <a:ext uri="{FF2B5EF4-FFF2-40B4-BE49-F238E27FC236}">
                <a16:creationId xmlns:a16="http://schemas.microsoft.com/office/drawing/2014/main" id="{68013CD1-0BAB-460D-BC44-655EC7201209}"/>
              </a:ext>
            </a:extLst>
          </p:cNvPr>
          <p:cNvPicPr>
            <a:picLocks noChangeAspect="1"/>
          </p:cNvPicPr>
          <p:nvPr/>
        </p:nvPicPr>
        <p:blipFill rotWithShape="1">
          <a:blip r:embed="rId2"/>
          <a:srcRect l="30019" r="31669"/>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02204A38-DF6A-4250-9B99-61988725A89F}"/>
              </a:ext>
            </a:extLst>
          </p:cNvPr>
          <p:cNvSpPr>
            <a:spLocks noGrp="1"/>
          </p:cNvSpPr>
          <p:nvPr>
            <p:ph idx="1"/>
          </p:nvPr>
        </p:nvSpPr>
        <p:spPr>
          <a:xfrm>
            <a:off x="5986029" y="288331"/>
            <a:ext cx="6189351" cy="6564922"/>
          </a:xfrm>
        </p:spPr>
        <p:txBody>
          <a:bodyPr>
            <a:normAutofit/>
          </a:bodyPr>
          <a:lstStyle/>
          <a:p>
            <a:pPr>
              <a:lnSpc>
                <a:spcPct val="90000"/>
              </a:lnSpc>
            </a:pPr>
            <a:r>
              <a:rPr lang="en-US" sz="2400" b="1" dirty="0">
                <a:latin typeface="Arial" panose="020B0604020202020204" pitchFamily="34" charset="0"/>
                <a:cs typeface="Arial" panose="020B0604020202020204" pitchFamily="34" charset="0"/>
              </a:rPr>
              <a:t>One year after opening the I Can Fly High School Givens read a story in the Kenyan newspaper about a 10-year-old girl engaged to a 55-year-old man for the price of $40 cash and a cow.  She cried in disbelief as she didn’t know that early marriages were a cultural tradition in their tribe. As she continued reading the article, she read about ‘rescuers’; people who rescued young girls from child marriage situations.  She learned that the man complained to the girl’s family that since his wife had been ‘kidnapped’ he demanded his </a:t>
            </a:r>
            <a:r>
              <a:rPr lang="en-US" sz="2400" b="1" i="1" dirty="0">
                <a:latin typeface="Arial" panose="020B0604020202020204" pitchFamily="34" charset="0"/>
                <a:cs typeface="Arial" panose="020B0604020202020204" pitchFamily="34" charset="0"/>
              </a:rPr>
              <a:t>dowry be </a:t>
            </a:r>
            <a:r>
              <a:rPr lang="en-US" sz="2400" b="1" dirty="0">
                <a:latin typeface="Arial" panose="020B0604020202020204" pitchFamily="34" charset="0"/>
                <a:cs typeface="Arial" panose="020B0604020202020204" pitchFamily="34" charset="0"/>
              </a:rPr>
              <a:t>returned. The family, unable to return the cash or cow offered the man a new bride, their 6-year-old,  and he accepted.</a:t>
            </a:r>
          </a:p>
          <a:p>
            <a:pPr>
              <a:lnSpc>
                <a:spcPct val="90000"/>
              </a:lnSpc>
            </a:pPr>
            <a:endParaRPr lang="en-US" dirty="0"/>
          </a:p>
        </p:txBody>
      </p:sp>
      <p:sp>
        <p:nvSpPr>
          <p:cNvPr id="2" name="TextBox 1">
            <a:extLst>
              <a:ext uri="{FF2B5EF4-FFF2-40B4-BE49-F238E27FC236}">
                <a16:creationId xmlns:a16="http://schemas.microsoft.com/office/drawing/2014/main" id="{0533D8F6-9F29-4244-BAAC-F24919FAFD10}"/>
              </a:ext>
            </a:extLst>
          </p:cNvPr>
          <p:cNvSpPr txBox="1"/>
          <p:nvPr/>
        </p:nvSpPr>
        <p:spPr>
          <a:xfrm>
            <a:off x="3042030" y="6446452"/>
            <a:ext cx="1444626" cy="307777"/>
          </a:xfrm>
          <a:prstGeom prst="rect">
            <a:avLst/>
          </a:prstGeom>
          <a:noFill/>
        </p:spPr>
        <p:txBody>
          <a:bodyPr wrap="none" rtlCol="0">
            <a:spAutoFit/>
          </a:bodyPr>
          <a:lstStyle/>
          <a:p>
            <a:r>
              <a:rPr lang="en-US" sz="1400" b="1" dirty="0">
                <a:solidFill>
                  <a:schemeClr val="bg1"/>
                </a:solidFill>
                <a:latin typeface="Arial" panose="020B0604020202020204" pitchFamily="34" charset="0"/>
                <a:cs typeface="Arial" panose="020B0604020202020204" pitchFamily="34" charset="0"/>
              </a:rPr>
              <a:t> depiction only</a:t>
            </a:r>
          </a:p>
        </p:txBody>
      </p:sp>
    </p:spTree>
    <p:extLst>
      <p:ext uri="{BB962C8B-B14F-4D97-AF65-F5344CB8AC3E}">
        <p14:creationId xmlns:p14="http://schemas.microsoft.com/office/powerpoint/2010/main" val="1320413408"/>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53</TotalTime>
  <Words>1950</Words>
  <Application>Microsoft Office PowerPoint</Application>
  <PresentationFormat>Widescreen</PresentationFormat>
  <Paragraphs>64</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Century Gothic</vt:lpstr>
      <vt:lpstr>Roboto</vt:lpstr>
      <vt:lpstr>Times New Roman</vt:lpstr>
      <vt:lpstr>Verdana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Butterfly Project</vt:lpstr>
      <vt:lpstr>Africa’s Prevalence of FGM</vt:lpstr>
      <vt:lpstr>Kimetha Hill</vt:lpstr>
      <vt:lpstr>PowerPoint Presentation</vt:lpstr>
      <vt:lpstr>How a rescue is done….</vt:lpstr>
      <vt:lpstr>PowerPoint Presentation</vt:lpstr>
      <vt:lpstr>PowerPoint Presentation</vt:lpstr>
      <vt:lpstr>EXPANSION</vt:lpstr>
      <vt:lpstr>The Eagles Project</vt:lpstr>
      <vt:lpstr>The Little Butterflies</vt:lpstr>
      <vt:lpstr>PowerPoint Presentation</vt:lpstr>
      <vt:lpstr>The Scholars</vt:lpstr>
      <vt:lpstr>PowerPoint Presentation</vt:lpstr>
      <vt:lpstr>SPEAKING APPEARANCES</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dc:creator>
  <cp:lastModifiedBy>Pat</cp:lastModifiedBy>
  <cp:revision>8</cp:revision>
  <dcterms:created xsi:type="dcterms:W3CDTF">2020-11-10T20:27:44Z</dcterms:created>
  <dcterms:modified xsi:type="dcterms:W3CDTF">2020-11-10T21:43:13Z</dcterms:modified>
</cp:coreProperties>
</file>