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0" r:id="rId5"/>
    <p:sldId id="260" r:id="rId6"/>
    <p:sldId id="301" r:id="rId7"/>
    <p:sldId id="278" r:id="rId8"/>
    <p:sldId id="280" r:id="rId9"/>
    <p:sldId id="282" r:id="rId10"/>
    <p:sldId id="285" r:id="rId11"/>
    <p:sldId id="286" r:id="rId12"/>
    <p:sldId id="281" r:id="rId13"/>
    <p:sldId id="279" r:id="rId14"/>
    <p:sldId id="287" r:id="rId15"/>
    <p:sldId id="283" r:id="rId16"/>
    <p:sldId id="288" r:id="rId17"/>
    <p:sldId id="284" r:id="rId18"/>
    <p:sldId id="289" r:id="rId19"/>
    <p:sldId id="290" r:id="rId20"/>
    <p:sldId id="291" r:id="rId21"/>
    <p:sldId id="292" r:id="rId22"/>
    <p:sldId id="297" r:id="rId23"/>
    <p:sldId id="303" r:id="rId24"/>
    <p:sldId id="293" r:id="rId25"/>
    <p:sldId id="294" r:id="rId26"/>
    <p:sldId id="304" r:id="rId27"/>
    <p:sldId id="295" r:id="rId28"/>
    <p:sldId id="296" r:id="rId29"/>
    <p:sldId id="300" r:id="rId30"/>
    <p:sldId id="299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96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2/24/2021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TITLE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AutoShape 4" descr="Rio Grande — Albuquerque Public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6174"/>
            <a:ext cx="10494040" cy="2308689"/>
          </a:xfrm>
          <a:prstGeom prst="rect">
            <a:avLst/>
          </a:prstGeom>
        </p:spPr>
      </p:pic>
      <p:sp>
        <p:nvSpPr>
          <p:cNvPr id="8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5707395" y="5924745"/>
            <a:ext cx="7358562" cy="81455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Designing a </a:t>
            </a:r>
            <a:r>
              <a:rPr lang="en-US" sz="4000" dirty="0" smtClean="0">
                <a:solidFill>
                  <a:srgbClr val="FF0000"/>
                </a:solidFill>
              </a:rPr>
              <a:t>Study for Statistical Analysis</a:t>
            </a:r>
          </a:p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Mr. Renato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95" y="541362"/>
            <a:ext cx="4354195" cy="4354195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77" y="438723"/>
            <a:ext cx="6535602" cy="1700866"/>
          </a:xfrm>
        </p:spPr>
        <p:txBody>
          <a:bodyPr/>
          <a:lstStyle/>
          <a:p>
            <a:r>
              <a:rPr lang="en-US" sz="3600" dirty="0"/>
              <a:t>The Chocolate Chip Cookie – </a:t>
            </a:r>
            <a:r>
              <a:rPr lang="en-US" sz="3600" dirty="0" smtClean="0"/>
              <a:t>Observing How </a:t>
            </a:r>
            <a:r>
              <a:rPr lang="en-US" sz="3600" dirty="0"/>
              <a:t>M</a:t>
            </a:r>
            <a:r>
              <a:rPr lang="en-US" sz="3600" dirty="0" smtClean="0"/>
              <a:t>any </a:t>
            </a:r>
            <a:r>
              <a:rPr lang="en-US" sz="3600" dirty="0"/>
              <a:t>C</a:t>
            </a:r>
            <a:r>
              <a:rPr lang="en-US" sz="3600" dirty="0" smtClean="0"/>
              <a:t>hips are in </a:t>
            </a:r>
            <a:r>
              <a:rPr lang="en-US" sz="3600" dirty="0"/>
              <a:t>a bag of Chip’s Ahoy</a:t>
            </a:r>
            <a:r>
              <a:rPr lang="en-US" sz="3600" dirty="0" smtClean="0"/>
              <a:t>? </a:t>
            </a:r>
            <a:endParaRPr lang="en-GB" sz="36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18" y="2504049"/>
            <a:ext cx="6271661" cy="29182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Activity (together as a class): </a:t>
            </a:r>
          </a:p>
          <a:p>
            <a:pPr marL="971550" lvl="1" indent="-285750"/>
            <a:r>
              <a:rPr lang="en-US" sz="2000" dirty="0" smtClean="0"/>
              <a:t>Determine how many chocolate chips are in a bag of Chips Ahoy</a:t>
            </a:r>
          </a:p>
          <a:p>
            <a:pPr marL="1428750" lvl="2" indent="-285750"/>
            <a:r>
              <a:rPr lang="en-US" sz="2000" dirty="0" smtClean="0"/>
              <a:t>What do you need to know?</a:t>
            </a:r>
          </a:p>
          <a:p>
            <a:pPr marL="1428750" lvl="2" indent="-285750"/>
            <a:r>
              <a:rPr lang="en-US" sz="2000" dirty="0" smtClean="0"/>
              <a:t>Report back your findings:</a:t>
            </a:r>
            <a:endParaRPr lang="en-GB" sz="2000" dirty="0"/>
          </a:p>
          <a:p>
            <a:pPr marL="1428750" lvl="2" indent="-285750"/>
            <a:r>
              <a:rPr lang="en-GB" sz="2000" dirty="0" smtClean="0"/>
              <a:t>How many chips in a cookie?</a:t>
            </a:r>
          </a:p>
          <a:p>
            <a:pPr marL="1428750" lvl="2" indent="-285750"/>
            <a:r>
              <a:rPr lang="en-GB" sz="2000" dirty="0" smtClean="0"/>
              <a:t>How many cookies in a bag?</a:t>
            </a:r>
          </a:p>
        </p:txBody>
      </p:sp>
      <p:sp>
        <p:nvSpPr>
          <p:cNvPr id="3" name="AutoShape 2" descr="Chips Ahoy! Original Real Chocolate Chip Cookies - 25.3oz | Crispy chocolate  chip cookies, Classic cookies, Chocolate chip cookie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2448" y="6072778"/>
            <a:ext cx="8364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r">
              <a:spcBef>
                <a:spcPts val="1000"/>
              </a:spcBef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What was the difference between the two studies?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40" y="349104"/>
            <a:ext cx="10253493" cy="720041"/>
          </a:xfrm>
        </p:spPr>
        <p:txBody>
          <a:bodyPr/>
          <a:lstStyle/>
          <a:p>
            <a:r>
              <a:rPr lang="en-US" dirty="0" smtClean="0"/>
              <a:t>Experimental &amp; Observational Studies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26" y="1069145"/>
            <a:ext cx="984738" cy="17584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923" y="1110877"/>
            <a:ext cx="2025260" cy="2025260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40" y="3375906"/>
            <a:ext cx="4767093" cy="2649299"/>
          </a:xfrm>
        </p:spPr>
        <p:txBody>
          <a:bodyPr/>
          <a:lstStyle/>
          <a:p>
            <a:r>
              <a:rPr lang="en-US" sz="2400" dirty="0" smtClean="0"/>
              <a:t>Experimental</a:t>
            </a:r>
          </a:p>
          <a:p>
            <a:pPr marL="971550" lvl="1" indent="-285750"/>
            <a:r>
              <a:rPr lang="en-US" sz="2000" dirty="0" smtClean="0"/>
              <a:t>Controlled, i.e. 10 coin tosses</a:t>
            </a:r>
          </a:p>
          <a:p>
            <a:pPr marL="971550" lvl="1" indent="-285750"/>
            <a:r>
              <a:rPr lang="en-US" sz="2000" dirty="0" smtClean="0"/>
              <a:t>Attempt to understand a Cause-and-Effect Relationship</a:t>
            </a:r>
          </a:p>
          <a:p>
            <a:pPr marL="971550" lvl="1" indent="-285750"/>
            <a:r>
              <a:rPr lang="en-US" sz="2000" dirty="0" smtClean="0"/>
              <a:t>Assign groups</a:t>
            </a:r>
          </a:p>
          <a:p>
            <a:pPr marL="971550" lvl="1" indent="-285750"/>
            <a:r>
              <a:rPr lang="en-US" sz="2000" dirty="0" smtClean="0"/>
              <a:t>Decide how each group is treated</a:t>
            </a:r>
          </a:p>
          <a:p>
            <a:pPr marL="971550" lvl="1" indent="-285750"/>
            <a:r>
              <a:rPr lang="en-US" sz="2000" dirty="0" smtClean="0"/>
              <a:t>Someone is running it.</a:t>
            </a:r>
          </a:p>
          <a:p>
            <a:pPr marL="971550" lvl="1" indent="-285750"/>
            <a:endParaRPr lang="en-US" sz="2000" dirty="0" smtClean="0"/>
          </a:p>
          <a:p>
            <a:pPr marL="971550" lvl="1" indent="-285750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5562844" y="3449333"/>
            <a:ext cx="6629155" cy="257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Observational</a:t>
            </a:r>
          </a:p>
          <a:p>
            <a:pPr marL="971550" lvl="1" indent="-285750"/>
            <a:r>
              <a:rPr lang="en-US" sz="2000" dirty="0" smtClean="0"/>
              <a:t>Not controlled</a:t>
            </a:r>
          </a:p>
          <a:p>
            <a:pPr marL="971550" lvl="1" indent="-285750"/>
            <a:r>
              <a:rPr lang="en-US" sz="2000" dirty="0" smtClean="0"/>
              <a:t>Attempts to understand relationships (chips to cookies to number of chips in a bag)</a:t>
            </a:r>
          </a:p>
          <a:p>
            <a:pPr marL="971550" lvl="1" indent="-285750"/>
            <a:r>
              <a:rPr lang="en-US" sz="2000" dirty="0" smtClean="0"/>
              <a:t>No groups assigned</a:t>
            </a:r>
          </a:p>
          <a:p>
            <a:pPr marL="971550" lvl="1" indent="-285750"/>
            <a:r>
              <a:rPr lang="en-US" sz="2000" dirty="0" smtClean="0"/>
              <a:t>Did not decide how each cookie or group of cookies were treated. </a:t>
            </a:r>
          </a:p>
          <a:p>
            <a:pPr marL="971550" lvl="1" indent="-285750"/>
            <a:r>
              <a:rPr lang="en-US" sz="2000" dirty="0" smtClean="0"/>
              <a:t>You did not create this – someone else did.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886" y="1422423"/>
            <a:ext cx="0" cy="45141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157003"/>
            <a:ext cx="11125691" cy="417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49520" y="6396335"/>
            <a:ext cx="930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Next: Decide who or what you will study: your population.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96" y="335036"/>
            <a:ext cx="5680075" cy="720041"/>
          </a:xfrm>
        </p:spPr>
        <p:txBody>
          <a:bodyPr/>
          <a:lstStyle/>
          <a:p>
            <a:r>
              <a:rPr lang="en-US" dirty="0" smtClean="0"/>
              <a:t>Designing a Study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1" y="695056"/>
            <a:ext cx="5584867" cy="4937022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276" y="1699692"/>
            <a:ext cx="4767093" cy="1841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 with a population</a:t>
            </a:r>
          </a:p>
          <a:p>
            <a:pPr marL="971550" lvl="1" indent="-285750"/>
            <a:r>
              <a:rPr lang="en-US" sz="2000" dirty="0" smtClean="0"/>
              <a:t>What is a population?</a:t>
            </a:r>
          </a:p>
          <a:p>
            <a:pPr marL="971550" lvl="1" indent="-285750"/>
            <a:r>
              <a:rPr lang="en-US" sz="2000" dirty="0" smtClean="0"/>
              <a:t>In Math, what is the symbol for population?</a:t>
            </a:r>
          </a:p>
          <a:p>
            <a:pPr marL="971550" lvl="1" indent="-285750"/>
            <a:r>
              <a:rPr lang="en-US" sz="2000" dirty="0" smtClean="0"/>
              <a:t>= N (big N)</a:t>
            </a:r>
          </a:p>
          <a:p>
            <a:pPr marL="971550" lvl="1" indent="-285750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a sample</a:t>
            </a:r>
          </a:p>
          <a:p>
            <a:pPr marL="971550" lvl="1" indent="-285750"/>
            <a:r>
              <a:rPr lang="en-US" sz="2000" dirty="0" smtClean="0"/>
              <a:t>What is a sample?</a:t>
            </a:r>
          </a:p>
          <a:p>
            <a:pPr marL="971550" lvl="1" indent="-285750"/>
            <a:r>
              <a:rPr lang="en-US" sz="2000" dirty="0" smtClean="0"/>
              <a:t>In Math, what is the symbol for sample?</a:t>
            </a:r>
          </a:p>
          <a:p>
            <a:pPr marL="971550" lvl="1" indent="-285750"/>
            <a:r>
              <a:rPr lang="en-US" sz="2000" dirty="0" smtClean="0"/>
              <a:t>= n (little n)</a:t>
            </a:r>
          </a:p>
          <a:p>
            <a:pPr marL="285750" indent="-285750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Why use a sample?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954433" y="6027003"/>
            <a:ext cx="9131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algn="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Apply what you know in the next slide: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40" y="349104"/>
            <a:ext cx="10253493" cy="720041"/>
          </a:xfrm>
        </p:spPr>
        <p:txBody>
          <a:bodyPr/>
          <a:lstStyle/>
          <a:p>
            <a:r>
              <a:rPr lang="en-US" dirty="0" smtClean="0"/>
              <a:t>Populations and Samples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26" y="1690746"/>
            <a:ext cx="3885208" cy="3885208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5562844" y="3449333"/>
            <a:ext cx="6629155" cy="257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the </a:t>
            </a:r>
            <a:r>
              <a:rPr lang="en-US" sz="2400" dirty="0" smtClean="0"/>
              <a:t>Cookie example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was </a:t>
            </a:r>
            <a:r>
              <a:rPr lang="en-US" sz="2400" dirty="0" smtClean="0"/>
              <a:t>Your: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Population</a:t>
            </a:r>
            <a:r>
              <a:rPr lang="en-US" sz="2400" dirty="0"/>
              <a:t>?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Sample</a:t>
            </a:r>
            <a:r>
              <a:rPr lang="en-US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889862" y="6396335"/>
            <a:ext cx="930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r">
              <a:spcBef>
                <a:spcPts val="1000"/>
              </a:spcBef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Next: Decide your method of sampling.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41" y="419442"/>
            <a:ext cx="5680075" cy="720041"/>
          </a:xfrm>
        </p:spPr>
        <p:txBody>
          <a:bodyPr/>
          <a:lstStyle/>
          <a:p>
            <a:r>
              <a:rPr lang="en-US" dirty="0" smtClean="0"/>
              <a:t>Sampling Methods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129" y="1795151"/>
            <a:ext cx="7454022" cy="50628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Good sampling involves “probability”-the chance that something will occur or be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</a:endParaRPr>
          </a:p>
          <a:p>
            <a:pPr marL="971550" lvl="1" indent="-28575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method is probability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971550" lvl="1" indent="-28575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method is non-probability sampling.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1891" y="6041071"/>
            <a:ext cx="9131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algn="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…. What is the difference?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41" y="419442"/>
            <a:ext cx="5680075" cy="720041"/>
          </a:xfrm>
        </p:spPr>
        <p:txBody>
          <a:bodyPr/>
          <a:lstStyle/>
          <a:p>
            <a:r>
              <a:rPr lang="en-US" dirty="0" smtClean="0"/>
              <a:t>Sampling Methods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1" y="2104463"/>
            <a:ext cx="6921306" cy="39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Sampling Methods – Simple Random Sampling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923624"/>
            <a:ext cx="9881507" cy="38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Sampling Methods – Systematic Random Sampling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1560063"/>
            <a:ext cx="10913515" cy="39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6" y="343130"/>
            <a:ext cx="11730601" cy="720041"/>
          </a:xfrm>
        </p:spPr>
        <p:txBody>
          <a:bodyPr/>
          <a:lstStyle/>
          <a:p>
            <a:r>
              <a:rPr lang="en-US" sz="3600" dirty="0" smtClean="0"/>
              <a:t>Sampling Methods – Stratified Sampling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5" y="1296081"/>
            <a:ext cx="5986193" cy="237172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21977" y="2481943"/>
            <a:ext cx="6170023" cy="4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Sampling Methods – Clusters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8" y="1127895"/>
            <a:ext cx="7194667" cy="2813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02" y="2534670"/>
            <a:ext cx="5695404" cy="43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702" y="1698902"/>
            <a:ext cx="6512762" cy="5025456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Today’s Objectives: </a:t>
            </a:r>
          </a:p>
          <a:p>
            <a:r>
              <a:rPr lang="en-US" sz="2000" dirty="0" smtClean="0">
                <a:latin typeface="+mn-lt"/>
              </a:rPr>
              <a:t>You </a:t>
            </a:r>
            <a:r>
              <a:rPr lang="en-US" sz="2000" dirty="0" smtClean="0">
                <a:latin typeface="+mn-lt"/>
              </a:rPr>
              <a:t>will </a:t>
            </a:r>
            <a:r>
              <a:rPr lang="en-US" sz="2000" dirty="0" smtClean="0">
                <a:latin typeface="+mn-lt"/>
              </a:rPr>
              <a:t>learn: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How to Design a </a:t>
            </a:r>
            <a:r>
              <a:rPr lang="en-US" sz="2000" dirty="0" smtClean="0">
                <a:latin typeface="+mn-lt"/>
              </a:rPr>
              <a:t>Study for Statistical Analysis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How to Evaluate a </a:t>
            </a:r>
            <a:r>
              <a:rPr lang="en-US" sz="2000" dirty="0" smtClean="0">
                <a:latin typeface="+mn-lt"/>
              </a:rPr>
              <a:t>Study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Long-term Objectives: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Prepare you for future lessons related to:</a:t>
            </a:r>
          </a:p>
          <a:p>
            <a:pPr marL="971550" lvl="1" indent="-285750"/>
            <a:r>
              <a:rPr lang="en-US" sz="2000" dirty="0" smtClean="0"/>
              <a:t>Using </a:t>
            </a:r>
            <a:r>
              <a:rPr lang="en-US" sz="2000" dirty="0"/>
              <a:t>s</a:t>
            </a:r>
            <a:r>
              <a:rPr lang="en-US" sz="2000" dirty="0" smtClean="0"/>
              <a:t>tatistics to make fair decisions</a:t>
            </a:r>
          </a:p>
          <a:p>
            <a:pPr marL="971550" lvl="1" indent="-285750"/>
            <a:r>
              <a:rPr lang="en-US" sz="2000" dirty="0"/>
              <a:t>a</a:t>
            </a:r>
            <a:r>
              <a:rPr lang="en-US" sz="2000" dirty="0" smtClean="0"/>
              <a:t>nalyzing decisions and strategies using statistical concepts</a:t>
            </a:r>
            <a:endParaRPr lang="en-US" sz="2000" dirty="0" smtClean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83" y="928990"/>
            <a:ext cx="4235374" cy="4235374"/>
          </a:xfrm>
        </p:spPr>
      </p:pic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Designing a </a:t>
            </a:r>
            <a:r>
              <a:rPr lang="en-US" dirty="0" smtClean="0"/>
              <a:t>Study for Statistical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Remembering and Analyzing …</a:t>
            </a:r>
            <a:endParaRPr lang="en-GB" sz="3600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9" y="1571954"/>
            <a:ext cx="7454022" cy="25799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What’s the difference between a stratified sample and a simple random sample?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</a:t>
            </a:r>
            <a:r>
              <a:rPr lang="en-US" sz="2000" dirty="0" smtClean="0">
                <a:latin typeface="Arial" panose="020B0604020202020204" pitchFamily="34" charset="0"/>
              </a:rPr>
              <a:t>e various parts of an experiment?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key differences between stratified sampling and cluster sampling?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39" y="2035538"/>
            <a:ext cx="2422720" cy="4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Non-Probability Sampling 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1" y="1590741"/>
            <a:ext cx="11342627" cy="28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Non-Probability Sampling – Why Not Use?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5" y="2211679"/>
            <a:ext cx="10315292" cy="12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Evaluating Studies</a:t>
            </a:r>
            <a:endParaRPr lang="en-GB" sz="3600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129" y="1795152"/>
            <a:ext cx="7454022" cy="1637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What is better? Voluntary or simple random sampling?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72" y="2329725"/>
            <a:ext cx="2422720" cy="4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478">
              <a:srgbClr val="E2DEB5"/>
            </a:gs>
            <a:gs pos="15900">
              <a:srgbClr val="2984BE"/>
            </a:gs>
            <a:gs pos="0">
              <a:srgbClr val="0070C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Let’s Play Jeopardy!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7407" y="6208593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https://jeopardylabs.com/play/designing-a-study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95" y="1413554"/>
            <a:ext cx="9282117" cy="4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280561"/>
            <a:ext cx="11730601" cy="720041"/>
          </a:xfrm>
        </p:spPr>
        <p:txBody>
          <a:bodyPr/>
          <a:lstStyle/>
          <a:p>
            <a:r>
              <a:rPr lang="en-US" sz="3600" dirty="0" smtClean="0"/>
              <a:t>Design a Study: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666205" y="522385"/>
            <a:ext cx="11305401" cy="654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Activity: Design a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Study.  In small groups, you will create a study and discuss with the class.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Task 1:</a:t>
            </a:r>
          </a:p>
          <a:p>
            <a:pPr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 study in which you determine the number of times you pick 5 of the same round items out of a bag of 20 items. 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items can you put in there and how many of each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(Creating the population)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Task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study in which you choose a sample of customers from a store to determine what is their favorite color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964" y="1712762"/>
            <a:ext cx="5680075" cy="1078588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Today </a:t>
            </a:r>
            <a:r>
              <a:rPr lang="en-US" sz="2000" dirty="0" smtClean="0">
                <a:latin typeface="+mn-lt"/>
              </a:rPr>
              <a:t>– You learned: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How to Design a </a:t>
            </a:r>
            <a:r>
              <a:rPr lang="en-US" sz="2000" dirty="0" smtClean="0">
                <a:latin typeface="+mn-lt"/>
              </a:rPr>
              <a:t>Study for Statistical Analysis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How to Evaluate a Study</a:t>
            </a:r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Designing a </a:t>
            </a:r>
            <a:r>
              <a:rPr lang="en-US" sz="3600" dirty="0" smtClean="0"/>
              <a:t>Study for Statistical Analysis – What you did today:</a:t>
            </a:r>
            <a:endParaRPr lang="en-US" sz="3600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703964" y="3580478"/>
            <a:ext cx="568007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Activities we did together as a class: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Gave an overview of what a study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Worked to Remember and Analyze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Worked together and in groups to Evaluate, Design, and Plan studies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960">
            <a:off x="6468141" y="2297193"/>
            <a:ext cx="5551970" cy="20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478">
              <a:srgbClr val="E2DEB5"/>
            </a:gs>
            <a:gs pos="15900">
              <a:srgbClr val="2984BE"/>
            </a:gs>
            <a:gs pos="0">
              <a:srgbClr val="0070C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64438"/>
            <a:ext cx="11730601" cy="251891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Questions?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Next: Take quiz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Next week: Representing Data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83" y="928990"/>
            <a:ext cx="4235374" cy="4235374"/>
          </a:xfrm>
        </p:spPr>
      </p:pic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Designing a </a:t>
            </a:r>
            <a:r>
              <a:rPr lang="en-US" dirty="0" smtClean="0"/>
              <a:t>Study for Statistical Analysis</a:t>
            </a:r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5102556" y="5992012"/>
            <a:ext cx="7089444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Before we begin… let’s look at 3 Essential Questions…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485915" y="2147325"/>
            <a:ext cx="568007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Activities for Today to Help you Accomplish Objectives of Designing and Evaluating Studies: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Give an overview of what a study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Work together to Remember aspects of 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Analyze studies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Work together and in groups to practice Evaluating, Designing, and Planning studies</a:t>
            </a:r>
          </a:p>
        </p:txBody>
      </p:sp>
    </p:spTree>
    <p:extLst>
      <p:ext uri="{BB962C8B-B14F-4D97-AF65-F5344CB8AC3E}">
        <p14:creationId xmlns:p14="http://schemas.microsoft.com/office/powerpoint/2010/main" val="25518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152156"/>
            <a:ext cx="5680075" cy="860718"/>
          </a:xfrm>
        </p:spPr>
        <p:txBody>
          <a:bodyPr/>
          <a:lstStyle/>
          <a:p>
            <a:r>
              <a:rPr lang="en-US" dirty="0" smtClean="0"/>
              <a:t>Essential Questions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360" y="2329607"/>
            <a:ext cx="6286403" cy="1078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What is a statistical analysis?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What is a study?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Why are studies done?</a:t>
            </a:r>
            <a:endParaRPr lang="en-GB" sz="2400" dirty="0">
              <a:latin typeface="+mn-lt"/>
            </a:endParaRPr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7477" y="771908"/>
            <a:ext cx="4193987" cy="4193987"/>
          </a:xfrm>
        </p:spPr>
      </p:pic>
    </p:spTree>
    <p:extLst>
      <p:ext uri="{BB962C8B-B14F-4D97-AF65-F5344CB8AC3E}">
        <p14:creationId xmlns:p14="http://schemas.microsoft.com/office/powerpoint/2010/main" val="39012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5" y="166091"/>
            <a:ext cx="8438760" cy="945124"/>
          </a:xfrm>
        </p:spPr>
        <p:txBody>
          <a:bodyPr/>
          <a:lstStyle/>
          <a:p>
            <a:r>
              <a:rPr lang="en-US" dirty="0" smtClean="0"/>
              <a:t>What is Statistical Analysis?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464" y="1605417"/>
            <a:ext cx="4668619" cy="1078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Representation of Data </a:t>
            </a: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What is the purpose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b="1" u="sng" dirty="0" smtClean="0">
                <a:latin typeface="+mn-lt"/>
              </a:rPr>
              <a:t>why do we care </a:t>
            </a:r>
            <a:r>
              <a:rPr lang="en-US" sz="2400" dirty="0" smtClean="0">
                <a:latin typeface="+mn-lt"/>
              </a:rPr>
              <a:t>about </a:t>
            </a:r>
            <a:r>
              <a:rPr lang="en-US" sz="2400" dirty="0" smtClean="0">
                <a:latin typeface="+mn-lt"/>
              </a:rPr>
              <a:t>statistical analysis?</a:t>
            </a:r>
          </a:p>
          <a:p>
            <a:pPr marL="971550" lvl="1" indent="-285750"/>
            <a:r>
              <a:rPr lang="en-US" sz="2000" dirty="0" smtClean="0"/>
              <a:t>Understand relationships between things</a:t>
            </a:r>
          </a:p>
          <a:p>
            <a:pPr marL="971550" lvl="1" indent="-285750"/>
            <a:r>
              <a:rPr lang="en-US" sz="2000" dirty="0" smtClean="0"/>
              <a:t>Explain behavior or phenomena </a:t>
            </a:r>
          </a:p>
          <a:p>
            <a:pPr marL="971550" lvl="1" indent="-285750"/>
            <a:r>
              <a:rPr lang="en-US" sz="2000" dirty="0" smtClean="0"/>
              <a:t>Predict what people or companies will do (which can help guide other people’s decisions)</a:t>
            </a:r>
          </a:p>
          <a:p>
            <a:pPr marL="971550" lvl="1" indent="-285750"/>
            <a:r>
              <a:rPr lang="en-US" sz="2800" b="1" i="1" dirty="0" smtClean="0"/>
              <a:t>How do you use statistics in your daily life?</a:t>
            </a:r>
          </a:p>
          <a:p>
            <a:pPr marL="971550" lvl="1" indent="-285750"/>
            <a:endParaRPr lang="en-US" sz="28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73" y="1140265"/>
            <a:ext cx="6624711" cy="4416474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4456991" y="4659317"/>
            <a:ext cx="1239374" cy="379829"/>
          </a:xfrm>
          <a:prstGeom prst="bentConnector3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36764" y="6232107"/>
            <a:ext cx="9750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algn="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…. How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are statistics created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? They come from studies.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96" y="335036"/>
            <a:ext cx="5680075" cy="720041"/>
          </a:xfrm>
        </p:spPr>
        <p:txBody>
          <a:bodyPr/>
          <a:lstStyle/>
          <a:p>
            <a:r>
              <a:rPr lang="en-US" dirty="0" smtClean="0"/>
              <a:t>What is a Study?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15" y="1055076"/>
            <a:ext cx="10098748" cy="3052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study </a:t>
            </a:r>
            <a:r>
              <a:rPr lang="en-US" sz="2000" dirty="0"/>
              <a:t>is </a:t>
            </a:r>
            <a:r>
              <a:rPr lang="en-US" sz="2000" dirty="0" smtClean="0"/>
              <a:t>a </a:t>
            </a:r>
            <a:r>
              <a:rPr lang="en-US" sz="2000" dirty="0"/>
              <a:t>process that begins by asking a question that can be answered with data. 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/>
              <a:t>Define why you need the </a:t>
            </a:r>
            <a:r>
              <a:rPr lang="en-US" sz="1800" dirty="0" smtClean="0"/>
              <a:t>study/analysis – </a:t>
            </a:r>
            <a:r>
              <a:rPr lang="en-US" sz="1800" b="1" i="1" u="sng" dirty="0" smtClean="0">
                <a:solidFill>
                  <a:schemeClr val="accent1">
                    <a:lumMod val="50000"/>
                  </a:schemeClr>
                </a:solidFill>
              </a:rPr>
              <a:t>to understand a phenomenon</a:t>
            </a:r>
            <a:endParaRPr lang="en-US" sz="18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/>
              <a:t>Formulate what study design, operations, and layout are needed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/>
              <a:t>Collect data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Clean-up the data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Look at presentation possibilities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Solve the problem by reviewing the data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Conclude – Give your conclusions</a:t>
            </a:r>
          </a:p>
          <a:p>
            <a:pPr marL="971550" lvl="1" indent="-285750"/>
            <a:endParaRPr lang="en-US" sz="1800" dirty="0"/>
          </a:p>
          <a:p>
            <a:pPr marL="285750" indent="-285750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Today – we will focus on beginning aspects of Steps 1 – 2 and part of 3. (Because the next lessons focus on data representation, aspects of data, and interpretation of data)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96" y="6027003"/>
            <a:ext cx="1197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algn="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…. How do you start a study?  Start with “What Kind of Study do I want?”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41" y="349104"/>
            <a:ext cx="6877247" cy="720041"/>
          </a:xfrm>
        </p:spPr>
        <p:txBody>
          <a:bodyPr/>
          <a:lstStyle/>
          <a:p>
            <a:r>
              <a:rPr lang="en-US" dirty="0" smtClean="0"/>
              <a:t>Decide the Kind of Study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84" y="1844387"/>
            <a:ext cx="4767093" cy="1939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create a study, you have to choose </a:t>
            </a:r>
          </a:p>
          <a:p>
            <a:pPr marL="971550" lvl="1" indent="-285750"/>
            <a:r>
              <a:rPr lang="en-US" sz="2000" u="sng" dirty="0"/>
              <a:t>W</a:t>
            </a:r>
            <a:r>
              <a:rPr lang="en-US" sz="2000" u="sng" dirty="0" smtClean="0"/>
              <a:t>hat kind of study</a:t>
            </a:r>
            <a:r>
              <a:rPr lang="en-US" sz="2000" dirty="0" smtClean="0"/>
              <a:t> you will use and </a:t>
            </a:r>
          </a:p>
          <a:p>
            <a:pPr marL="971550" lvl="1" indent="-285750"/>
            <a:r>
              <a:rPr lang="en-US" sz="2000" u="sng" dirty="0"/>
              <a:t>H</a:t>
            </a:r>
            <a:r>
              <a:rPr lang="en-US" sz="2000" u="sng" dirty="0" smtClean="0"/>
              <a:t>ow to sample </a:t>
            </a:r>
            <a:r>
              <a:rPr lang="en-US" sz="2000" dirty="0" smtClean="0"/>
              <a:t>the population.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75582" y="6048885"/>
            <a:ext cx="10383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algn="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…. You have two kinds of studies to start thinking about…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61" y="1041009"/>
            <a:ext cx="2422720" cy="4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43" y="453607"/>
            <a:ext cx="10253493" cy="720041"/>
          </a:xfrm>
        </p:spPr>
        <p:txBody>
          <a:bodyPr/>
          <a:lstStyle/>
          <a:p>
            <a:r>
              <a:rPr lang="en-US" sz="4400" dirty="0" smtClean="0"/>
              <a:t>Experimental</a:t>
            </a:r>
            <a:r>
              <a:rPr lang="en-US" dirty="0" smtClean="0"/>
              <a:t> &amp; Observational Studies </a:t>
            </a:r>
            <a:endParaRPr lang="en-GB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15" y="1812599"/>
            <a:ext cx="4767093" cy="1078588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Experimental</a:t>
            </a:r>
          </a:p>
          <a:p>
            <a:pPr marL="971550" lvl="1" indent="-285750"/>
            <a:r>
              <a:rPr lang="en-US" sz="2000" dirty="0" smtClean="0"/>
              <a:t>Controlled</a:t>
            </a:r>
          </a:p>
          <a:p>
            <a:pPr marL="971550" lvl="1" indent="-285750"/>
            <a:r>
              <a:rPr lang="en-US" sz="2000" dirty="0" smtClean="0"/>
              <a:t>Attempt to understand a Cause-and-Effect Relationship</a:t>
            </a:r>
          </a:p>
          <a:p>
            <a:pPr marL="971550" lvl="1" indent="-285750"/>
            <a:r>
              <a:rPr lang="en-US" sz="2000" dirty="0" smtClean="0"/>
              <a:t>Assign groups</a:t>
            </a:r>
          </a:p>
          <a:p>
            <a:pPr marL="971550" lvl="1" indent="-285750"/>
            <a:r>
              <a:rPr lang="en-US" sz="2000" dirty="0" smtClean="0"/>
              <a:t>Decide how each group is treated</a:t>
            </a:r>
          </a:p>
          <a:p>
            <a:pPr marL="971550" lvl="1" indent="-285750"/>
            <a:r>
              <a:rPr lang="en-US" sz="2000" dirty="0" smtClean="0"/>
              <a:t>Someone is running it.</a:t>
            </a:r>
          </a:p>
          <a:p>
            <a:pPr marL="971550" lvl="1" indent="-285750"/>
            <a:endParaRPr lang="en-US" sz="2000" dirty="0" smtClean="0"/>
          </a:p>
          <a:p>
            <a:pPr marL="971550" lvl="1" indent="-285750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5719443" y="1812599"/>
            <a:ext cx="6111486" cy="3392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Observational</a:t>
            </a:r>
          </a:p>
          <a:p>
            <a:pPr marL="971550" lvl="1" indent="-285750"/>
            <a:r>
              <a:rPr lang="en-US" sz="2000" dirty="0" smtClean="0"/>
              <a:t>Not controlled</a:t>
            </a:r>
          </a:p>
          <a:p>
            <a:pPr marL="971550" lvl="1" indent="-285750"/>
            <a:r>
              <a:rPr lang="en-US" sz="2000" dirty="0" smtClean="0"/>
              <a:t>Attempts to understand relationships</a:t>
            </a:r>
          </a:p>
          <a:p>
            <a:pPr marL="971550" lvl="1" indent="-285750"/>
            <a:r>
              <a:rPr lang="en-US" sz="2000" dirty="0" smtClean="0"/>
              <a:t>No groups assigned</a:t>
            </a:r>
          </a:p>
          <a:p>
            <a:pPr marL="971550" lvl="1" indent="-285750"/>
            <a:r>
              <a:rPr lang="en-US" sz="2000" dirty="0" smtClean="0"/>
              <a:t>Did not decide how each group was treated</a:t>
            </a:r>
          </a:p>
          <a:p>
            <a:pPr marL="971550" lvl="1" indent="-285750"/>
            <a:r>
              <a:rPr lang="en-US" sz="2000" dirty="0" smtClean="0"/>
              <a:t>You did not create the situation – someone else did.</a:t>
            </a:r>
          </a:p>
          <a:p>
            <a:pPr marL="971550" lvl="1" indent="-285750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95886" y="1422423"/>
            <a:ext cx="0" cy="53664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7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27" y="559920"/>
            <a:ext cx="7944381" cy="848660"/>
          </a:xfrm>
        </p:spPr>
        <p:txBody>
          <a:bodyPr/>
          <a:lstStyle/>
          <a:p>
            <a:r>
              <a:rPr lang="en-US" sz="4400" dirty="0" smtClean="0"/>
              <a:t>Coin Tossing - Experiment</a:t>
            </a:r>
            <a:endParaRPr lang="en-GB" sz="44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367" y="1902989"/>
            <a:ext cx="6977055" cy="4455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Coin tossing as a study to determine how many times something lands on heads or 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Activity:</a:t>
            </a:r>
          </a:p>
          <a:p>
            <a:pPr marL="971550" lvl="1" indent="-285750"/>
            <a:r>
              <a:rPr lang="en-GB" sz="2000" spc="300" dirty="0">
                <a:cs typeface="Arial" panose="020B0604020202020204" pitchFamily="34" charset="0"/>
              </a:rPr>
              <a:t>Go into groups of 2 and toss a coin 10 times. </a:t>
            </a:r>
            <a:endParaRPr lang="en-GB" sz="2000" spc="300" dirty="0" smtClean="0">
              <a:cs typeface="Arial" panose="020B0604020202020204" pitchFamily="34" charset="0"/>
            </a:endParaRPr>
          </a:p>
          <a:p>
            <a:pPr marL="971550" lvl="1" indent="-285750"/>
            <a:r>
              <a:rPr lang="en-GB" sz="2000" spc="300" dirty="0" smtClean="0">
                <a:cs typeface="Arial" panose="020B0604020202020204" pitchFamily="34" charset="0"/>
              </a:rPr>
              <a:t>Pick </a:t>
            </a:r>
            <a:r>
              <a:rPr lang="en-GB" sz="2000" spc="300" dirty="0">
                <a:cs typeface="Arial" panose="020B0604020202020204" pitchFamily="34" charset="0"/>
              </a:rPr>
              <a:t>1 person to toss the coin and the other to record the results</a:t>
            </a:r>
            <a:r>
              <a:rPr lang="en-GB" sz="2000" spc="300" dirty="0" smtClean="0">
                <a:cs typeface="Arial" panose="020B0604020202020204" pitchFamily="34" charset="0"/>
              </a:rPr>
              <a:t>.</a:t>
            </a:r>
          </a:p>
          <a:p>
            <a:pPr marL="971550" lvl="1" indent="-285750"/>
            <a:r>
              <a:rPr lang="en-GB" sz="2000" spc="300" dirty="0" smtClean="0">
                <a:cs typeface="Arial" panose="020B0604020202020204" pitchFamily="34" charset="0"/>
              </a:rPr>
              <a:t>Record:</a:t>
            </a:r>
            <a:endParaRPr lang="en-GB" sz="2000" spc="300" dirty="0">
              <a:cs typeface="Arial" panose="020B0604020202020204" pitchFamily="34" charset="0"/>
            </a:endParaRPr>
          </a:p>
          <a:p>
            <a:pPr marL="1428750" lvl="2" indent="-285750"/>
            <a:r>
              <a:rPr lang="en-US" sz="2000" spc="300" dirty="0">
                <a:cs typeface="Arial" panose="020B0604020202020204" pitchFamily="34" charset="0"/>
              </a:rPr>
              <a:t>How many times does a coin land on heads? </a:t>
            </a:r>
            <a:r>
              <a:rPr lang="en-US" sz="2000" spc="300" dirty="0" smtClean="0">
                <a:cs typeface="Arial" panose="020B0604020202020204" pitchFamily="34" charset="0"/>
              </a:rPr>
              <a:t>Tails?</a:t>
            </a:r>
          </a:p>
          <a:p>
            <a:pPr marL="971550" lvl="1" indent="-285750"/>
            <a:r>
              <a:rPr lang="en-US" sz="2100" spc="3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Report </a:t>
            </a:r>
            <a:r>
              <a:rPr lang="en-US" sz="2100" spc="3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back your findings to the </a:t>
            </a:r>
            <a:r>
              <a:rPr lang="en-US" sz="2100" spc="3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class</a:t>
            </a:r>
            <a:endParaRPr lang="en-GB" sz="2100" spc="3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3" name="AutoShape 2" descr="Chips Ahoy! Original Real Chocolate Chip Cookies - 25.3oz | Crispy chocolate  chip cookies, Classic cookies, Chocolate chip cookie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Perspective: The coin toss and the 'hot hand'"/>
          <p:cNvSpPr>
            <a:spLocks noChangeAspect="1" noChangeArrowheads="1"/>
          </p:cNvSpPr>
          <p:nvPr/>
        </p:nvSpPr>
        <p:spPr bwMode="auto">
          <a:xfrm>
            <a:off x="155575" y="-914400"/>
            <a:ext cx="1066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209" y="296487"/>
            <a:ext cx="3277773" cy="58531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999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_Creative red presentation_AAS_v4" id="{92D194E9-A401-43C6-BDAC-5124B887A5F9}" vid="{B9DD00D5-6552-49FD-AE3B-0CB170472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F95F1-64A1-4047-9BA0-D956C2834297}">
  <ds:schemaRefs>
    <ds:schemaRef ds:uri="http://schemas.microsoft.com/office/2006/documentManagement/types"/>
    <ds:schemaRef ds:uri="71af3243-3dd4-4a8d-8c0d-dd76da1f02a5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939</Words>
  <Application>Microsoft Office PowerPoint</Application>
  <PresentationFormat>Widescreen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CiscoSans</vt:lpstr>
      <vt:lpstr>Symbol</vt:lpstr>
      <vt:lpstr>Times New Roman</vt:lpstr>
      <vt:lpstr>Office Theme</vt:lpstr>
      <vt:lpstr>TITLE</vt:lpstr>
      <vt:lpstr>PowerPoint Presentation</vt:lpstr>
      <vt:lpstr>PowerPoint Presentation</vt:lpstr>
      <vt:lpstr>Essential Questions</vt:lpstr>
      <vt:lpstr>What is Statistical Analysis?</vt:lpstr>
      <vt:lpstr>What is a Study?</vt:lpstr>
      <vt:lpstr>Decide the Kind of Study</vt:lpstr>
      <vt:lpstr>Experimental &amp; Observational Studies </vt:lpstr>
      <vt:lpstr>Coin Tossing - Experiment</vt:lpstr>
      <vt:lpstr>The Chocolate Chip Cookie – Observing How Many Chips are in a bag of Chip’s Ahoy? </vt:lpstr>
      <vt:lpstr>Experimental &amp; Observational Studies </vt:lpstr>
      <vt:lpstr>Designing a Study</vt:lpstr>
      <vt:lpstr>Populations and Samples</vt:lpstr>
      <vt:lpstr>Sampling Methods</vt:lpstr>
      <vt:lpstr>Sampling Methods</vt:lpstr>
      <vt:lpstr>Sampling Methods – Simple Random Sampling</vt:lpstr>
      <vt:lpstr>Sampling Methods – Systematic Random Sampling</vt:lpstr>
      <vt:lpstr>Sampling Methods – Stratified Sampling</vt:lpstr>
      <vt:lpstr>Sampling Methods – Clusters</vt:lpstr>
      <vt:lpstr>Remembering and Analyzing …</vt:lpstr>
      <vt:lpstr>Non-Probability Sampling </vt:lpstr>
      <vt:lpstr>Non-Probability Sampling – Why Not Use?</vt:lpstr>
      <vt:lpstr>Evaluating Studies</vt:lpstr>
      <vt:lpstr>Let’s Play Jeopardy!</vt:lpstr>
      <vt:lpstr>Design a Study:</vt:lpstr>
      <vt:lpstr>PowerPoint Presentation</vt:lpstr>
      <vt:lpstr>Questions?  Next: Take quiz  Next week: Representing Data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2020-12-16T19:47:24Z</dcterms:created>
  <dcterms:modified xsi:type="dcterms:W3CDTF">2021-02-25T14:42:37Z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