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0" r:id="rId5"/>
    <p:sldId id="260" r:id="rId6"/>
    <p:sldId id="327" r:id="rId7"/>
    <p:sldId id="310" r:id="rId8"/>
    <p:sldId id="349" r:id="rId9"/>
    <p:sldId id="352" r:id="rId10"/>
    <p:sldId id="333" r:id="rId11"/>
    <p:sldId id="334" r:id="rId12"/>
    <p:sldId id="355" r:id="rId13"/>
    <p:sldId id="362" r:id="rId14"/>
    <p:sldId id="347" r:id="rId15"/>
    <p:sldId id="29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2F2F2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3696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US" noProof="0" smtClean="0"/>
              <a:t>3/8/2021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TITLE</a:t>
            </a:r>
          </a:p>
        </p:txBody>
      </p:sp>
      <p:cxnSp>
        <p:nvCxnSpPr>
          <p:cNvPr id="17" name="Straight Connector 16" descr="divider lin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ECF636-D45E-4307-9E3A-89A2B5960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140" y="5795479"/>
            <a:ext cx="2915816" cy="258532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AutoShape 4" descr="Rio Grande — Albuquerque Public Schoo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36174"/>
            <a:ext cx="10494040" cy="2308689"/>
          </a:xfrm>
          <a:prstGeom prst="rect">
            <a:avLst/>
          </a:prstGeom>
        </p:spPr>
      </p:pic>
      <p:sp>
        <p:nvSpPr>
          <p:cNvPr id="8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6400215" y="5924745"/>
            <a:ext cx="6443674" cy="814553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Expected Value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r"/>
            <a:r>
              <a:rPr lang="en-US" sz="4000" dirty="0" smtClean="0">
                <a:solidFill>
                  <a:srgbClr val="FF0000"/>
                </a:solidFill>
              </a:rPr>
              <a:t>Mr. Renato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3" y="287656"/>
            <a:ext cx="6668033" cy="4663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9413"/>
          <a:stretch/>
        </p:blipFill>
        <p:spPr>
          <a:xfrm>
            <a:off x="360453" y="5190444"/>
            <a:ext cx="11079611" cy="8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702" y="2336800"/>
            <a:ext cx="6512762" cy="2965158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Today’s Objectives: </a:t>
            </a:r>
          </a:p>
          <a:p>
            <a:r>
              <a:rPr lang="en-US" sz="2000" dirty="0" smtClean="0">
                <a:latin typeface="+mn-lt"/>
              </a:rPr>
              <a:t>You </a:t>
            </a:r>
            <a:r>
              <a:rPr lang="en-US" sz="2000" dirty="0" smtClean="0">
                <a:latin typeface="+mn-lt"/>
              </a:rPr>
              <a:t>learned how </a:t>
            </a:r>
            <a:r>
              <a:rPr lang="en-US" sz="2000" dirty="0" smtClean="0">
                <a:latin typeface="+mn-lt"/>
              </a:rPr>
              <a:t>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Calculate Expected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Review what are Independent Events</a:t>
            </a:r>
            <a:endParaRPr lang="en-US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endParaRPr lang="en-US" dirty="0" smtClean="0"/>
          </a:p>
        </p:txBody>
      </p:sp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1683" y="928990"/>
            <a:ext cx="4235374" cy="4235374"/>
          </a:xfrm>
        </p:spPr>
      </p:pic>
      <p:sp>
        <p:nvSpPr>
          <p:cNvPr id="6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367642" y="633472"/>
            <a:ext cx="6535602" cy="90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8478">
              <a:srgbClr val="E2DEB5"/>
            </a:gs>
            <a:gs pos="15900">
              <a:srgbClr val="2984BE"/>
            </a:gs>
            <a:gs pos="0">
              <a:srgbClr val="0070C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164438"/>
            <a:ext cx="11730601" cy="251891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Questions?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Next: </a:t>
            </a:r>
            <a:r>
              <a:rPr lang="en-US" sz="3600" dirty="0" smtClean="0">
                <a:solidFill>
                  <a:schemeClr val="bg1"/>
                </a:solidFill>
              </a:rPr>
              <a:t>Finish Assignment and Complete Quiz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702" y="2336800"/>
            <a:ext cx="6512762" cy="2965158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Today’s Objectives: </a:t>
            </a:r>
          </a:p>
          <a:p>
            <a:r>
              <a:rPr lang="en-US" sz="2000" dirty="0" smtClean="0">
                <a:latin typeface="+mn-lt"/>
              </a:rPr>
              <a:t>You will learn how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Calculate Expected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Calculate Probabilities of Independent Events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endParaRPr lang="en-US" dirty="0" smtClean="0"/>
          </a:p>
        </p:txBody>
      </p:sp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1683" y="928990"/>
            <a:ext cx="4235374" cy="4235374"/>
          </a:xfrm>
        </p:spPr>
      </p:pic>
      <p:sp>
        <p:nvSpPr>
          <p:cNvPr id="6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367642" y="633472"/>
            <a:ext cx="6535602" cy="9049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Expected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52" y="369433"/>
            <a:ext cx="9669683" cy="860718"/>
          </a:xfrm>
        </p:spPr>
        <p:txBody>
          <a:bodyPr/>
          <a:lstStyle/>
          <a:p>
            <a:r>
              <a:rPr lang="en-US" dirty="0" smtClean="0"/>
              <a:t>Expected Value</a:t>
            </a:r>
            <a:endParaRPr lang="en-GB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5592" y="1867574"/>
            <a:ext cx="26169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Expected Value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altLang="en-US" sz="1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Expected Value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1085714" y="3759541"/>
            <a:ext cx="7195046" cy="103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159" y="6105100"/>
            <a:ext cx="537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https://www.youtube.com/watch?v=b6VK2VPMXNI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20" y="1907219"/>
            <a:ext cx="111347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Expected Value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1085714" y="3759541"/>
            <a:ext cx="7195046" cy="103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159" y="6105100"/>
            <a:ext cx="537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https://www.youtube.com/watch?v=b6VK2VPMXNI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36" b="86242"/>
          <a:stretch/>
        </p:blipFill>
        <p:spPr>
          <a:xfrm>
            <a:off x="419887" y="1761935"/>
            <a:ext cx="11501679" cy="8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7" y="648545"/>
            <a:ext cx="9845529" cy="860718"/>
          </a:xfrm>
        </p:spPr>
        <p:txBody>
          <a:bodyPr/>
          <a:lstStyle/>
          <a:p>
            <a:r>
              <a:rPr lang="en-US" dirty="0" smtClean="0"/>
              <a:t>Expected Value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 txBox="1">
            <a:spLocks/>
          </p:cNvSpPr>
          <p:nvPr/>
        </p:nvSpPr>
        <p:spPr>
          <a:xfrm>
            <a:off x="1085714" y="3759541"/>
            <a:ext cx="7195046" cy="103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pc="3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159" y="6105100"/>
            <a:ext cx="5372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https://www.youtube.com/watch?v=b6VK2VPMXNI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8" y="1822973"/>
            <a:ext cx="10439621" cy="32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75" y="1781446"/>
            <a:ext cx="10651799" cy="2254977"/>
          </a:xfrm>
          <a:prstGeom prst="rect">
            <a:avLst/>
          </a:prstGeom>
        </p:spPr>
      </p:pic>
      <p:sp>
        <p:nvSpPr>
          <p:cNvPr id="11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310339" y="298449"/>
            <a:ext cx="9845529" cy="860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" y="983932"/>
            <a:ext cx="5362575" cy="406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7" y="5416255"/>
            <a:ext cx="5295900" cy="523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27" y="6050552"/>
            <a:ext cx="4295775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682" y="873510"/>
            <a:ext cx="5019675" cy="6858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214381" y="298132"/>
            <a:ext cx="16602" cy="406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 txBox="1">
            <a:spLocks/>
          </p:cNvSpPr>
          <p:nvPr/>
        </p:nvSpPr>
        <p:spPr>
          <a:xfrm>
            <a:off x="326027" y="12792"/>
            <a:ext cx="9845529" cy="860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600" b="1" kern="1200" spc="-15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Expected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413"/>
          <a:stretch/>
        </p:blipFill>
        <p:spPr>
          <a:xfrm>
            <a:off x="386579" y="553130"/>
            <a:ext cx="11079611" cy="896847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0" y="2286000"/>
            <a:ext cx="1240971" cy="1907170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47777" y="2712719"/>
            <a:ext cx="1222376" cy="12801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76960" y="2915190"/>
            <a:ext cx="1233784" cy="72934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313839" y="2286000"/>
            <a:ext cx="1240971" cy="1907170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26384" y="2845516"/>
            <a:ext cx="1222376" cy="12801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520334" y="2988121"/>
            <a:ext cx="1233784" cy="72934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9246641" y="2085702"/>
            <a:ext cx="1974353" cy="2107468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22081" y="2884705"/>
            <a:ext cx="1222376" cy="128015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4" idx="3"/>
          </p:cNvCxnSpPr>
          <p:nvPr/>
        </p:nvCxnSpPr>
        <p:spPr>
          <a:xfrm flipH="1">
            <a:off x="620486" y="2320826"/>
            <a:ext cx="13063" cy="1872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26270" y="2320826"/>
            <a:ext cx="13063" cy="1872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3"/>
          </p:cNvCxnSpPr>
          <p:nvPr/>
        </p:nvCxnSpPr>
        <p:spPr>
          <a:xfrm flipH="1">
            <a:off x="10233818" y="2183648"/>
            <a:ext cx="12515" cy="2009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51135" y="3009583"/>
            <a:ext cx="39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6579" y="4659861"/>
            <a:ext cx="66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49768" y="4659861"/>
            <a:ext cx="66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32156" y="4664586"/>
            <a:ext cx="66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95345" y="4664586"/>
            <a:ext cx="66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61227" y="4578610"/>
            <a:ext cx="28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9906972" y="4681249"/>
            <a:ext cx="66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580736_Creative red presentation_AAS_v4" id="{92D194E9-A401-43C6-BDAC-5124B887A5F9}" vid="{B9DD00D5-6552-49FD-AE3B-0CB170472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AAA3571-52B9-4794-9A69-E71F204CB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8F95F1-64A1-4047-9BA0-D956C2834297}">
  <ds:schemaRefs>
    <ds:schemaRef ds:uri="http://www.w3.org/XML/1998/namespace"/>
    <ds:schemaRef ds:uri="16c05727-aa75-4e4a-9b5f-8a80a1165891"/>
    <ds:schemaRef ds:uri="http://purl.org/dc/elements/1.1/"/>
    <ds:schemaRef ds:uri="71af3243-3dd4-4a8d-8c0d-dd76da1f02a5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red presentation</Template>
  <TotalTime>0</TotalTime>
  <Words>77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Century Gothic</vt:lpstr>
      <vt:lpstr>CiscoSans</vt:lpstr>
      <vt:lpstr>Office Theme</vt:lpstr>
      <vt:lpstr>TITLE</vt:lpstr>
      <vt:lpstr>PowerPoint Presentation</vt:lpstr>
      <vt:lpstr>Expected Value</vt:lpstr>
      <vt:lpstr>Expected Value</vt:lpstr>
      <vt:lpstr>Expected Value</vt:lpstr>
      <vt:lpstr>Expected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Next: Finish Assignment and Complete Quiz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2020-12-16T19:47:24Z</dcterms:created>
  <dcterms:modified xsi:type="dcterms:W3CDTF">2021-03-17T15:15:52Z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