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0" r:id="rId5"/>
    <p:sldId id="260" r:id="rId6"/>
    <p:sldId id="301" r:id="rId7"/>
    <p:sldId id="307" r:id="rId8"/>
    <p:sldId id="306" r:id="rId9"/>
    <p:sldId id="327" r:id="rId10"/>
    <p:sldId id="308" r:id="rId11"/>
    <p:sldId id="309" r:id="rId12"/>
    <p:sldId id="310" r:id="rId13"/>
    <p:sldId id="314" r:id="rId14"/>
    <p:sldId id="278" r:id="rId15"/>
    <p:sldId id="312" r:id="rId16"/>
    <p:sldId id="313" r:id="rId17"/>
    <p:sldId id="317" r:id="rId18"/>
    <p:sldId id="318" r:id="rId19"/>
    <p:sldId id="325" r:id="rId20"/>
    <p:sldId id="322" r:id="rId21"/>
    <p:sldId id="330" r:id="rId22"/>
    <p:sldId id="323" r:id="rId23"/>
    <p:sldId id="329" r:id="rId24"/>
    <p:sldId id="316" r:id="rId25"/>
    <p:sldId id="311" r:id="rId26"/>
    <p:sldId id="331" r:id="rId27"/>
    <p:sldId id="332" r:id="rId28"/>
    <p:sldId id="29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96"/>
  </p:normalViewPr>
  <p:slideViewPr>
    <p:cSldViewPr snapToGrid="0">
      <p:cViewPr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math/ap-statistics/quantitative-data-ap/histograms-stem-leaf/v/u08-l1-t2-we3-stem-and-leaf-plots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math/cc-sixth-grade-math/cc-6th-data-statistics/cc-6th-box-whisker-plots/v/constructing-a-box-and-whisker-plot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AutoShape 4" descr="Rio Grande — Albuquerque Public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6174"/>
            <a:ext cx="10494040" cy="2308689"/>
          </a:xfrm>
          <a:prstGeom prst="rect">
            <a:avLst/>
          </a:prstGeom>
        </p:spPr>
      </p:pic>
      <p:sp>
        <p:nvSpPr>
          <p:cNvPr id="8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5707395" y="5924745"/>
            <a:ext cx="7358562" cy="81455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Representing Data</a:t>
            </a: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Mr. Renato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How Can you Describe a Set of Data – Mean, Median, Mode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Data can be described by using the following: 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Mean: the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Median: the point in the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Mode: the most frequently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Range: What is the difference between the high and low numbers. </a:t>
            </a:r>
          </a:p>
        </p:txBody>
      </p:sp>
    </p:spTree>
    <p:extLst>
      <p:ext uri="{BB962C8B-B14F-4D97-AF65-F5344CB8AC3E}">
        <p14:creationId xmlns:p14="http://schemas.microsoft.com/office/powerpoint/2010/main" val="16799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73665" cy="860718"/>
          </a:xfrm>
        </p:spPr>
        <p:txBody>
          <a:bodyPr/>
          <a:lstStyle/>
          <a:p>
            <a:r>
              <a:rPr lang="en-US" dirty="0" smtClean="0"/>
              <a:t>How Can you Describe a Set of Data – Fill this out with your partner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55"/>
          <a:stretch/>
        </p:blipFill>
        <p:spPr>
          <a:xfrm>
            <a:off x="297276" y="2053882"/>
            <a:ext cx="8793079" cy="3742007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>
            <a:off x="8384344" y="2785403"/>
            <a:ext cx="3807655" cy="407259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Recall: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Mean</a:t>
            </a:r>
            <a:r>
              <a:rPr lang="en-US" sz="1400" dirty="0"/>
              <a:t>: the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Median: the point in the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Mode: the most frequently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Range: What is the difference between the high and low numbers. </a:t>
            </a:r>
          </a:p>
          <a:p>
            <a:pPr algn="ctr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012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How Can you Describe a Set of Data – Mean, Median, Mode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Data can be described by using the following: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What if the 3 are not equal?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4" y="3520805"/>
            <a:ext cx="3659957" cy="2984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5359">
            <a:off x="4304384" y="3260145"/>
            <a:ext cx="4052388" cy="3236121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8466792" y="2825077"/>
            <a:ext cx="3598557" cy="3742006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Graph becomes Skewed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What is Skewed? Skewedness?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485884" y="1666252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When data are not equally represented, there is a tendency for the graph to look like it’s leaning one direction or another, and not even.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3425482"/>
            <a:ext cx="4041203" cy="329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07" y="3142785"/>
            <a:ext cx="4177112" cy="3335722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9087770" y="0"/>
            <a:ext cx="3104230" cy="2898565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Which graphs are Skewed?</a:t>
            </a:r>
            <a:endParaRPr lang="en-US" sz="2800" dirty="0"/>
          </a:p>
          <a:p>
            <a:pPr algn="ctr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229" y="3142785"/>
            <a:ext cx="3463795" cy="33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What is Skewed? Skewedness?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16" y="1929032"/>
            <a:ext cx="7130574" cy="3205676"/>
          </a:xfrm>
          <a:prstGeom prst="rect">
            <a:avLst/>
          </a:prstGeom>
        </p:spPr>
      </p:pic>
      <p:sp>
        <p:nvSpPr>
          <p:cNvPr id="11" name="32-Point Star 10"/>
          <p:cNvSpPr/>
          <p:nvPr/>
        </p:nvSpPr>
        <p:spPr>
          <a:xfrm>
            <a:off x="8567224" y="1929032"/>
            <a:ext cx="3807655" cy="407259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Skewed right: Data to the Left</a:t>
            </a:r>
          </a:p>
          <a:p>
            <a:endParaRPr lang="en-US" sz="1400" dirty="0"/>
          </a:p>
          <a:p>
            <a:r>
              <a:rPr lang="en-US" sz="1400" dirty="0" smtClean="0"/>
              <a:t>Skewed left: Data to the Right</a:t>
            </a:r>
            <a:endParaRPr lang="en-US" sz="1400" dirty="0"/>
          </a:p>
          <a:p>
            <a:pPr algn="ctr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951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What is Skewed? Skewedness?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20" y="1748351"/>
            <a:ext cx="9687758" cy="4089742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1841500" y="6378700"/>
            <a:ext cx="10350500" cy="4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Let’s look at how to view data using Box and Whiskers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8390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What </a:t>
            </a:r>
            <a:r>
              <a:rPr lang="en-US" dirty="0" smtClean="0"/>
              <a:t>is a stem and leaf?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341" y="2079593"/>
            <a:ext cx="9510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Video:</a:t>
            </a:r>
          </a:p>
          <a:p>
            <a:r>
              <a:rPr lang="en-US" dirty="0"/>
              <a:t>https://www.khanacademy.org/math/ap-statistics/quantitative-data-ap/histograms-stem-leaf/v/u08-l1-t2-we3-stem-and-leaf-plots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www.khanacademy.org/math/ap-statistics/quantitative-data-ap/histograms-stem-leaf/v/u08-l1-t2-we3-stem-and-leaf-plots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7" y="1913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</a:t>
            </a:r>
            <a:r>
              <a:rPr lang="en-US" dirty="0" smtClean="0"/>
              <a:t>Apply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638049"/>
            <a:ext cx="10069994" cy="4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What is Box and Whiskers?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8977" y="1940279"/>
            <a:ext cx="11084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Video: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www.khanacademy.org/math/cc-sixth-grade-math/cc-6th-data-statistics/cc-6th-box-whisker-plots/v/constructing-a-box-and-whisker-plot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https://www.khanacademy.org/math/cc-sixth-grade-math/cc-6th-data-statistics/cc-6th-box-whisker-plots/v/another-example-constructing-box-plot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1198977" y="4749848"/>
            <a:ext cx="7195046" cy="66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After watching the videos: Describe: Quartiles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6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1913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</a:t>
            </a:r>
            <a:r>
              <a:rPr lang="en-US" dirty="0" smtClean="0"/>
              <a:t>Apply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8" y="1155886"/>
            <a:ext cx="9162605" cy="49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02" y="2336800"/>
            <a:ext cx="6512762" cy="2965158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Today’s Objectives: </a:t>
            </a:r>
          </a:p>
          <a:p>
            <a:r>
              <a:rPr lang="en-US" sz="2000" dirty="0" smtClean="0">
                <a:latin typeface="+mn-lt"/>
              </a:rPr>
              <a:t>You will </a:t>
            </a:r>
            <a:r>
              <a:rPr lang="en-US" sz="2000" dirty="0" smtClean="0">
                <a:latin typeface="+mn-lt"/>
              </a:rPr>
              <a:t>learn how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Describe </a:t>
            </a:r>
            <a:r>
              <a:rPr lang="en-US" sz="2000" dirty="0" smtClean="0">
                <a:latin typeface="+mn-lt"/>
              </a:rPr>
              <a:t>a data </a:t>
            </a:r>
            <a:r>
              <a:rPr lang="en-US" sz="2000" dirty="0" smtClean="0">
                <a:latin typeface="+mn-lt"/>
              </a:rPr>
              <a:t>set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Determine </a:t>
            </a:r>
            <a:r>
              <a:rPr lang="en-US" sz="2000" dirty="0" smtClean="0">
                <a:latin typeface="+mn-lt"/>
              </a:rPr>
              <a:t>if data represented is misleading</a:t>
            </a:r>
          </a:p>
          <a:p>
            <a:endParaRPr lang="en-US" dirty="0" smtClean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Representing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478">
              <a:srgbClr val="E2DEB5"/>
            </a:gs>
            <a:gs pos="15900">
              <a:srgbClr val="2984BE"/>
            </a:gs>
            <a:gs pos="0">
              <a:srgbClr val="0070C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3238"/>
            <a:ext cx="11730601" cy="251891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Review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8" y="226514"/>
            <a:ext cx="11907032" cy="860718"/>
          </a:xfrm>
        </p:spPr>
        <p:txBody>
          <a:bodyPr/>
          <a:lstStyle/>
          <a:p>
            <a:r>
              <a:rPr lang="en-GB" dirty="0" smtClean="0"/>
              <a:t>Review – Mean, Median, Mode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1691" y="1244888"/>
            <a:ext cx="115495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The </a:t>
            </a:r>
            <a:r>
              <a:rPr lang="en-US" b="1" i="1" dirty="0"/>
              <a:t>mean, median and mode are the most typically used measures of center. The mean and median are used for </a:t>
            </a:r>
            <a:r>
              <a:rPr lang="en-US" b="1" i="1" u="sng" dirty="0"/>
              <a:t>quantitative data</a:t>
            </a:r>
            <a:r>
              <a:rPr lang="en-US" b="1" i="1" dirty="0"/>
              <a:t>, and the mode is used for </a:t>
            </a:r>
            <a:r>
              <a:rPr lang="en-US" b="1" i="1" u="sng" dirty="0"/>
              <a:t>categorical data</a:t>
            </a:r>
            <a:r>
              <a:rPr lang="en-US" b="1" i="1" u="sng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For quantitative data, one would typically use the mean. With one caveat: the mean is very sensitive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outliers</a:t>
            </a:r>
            <a:r>
              <a:rPr lang="en-US" dirty="0" smtClean="0"/>
              <a:t>. This means that one outlier (either legitimate value or a typing error) could make a drastic difference on the value of the mean.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such cases, when there are outliers or the distribution is fairly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skewed</a:t>
            </a:r>
            <a:r>
              <a:rPr lang="en-US" dirty="0"/>
              <a:t>, it is preferable to use the median as the most accurate measure of center, because the mean gets distorted by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skewness or outliers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en-US" b="1" dirty="0"/>
              <a:t>One example of this is when samples are collected to assess income of the respondents.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take a sample of 100 people, and we find that 99 of them make $10,000 per year, and 1 person makes $100 million per year, the average income of that sample would be (10,000*99 + 1*100,000,000)/100 = $1,009,900.00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</a:t>
            </a:r>
            <a:r>
              <a:rPr lang="en-US" dirty="0"/>
              <a:t>, on average, everyone makes $1,009,900.00, so you would get the idea that this sample must come from a very affluent area, but that is not the case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it is just one outlier highly distorting the mean</a:t>
            </a:r>
            <a:r>
              <a:rPr lang="en-US" dirty="0"/>
              <a:t>. Indeed, in this case, the median is $10,000, which is a much more representative value of center for this sample.</a:t>
            </a:r>
          </a:p>
        </p:txBody>
      </p:sp>
    </p:spTree>
    <p:extLst>
      <p:ext uri="{BB962C8B-B14F-4D97-AF65-F5344CB8AC3E}">
        <p14:creationId xmlns:p14="http://schemas.microsoft.com/office/powerpoint/2010/main" val="1354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719808"/>
            <a:ext cx="11547719" cy="860718"/>
          </a:xfrm>
        </p:spPr>
        <p:txBody>
          <a:bodyPr/>
          <a:lstStyle/>
          <a:p>
            <a:r>
              <a:rPr lang="en-US" sz="4400" dirty="0" smtClean="0"/>
              <a:t>Recall and Apply: How </a:t>
            </a:r>
            <a:r>
              <a:rPr lang="en-US" sz="4400" dirty="0" smtClean="0"/>
              <a:t>Can you Describe a Set of Data – Mean, Median, Mode</a:t>
            </a:r>
            <a:endParaRPr lang="en-GB" sz="4400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What is the best way to describe this graph? In terms of mean, median, mode, or range?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Why?</a:t>
            </a:r>
          </a:p>
        </p:txBody>
      </p:sp>
      <p:pic>
        <p:nvPicPr>
          <p:cNvPr id="5" name="Picture 4" descr="A bar graph entitled Daily High Temperatures has high temperatures on the x-axis and number of days on the y-axis, from 0 to 20. Temperatures were between 50 and 54 on 2 days; between 55 to 59 on 3 days; between 60 and 64 on 3 days; between 65 to 69 on 18 days; between 70 to 74 on 3 day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85" y="2858892"/>
            <a:ext cx="6470211" cy="3766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7" y="1913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</a:t>
            </a:r>
            <a:r>
              <a:rPr lang="en-US" dirty="0" smtClean="0"/>
              <a:t>Apply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39" y="1554646"/>
            <a:ext cx="8191541" cy="269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72" y="4704268"/>
            <a:ext cx="7606825" cy="18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7" y="191345"/>
            <a:ext cx="9845529" cy="860718"/>
          </a:xfrm>
        </p:spPr>
        <p:txBody>
          <a:bodyPr/>
          <a:lstStyle/>
          <a:p>
            <a:r>
              <a:rPr lang="en-US" dirty="0" smtClean="0"/>
              <a:t>Patterns of Graphs – </a:t>
            </a:r>
            <a:r>
              <a:rPr lang="en-US" dirty="0" smtClean="0"/>
              <a:t>Apply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8961119" y="3571624"/>
            <a:ext cx="260990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95412"/>
            <a:ext cx="7893032" cy="3887788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4119977" y="6007148"/>
            <a:ext cx="7195046" cy="66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Answer: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5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478">
              <a:srgbClr val="E2DEB5"/>
            </a:gs>
            <a:gs pos="15900">
              <a:srgbClr val="2984BE"/>
            </a:gs>
            <a:gs pos="0">
              <a:srgbClr val="0070C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64438"/>
            <a:ext cx="11730601" cy="251891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Next: Take quiz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Next week</a:t>
            </a:r>
            <a:r>
              <a:rPr lang="en-US" sz="3600" dirty="0" smtClean="0">
                <a:solidFill>
                  <a:schemeClr val="bg1"/>
                </a:solidFill>
              </a:rPr>
              <a:t>: Standard Deviation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Representing Data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5102556" y="5992012"/>
            <a:ext cx="7089444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Before we begin… let’s look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at ways we can describe data.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485915" y="2147325"/>
            <a:ext cx="5680075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Activities for Today to Help you Accomplish Objectives of Designing and Evaluating Studies: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Give an overview of</a:t>
            </a:r>
            <a:r>
              <a:rPr lang="en-US" sz="2000" dirty="0" smtClean="0">
                <a:latin typeface="+mn-lt"/>
              </a:rPr>
              <a:t>: charts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 together to Remember aspects of</a:t>
            </a:r>
            <a:r>
              <a:rPr lang="en-US" sz="2000" dirty="0" smtClean="0">
                <a:latin typeface="+mn-lt"/>
              </a:rPr>
              <a:t>: charts, box plots, stem and leaf charts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Analyze graphs</a:t>
            </a:r>
          </a:p>
        </p:txBody>
      </p:sp>
    </p:spTree>
    <p:extLst>
      <p:ext uri="{BB962C8B-B14F-4D97-AF65-F5344CB8AC3E}">
        <p14:creationId xmlns:p14="http://schemas.microsoft.com/office/powerpoint/2010/main" val="25518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7840883" cy="860718"/>
          </a:xfrm>
        </p:spPr>
        <p:txBody>
          <a:bodyPr/>
          <a:lstStyle/>
          <a:p>
            <a:r>
              <a:rPr lang="en-US" dirty="0" smtClean="0"/>
              <a:t>How Can you Describe a Set of Data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157" y="1840954"/>
            <a:ext cx="3557271" cy="1078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Check the table information (look for specific details)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Check the intervals for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Review the scale</a:t>
            </a:r>
          </a:p>
          <a:p>
            <a:pPr marL="971550" lvl="1" indent="-285750"/>
            <a:r>
              <a:rPr lang="en-US" sz="2000" dirty="0" smtClean="0"/>
              <a:t>Where does y-axis start? Where does x-axis start?</a:t>
            </a:r>
          </a:p>
          <a:p>
            <a:pPr marL="971550" lvl="1" indent="-285750"/>
            <a:endParaRPr lang="en-GB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191" r="2079"/>
          <a:stretch/>
        </p:blipFill>
        <p:spPr>
          <a:xfrm>
            <a:off x="4295578" y="2190251"/>
            <a:ext cx="7685163" cy="3535299"/>
          </a:xfrm>
          <a:prstGeom prst="rect">
            <a:avLst/>
          </a:prstGeom>
        </p:spPr>
      </p:pic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4953000" y="6378700"/>
            <a:ext cx="7239000" cy="4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Let’s look at Categorical Data.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7840883" cy="860718"/>
          </a:xfrm>
        </p:spPr>
        <p:txBody>
          <a:bodyPr/>
          <a:lstStyle/>
          <a:p>
            <a:r>
              <a:rPr lang="en-US" dirty="0" smtClean="0"/>
              <a:t>Categorical Data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70" y="1913207"/>
            <a:ext cx="8332629" cy="4091133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297277" y="6378700"/>
            <a:ext cx="11894723" cy="4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Let’s look at Categorical Data compared to Numerical Data.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7840883" cy="860718"/>
          </a:xfrm>
        </p:spPr>
        <p:txBody>
          <a:bodyPr/>
          <a:lstStyle/>
          <a:p>
            <a:r>
              <a:rPr lang="en-US" dirty="0" smtClean="0"/>
              <a:t>Numerical </a:t>
            </a:r>
            <a:r>
              <a:rPr lang="en-US" dirty="0" smtClean="0"/>
              <a:t>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42" y="2590953"/>
            <a:ext cx="6815035" cy="3448353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47" y="2051659"/>
            <a:ext cx="3557271" cy="1078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What is numerical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does it differ from categorical data?</a:t>
            </a:r>
            <a:endParaRPr lang="en-US" sz="2000" dirty="0" smtClean="0"/>
          </a:p>
          <a:p>
            <a:pPr marL="971550" lvl="1" indent="-285750"/>
            <a:endParaRPr lang="en-GB" sz="2000" dirty="0">
              <a:latin typeface="+mn-lt"/>
            </a:endParaRP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60447" y="6378700"/>
            <a:ext cx="10796271" cy="47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Now, let’s look at different numbers to summarize a set of data.</a:t>
            </a:r>
            <a:endParaRPr lang="en-US" sz="20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How Can you Describe a Set of Data – Mean, Median, Mode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Data can be described by using the following: 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Mean: the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Median: the point in the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Mode: the most frequently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Range: What is the difference between the high and low numbers.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76" y="4675015"/>
            <a:ext cx="2693384" cy="17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How Can you Describe a Set of Data – Mean, Median, Mode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Data can be described by using the following: 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Mean: the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Median: the point in the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Mode: the most frequently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Range: What is the difference between the high and low numbers. </a:t>
            </a:r>
          </a:p>
        </p:txBody>
      </p:sp>
    </p:spTree>
    <p:extLst>
      <p:ext uri="{BB962C8B-B14F-4D97-AF65-F5344CB8AC3E}">
        <p14:creationId xmlns:p14="http://schemas.microsoft.com/office/powerpoint/2010/main" val="40402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How Can you Describe a Set of Data – Mean, Median, Mode</a:t>
            </a:r>
            <a:endParaRPr lang="en-GB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640659" y="2006648"/>
            <a:ext cx="7195046" cy="107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Data can be described by using the following: </a:t>
            </a:r>
          </a:p>
          <a:p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Mean: the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Median: the point in the middle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Mode: the most frequently occurring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Range: What is the difference between the high and low numbers</a:t>
            </a:r>
            <a:r>
              <a:rPr lang="en-US" sz="2000" dirty="0" smtClean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64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F95F1-64A1-4047-9BA0-D956C2834297}">
  <ds:schemaRefs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911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CiscoSans</vt:lpstr>
      <vt:lpstr>Office Theme</vt:lpstr>
      <vt:lpstr>TITLE</vt:lpstr>
      <vt:lpstr>PowerPoint Presentation</vt:lpstr>
      <vt:lpstr>PowerPoint Presentation</vt:lpstr>
      <vt:lpstr>How Can you Describe a Set of Data</vt:lpstr>
      <vt:lpstr>Categorical Data</vt:lpstr>
      <vt:lpstr>Numerical Data</vt:lpstr>
      <vt:lpstr>How Can you Describe a Set of Data – Mean, Median, Mode</vt:lpstr>
      <vt:lpstr>How Can you Describe a Set of Data – Mean, Median, Mode</vt:lpstr>
      <vt:lpstr>How Can you Describe a Set of Data – Mean, Median, Mode</vt:lpstr>
      <vt:lpstr>How Can you Describe a Set of Data – Mean, Median, Mode</vt:lpstr>
      <vt:lpstr>How Can you Describe a Set of Data – Fill this out with your partner</vt:lpstr>
      <vt:lpstr>How Can you Describe a Set of Data – Mean, Median, Mode</vt:lpstr>
      <vt:lpstr>What is Skewed? Skewedness?</vt:lpstr>
      <vt:lpstr>What is Skewed? Skewedness?</vt:lpstr>
      <vt:lpstr>What is Skewed? Skewedness?</vt:lpstr>
      <vt:lpstr>Patterns of Graphs – What is a stem and leaf?</vt:lpstr>
      <vt:lpstr>Patterns of Graphs – Apply</vt:lpstr>
      <vt:lpstr>Patterns of Graphs – What is Box and Whiskers?</vt:lpstr>
      <vt:lpstr>Patterns of Graphs – Apply</vt:lpstr>
      <vt:lpstr>Review  </vt:lpstr>
      <vt:lpstr>Review – Mean, Median, Mode</vt:lpstr>
      <vt:lpstr>Recall and Apply: How Can you Describe a Set of Data – Mean, Median, Mode</vt:lpstr>
      <vt:lpstr>Patterns of Graphs – Apply</vt:lpstr>
      <vt:lpstr>Patterns of Graphs – Apply</vt:lpstr>
      <vt:lpstr>Questions?  Next: Take quiz  Next week: Standard Deviation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2020-12-16T19:47:24Z</dcterms:created>
  <dcterms:modified xsi:type="dcterms:W3CDTF">2021-03-02T20:00:52Z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