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27"/>
  </p:notesMasterIdLst>
  <p:handoutMasterIdLst>
    <p:handoutMasterId r:id="rId28"/>
  </p:handoutMasterIdLst>
  <p:sldIdLst>
    <p:sldId id="256" r:id="rId5"/>
    <p:sldId id="310" r:id="rId6"/>
    <p:sldId id="312" r:id="rId7"/>
    <p:sldId id="271" r:id="rId8"/>
    <p:sldId id="314" r:id="rId9"/>
    <p:sldId id="308" r:id="rId10"/>
    <p:sldId id="315" r:id="rId11"/>
    <p:sldId id="295" r:id="rId12"/>
    <p:sldId id="279" r:id="rId13"/>
    <p:sldId id="284" r:id="rId14"/>
    <p:sldId id="286" r:id="rId15"/>
    <p:sldId id="287" r:id="rId16"/>
    <p:sldId id="285" r:id="rId17"/>
    <p:sldId id="290" r:id="rId18"/>
    <p:sldId id="291" r:id="rId19"/>
    <p:sldId id="289" r:id="rId20"/>
    <p:sldId id="313" r:id="rId21"/>
    <p:sldId id="292" r:id="rId22"/>
    <p:sldId id="294" r:id="rId23"/>
    <p:sldId id="293" r:id="rId24"/>
    <p:sldId id="297" r:id="rId25"/>
    <p:sldId id="296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20988E-E179-4F50-99B2-FE6F96C085B4}" v="32" dt="2021-11-16T18:26:34.2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241" autoAdjust="0"/>
  </p:normalViewPr>
  <p:slideViewPr>
    <p:cSldViewPr snapToGrid="0">
      <p:cViewPr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nato Estacio" userId="3b13ff23c4e029bd" providerId="LiveId" clId="{EB20988E-E179-4F50-99B2-FE6F96C085B4}"/>
    <pc:docChg chg="undo custSel addSld modSld sldOrd">
      <pc:chgData name="Renato Estacio" userId="3b13ff23c4e029bd" providerId="LiveId" clId="{EB20988E-E179-4F50-99B2-FE6F96C085B4}" dt="2021-11-16T18:46:22.735" v="5843" actId="404"/>
      <pc:docMkLst>
        <pc:docMk/>
      </pc:docMkLst>
      <pc:sldChg chg="delSp modSp mod">
        <pc:chgData name="Renato Estacio" userId="3b13ff23c4e029bd" providerId="LiveId" clId="{EB20988E-E179-4F50-99B2-FE6F96C085B4}" dt="2021-11-16T18:45:40.057" v="5841" actId="20577"/>
        <pc:sldMkLst>
          <pc:docMk/>
          <pc:sldMk cId="2471807738" sldId="256"/>
        </pc:sldMkLst>
        <pc:spChg chg="mod">
          <ac:chgData name="Renato Estacio" userId="3b13ff23c4e029bd" providerId="LiveId" clId="{EB20988E-E179-4F50-99B2-FE6F96C085B4}" dt="2021-11-16T18:45:40.057" v="5841" actId="20577"/>
          <ac:spMkLst>
            <pc:docMk/>
            <pc:sldMk cId="2471807738" sldId="256"/>
            <ac:spMk id="7" creationId="{44400D2D-58E7-47BF-AC5D-C18596A3C59E}"/>
          </ac:spMkLst>
        </pc:spChg>
        <pc:picChg chg="del">
          <ac:chgData name="Renato Estacio" userId="3b13ff23c4e029bd" providerId="LiveId" clId="{EB20988E-E179-4F50-99B2-FE6F96C085B4}" dt="2021-11-16T18:43:44.829" v="5831" actId="478"/>
          <ac:picMkLst>
            <pc:docMk/>
            <pc:sldMk cId="2471807738" sldId="256"/>
            <ac:picMk id="4" creationId="{00000000-0000-0000-0000-000000000000}"/>
          </ac:picMkLst>
        </pc:picChg>
      </pc:sldChg>
      <pc:sldChg chg="addSp delSp modSp mod">
        <pc:chgData name="Renato Estacio" userId="3b13ff23c4e029bd" providerId="LiveId" clId="{EB20988E-E179-4F50-99B2-FE6F96C085B4}" dt="2021-11-16T18:26:33.578" v="5712"/>
        <pc:sldMkLst>
          <pc:docMk/>
          <pc:sldMk cId="3457616166" sldId="271"/>
        </pc:sldMkLst>
        <pc:spChg chg="mod">
          <ac:chgData name="Renato Estacio" userId="3b13ff23c4e029bd" providerId="LiveId" clId="{EB20988E-E179-4F50-99B2-FE6F96C085B4}" dt="2021-11-16T18:26:32.490" v="5710" actId="1076"/>
          <ac:spMkLst>
            <pc:docMk/>
            <pc:sldMk cId="3457616166" sldId="271"/>
            <ac:spMk id="2" creationId="{CE1800FF-CC07-4272-81D4-954974F0834F}"/>
          </ac:spMkLst>
        </pc:spChg>
        <pc:spChg chg="mod">
          <ac:chgData name="Renato Estacio" userId="3b13ff23c4e029bd" providerId="LiveId" clId="{EB20988E-E179-4F50-99B2-FE6F96C085B4}" dt="2021-11-16T18:02:31.617" v="2681" actId="20577"/>
          <ac:spMkLst>
            <pc:docMk/>
            <pc:sldMk cId="3457616166" sldId="271"/>
            <ac:spMk id="6" creationId="{5056525C-CC49-40B3-BE7F-FA191A349794}"/>
          </ac:spMkLst>
        </pc:spChg>
        <pc:spChg chg="add del mod">
          <ac:chgData name="Renato Estacio" userId="3b13ff23c4e029bd" providerId="LiveId" clId="{EB20988E-E179-4F50-99B2-FE6F96C085B4}" dt="2021-11-16T18:08:31.461" v="3155" actId="21"/>
          <ac:spMkLst>
            <pc:docMk/>
            <pc:sldMk cId="3457616166" sldId="271"/>
            <ac:spMk id="7" creationId="{CF960643-7F61-4608-92F8-44ED71511B0B}"/>
          </ac:spMkLst>
        </pc:spChg>
        <pc:spChg chg="mod">
          <ac:chgData name="Renato Estacio" userId="3b13ff23c4e029bd" providerId="LiveId" clId="{EB20988E-E179-4F50-99B2-FE6F96C085B4}" dt="2021-11-16T18:01:00.081" v="2544" actId="20577"/>
          <ac:spMkLst>
            <pc:docMk/>
            <pc:sldMk cId="3457616166" sldId="271"/>
            <ac:spMk id="8" creationId="{00000000-0000-0000-0000-000000000000}"/>
          </ac:spMkLst>
        </pc:spChg>
        <pc:spChg chg="add del mod">
          <ac:chgData name="Renato Estacio" userId="3b13ff23c4e029bd" providerId="LiveId" clId="{EB20988E-E179-4F50-99B2-FE6F96C085B4}" dt="2021-11-16T18:09:58.107" v="3363" actId="21"/>
          <ac:spMkLst>
            <pc:docMk/>
            <pc:sldMk cId="3457616166" sldId="271"/>
            <ac:spMk id="9" creationId="{573ACF79-1623-44B4-93DB-4D670EB836A2}"/>
          </ac:spMkLst>
        </pc:spChg>
        <pc:spChg chg="add del mod">
          <ac:chgData name="Renato Estacio" userId="3b13ff23c4e029bd" providerId="LiveId" clId="{EB20988E-E179-4F50-99B2-FE6F96C085B4}" dt="2021-11-16T18:26:33.578" v="5712"/>
          <ac:spMkLst>
            <pc:docMk/>
            <pc:sldMk cId="3457616166" sldId="271"/>
            <ac:spMk id="10" creationId="{ED5314E8-249F-4980-B576-A6A5B469B023}"/>
          </ac:spMkLst>
        </pc:spChg>
        <pc:spChg chg="mod">
          <ac:chgData name="Renato Estacio" userId="3b13ff23c4e029bd" providerId="LiveId" clId="{EB20988E-E179-4F50-99B2-FE6F96C085B4}" dt="2021-11-16T18:02:20.654" v="2680" actId="20577"/>
          <ac:spMkLst>
            <pc:docMk/>
            <pc:sldMk cId="3457616166" sldId="271"/>
            <ac:spMk id="38" creationId="{00000000-0000-0000-0000-000000000000}"/>
          </ac:spMkLst>
        </pc:spChg>
      </pc:sldChg>
      <pc:sldChg chg="addSp modSp mod">
        <pc:chgData name="Renato Estacio" userId="3b13ff23c4e029bd" providerId="LiveId" clId="{EB20988E-E179-4F50-99B2-FE6F96C085B4}" dt="2021-11-16T17:37:10.651" v="1034" actId="20577"/>
        <pc:sldMkLst>
          <pc:docMk/>
          <pc:sldMk cId="1107001750" sldId="279"/>
        </pc:sldMkLst>
        <pc:spChg chg="mod">
          <ac:chgData name="Renato Estacio" userId="3b13ff23c4e029bd" providerId="LiveId" clId="{EB20988E-E179-4F50-99B2-FE6F96C085B4}" dt="2021-11-16T17:36:07.970" v="939" actId="14100"/>
          <ac:spMkLst>
            <pc:docMk/>
            <pc:sldMk cId="1107001750" sldId="279"/>
            <ac:spMk id="10" creationId="{B622CBAC-4C55-4A1A-B9C5-29E58E17A198}"/>
          </ac:spMkLst>
        </pc:spChg>
        <pc:spChg chg="add mod">
          <ac:chgData name="Renato Estacio" userId="3b13ff23c4e029bd" providerId="LiveId" clId="{EB20988E-E179-4F50-99B2-FE6F96C085B4}" dt="2021-11-16T17:36:13.857" v="940" actId="1076"/>
          <ac:spMkLst>
            <pc:docMk/>
            <pc:sldMk cId="1107001750" sldId="279"/>
            <ac:spMk id="11" creationId="{04469F2B-D4E8-4393-A91D-94928DE58165}"/>
          </ac:spMkLst>
        </pc:spChg>
        <pc:spChg chg="add mod">
          <ac:chgData name="Renato Estacio" userId="3b13ff23c4e029bd" providerId="LiveId" clId="{EB20988E-E179-4F50-99B2-FE6F96C085B4}" dt="2021-11-16T17:35:35.109" v="927" actId="1076"/>
          <ac:spMkLst>
            <pc:docMk/>
            <pc:sldMk cId="1107001750" sldId="279"/>
            <ac:spMk id="12" creationId="{F2CD3A32-4CD7-4B9F-BD81-B0C5FF4A8E86}"/>
          </ac:spMkLst>
        </pc:spChg>
        <pc:spChg chg="add mod">
          <ac:chgData name="Renato Estacio" userId="3b13ff23c4e029bd" providerId="LiveId" clId="{EB20988E-E179-4F50-99B2-FE6F96C085B4}" dt="2021-11-16T17:37:10.651" v="1034" actId="20577"/>
          <ac:spMkLst>
            <pc:docMk/>
            <pc:sldMk cId="1107001750" sldId="279"/>
            <ac:spMk id="13" creationId="{93375ABE-910C-4A6B-A7E9-8A06ACAFFACD}"/>
          </ac:spMkLst>
        </pc:spChg>
        <pc:spChg chg="mod">
          <ac:chgData name="Renato Estacio" userId="3b13ff23c4e029bd" providerId="LiveId" clId="{EB20988E-E179-4F50-99B2-FE6F96C085B4}" dt="2021-11-16T17:35:40.826" v="928" actId="1076"/>
          <ac:spMkLst>
            <pc:docMk/>
            <pc:sldMk cId="1107001750" sldId="279"/>
            <ac:spMk id="27" creationId="{0859134D-D16E-46E6-A662-71276F43DCC7}"/>
          </ac:spMkLst>
        </pc:spChg>
        <pc:spChg chg="mod">
          <ac:chgData name="Renato Estacio" userId="3b13ff23c4e029bd" providerId="LiveId" clId="{EB20988E-E179-4F50-99B2-FE6F96C085B4}" dt="2021-11-16T17:35:43.497" v="929" actId="1076"/>
          <ac:spMkLst>
            <pc:docMk/>
            <pc:sldMk cId="1107001750" sldId="279"/>
            <ac:spMk id="28" creationId="{85D5211D-578D-490E-AC8D-78A61B21058B}"/>
          </ac:spMkLst>
        </pc:spChg>
        <pc:picChg chg="mod">
          <ac:chgData name="Renato Estacio" userId="3b13ff23c4e029bd" providerId="LiveId" clId="{EB20988E-E179-4F50-99B2-FE6F96C085B4}" dt="2021-11-16T17:35:55.517" v="934" actId="1076"/>
          <ac:picMkLst>
            <pc:docMk/>
            <pc:sldMk cId="1107001750" sldId="279"/>
            <ac:picMk id="2050" creationId="{92C576D2-D4EF-4039-BD7C-029698BAF17E}"/>
          </ac:picMkLst>
        </pc:picChg>
      </pc:sldChg>
      <pc:sldChg chg="addSp modSp mod">
        <pc:chgData name="Renato Estacio" userId="3b13ff23c4e029bd" providerId="LiveId" clId="{EB20988E-E179-4F50-99B2-FE6F96C085B4}" dt="2021-11-16T17:28:43.561" v="433" actId="404"/>
        <pc:sldMkLst>
          <pc:docMk/>
          <pc:sldMk cId="4130103639" sldId="284"/>
        </pc:sldMkLst>
        <pc:spChg chg="add mod">
          <ac:chgData name="Renato Estacio" userId="3b13ff23c4e029bd" providerId="LiveId" clId="{EB20988E-E179-4F50-99B2-FE6F96C085B4}" dt="2021-11-16T17:28:43.561" v="433" actId="404"/>
          <ac:spMkLst>
            <pc:docMk/>
            <pc:sldMk cId="4130103639" sldId="284"/>
            <ac:spMk id="12" creationId="{74616001-EB99-4133-997F-E606126624D4}"/>
          </ac:spMkLst>
        </pc:spChg>
      </pc:sldChg>
      <pc:sldChg chg="addSp modSp mod">
        <pc:chgData name="Renato Estacio" userId="3b13ff23c4e029bd" providerId="LiveId" clId="{EB20988E-E179-4F50-99B2-FE6F96C085B4}" dt="2021-11-16T17:38:52.019" v="1066" actId="20577"/>
        <pc:sldMkLst>
          <pc:docMk/>
          <pc:sldMk cId="2170640939" sldId="289"/>
        </pc:sldMkLst>
        <pc:spChg chg="mod">
          <ac:chgData name="Renato Estacio" userId="3b13ff23c4e029bd" providerId="LiveId" clId="{EB20988E-E179-4F50-99B2-FE6F96C085B4}" dt="2021-11-16T17:33:46.872" v="699" actId="20577"/>
          <ac:spMkLst>
            <pc:docMk/>
            <pc:sldMk cId="2170640939" sldId="289"/>
            <ac:spMk id="5" creationId="{5A637F14-8801-4DCD-ACD5-CF800A4C0EF0}"/>
          </ac:spMkLst>
        </pc:spChg>
        <pc:spChg chg="mod">
          <ac:chgData name="Renato Estacio" userId="3b13ff23c4e029bd" providerId="LiveId" clId="{EB20988E-E179-4F50-99B2-FE6F96C085B4}" dt="2021-11-16T17:33:07.816" v="629" actId="1076"/>
          <ac:spMkLst>
            <pc:docMk/>
            <pc:sldMk cId="2170640939" sldId="289"/>
            <ac:spMk id="30" creationId="{42C68063-A7A9-4933-8E24-2D232D25919D}"/>
          </ac:spMkLst>
        </pc:spChg>
        <pc:spChg chg="add mod">
          <ac:chgData name="Renato Estacio" userId="3b13ff23c4e029bd" providerId="LiveId" clId="{EB20988E-E179-4F50-99B2-FE6F96C085B4}" dt="2021-11-16T17:32:47.449" v="626" actId="1076"/>
          <ac:spMkLst>
            <pc:docMk/>
            <pc:sldMk cId="2170640939" sldId="289"/>
            <ac:spMk id="31" creationId="{D03C0745-7E2D-4B31-97BD-1D5FC43611D8}"/>
          </ac:spMkLst>
        </pc:spChg>
        <pc:spChg chg="add mod">
          <ac:chgData name="Renato Estacio" userId="3b13ff23c4e029bd" providerId="LiveId" clId="{EB20988E-E179-4F50-99B2-FE6F96C085B4}" dt="2021-11-16T17:34:02.571" v="700" actId="14100"/>
          <ac:spMkLst>
            <pc:docMk/>
            <pc:sldMk cId="2170640939" sldId="289"/>
            <ac:spMk id="32" creationId="{FBF52970-FC61-477B-9E69-B703B6C35AB2}"/>
          </ac:spMkLst>
        </pc:spChg>
        <pc:spChg chg="add mod">
          <ac:chgData name="Renato Estacio" userId="3b13ff23c4e029bd" providerId="LiveId" clId="{EB20988E-E179-4F50-99B2-FE6F96C085B4}" dt="2021-11-16T17:38:52.019" v="1066" actId="20577"/>
          <ac:spMkLst>
            <pc:docMk/>
            <pc:sldMk cId="2170640939" sldId="289"/>
            <ac:spMk id="33" creationId="{B79B5B00-430D-4571-83B4-9655A659346F}"/>
          </ac:spMkLst>
        </pc:spChg>
      </pc:sldChg>
      <pc:sldChg chg="addSp modSp mod">
        <pc:chgData name="Renato Estacio" userId="3b13ff23c4e029bd" providerId="LiveId" clId="{EB20988E-E179-4F50-99B2-FE6F96C085B4}" dt="2021-11-16T17:35:09.827" v="925" actId="20577"/>
        <pc:sldMkLst>
          <pc:docMk/>
          <pc:sldMk cId="4275426303" sldId="291"/>
        </pc:sldMkLst>
        <pc:spChg chg="add mod">
          <ac:chgData name="Renato Estacio" userId="3b13ff23c4e029bd" providerId="LiveId" clId="{EB20988E-E179-4F50-99B2-FE6F96C085B4}" dt="2021-11-16T17:35:09.827" v="925" actId="20577"/>
          <ac:spMkLst>
            <pc:docMk/>
            <pc:sldMk cId="4275426303" sldId="291"/>
            <ac:spMk id="36" creationId="{1C643472-0305-403B-968C-E49F3F1FD371}"/>
          </ac:spMkLst>
        </pc:spChg>
      </pc:sldChg>
      <pc:sldChg chg="addSp delSp modSp mod">
        <pc:chgData name="Renato Estacio" userId="3b13ff23c4e029bd" providerId="LiveId" clId="{EB20988E-E179-4F50-99B2-FE6F96C085B4}" dt="2021-11-16T18:46:22.735" v="5843" actId="404"/>
        <pc:sldMkLst>
          <pc:docMk/>
          <pc:sldMk cId="4095930896" sldId="292"/>
        </pc:sldMkLst>
        <pc:spChg chg="mod">
          <ac:chgData name="Renato Estacio" userId="3b13ff23c4e029bd" providerId="LiveId" clId="{EB20988E-E179-4F50-99B2-FE6F96C085B4}" dt="2021-11-16T17:50:30.073" v="2536" actId="1076"/>
          <ac:spMkLst>
            <pc:docMk/>
            <pc:sldMk cId="4095930896" sldId="292"/>
            <ac:spMk id="4" creationId="{9F5CE4EA-7F45-4F1B-A8BD-EE7D7F7F78DB}"/>
          </ac:spMkLst>
        </pc:spChg>
        <pc:spChg chg="add del mod">
          <ac:chgData name="Renato Estacio" userId="3b13ff23c4e029bd" providerId="LiveId" clId="{EB20988E-E179-4F50-99B2-FE6F96C085B4}" dt="2021-11-16T17:16:50.278" v="46"/>
          <ac:spMkLst>
            <pc:docMk/>
            <pc:sldMk cId="4095930896" sldId="292"/>
            <ac:spMk id="5" creationId="{31EFB6AC-BD14-4943-AF46-057BDDC655CA}"/>
          </ac:spMkLst>
        </pc:spChg>
        <pc:spChg chg="add del mod">
          <ac:chgData name="Renato Estacio" userId="3b13ff23c4e029bd" providerId="LiveId" clId="{EB20988E-E179-4F50-99B2-FE6F96C085B4}" dt="2021-11-16T17:26:14.105" v="265" actId="478"/>
          <ac:spMkLst>
            <pc:docMk/>
            <pc:sldMk cId="4095930896" sldId="292"/>
            <ac:spMk id="6" creationId="{9AF17FB8-CBF2-4538-8C23-163FA6C22304}"/>
          </ac:spMkLst>
        </pc:spChg>
        <pc:spChg chg="mod">
          <ac:chgData name="Renato Estacio" userId="3b13ff23c4e029bd" providerId="LiveId" clId="{EB20988E-E179-4F50-99B2-FE6F96C085B4}" dt="2021-11-16T17:26:33.573" v="267" actId="20577"/>
          <ac:spMkLst>
            <pc:docMk/>
            <pc:sldMk cId="4095930896" sldId="292"/>
            <ac:spMk id="8" creationId="{73345C94-F044-4F19-9E15-31F8046ECD66}"/>
          </ac:spMkLst>
        </pc:spChg>
        <pc:spChg chg="mod">
          <ac:chgData name="Renato Estacio" userId="3b13ff23c4e029bd" providerId="LiveId" clId="{EB20988E-E179-4F50-99B2-FE6F96C085B4}" dt="2021-11-16T17:50:28.507" v="2535" actId="1076"/>
          <ac:spMkLst>
            <pc:docMk/>
            <pc:sldMk cId="4095930896" sldId="292"/>
            <ac:spMk id="14" creationId="{64DAE368-CA3F-48A4-ADF6-6CF3BE1318E2}"/>
          </ac:spMkLst>
        </pc:spChg>
        <pc:spChg chg="add mod">
          <ac:chgData name="Renato Estacio" userId="3b13ff23c4e029bd" providerId="LiveId" clId="{EB20988E-E179-4F50-99B2-FE6F96C085B4}" dt="2021-11-16T18:46:22.735" v="5843" actId="404"/>
          <ac:spMkLst>
            <pc:docMk/>
            <pc:sldMk cId="4095930896" sldId="292"/>
            <ac:spMk id="15" creationId="{6223322A-A96C-4DA9-B921-F770C7105B45}"/>
          </ac:spMkLst>
        </pc:spChg>
        <pc:spChg chg="add del mod">
          <ac:chgData name="Renato Estacio" userId="3b13ff23c4e029bd" providerId="LiveId" clId="{EB20988E-E179-4F50-99B2-FE6F96C085B4}" dt="2021-11-16T17:26:11.359" v="264" actId="478"/>
          <ac:spMkLst>
            <pc:docMk/>
            <pc:sldMk cId="4095930896" sldId="292"/>
            <ac:spMk id="16" creationId="{9D9C7336-CB80-49D8-B9A0-04E93FF3C4CC}"/>
          </ac:spMkLst>
        </pc:spChg>
        <pc:spChg chg="mod">
          <ac:chgData name="Renato Estacio" userId="3b13ff23c4e029bd" providerId="LiveId" clId="{EB20988E-E179-4F50-99B2-FE6F96C085B4}" dt="2021-11-16T17:50:28.507" v="2535" actId="1076"/>
          <ac:spMkLst>
            <pc:docMk/>
            <pc:sldMk cId="4095930896" sldId="292"/>
            <ac:spMk id="17" creationId="{775D6B9E-3F09-44FF-A799-56710B0DA9DE}"/>
          </ac:spMkLst>
        </pc:spChg>
        <pc:spChg chg="add mod">
          <ac:chgData name="Renato Estacio" userId="3b13ff23c4e029bd" providerId="LiveId" clId="{EB20988E-E179-4F50-99B2-FE6F96C085B4}" dt="2021-11-16T18:46:22.735" v="5843" actId="404"/>
          <ac:spMkLst>
            <pc:docMk/>
            <pc:sldMk cId="4095930896" sldId="292"/>
            <ac:spMk id="18" creationId="{942C83A5-2176-420B-A3E5-3834C998B209}"/>
          </ac:spMkLst>
        </pc:spChg>
        <pc:spChg chg="add mod">
          <ac:chgData name="Renato Estacio" userId="3b13ff23c4e029bd" providerId="LiveId" clId="{EB20988E-E179-4F50-99B2-FE6F96C085B4}" dt="2021-11-16T17:50:36.261" v="2538" actId="14100"/>
          <ac:spMkLst>
            <pc:docMk/>
            <pc:sldMk cId="4095930896" sldId="292"/>
            <ac:spMk id="19" creationId="{028385E0-43A2-4432-9EDD-61AD20019F55}"/>
          </ac:spMkLst>
        </pc:spChg>
        <pc:spChg chg="add mod">
          <ac:chgData name="Renato Estacio" userId="3b13ff23c4e029bd" providerId="LiveId" clId="{EB20988E-E179-4F50-99B2-FE6F96C085B4}" dt="2021-11-16T17:50:21.285" v="2533" actId="1076"/>
          <ac:spMkLst>
            <pc:docMk/>
            <pc:sldMk cId="4095930896" sldId="292"/>
            <ac:spMk id="20" creationId="{EA93DA03-28B3-4F3C-96D5-A9A889BE05E7}"/>
          </ac:spMkLst>
        </pc:spChg>
        <pc:picChg chg="mod">
          <ac:chgData name="Renato Estacio" userId="3b13ff23c4e029bd" providerId="LiveId" clId="{EB20988E-E179-4F50-99B2-FE6F96C085B4}" dt="2021-11-16T17:50:28.507" v="2535" actId="1076"/>
          <ac:picMkLst>
            <pc:docMk/>
            <pc:sldMk cId="4095930896" sldId="292"/>
            <ac:picMk id="3" creationId="{A60ACECA-BB39-47A2-9A7D-60DB1466FC0D}"/>
          </ac:picMkLst>
        </pc:picChg>
        <pc:picChg chg="mod">
          <ac:chgData name="Renato Estacio" userId="3b13ff23c4e029bd" providerId="LiveId" clId="{EB20988E-E179-4F50-99B2-FE6F96C085B4}" dt="2021-11-16T17:50:32.635" v="2537" actId="1076"/>
          <ac:picMkLst>
            <pc:docMk/>
            <pc:sldMk cId="4095930896" sldId="292"/>
            <ac:picMk id="9" creationId="{DA9C0DAC-0EA8-40A7-B6A9-600A730159AE}"/>
          </ac:picMkLst>
        </pc:picChg>
      </pc:sldChg>
      <pc:sldChg chg="addSp delSp modSp mod">
        <pc:chgData name="Renato Estacio" userId="3b13ff23c4e029bd" providerId="LiveId" clId="{EB20988E-E179-4F50-99B2-FE6F96C085B4}" dt="2021-11-16T17:40:20.906" v="1121" actId="21"/>
        <pc:sldMkLst>
          <pc:docMk/>
          <pc:sldMk cId="766976441" sldId="293"/>
        </pc:sldMkLst>
        <pc:spChg chg="add mod">
          <ac:chgData name="Renato Estacio" userId="3b13ff23c4e029bd" providerId="LiveId" clId="{EB20988E-E179-4F50-99B2-FE6F96C085B4}" dt="2021-11-16T17:39:47.073" v="1116" actId="20577"/>
          <ac:spMkLst>
            <pc:docMk/>
            <pc:sldMk cId="766976441" sldId="293"/>
            <ac:spMk id="29" creationId="{F0904A85-FD46-4C7F-8F93-0940863D8D2A}"/>
          </ac:spMkLst>
        </pc:spChg>
        <pc:spChg chg="add del mod">
          <ac:chgData name="Renato Estacio" userId="3b13ff23c4e029bd" providerId="LiveId" clId="{EB20988E-E179-4F50-99B2-FE6F96C085B4}" dt="2021-11-16T17:40:20.906" v="1121" actId="21"/>
          <ac:spMkLst>
            <pc:docMk/>
            <pc:sldMk cId="766976441" sldId="293"/>
            <ac:spMk id="31" creationId="{B74B09E9-C661-449F-86DF-DAB3FCC351FF}"/>
          </ac:spMkLst>
        </pc:spChg>
      </pc:sldChg>
      <pc:sldChg chg="addSp delSp modSp mod">
        <pc:chgData name="Renato Estacio" userId="3b13ff23c4e029bd" providerId="LiveId" clId="{EB20988E-E179-4F50-99B2-FE6F96C085B4}" dt="2021-11-16T18:25:45.072" v="5700" actId="21"/>
        <pc:sldMkLst>
          <pc:docMk/>
          <pc:sldMk cId="2075692617" sldId="296"/>
        </pc:sldMkLst>
        <pc:spChg chg="mod">
          <ac:chgData name="Renato Estacio" userId="3b13ff23c4e029bd" providerId="LiveId" clId="{EB20988E-E179-4F50-99B2-FE6F96C085B4}" dt="2021-11-16T18:20:48.826" v="5190" actId="1076"/>
          <ac:spMkLst>
            <pc:docMk/>
            <pc:sldMk cId="2075692617" sldId="296"/>
            <ac:spMk id="6" creationId="{5056525C-CC49-40B3-BE7F-FA191A349794}"/>
          </ac:spMkLst>
        </pc:spChg>
        <pc:spChg chg="add mod">
          <ac:chgData name="Renato Estacio" userId="3b13ff23c4e029bd" providerId="LiveId" clId="{EB20988E-E179-4F50-99B2-FE6F96C085B4}" dt="2021-11-16T18:25:45.072" v="5700" actId="21"/>
          <ac:spMkLst>
            <pc:docMk/>
            <pc:sldMk cId="2075692617" sldId="296"/>
            <ac:spMk id="10" creationId="{69790461-79ED-4872-B72A-DF7AE7D38CA9}"/>
          </ac:spMkLst>
        </pc:spChg>
        <pc:spChg chg="mod">
          <ac:chgData name="Renato Estacio" userId="3b13ff23c4e029bd" providerId="LiveId" clId="{EB20988E-E179-4F50-99B2-FE6F96C085B4}" dt="2021-11-16T18:20:46.905" v="5189" actId="1076"/>
          <ac:spMkLst>
            <pc:docMk/>
            <pc:sldMk cId="2075692617" sldId="296"/>
            <ac:spMk id="38" creationId="{00000000-0000-0000-0000-000000000000}"/>
          </ac:spMkLst>
        </pc:spChg>
        <pc:picChg chg="add del mod">
          <ac:chgData name="Renato Estacio" userId="3b13ff23c4e029bd" providerId="LiveId" clId="{EB20988E-E179-4F50-99B2-FE6F96C085B4}" dt="2021-11-16T18:11:34.975" v="3380"/>
          <ac:picMkLst>
            <pc:docMk/>
            <pc:sldMk cId="2075692617" sldId="296"/>
            <ac:picMk id="9" creationId="{D2D85DE3-AF73-4E00-8430-CED184994809}"/>
          </ac:picMkLst>
        </pc:picChg>
      </pc:sldChg>
      <pc:sldChg chg="modSp mod">
        <pc:chgData name="Renato Estacio" userId="3b13ff23c4e029bd" providerId="LiveId" clId="{EB20988E-E179-4F50-99B2-FE6F96C085B4}" dt="2021-11-16T18:43:12.065" v="5830" actId="108"/>
        <pc:sldMkLst>
          <pc:docMk/>
          <pc:sldMk cId="3599055714" sldId="297"/>
        </pc:sldMkLst>
        <pc:spChg chg="mod">
          <ac:chgData name="Renato Estacio" userId="3b13ff23c4e029bd" providerId="LiveId" clId="{EB20988E-E179-4F50-99B2-FE6F96C085B4}" dt="2021-11-16T18:43:12.065" v="5830" actId="108"/>
          <ac:spMkLst>
            <pc:docMk/>
            <pc:sldMk cId="3599055714" sldId="297"/>
            <ac:spMk id="15" creationId="{461AA07C-E4FB-497F-BAD3-06F99180DC0E}"/>
          </ac:spMkLst>
        </pc:spChg>
      </pc:sldChg>
      <pc:sldChg chg="add ord">
        <pc:chgData name="Renato Estacio" userId="3b13ff23c4e029bd" providerId="LiveId" clId="{EB20988E-E179-4F50-99B2-FE6F96C085B4}" dt="2021-11-16T18:25:27.168" v="5699"/>
        <pc:sldMkLst>
          <pc:docMk/>
          <pc:sldMk cId="3276760086" sldId="308"/>
        </pc:sldMkLst>
      </pc:sldChg>
      <pc:sldChg chg="modSp mod">
        <pc:chgData name="Renato Estacio" userId="3b13ff23c4e029bd" providerId="LiveId" clId="{EB20988E-E179-4F50-99B2-FE6F96C085B4}" dt="2021-11-16T18:22:05.859" v="5388" actId="1076"/>
        <pc:sldMkLst>
          <pc:docMk/>
          <pc:sldMk cId="1620299534" sldId="310"/>
        </pc:sldMkLst>
        <pc:spChg chg="mod">
          <ac:chgData name="Renato Estacio" userId="3b13ff23c4e029bd" providerId="LiveId" clId="{EB20988E-E179-4F50-99B2-FE6F96C085B4}" dt="2021-11-16T18:03:46.913" v="2725" actId="20577"/>
          <ac:spMkLst>
            <pc:docMk/>
            <pc:sldMk cId="1620299534" sldId="310"/>
            <ac:spMk id="8" creationId="{00000000-0000-0000-0000-000000000000}"/>
          </ac:spMkLst>
        </pc:spChg>
        <pc:spChg chg="mod">
          <ac:chgData name="Renato Estacio" userId="3b13ff23c4e029bd" providerId="LiveId" clId="{EB20988E-E179-4F50-99B2-FE6F96C085B4}" dt="2021-11-16T18:22:05.859" v="5388" actId="1076"/>
          <ac:spMkLst>
            <pc:docMk/>
            <pc:sldMk cId="1620299534" sldId="310"/>
            <ac:spMk id="9" creationId="{99B848C5-AD65-44AC-8073-6562246AA465}"/>
          </ac:spMkLst>
        </pc:spChg>
        <pc:spChg chg="mod">
          <ac:chgData name="Renato Estacio" userId="3b13ff23c4e029bd" providerId="LiveId" clId="{EB20988E-E179-4F50-99B2-FE6F96C085B4}" dt="2021-11-16T18:03:07.613" v="2685"/>
          <ac:spMkLst>
            <pc:docMk/>
            <pc:sldMk cId="1620299534" sldId="310"/>
            <ac:spMk id="10" creationId="{7F12F1E4-35E8-48C5-8F1D-99D0F6F6125C}"/>
          </ac:spMkLst>
        </pc:spChg>
        <pc:spChg chg="mod">
          <ac:chgData name="Renato Estacio" userId="3b13ff23c4e029bd" providerId="LiveId" clId="{EB20988E-E179-4F50-99B2-FE6F96C085B4}" dt="2021-11-16T18:22:01.779" v="5387" actId="20577"/>
          <ac:spMkLst>
            <pc:docMk/>
            <pc:sldMk cId="1620299534" sldId="310"/>
            <ac:spMk id="38" creationId="{00000000-0000-0000-0000-000000000000}"/>
          </ac:spMkLst>
        </pc:spChg>
      </pc:sldChg>
      <pc:sldChg chg="modSp mod">
        <pc:chgData name="Renato Estacio" userId="3b13ff23c4e029bd" providerId="LiveId" clId="{EB20988E-E179-4F50-99B2-FE6F96C085B4}" dt="2021-11-16T18:41:38.033" v="5748" actId="20577"/>
        <pc:sldMkLst>
          <pc:docMk/>
          <pc:sldMk cId="3499355723" sldId="312"/>
        </pc:sldMkLst>
        <pc:spChg chg="mod">
          <ac:chgData name="Renato Estacio" userId="3b13ff23c4e029bd" providerId="LiveId" clId="{EB20988E-E179-4F50-99B2-FE6F96C085B4}" dt="2021-11-16T18:41:38.033" v="5748" actId="20577"/>
          <ac:spMkLst>
            <pc:docMk/>
            <pc:sldMk cId="3499355723" sldId="312"/>
            <ac:spMk id="11" creationId="{AA4F4B99-11CA-4D79-8FCA-ECE2EB201985}"/>
          </ac:spMkLst>
        </pc:spChg>
        <pc:spChg chg="mod">
          <ac:chgData name="Renato Estacio" userId="3b13ff23c4e029bd" providerId="LiveId" clId="{EB20988E-E179-4F50-99B2-FE6F96C085B4}" dt="2021-11-16T18:03:14.202" v="2687" actId="20577"/>
          <ac:spMkLst>
            <pc:docMk/>
            <pc:sldMk cId="3499355723" sldId="312"/>
            <ac:spMk id="12" creationId="{875F7205-32B4-4F2A-A725-CC7D7F45310D}"/>
          </ac:spMkLst>
        </pc:spChg>
      </pc:sldChg>
      <pc:sldChg chg="addSp delSp modSp add mod ord">
        <pc:chgData name="Renato Estacio" userId="3b13ff23c4e029bd" providerId="LiveId" clId="{EB20988E-E179-4F50-99B2-FE6F96C085B4}" dt="2021-11-16T18:10:53.410" v="3378" actId="1076"/>
        <pc:sldMkLst>
          <pc:docMk/>
          <pc:sldMk cId="637711037" sldId="313"/>
        </pc:sldMkLst>
        <pc:spChg chg="mod">
          <ac:chgData name="Renato Estacio" userId="3b13ff23c4e029bd" providerId="LiveId" clId="{EB20988E-E179-4F50-99B2-FE6F96C085B4}" dt="2021-11-16T18:10:26.358" v="3369" actId="1076"/>
          <ac:spMkLst>
            <pc:docMk/>
            <pc:sldMk cId="637711037" sldId="313"/>
            <ac:spMk id="2" creationId="{00000000-0000-0000-0000-000000000000}"/>
          </ac:spMkLst>
        </pc:spChg>
        <pc:spChg chg="mod">
          <ac:chgData name="Renato Estacio" userId="3b13ff23c4e029bd" providerId="LiveId" clId="{EB20988E-E179-4F50-99B2-FE6F96C085B4}" dt="2021-11-16T18:10:30.318" v="3370" actId="1076"/>
          <ac:spMkLst>
            <pc:docMk/>
            <pc:sldMk cId="637711037" sldId="313"/>
            <ac:spMk id="7" creationId="{44400D2D-58E7-47BF-AC5D-C18596A3C59E}"/>
          </ac:spMkLst>
        </pc:spChg>
        <pc:spChg chg="add del">
          <ac:chgData name="Renato Estacio" userId="3b13ff23c4e029bd" providerId="LiveId" clId="{EB20988E-E179-4F50-99B2-FE6F96C085B4}" dt="2021-11-16T17:43:36.801" v="1401" actId="22"/>
          <ac:spMkLst>
            <pc:docMk/>
            <pc:sldMk cId="637711037" sldId="313"/>
            <ac:spMk id="8" creationId="{BE11D427-E15D-433F-A1D4-53670678F853}"/>
          </ac:spMkLst>
        </pc:spChg>
        <pc:spChg chg="add mod">
          <ac:chgData name="Renato Estacio" userId="3b13ff23c4e029bd" providerId="LiveId" clId="{EB20988E-E179-4F50-99B2-FE6F96C085B4}" dt="2021-11-16T17:47:59.851" v="2044" actId="20577"/>
          <ac:spMkLst>
            <pc:docMk/>
            <pc:sldMk cId="637711037" sldId="313"/>
            <ac:spMk id="9" creationId="{2440DD1B-0FF0-4E31-B317-DC8D196BD26B}"/>
          </ac:spMkLst>
        </pc:spChg>
        <pc:spChg chg="add mod">
          <ac:chgData name="Renato Estacio" userId="3b13ff23c4e029bd" providerId="LiveId" clId="{EB20988E-E179-4F50-99B2-FE6F96C085B4}" dt="2021-11-16T18:10:53.410" v="3378" actId="1076"/>
          <ac:spMkLst>
            <pc:docMk/>
            <pc:sldMk cId="637711037" sldId="313"/>
            <ac:spMk id="10" creationId="{F9525A7E-6EF7-464D-99F4-17B1B77E5CA0}"/>
          </ac:spMkLst>
        </pc:spChg>
        <pc:picChg chg="del">
          <ac:chgData name="Renato Estacio" userId="3b13ff23c4e029bd" providerId="LiveId" clId="{EB20988E-E179-4F50-99B2-FE6F96C085B4}" dt="2021-11-16T17:40:47.871" v="1123" actId="478"/>
          <ac:picMkLst>
            <pc:docMk/>
            <pc:sldMk cId="637711037" sldId="313"/>
            <ac:picMk id="4" creationId="{00000000-0000-0000-0000-000000000000}"/>
          </ac:picMkLst>
        </pc:picChg>
        <pc:picChg chg="mod">
          <ac:chgData name="Renato Estacio" userId="3b13ff23c4e029bd" providerId="LiveId" clId="{EB20988E-E179-4F50-99B2-FE6F96C085B4}" dt="2021-11-16T17:46:28.324" v="1767" actId="1076"/>
          <ac:picMkLst>
            <pc:docMk/>
            <pc:sldMk cId="637711037" sldId="313"/>
            <ac:picMk id="6" creationId="{6145C788-532A-412D-BBAB-B7B844C861A7}"/>
          </ac:picMkLst>
        </pc:picChg>
      </pc:sldChg>
      <pc:sldChg chg="addSp delSp modSp add mod ord">
        <pc:chgData name="Renato Estacio" userId="3b13ff23c4e029bd" providerId="LiveId" clId="{EB20988E-E179-4F50-99B2-FE6F96C085B4}" dt="2021-11-16T18:26:58.045" v="5724" actId="1076"/>
        <pc:sldMkLst>
          <pc:docMk/>
          <pc:sldMk cId="874624509" sldId="314"/>
        </pc:sldMkLst>
        <pc:spChg chg="mod">
          <ac:chgData name="Renato Estacio" userId="3b13ff23c4e029bd" providerId="LiveId" clId="{EB20988E-E179-4F50-99B2-FE6F96C085B4}" dt="2021-11-16T18:23:41.468" v="5664" actId="20577"/>
          <ac:spMkLst>
            <pc:docMk/>
            <pc:sldMk cId="874624509" sldId="314"/>
            <ac:spMk id="2" creationId="{00000000-0000-0000-0000-000000000000}"/>
          </ac:spMkLst>
        </pc:spChg>
        <pc:spChg chg="mod">
          <ac:chgData name="Renato Estacio" userId="3b13ff23c4e029bd" providerId="LiveId" clId="{EB20988E-E179-4F50-99B2-FE6F96C085B4}" dt="2021-11-16T18:26:51.210" v="5721" actId="1076"/>
          <ac:spMkLst>
            <pc:docMk/>
            <pc:sldMk cId="874624509" sldId="314"/>
            <ac:spMk id="7" creationId="{44400D2D-58E7-47BF-AC5D-C18596A3C59E}"/>
          </ac:spMkLst>
        </pc:spChg>
        <pc:spChg chg="add mod">
          <ac:chgData name="Renato Estacio" userId="3b13ff23c4e029bd" providerId="LiveId" clId="{EB20988E-E179-4F50-99B2-FE6F96C085B4}" dt="2021-11-16T18:26:58.045" v="5724" actId="1076"/>
          <ac:spMkLst>
            <pc:docMk/>
            <pc:sldMk cId="874624509" sldId="314"/>
            <ac:spMk id="8" creationId="{0B73F951-C59F-4197-9642-8EAE8F0DCE56}"/>
          </ac:spMkLst>
        </pc:spChg>
        <pc:picChg chg="del">
          <ac:chgData name="Renato Estacio" userId="3b13ff23c4e029bd" providerId="LiveId" clId="{EB20988E-E179-4F50-99B2-FE6F96C085B4}" dt="2021-11-16T18:22:31.650" v="5440" actId="478"/>
          <ac:picMkLst>
            <pc:docMk/>
            <pc:sldMk cId="874624509" sldId="314"/>
            <ac:picMk id="4" creationId="{00000000-0000-0000-0000-000000000000}"/>
          </ac:picMkLst>
        </pc:picChg>
      </pc:sldChg>
      <pc:sldChg chg="delSp modSp add mod">
        <pc:chgData name="Renato Estacio" userId="3b13ff23c4e029bd" providerId="LiveId" clId="{EB20988E-E179-4F50-99B2-FE6F96C085B4}" dt="2021-11-16T18:24:37.463" v="5696"/>
        <pc:sldMkLst>
          <pc:docMk/>
          <pc:sldMk cId="3757227790" sldId="315"/>
        </pc:sldMkLst>
        <pc:spChg chg="mod">
          <ac:chgData name="Renato Estacio" userId="3b13ff23c4e029bd" providerId="LiveId" clId="{EB20988E-E179-4F50-99B2-FE6F96C085B4}" dt="2021-11-16T18:24:37.463" v="5696"/>
          <ac:spMkLst>
            <pc:docMk/>
            <pc:sldMk cId="3757227790" sldId="315"/>
            <ac:spMk id="2" creationId="{00000000-0000-0000-0000-000000000000}"/>
          </ac:spMkLst>
        </pc:spChg>
        <pc:spChg chg="del">
          <ac:chgData name="Renato Estacio" userId="3b13ff23c4e029bd" providerId="LiveId" clId="{EB20988E-E179-4F50-99B2-FE6F96C085B4}" dt="2021-11-16T18:24:27.203" v="5695" actId="478"/>
          <ac:spMkLst>
            <pc:docMk/>
            <pc:sldMk cId="3757227790" sldId="315"/>
            <ac:spMk id="7" creationId="{44400D2D-58E7-47BF-AC5D-C18596A3C59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80FBE-A8DF-4758-9AC4-3A9E1039168F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79768-A2FC-4D08-91F6-8DCE6C566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11/16/2021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58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2307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657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restandards.org/Math/Content/HSG/GPE/B/7/" TargetMode="External"/><Relationship Id="rId2" Type="http://schemas.openxmlformats.org/officeDocument/2006/relationships/hyperlink" Target="http://www.corestandards.org/Math/Content/HSG/GPE/B/4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6145C788-532A-412D-BBAB-B7B844C861A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940" y="175764"/>
            <a:ext cx="12004120" cy="67523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  <a:solidFill>
            <a:schemeClr val="bg2">
              <a:lumMod val="10000"/>
            </a:schemeClr>
          </a:solidFill>
          <a:ln>
            <a:noFill/>
          </a:ln>
        </p:spPr>
        <p:txBody>
          <a:bodyPr anchor="ctr" anchorCtr="0">
            <a:norm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Analytical Geometry / </a:t>
            </a:r>
            <a:r>
              <a:rPr lang="en-US" sz="4800" dirty="0" err="1">
                <a:solidFill>
                  <a:schemeClr val="bg1"/>
                </a:solidFill>
              </a:rPr>
              <a:t>Geometría</a:t>
            </a:r>
            <a:r>
              <a:rPr lang="en-US" sz="4800" dirty="0">
                <a:solidFill>
                  <a:schemeClr val="bg1"/>
                </a:solidFill>
              </a:rPr>
              <a:t> </a:t>
            </a:r>
            <a:r>
              <a:rPr lang="en-US" sz="4800" dirty="0" err="1">
                <a:solidFill>
                  <a:schemeClr val="bg1"/>
                </a:solidFill>
              </a:rPr>
              <a:t>analítica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4400D2D-58E7-47BF-AC5D-C18596A3C59E}"/>
              </a:ext>
            </a:extLst>
          </p:cNvPr>
          <p:cNvSpPr txBox="1">
            <a:spLocks/>
          </p:cNvSpPr>
          <p:nvPr/>
        </p:nvSpPr>
        <p:spPr>
          <a:xfrm>
            <a:off x="5784659" y="4941552"/>
            <a:ext cx="6313401" cy="1647473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txBody>
          <a:bodyPr vert="horz" lIns="91440" tIns="45720" rIns="91440" bIns="45720" rtlCol="0" anchor="ctr" anchorCtr="0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The Distance Formula / </a:t>
            </a:r>
            <a:r>
              <a:rPr lang="es-E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La fórmula de la distancia</a:t>
            </a:r>
          </a:p>
          <a:p>
            <a:pPr algn="ctr"/>
            <a:endParaRPr lang="es-ES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algn="ctr"/>
            <a:r>
              <a:rPr lang="es-E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Mr. Renato Estacio – </a:t>
            </a:r>
            <a:r>
              <a:rPr lang="es-ES" dirty="0" err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Fall</a:t>
            </a:r>
            <a:r>
              <a:rPr lang="es-ES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2021 – 12.08.21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17"/>
          <p:cNvSpPr txBox="1">
            <a:spLocks/>
          </p:cNvSpPr>
          <p:nvPr/>
        </p:nvSpPr>
        <p:spPr>
          <a:xfrm>
            <a:off x="521207" y="1797495"/>
            <a:ext cx="5110161" cy="471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000"/>
              </a:spcAft>
              <a:buNone/>
            </a:pPr>
            <a:endParaRPr lang="en-US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6" name="Content Placeholder 17"/>
          <p:cNvSpPr txBox="1">
            <a:spLocks/>
          </p:cNvSpPr>
          <p:nvPr/>
        </p:nvSpPr>
        <p:spPr>
          <a:xfrm>
            <a:off x="573260" y="1433594"/>
            <a:ext cx="6773011" cy="497634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How it works:</a:t>
            </a:r>
            <a:endParaRPr lang="en-US" sz="18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You may be given a line segment or a polygon. </a:t>
            </a:r>
          </a:p>
          <a:p>
            <a:pPr marL="742950" lvl="1" indent="-285750">
              <a:lnSpc>
                <a:spcPct val="120000"/>
              </a:lnSpc>
            </a:pP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For example, in Figure 1, it is a line segment.</a:t>
            </a:r>
          </a:p>
          <a:p>
            <a:pPr marL="742950" lvl="1" indent="-285750">
              <a:lnSpc>
                <a:spcPct val="120000"/>
              </a:lnSpc>
            </a:pP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 Figure 2, it is a polygon and you’re asked to find the length of a side. </a:t>
            </a:r>
          </a:p>
          <a:p>
            <a:pPr marL="0" indent="0">
              <a:lnSpc>
                <a:spcPct val="120000"/>
              </a:lnSpc>
              <a:buNone/>
            </a:pPr>
            <a:r>
              <a:rPr kumimoji="0" lang="es-E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Cómo funciona: </a:t>
            </a:r>
          </a:p>
          <a:p>
            <a:pPr>
              <a:lnSpc>
                <a:spcPct val="120000"/>
              </a:lnSpc>
            </a:pPr>
            <a:r>
              <a:rPr kumimoji="0" lang="es-E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Es posible que le den un segmento de línea o un polígono. </a:t>
            </a:r>
          </a:p>
          <a:p>
            <a:pPr lvl="1">
              <a:lnSpc>
                <a:spcPct val="120000"/>
              </a:lnSpc>
            </a:pPr>
            <a:r>
              <a:rPr kumimoji="0" lang="es-E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Por ejemplo, en la Figura 1, es un segmento de línea. </a:t>
            </a:r>
          </a:p>
          <a:p>
            <a:pPr lvl="1">
              <a:lnSpc>
                <a:spcPct val="120000"/>
              </a:lnSpc>
            </a:pPr>
            <a:r>
              <a:rPr kumimoji="0" lang="es-E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En la Figura 2, es un polígono y se le pide que encuentre la longitud de un lado.</a:t>
            </a:r>
            <a:r>
              <a:rPr kumimoji="0" lang="es-ES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E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742950" lvl="1" indent="-285750">
              <a:lnSpc>
                <a:spcPct val="120000"/>
              </a:lnSpc>
            </a:pPr>
            <a:endParaRPr lang="en-US" sz="18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lnSpc>
                <a:spcPct val="120000"/>
              </a:lnSpc>
            </a:pPr>
            <a:endParaRPr lang="en-US" sz="18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lnSpc>
                <a:spcPct val="120000"/>
              </a:lnSpc>
            </a:pPr>
            <a:endParaRPr lang="en-US" sz="18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074" name="Picture 2" descr="directed line segment">
            <a:extLst>
              <a:ext uri="{FF2B5EF4-FFF2-40B4-BE49-F238E27FC236}">
                <a16:creationId xmlns:a16="http://schemas.microsoft.com/office/drawing/2014/main" id="{4B83F3CF-A3BA-444B-96A5-5888AAA90E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190" b="13054"/>
          <a:stretch/>
        </p:blipFill>
        <p:spPr bwMode="auto">
          <a:xfrm>
            <a:off x="7459838" y="1433595"/>
            <a:ext cx="2369963" cy="214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Translation Review Survey">
            <a:extLst>
              <a:ext uri="{FF2B5EF4-FFF2-40B4-BE49-F238E27FC236}">
                <a16:creationId xmlns:a16="http://schemas.microsoft.com/office/drawing/2014/main" id="{ED669A28-DF3E-4554-8E7A-E751180CC4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8326" y="4097508"/>
            <a:ext cx="2740311" cy="211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B659A8-A2E8-459B-82B0-097ED22DAFCE}"/>
              </a:ext>
            </a:extLst>
          </p:cNvPr>
          <p:cNvSpPr txBox="1"/>
          <p:nvPr/>
        </p:nvSpPr>
        <p:spPr>
          <a:xfrm>
            <a:off x="7459838" y="3654625"/>
            <a:ext cx="786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Fig. 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F16BA10-2E34-4703-9B49-4FCD56E144E6}"/>
              </a:ext>
            </a:extLst>
          </p:cNvPr>
          <p:cNvSpPr txBox="1"/>
          <p:nvPr/>
        </p:nvSpPr>
        <p:spPr>
          <a:xfrm>
            <a:off x="7453711" y="6103418"/>
            <a:ext cx="786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Fig. 2</a:t>
            </a:r>
          </a:p>
        </p:txBody>
      </p:sp>
      <p:sp>
        <p:nvSpPr>
          <p:cNvPr id="16" name="Title 3">
            <a:extLst>
              <a:ext uri="{FF2B5EF4-FFF2-40B4-BE49-F238E27FC236}">
                <a16:creationId xmlns:a16="http://schemas.microsoft.com/office/drawing/2014/main" id="{7745B317-952A-4403-B01E-F493E8E41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447675"/>
            <a:ext cx="6877050" cy="63976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The Distance Formula / </a:t>
            </a:r>
            <a:r>
              <a:rPr lang="es-ES" dirty="0">
                <a:latin typeface="Segoe UI Light" panose="020B0502040204020203" pitchFamily="34" charset="0"/>
                <a:cs typeface="Segoe UI Light" panose="020B0502040204020203" pitchFamily="34" charset="0"/>
              </a:rPr>
              <a:t>La fórmula de la distancia</a:t>
            </a:r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0C1DEC1-4F53-415B-9D78-DEBA30BAB4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E50FCD-9B60-4C5F-8A15-D8B20831FD69}"/>
              </a:ext>
            </a:extLst>
          </p:cNvPr>
          <p:cNvSpPr txBox="1"/>
          <p:nvPr/>
        </p:nvSpPr>
        <p:spPr>
          <a:xfrm>
            <a:off x="441740" y="6203952"/>
            <a:ext cx="413069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1.4 Supplementary Materials listed</a:t>
            </a:r>
          </a:p>
          <a:p>
            <a:r>
              <a:rPr lang="en-US" dirty="0"/>
              <a:t>-graphs/ models/ visuals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4616001-EB99-4133-997F-E606126624D4}"/>
              </a:ext>
            </a:extLst>
          </p:cNvPr>
          <p:cNvSpPr txBox="1"/>
          <p:nvPr/>
        </p:nvSpPr>
        <p:spPr>
          <a:xfrm>
            <a:off x="9452589" y="2257635"/>
            <a:ext cx="2636668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2.8 Links b/w Past Learning and New Learning (uses Triangles/polygons and graphs that students know).</a:t>
            </a:r>
          </a:p>
        </p:txBody>
      </p:sp>
    </p:spTree>
    <p:extLst>
      <p:ext uri="{BB962C8B-B14F-4D97-AF65-F5344CB8AC3E}">
        <p14:creationId xmlns:p14="http://schemas.microsoft.com/office/powerpoint/2010/main" val="413010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17"/>
          <p:cNvSpPr txBox="1">
            <a:spLocks/>
          </p:cNvSpPr>
          <p:nvPr/>
        </p:nvSpPr>
        <p:spPr>
          <a:xfrm>
            <a:off x="597407" y="1637091"/>
            <a:ext cx="3652860" cy="355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000"/>
              </a:spcAft>
              <a:buNone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How it works / </a:t>
            </a:r>
            <a:r>
              <a:rPr kumimoji="0" lang="es-E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Cómo funciona: </a:t>
            </a:r>
          </a:p>
        </p:txBody>
      </p:sp>
      <p:sp>
        <p:nvSpPr>
          <p:cNvPr id="36" name="Content Placeholder 17"/>
          <p:cNvSpPr txBox="1">
            <a:spLocks/>
          </p:cNvSpPr>
          <p:nvPr/>
        </p:nvSpPr>
        <p:spPr>
          <a:xfrm>
            <a:off x="597407" y="2287646"/>
            <a:ext cx="7685532" cy="24706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Point A is generally shown as A(x , y).  If it is not shown as A, then you should mark it as A. Then, label the coordinates. / </a:t>
            </a:r>
            <a:r>
              <a:rPr lang="es-E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El punto A generalmente se muestra como A (x, y). Si no se muestra como A, debe marcarlo como A. Luego, etiqueta las coordenadas.</a:t>
            </a:r>
            <a:endParaRPr lang="en-US" sz="18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/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Point B is generally shown as B(x, y). If it is not shown as B, then you should mark it as B. / </a:t>
            </a:r>
            <a:r>
              <a:rPr lang="es-E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El punto B generalmente se muestra como B (x, y). Si no se muestra como B, debe marcarlo como B.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marL="285750" indent="-285750"/>
            <a:endParaRPr lang="en-US" sz="18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1B85A6-3109-4F2E-A0D3-1675E46B0A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1848" y="4397377"/>
            <a:ext cx="5715000" cy="2171700"/>
          </a:xfrm>
          <a:prstGeom prst="rect">
            <a:avLst/>
          </a:prstGeom>
        </p:spPr>
      </p:pic>
      <p:sp>
        <p:nvSpPr>
          <p:cNvPr id="7" name="Title 3">
            <a:extLst>
              <a:ext uri="{FF2B5EF4-FFF2-40B4-BE49-F238E27FC236}">
                <a16:creationId xmlns:a16="http://schemas.microsoft.com/office/drawing/2014/main" id="{1627A5C7-D721-4575-BC7D-AB319F8AD7F0}"/>
              </a:ext>
            </a:extLst>
          </p:cNvPr>
          <p:cNvSpPr txBox="1">
            <a:spLocks/>
          </p:cNvSpPr>
          <p:nvPr/>
        </p:nvSpPr>
        <p:spPr>
          <a:xfrm>
            <a:off x="521207" y="336326"/>
            <a:ext cx="6877119" cy="62721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The Distance Formula / </a:t>
            </a:r>
            <a:r>
              <a:rPr lang="es-ES" dirty="0">
                <a:latin typeface="Segoe UI Light" panose="020B0502040204020203" pitchFamily="34" charset="0"/>
                <a:cs typeface="Segoe UI Light" panose="020B0502040204020203" pitchFamily="34" charset="0"/>
              </a:rPr>
              <a:t>La fórmula de la distancia</a:t>
            </a:r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5DD9A72-1539-4545-BD8A-8C9856ECA7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0A4BBB-9328-4985-9695-E71D023B2300}"/>
              </a:ext>
            </a:extLst>
          </p:cNvPr>
          <p:cNvSpPr txBox="1"/>
          <p:nvPr/>
        </p:nvSpPr>
        <p:spPr>
          <a:xfrm>
            <a:off x="192733" y="4559897"/>
            <a:ext cx="3012106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1.4 Supplementary Materials listed</a:t>
            </a:r>
          </a:p>
          <a:p>
            <a:r>
              <a:rPr lang="en-US" dirty="0"/>
              <a:t>-graphs/ models/ visuals</a:t>
            </a:r>
          </a:p>
        </p:txBody>
      </p:sp>
    </p:spTree>
    <p:extLst>
      <p:ext uri="{BB962C8B-B14F-4D97-AF65-F5344CB8AC3E}">
        <p14:creationId xmlns:p14="http://schemas.microsoft.com/office/powerpoint/2010/main" val="2810523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ontent Placeholder 17"/>
          <p:cNvSpPr txBox="1">
            <a:spLocks/>
          </p:cNvSpPr>
          <p:nvPr/>
        </p:nvSpPr>
        <p:spPr>
          <a:xfrm>
            <a:off x="597407" y="1637091"/>
            <a:ext cx="3652860" cy="355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000"/>
              </a:spcAft>
              <a:buNone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How it works. / </a:t>
            </a:r>
            <a:r>
              <a:rPr kumimoji="0" lang="es-E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Cómo funciona: </a:t>
            </a:r>
          </a:p>
        </p:txBody>
      </p:sp>
      <p:sp>
        <p:nvSpPr>
          <p:cNvPr id="36" name="Content Placeholder 17"/>
          <p:cNvSpPr txBox="1">
            <a:spLocks/>
          </p:cNvSpPr>
          <p:nvPr/>
        </p:nvSpPr>
        <p:spPr>
          <a:xfrm>
            <a:off x="597407" y="2287646"/>
            <a:ext cx="7685532" cy="24706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Then, label the coordinates. / </a:t>
            </a:r>
            <a:r>
              <a:rPr lang="es-E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Luego, etiqueta las coordenadas.</a:t>
            </a:r>
            <a:endParaRPr lang="en-US" sz="18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/>
            <a:endParaRPr lang="en-US" sz="18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842A07-3502-4757-9A2E-31D48DFE14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239"/>
          <a:stretch/>
        </p:blipFill>
        <p:spPr>
          <a:xfrm>
            <a:off x="745067" y="3429000"/>
            <a:ext cx="9330266" cy="24003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DEF14E1-C499-4076-9363-7F880A00A977}"/>
              </a:ext>
            </a:extLst>
          </p:cNvPr>
          <p:cNvSpPr txBox="1"/>
          <p:nvPr/>
        </p:nvSpPr>
        <p:spPr>
          <a:xfrm>
            <a:off x="8055110" y="4969163"/>
            <a:ext cx="909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A(1 , 1)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D2F1EE-85B7-49C1-9EFA-FF6478CA4D2A}"/>
              </a:ext>
            </a:extLst>
          </p:cNvPr>
          <p:cNvSpPr txBox="1"/>
          <p:nvPr/>
        </p:nvSpPr>
        <p:spPr>
          <a:xfrm>
            <a:off x="8965013" y="4011836"/>
            <a:ext cx="909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B(5 , 4)</a:t>
            </a:r>
          </a:p>
        </p:txBody>
      </p:sp>
      <p:sp>
        <p:nvSpPr>
          <p:cNvPr id="12" name="Title 3">
            <a:extLst>
              <a:ext uri="{FF2B5EF4-FFF2-40B4-BE49-F238E27FC236}">
                <a16:creationId xmlns:a16="http://schemas.microsoft.com/office/drawing/2014/main" id="{C61A2F3F-1AFB-4429-9F01-160905A2E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246176"/>
            <a:ext cx="6877050" cy="63976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The Distance Formula / </a:t>
            </a:r>
            <a:r>
              <a:rPr lang="es-ES" dirty="0">
                <a:latin typeface="Segoe UI Light" panose="020B0502040204020203" pitchFamily="34" charset="0"/>
                <a:cs typeface="Segoe UI Light" panose="020B0502040204020203" pitchFamily="34" charset="0"/>
              </a:rPr>
              <a:t>La fórmula de la distancia</a:t>
            </a:r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05FCD7-2DAA-4461-B1FC-D186ED07C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AE9935-9E85-4B8B-956A-D8B9DB931538}"/>
              </a:ext>
            </a:extLst>
          </p:cNvPr>
          <p:cNvSpPr txBox="1"/>
          <p:nvPr/>
        </p:nvSpPr>
        <p:spPr>
          <a:xfrm>
            <a:off x="396919" y="5829811"/>
            <a:ext cx="413069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1.4 Supplementary Materials listed</a:t>
            </a:r>
          </a:p>
          <a:p>
            <a:r>
              <a:rPr lang="en-US" dirty="0"/>
              <a:t>-graphs/ models/ visuals</a:t>
            </a:r>
          </a:p>
        </p:txBody>
      </p:sp>
    </p:spTree>
    <p:extLst>
      <p:ext uri="{BB962C8B-B14F-4D97-AF65-F5344CB8AC3E}">
        <p14:creationId xmlns:p14="http://schemas.microsoft.com/office/powerpoint/2010/main" val="1368838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ontent Placeholder 17"/>
          <p:cNvSpPr txBox="1">
            <a:spLocks/>
          </p:cNvSpPr>
          <p:nvPr/>
        </p:nvSpPr>
        <p:spPr>
          <a:xfrm>
            <a:off x="452973" y="1860498"/>
            <a:ext cx="11739027" cy="13014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Then, label the points: A is 1, so A(x</a:t>
            </a:r>
            <a:r>
              <a:rPr lang="en-US" sz="1600" baseline="-250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1 , </a:t>
            </a: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</a:t>
            </a:r>
            <a:r>
              <a:rPr lang="en-US" sz="1600" baseline="-250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 and B is 2, B(x</a:t>
            </a:r>
            <a:r>
              <a:rPr lang="en-US" sz="1600" baseline="-250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2 , </a:t>
            </a: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</a:t>
            </a:r>
            <a:r>
              <a:rPr lang="en-US" sz="1600" baseline="-250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). / </a:t>
            </a:r>
            <a:r>
              <a:rPr lang="es-E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Luego, rotula los puntos: A es 1, entonces A (x1, y1) y B es 2, B (x2, y2).</a:t>
            </a:r>
            <a:endParaRPr lang="en-US" sz="16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/>
            <a:r>
              <a:rPr lang="en-U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Set up a table to help you keep track of the coordinates. / </a:t>
            </a:r>
            <a:r>
              <a:rPr lang="es-ES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Prepara una tabla que te ayude a realizar un seguimiento de las coordenadas.</a:t>
            </a:r>
            <a:endParaRPr lang="en-US" sz="16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2300775-5D42-4D24-A141-9777CACCE19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01" r="1"/>
          <a:stretch/>
        </p:blipFill>
        <p:spPr>
          <a:xfrm>
            <a:off x="999067" y="3365324"/>
            <a:ext cx="2776209" cy="251495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6EF1859-84ED-4060-A994-65BB59EF9243}"/>
              </a:ext>
            </a:extLst>
          </p:cNvPr>
          <p:cNvSpPr txBox="1"/>
          <p:nvPr/>
        </p:nvSpPr>
        <p:spPr>
          <a:xfrm>
            <a:off x="4575310" y="5138496"/>
            <a:ext cx="909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A(1 , 1)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DE8BCD-5C3A-4BA8-AF22-96BC84E435F2}"/>
              </a:ext>
            </a:extLst>
          </p:cNvPr>
          <p:cNvSpPr txBox="1"/>
          <p:nvPr/>
        </p:nvSpPr>
        <p:spPr>
          <a:xfrm>
            <a:off x="4512150" y="3991602"/>
            <a:ext cx="909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B(5 , 4)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0F6FE258-7EBA-4F25-806A-6F925A6959CA}"/>
              </a:ext>
            </a:extLst>
          </p:cNvPr>
          <p:cNvSpPr/>
          <p:nvPr/>
        </p:nvSpPr>
        <p:spPr>
          <a:xfrm>
            <a:off x="5422053" y="4429029"/>
            <a:ext cx="938954" cy="4364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FFC840F-60BE-43EB-B1A3-A01F2DC48224}"/>
              </a:ext>
            </a:extLst>
          </p:cNvPr>
          <p:cNvSpPr txBox="1"/>
          <p:nvPr/>
        </p:nvSpPr>
        <p:spPr>
          <a:xfrm>
            <a:off x="6310984" y="5127403"/>
            <a:ext cx="1113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A(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x</a:t>
            </a:r>
            <a:r>
              <a:rPr lang="en-US" sz="1800" baseline="-250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1 , 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</a:t>
            </a:r>
            <a:r>
              <a:rPr lang="en-US" sz="1800" baseline="-250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en-US" dirty="0"/>
              <a:t>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1C24E6-18A3-43CF-B774-7E3191CC081D}"/>
              </a:ext>
            </a:extLst>
          </p:cNvPr>
          <p:cNvSpPr txBox="1"/>
          <p:nvPr/>
        </p:nvSpPr>
        <p:spPr>
          <a:xfrm>
            <a:off x="6287341" y="3971361"/>
            <a:ext cx="1233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B(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x</a:t>
            </a:r>
            <a:r>
              <a:rPr lang="en-US" sz="1800" baseline="-250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2 , 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</a:t>
            </a:r>
            <a:r>
              <a:rPr lang="en-US" sz="1800" baseline="-250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en-US" dirty="0"/>
              <a:t>)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10E6996E-64D6-4B60-8D5F-C9947A2B6798}"/>
              </a:ext>
            </a:extLst>
          </p:cNvPr>
          <p:cNvSpPr/>
          <p:nvPr/>
        </p:nvSpPr>
        <p:spPr>
          <a:xfrm>
            <a:off x="3636356" y="4415703"/>
            <a:ext cx="938954" cy="4364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019F409-573C-403E-A8C7-5D3D13B3AAA0}"/>
              </a:ext>
            </a:extLst>
          </p:cNvPr>
          <p:cNvSpPr txBox="1"/>
          <p:nvPr/>
        </p:nvSpPr>
        <p:spPr>
          <a:xfrm>
            <a:off x="8175160" y="5105366"/>
            <a:ext cx="1113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A(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x</a:t>
            </a:r>
            <a:r>
              <a:rPr lang="en-US" sz="1800" baseline="-250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1 , 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</a:t>
            </a:r>
            <a:r>
              <a:rPr lang="en-US" sz="1800" baseline="-250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en-US" dirty="0"/>
              <a:t>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D9C8399-69DD-46D9-B16D-932C08714290}"/>
              </a:ext>
            </a:extLst>
          </p:cNvPr>
          <p:cNvSpPr txBox="1"/>
          <p:nvPr/>
        </p:nvSpPr>
        <p:spPr>
          <a:xfrm>
            <a:off x="8157031" y="3955850"/>
            <a:ext cx="1233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B(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x</a:t>
            </a:r>
            <a:r>
              <a:rPr lang="en-US" sz="1800" baseline="-250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2 , 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</a:t>
            </a:r>
            <a:r>
              <a:rPr lang="en-US" sz="1800" baseline="-250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en-US" dirty="0"/>
              <a:t>)</a:t>
            </a:r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4293A3A9-409C-4D5F-869F-BE8F80CC71B4}"/>
              </a:ext>
            </a:extLst>
          </p:cNvPr>
          <p:cNvSpPr/>
          <p:nvPr/>
        </p:nvSpPr>
        <p:spPr>
          <a:xfrm>
            <a:off x="7292541" y="4411868"/>
            <a:ext cx="938954" cy="4364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79A69D2-C160-4268-9150-747889E48DA4}"/>
              </a:ext>
            </a:extLst>
          </p:cNvPr>
          <p:cNvCxnSpPr>
            <a:cxnSpLocks/>
          </p:cNvCxnSpPr>
          <p:nvPr/>
        </p:nvCxnSpPr>
        <p:spPr>
          <a:xfrm>
            <a:off x="8671921" y="3519699"/>
            <a:ext cx="66364" cy="288443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6E8F55A-483F-42B4-B570-80B7631C375E}"/>
              </a:ext>
            </a:extLst>
          </p:cNvPr>
          <p:cNvCxnSpPr/>
          <p:nvPr/>
        </p:nvCxnSpPr>
        <p:spPr>
          <a:xfrm>
            <a:off x="8123164" y="3924857"/>
            <a:ext cx="111307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7AB72410-3236-4799-91A3-ACFBE5A0F33E}"/>
              </a:ext>
            </a:extLst>
          </p:cNvPr>
          <p:cNvSpPr txBox="1"/>
          <p:nvPr/>
        </p:nvSpPr>
        <p:spPr>
          <a:xfrm>
            <a:off x="8261908" y="3468131"/>
            <a:ext cx="309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4251234-C11A-44CE-995B-003EE4E69051}"/>
              </a:ext>
            </a:extLst>
          </p:cNvPr>
          <p:cNvSpPr txBox="1"/>
          <p:nvPr/>
        </p:nvSpPr>
        <p:spPr>
          <a:xfrm>
            <a:off x="8766045" y="3468131"/>
            <a:ext cx="3203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y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96BADF4-E613-45C3-8BBD-6E04433FE768}"/>
              </a:ext>
            </a:extLst>
          </p:cNvPr>
          <p:cNvCxnSpPr>
            <a:cxnSpLocks/>
          </p:cNvCxnSpPr>
          <p:nvPr/>
        </p:nvCxnSpPr>
        <p:spPr>
          <a:xfrm>
            <a:off x="9855965" y="3524769"/>
            <a:ext cx="66364" cy="288443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78AD2FD-E4F1-4F10-AFA7-68D13B6ECC50}"/>
              </a:ext>
            </a:extLst>
          </p:cNvPr>
          <p:cNvCxnSpPr/>
          <p:nvPr/>
        </p:nvCxnSpPr>
        <p:spPr>
          <a:xfrm>
            <a:off x="9307208" y="3929927"/>
            <a:ext cx="111307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08E99A55-2A86-433E-8D38-CF35ADF21AC7}"/>
              </a:ext>
            </a:extLst>
          </p:cNvPr>
          <p:cNvSpPr txBox="1"/>
          <p:nvPr/>
        </p:nvSpPr>
        <p:spPr>
          <a:xfrm>
            <a:off x="9445952" y="3473201"/>
            <a:ext cx="309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13A8385-32F2-46EB-ABF1-C5B582A7A092}"/>
              </a:ext>
            </a:extLst>
          </p:cNvPr>
          <p:cNvSpPr txBox="1"/>
          <p:nvPr/>
        </p:nvSpPr>
        <p:spPr>
          <a:xfrm>
            <a:off x="9934294" y="3473201"/>
            <a:ext cx="3203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y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9711A3A-D8FA-4412-B6AD-F2F533B84E52}"/>
              </a:ext>
            </a:extLst>
          </p:cNvPr>
          <p:cNvSpPr txBox="1"/>
          <p:nvPr/>
        </p:nvSpPr>
        <p:spPr>
          <a:xfrm>
            <a:off x="9408795" y="5120200"/>
            <a:ext cx="909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A(1 , 1)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128C1C0-D2BA-4D36-8363-43D938300EB0}"/>
              </a:ext>
            </a:extLst>
          </p:cNvPr>
          <p:cNvSpPr txBox="1"/>
          <p:nvPr/>
        </p:nvSpPr>
        <p:spPr>
          <a:xfrm>
            <a:off x="9401013" y="3984399"/>
            <a:ext cx="909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B(5 , 4)</a:t>
            </a:r>
          </a:p>
        </p:txBody>
      </p:sp>
      <p:sp>
        <p:nvSpPr>
          <p:cNvPr id="47" name="Content Placeholder 17">
            <a:extLst>
              <a:ext uri="{FF2B5EF4-FFF2-40B4-BE49-F238E27FC236}">
                <a16:creationId xmlns:a16="http://schemas.microsoft.com/office/drawing/2014/main" id="{7E815C27-B771-4B96-8679-6B3D034F391C}"/>
              </a:ext>
            </a:extLst>
          </p:cNvPr>
          <p:cNvSpPr txBox="1">
            <a:spLocks/>
          </p:cNvSpPr>
          <p:nvPr/>
        </p:nvSpPr>
        <p:spPr>
          <a:xfrm>
            <a:off x="452973" y="1319886"/>
            <a:ext cx="3652860" cy="355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000"/>
              </a:spcAft>
              <a:buNone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How it works / </a:t>
            </a:r>
            <a:r>
              <a:rPr kumimoji="0" lang="es-E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Cómo funciona: </a:t>
            </a:r>
          </a:p>
        </p:txBody>
      </p:sp>
      <p:sp>
        <p:nvSpPr>
          <p:cNvPr id="48" name="Title 3">
            <a:extLst>
              <a:ext uri="{FF2B5EF4-FFF2-40B4-BE49-F238E27FC236}">
                <a16:creationId xmlns:a16="http://schemas.microsoft.com/office/drawing/2014/main" id="{543C50B6-F34C-4246-A92C-C9B1DCED5076}"/>
              </a:ext>
            </a:extLst>
          </p:cNvPr>
          <p:cNvSpPr txBox="1">
            <a:spLocks/>
          </p:cNvSpPr>
          <p:nvPr/>
        </p:nvSpPr>
        <p:spPr>
          <a:xfrm>
            <a:off x="415422" y="329863"/>
            <a:ext cx="6877119" cy="62721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The Distance Formula / </a:t>
            </a:r>
            <a:r>
              <a:rPr lang="es-ES" dirty="0">
                <a:latin typeface="Segoe UI Light" panose="020B0502040204020203" pitchFamily="34" charset="0"/>
                <a:cs typeface="Segoe UI Light" panose="020B0502040204020203" pitchFamily="34" charset="0"/>
              </a:rPr>
              <a:t>La fórmula de la distancia</a:t>
            </a:r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3DD98C9-268B-46DD-9CCD-CD375550CA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8AB53C43-3238-4DCD-8490-FDC307C84B0F}"/>
              </a:ext>
            </a:extLst>
          </p:cNvPr>
          <p:cNvSpPr/>
          <p:nvPr/>
        </p:nvSpPr>
        <p:spPr>
          <a:xfrm>
            <a:off x="8917010" y="4521106"/>
            <a:ext cx="528942" cy="1976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B2160EC-63EA-4E61-A3DD-AF0DE14153EA}"/>
              </a:ext>
            </a:extLst>
          </p:cNvPr>
          <p:cNvSpPr txBox="1"/>
          <p:nvPr/>
        </p:nvSpPr>
        <p:spPr>
          <a:xfrm>
            <a:off x="396919" y="5829811"/>
            <a:ext cx="413069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1.4 Supplementary Materials listed</a:t>
            </a:r>
          </a:p>
          <a:p>
            <a:r>
              <a:rPr lang="en-US" dirty="0"/>
              <a:t>-graphs/ models/ visuals</a:t>
            </a:r>
          </a:p>
        </p:txBody>
      </p:sp>
    </p:spTree>
    <p:extLst>
      <p:ext uri="{BB962C8B-B14F-4D97-AF65-F5344CB8AC3E}">
        <p14:creationId xmlns:p14="http://schemas.microsoft.com/office/powerpoint/2010/main" val="1451387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B5AD6CFC-A1E9-473D-84B5-EA45CB745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447675"/>
            <a:ext cx="6877050" cy="63976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The Distance Formula / </a:t>
            </a:r>
            <a:r>
              <a:rPr lang="es-ES" dirty="0">
                <a:latin typeface="Segoe UI Light" panose="020B0502040204020203" pitchFamily="34" charset="0"/>
                <a:cs typeface="Segoe UI Light" panose="020B0502040204020203" pitchFamily="34" charset="0"/>
              </a:rPr>
              <a:t>La fórmula de la distancia</a:t>
            </a:r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8" name="Content Placeholder 17">
            <a:extLst>
              <a:ext uri="{FF2B5EF4-FFF2-40B4-BE49-F238E27FC236}">
                <a16:creationId xmlns:a16="http://schemas.microsoft.com/office/drawing/2014/main" id="{73345C94-F044-4F19-9E15-31F8046ECD66}"/>
              </a:ext>
            </a:extLst>
          </p:cNvPr>
          <p:cNvSpPr txBox="1">
            <a:spLocks/>
          </p:cNvSpPr>
          <p:nvPr/>
        </p:nvSpPr>
        <p:spPr>
          <a:xfrm>
            <a:off x="597407" y="1637091"/>
            <a:ext cx="3652860" cy="355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000"/>
              </a:spcAft>
              <a:buNone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How it works/ </a:t>
            </a:r>
            <a:r>
              <a:rPr kumimoji="0" lang="es-E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Cómo funciona: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637F14-8801-4DCD-ACD5-CF800A4C0EF0}"/>
              </a:ext>
            </a:extLst>
          </p:cNvPr>
          <p:cNvSpPr txBox="1"/>
          <p:nvPr/>
        </p:nvSpPr>
        <p:spPr>
          <a:xfrm>
            <a:off x="597407" y="2271069"/>
            <a:ext cx="64685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Use the following equation. / </a:t>
            </a:r>
            <a:r>
              <a:rPr lang="en-US" dirty="0" err="1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Usa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la </a:t>
            </a:r>
            <a:r>
              <a:rPr lang="en-US" dirty="0" err="1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siguiente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ecuación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To use the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equation, substitute the </a:t>
            </a:r>
            <a:r>
              <a:rPr lang="en-US" dirty="0" err="1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Xs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and Ys with the numbers from the chart. / </a:t>
            </a: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Para usar la ecuación, sustituya las X y las Y con los números de la tabla.</a:t>
            </a:r>
            <a:endParaRPr lang="en-US" sz="18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dirty="0"/>
          </a:p>
        </p:txBody>
      </p:sp>
      <p:pic>
        <p:nvPicPr>
          <p:cNvPr id="5122" name="Picture 2" descr="Applications of the Distance Formula | CK-12 Foundation">
            <a:extLst>
              <a:ext uri="{FF2B5EF4-FFF2-40B4-BE49-F238E27FC236}">
                <a16:creationId xmlns:a16="http://schemas.microsoft.com/office/drawing/2014/main" id="{E6383900-455C-41D6-9179-196FD49ADD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661" b="18663"/>
          <a:stretch/>
        </p:blipFill>
        <p:spPr bwMode="auto">
          <a:xfrm>
            <a:off x="1780370" y="4644271"/>
            <a:ext cx="7837763" cy="1868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7E5F61-7FA6-4412-9C7E-F2EA183E6498}"/>
              </a:ext>
            </a:extLst>
          </p:cNvPr>
          <p:cNvSpPr txBox="1"/>
          <p:nvPr/>
        </p:nvSpPr>
        <p:spPr>
          <a:xfrm>
            <a:off x="2590800" y="4193929"/>
            <a:ext cx="7772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This Distance Formula / </a:t>
            </a:r>
            <a:r>
              <a:rPr lang="en-US" sz="28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Esta</a:t>
            </a:r>
            <a:r>
              <a:rPr lang="en-US" sz="2800" dirty="0"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28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fórmula</a:t>
            </a:r>
            <a:r>
              <a:rPr lang="en-US" sz="2800" dirty="0">
                <a:latin typeface="Segoe UI Light" panose="020B0502040204020203" pitchFamily="34" charset="0"/>
                <a:cs typeface="Segoe UI Light" panose="020B0502040204020203" pitchFamily="34" charset="0"/>
              </a:rPr>
              <a:t> de </a:t>
            </a:r>
            <a:r>
              <a:rPr lang="en-US" sz="28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distancia</a:t>
            </a:r>
            <a:endParaRPr lang="en-US" sz="28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3CB3034-2DBC-4840-9EA1-A25EFF4298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567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B5AD6CFC-A1E9-473D-84B5-EA45CB745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340890"/>
            <a:ext cx="6877050" cy="63976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The Distance Formula / </a:t>
            </a:r>
            <a:r>
              <a:rPr lang="es-ES" dirty="0">
                <a:latin typeface="Segoe UI Light" panose="020B0502040204020203" pitchFamily="34" charset="0"/>
                <a:cs typeface="Segoe UI Light" panose="020B0502040204020203" pitchFamily="34" charset="0"/>
              </a:rPr>
              <a:t>La fórmula de la distancia</a:t>
            </a:r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8" name="Content Placeholder 17">
            <a:extLst>
              <a:ext uri="{FF2B5EF4-FFF2-40B4-BE49-F238E27FC236}">
                <a16:creationId xmlns:a16="http://schemas.microsoft.com/office/drawing/2014/main" id="{73345C94-F044-4F19-9E15-31F8046ECD66}"/>
              </a:ext>
            </a:extLst>
          </p:cNvPr>
          <p:cNvSpPr txBox="1">
            <a:spLocks/>
          </p:cNvSpPr>
          <p:nvPr/>
        </p:nvSpPr>
        <p:spPr>
          <a:xfrm>
            <a:off x="597407" y="1637091"/>
            <a:ext cx="3652860" cy="355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000"/>
              </a:spcAft>
              <a:buNone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How it works / </a:t>
            </a:r>
            <a:r>
              <a:rPr kumimoji="0" lang="es-E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Cómo funciona: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637F14-8801-4DCD-ACD5-CF800A4C0EF0}"/>
              </a:ext>
            </a:extLst>
          </p:cNvPr>
          <p:cNvSpPr txBox="1"/>
          <p:nvPr/>
        </p:nvSpPr>
        <p:spPr>
          <a:xfrm>
            <a:off x="745065" y="2127191"/>
            <a:ext cx="107272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Use the following equation. / </a:t>
            </a:r>
            <a:r>
              <a:rPr lang="en-US" dirty="0" err="1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Usa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la </a:t>
            </a:r>
            <a:r>
              <a:rPr lang="en-US" dirty="0" err="1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siguiente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ecuación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To use the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equation, substitute the </a:t>
            </a:r>
            <a:r>
              <a:rPr lang="en-US" dirty="0" err="1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Xs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first and then the Ys with the numbers from the chart. / </a:t>
            </a: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Para usar la ecuación, sustituya las X primero y luego las Y con los números de la tabla.</a:t>
            </a:r>
            <a:endParaRPr lang="en-US" dirty="0"/>
          </a:p>
        </p:txBody>
      </p:sp>
      <p:pic>
        <p:nvPicPr>
          <p:cNvPr id="5122" name="Picture 2" descr="Applications of the Distance Formula | CK-12 Foundation">
            <a:extLst>
              <a:ext uri="{FF2B5EF4-FFF2-40B4-BE49-F238E27FC236}">
                <a16:creationId xmlns:a16="http://schemas.microsoft.com/office/drawing/2014/main" id="{E6383900-455C-41D6-9179-196FD49ADD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15" b="18663"/>
          <a:stretch/>
        </p:blipFill>
        <p:spPr bwMode="auto">
          <a:xfrm>
            <a:off x="3440122" y="4394200"/>
            <a:ext cx="3836959" cy="1022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F027F40-4915-47A8-8236-9CC1EBFBB0E9}"/>
              </a:ext>
            </a:extLst>
          </p:cNvPr>
          <p:cNvSpPr txBox="1"/>
          <p:nvPr/>
        </p:nvSpPr>
        <p:spPr>
          <a:xfrm>
            <a:off x="658318" y="5302305"/>
            <a:ext cx="1113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A(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x</a:t>
            </a:r>
            <a:r>
              <a:rPr lang="en-US" sz="1800" baseline="-250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1 , 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</a:t>
            </a:r>
            <a:r>
              <a:rPr lang="en-US" sz="1800" baseline="-250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en-US" dirty="0"/>
              <a:t>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F6A046-8D04-47F2-A107-D9B11AFFD50F}"/>
              </a:ext>
            </a:extLst>
          </p:cNvPr>
          <p:cNvSpPr txBox="1"/>
          <p:nvPr/>
        </p:nvSpPr>
        <p:spPr>
          <a:xfrm>
            <a:off x="640189" y="4152789"/>
            <a:ext cx="1233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B(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x</a:t>
            </a:r>
            <a:r>
              <a:rPr lang="en-US" sz="1800" baseline="-250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2 , 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</a:t>
            </a:r>
            <a:r>
              <a:rPr lang="en-US" sz="1800" baseline="-250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en-US" dirty="0"/>
              <a:t>)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781C2E2-F8B1-44D5-9DC5-45F2F3DF65C8}"/>
              </a:ext>
            </a:extLst>
          </p:cNvPr>
          <p:cNvCxnSpPr>
            <a:cxnSpLocks/>
          </p:cNvCxnSpPr>
          <p:nvPr/>
        </p:nvCxnSpPr>
        <p:spPr>
          <a:xfrm>
            <a:off x="1162861" y="3685184"/>
            <a:ext cx="66364" cy="288443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F4429AB-511C-48FE-B2E6-AC9774FA9AD6}"/>
              </a:ext>
            </a:extLst>
          </p:cNvPr>
          <p:cNvCxnSpPr/>
          <p:nvPr/>
        </p:nvCxnSpPr>
        <p:spPr>
          <a:xfrm>
            <a:off x="606322" y="4121796"/>
            <a:ext cx="111307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1C87A77-C9ED-4CDB-A022-67F81E716C5F}"/>
              </a:ext>
            </a:extLst>
          </p:cNvPr>
          <p:cNvSpPr txBox="1"/>
          <p:nvPr/>
        </p:nvSpPr>
        <p:spPr>
          <a:xfrm>
            <a:off x="745066" y="3665070"/>
            <a:ext cx="309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DBD68F-30BE-4AC1-B298-72D5A5A26F05}"/>
              </a:ext>
            </a:extLst>
          </p:cNvPr>
          <p:cNvSpPr txBox="1"/>
          <p:nvPr/>
        </p:nvSpPr>
        <p:spPr>
          <a:xfrm>
            <a:off x="1249203" y="3665070"/>
            <a:ext cx="3203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y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DB4D23D-73E7-4AF0-8B9E-8C485F9CAF6A}"/>
              </a:ext>
            </a:extLst>
          </p:cNvPr>
          <p:cNvCxnSpPr>
            <a:cxnSpLocks/>
          </p:cNvCxnSpPr>
          <p:nvPr/>
        </p:nvCxnSpPr>
        <p:spPr>
          <a:xfrm>
            <a:off x="2420849" y="3723634"/>
            <a:ext cx="66364" cy="288443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C64ED0D-3127-4FD9-A34E-70E000543289}"/>
              </a:ext>
            </a:extLst>
          </p:cNvPr>
          <p:cNvSpPr txBox="1"/>
          <p:nvPr/>
        </p:nvSpPr>
        <p:spPr>
          <a:xfrm>
            <a:off x="2010836" y="3672066"/>
            <a:ext cx="309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4DFBAF8-7219-452C-908E-58F21D31F207}"/>
              </a:ext>
            </a:extLst>
          </p:cNvPr>
          <p:cNvSpPr txBox="1"/>
          <p:nvPr/>
        </p:nvSpPr>
        <p:spPr>
          <a:xfrm>
            <a:off x="2499178" y="3672066"/>
            <a:ext cx="3203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0B3AF4-4059-4837-BE37-7D1D545C7DFF}"/>
              </a:ext>
            </a:extLst>
          </p:cNvPr>
          <p:cNvSpPr txBox="1"/>
          <p:nvPr/>
        </p:nvSpPr>
        <p:spPr>
          <a:xfrm>
            <a:off x="1973679" y="5319065"/>
            <a:ext cx="909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A(1 , 1)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5FCCC121-1FD7-402F-A563-CE738688E3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6305"/>
          <a:stretch/>
        </p:blipFill>
        <p:spPr>
          <a:xfrm>
            <a:off x="7897636" y="4466273"/>
            <a:ext cx="4010025" cy="895036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9758EB4-980E-43F8-B914-20CEF4BBB527}"/>
              </a:ext>
            </a:extLst>
          </p:cNvPr>
          <p:cNvCxnSpPr>
            <a:cxnSpLocks/>
          </p:cNvCxnSpPr>
          <p:nvPr/>
        </p:nvCxnSpPr>
        <p:spPr>
          <a:xfrm>
            <a:off x="1864309" y="4116519"/>
            <a:ext cx="111307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Arrow: Right 3">
            <a:extLst>
              <a:ext uri="{FF2B5EF4-FFF2-40B4-BE49-F238E27FC236}">
                <a16:creationId xmlns:a16="http://schemas.microsoft.com/office/drawing/2014/main" id="{44935A47-863A-4741-8496-DCBDCB71CED4}"/>
              </a:ext>
            </a:extLst>
          </p:cNvPr>
          <p:cNvSpPr/>
          <p:nvPr/>
        </p:nvSpPr>
        <p:spPr>
          <a:xfrm>
            <a:off x="3036947" y="4766734"/>
            <a:ext cx="382974" cy="2878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19C2BD0D-7872-4C1F-A5EA-6EDFD645AF92}"/>
              </a:ext>
            </a:extLst>
          </p:cNvPr>
          <p:cNvSpPr/>
          <p:nvPr/>
        </p:nvSpPr>
        <p:spPr>
          <a:xfrm>
            <a:off x="7514662" y="4766734"/>
            <a:ext cx="382974" cy="2878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567B4F-7001-4D18-BF0E-121B314D2586}"/>
              </a:ext>
            </a:extLst>
          </p:cNvPr>
          <p:cNvSpPr txBox="1"/>
          <p:nvPr/>
        </p:nvSpPr>
        <p:spPr>
          <a:xfrm>
            <a:off x="2168894" y="4191641"/>
            <a:ext cx="204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4C38D8D-4645-4935-AF03-983F30374623}"/>
              </a:ext>
            </a:extLst>
          </p:cNvPr>
          <p:cNvSpPr txBox="1"/>
          <p:nvPr/>
        </p:nvSpPr>
        <p:spPr>
          <a:xfrm>
            <a:off x="3678837" y="4253196"/>
            <a:ext cx="395393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This Distance Formula / </a:t>
            </a:r>
            <a:r>
              <a:rPr lang="en-US" sz="14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Esta</a:t>
            </a:r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14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fórmula</a:t>
            </a:r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 de </a:t>
            </a:r>
            <a:r>
              <a:rPr lang="en-US" sz="14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distancia</a:t>
            </a:r>
            <a:endParaRPr lang="en-US" sz="14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A06A9E5-7253-49BC-929C-467A3CF46AC8}"/>
              </a:ext>
            </a:extLst>
          </p:cNvPr>
          <p:cNvSpPr txBox="1"/>
          <p:nvPr/>
        </p:nvSpPr>
        <p:spPr>
          <a:xfrm>
            <a:off x="8350480" y="4253196"/>
            <a:ext cx="395393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This Distance Formula / </a:t>
            </a:r>
            <a:r>
              <a:rPr lang="en-US" sz="14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Esta</a:t>
            </a:r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14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fórmula</a:t>
            </a:r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 de </a:t>
            </a:r>
            <a:r>
              <a:rPr lang="en-US" sz="14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distancia</a:t>
            </a:r>
            <a:endParaRPr lang="en-US" sz="14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648B10B-1B2C-497E-9CD7-3F8EC798BE05}"/>
              </a:ext>
            </a:extLst>
          </p:cNvPr>
          <p:cNvSpPr txBox="1"/>
          <p:nvPr/>
        </p:nvSpPr>
        <p:spPr>
          <a:xfrm>
            <a:off x="2465267" y="4183264"/>
            <a:ext cx="204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556E663-3FF0-4202-8C83-579FB2F3337E}"/>
              </a:ext>
            </a:extLst>
          </p:cNvPr>
          <p:cNvSpPr txBox="1"/>
          <p:nvPr/>
        </p:nvSpPr>
        <p:spPr>
          <a:xfrm>
            <a:off x="2191939" y="5313675"/>
            <a:ext cx="204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F0C42DA-2ABD-45A6-BEF1-73D38528D4CA}"/>
              </a:ext>
            </a:extLst>
          </p:cNvPr>
          <p:cNvSpPr txBox="1"/>
          <p:nvPr/>
        </p:nvSpPr>
        <p:spPr>
          <a:xfrm>
            <a:off x="2498961" y="5327442"/>
            <a:ext cx="204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37D3A42-26AB-4783-A847-08069F899704}"/>
              </a:ext>
            </a:extLst>
          </p:cNvPr>
          <p:cNvSpPr txBox="1"/>
          <p:nvPr/>
        </p:nvSpPr>
        <p:spPr>
          <a:xfrm>
            <a:off x="1965896" y="4174887"/>
            <a:ext cx="9099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B(5 , 4)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6068672-65EF-4323-AEA2-5A024A796A12}"/>
              </a:ext>
            </a:extLst>
          </p:cNvPr>
          <p:cNvSpPr txBox="1"/>
          <p:nvPr/>
        </p:nvSpPr>
        <p:spPr>
          <a:xfrm>
            <a:off x="2481139" y="4166510"/>
            <a:ext cx="204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3" name="Connector: Curved 2">
            <a:extLst>
              <a:ext uri="{FF2B5EF4-FFF2-40B4-BE49-F238E27FC236}">
                <a16:creationId xmlns:a16="http://schemas.microsoft.com/office/drawing/2014/main" id="{528D4E9C-4AF7-43D3-B376-2890C05A4E51}"/>
              </a:ext>
            </a:extLst>
          </p:cNvPr>
          <p:cNvCxnSpPr>
            <a:cxnSpLocks/>
          </p:cNvCxnSpPr>
          <p:nvPr/>
        </p:nvCxnSpPr>
        <p:spPr>
          <a:xfrm>
            <a:off x="2320472" y="4559549"/>
            <a:ext cx="2216020" cy="622971"/>
          </a:xfrm>
          <a:prstGeom prst="curvedConnector3">
            <a:avLst>
              <a:gd name="adj1" fmla="val -7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or: Curved 32">
            <a:extLst>
              <a:ext uri="{FF2B5EF4-FFF2-40B4-BE49-F238E27FC236}">
                <a16:creationId xmlns:a16="http://schemas.microsoft.com/office/drawing/2014/main" id="{835E208E-4151-4429-A991-8017E6AC8DE5}"/>
              </a:ext>
            </a:extLst>
          </p:cNvPr>
          <p:cNvCxnSpPr>
            <a:cxnSpLocks/>
          </p:cNvCxnSpPr>
          <p:nvPr/>
        </p:nvCxnSpPr>
        <p:spPr>
          <a:xfrm flipV="1">
            <a:off x="4536492" y="5127403"/>
            <a:ext cx="4518731" cy="70447"/>
          </a:xfrm>
          <a:prstGeom prst="curvedConnector3">
            <a:avLst>
              <a:gd name="adj1" fmla="val 5569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Arrow: Right 44">
            <a:extLst>
              <a:ext uri="{FF2B5EF4-FFF2-40B4-BE49-F238E27FC236}">
                <a16:creationId xmlns:a16="http://schemas.microsoft.com/office/drawing/2014/main" id="{720A5637-5280-4F3C-923F-D0EC83978BEE}"/>
              </a:ext>
            </a:extLst>
          </p:cNvPr>
          <p:cNvSpPr/>
          <p:nvPr/>
        </p:nvSpPr>
        <p:spPr>
          <a:xfrm>
            <a:off x="1615596" y="4694092"/>
            <a:ext cx="382974" cy="207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Slide Number Placeholder 43">
            <a:extLst>
              <a:ext uri="{FF2B5EF4-FFF2-40B4-BE49-F238E27FC236}">
                <a16:creationId xmlns:a16="http://schemas.microsoft.com/office/drawing/2014/main" id="{123ED253-3E5E-44B5-B74E-BF4EC3CA25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AD565EB-B51B-418D-833B-BCD912CFD37F}"/>
              </a:ext>
            </a:extLst>
          </p:cNvPr>
          <p:cNvSpPr txBox="1"/>
          <p:nvPr/>
        </p:nvSpPr>
        <p:spPr>
          <a:xfrm>
            <a:off x="4358936" y="5870779"/>
            <a:ext cx="5867756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1.4 Supplementary Materials listed</a:t>
            </a:r>
          </a:p>
          <a:p>
            <a:r>
              <a:rPr lang="en-US" dirty="0"/>
              <a:t>-graphs/ models/ visuals (when this is in presentation mode, the numbers move)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C643472-0305-403B-968C-E49F3F1FD371}"/>
              </a:ext>
            </a:extLst>
          </p:cNvPr>
          <p:cNvSpPr txBox="1"/>
          <p:nvPr/>
        </p:nvSpPr>
        <p:spPr>
          <a:xfrm>
            <a:off x="7529681" y="3542953"/>
            <a:ext cx="4118845" cy="6001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/>
              <a:t>3.12 A Variety of Techniques</a:t>
            </a:r>
          </a:p>
          <a:p>
            <a:r>
              <a:rPr lang="en-US" sz="1100" dirty="0"/>
              <a:t>-Modeling / Visual: When in presentation mode, the numbers go to the appropriate locations in the equation.</a:t>
            </a:r>
          </a:p>
        </p:txBody>
      </p:sp>
    </p:spTree>
    <p:extLst>
      <p:ext uri="{BB962C8B-B14F-4D97-AF65-F5344CB8AC3E}">
        <p14:creationId xmlns:p14="http://schemas.microsoft.com/office/powerpoint/2010/main" val="4275426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00026 0.0051 L 0.56471 0.0879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42" y="4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00026 0.00509 L 0.5987 -0.0768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48" y="-40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29 0.00046 L 0.6582 0.08958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539" y="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1.25E-6 -3.7037E-6 L 0.69453 -0.0814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727" y="-40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5" grpId="0"/>
      <p:bldP spid="37" grpId="0"/>
      <p:bldP spid="3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DE001C1-4BCE-4DC8-94AA-221A88F50B64}"/>
              </a:ext>
            </a:extLst>
          </p:cNvPr>
          <p:cNvSpPr/>
          <p:nvPr/>
        </p:nvSpPr>
        <p:spPr>
          <a:xfrm>
            <a:off x="5930920" y="1233768"/>
            <a:ext cx="5211192" cy="53556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B5AD6CFC-A1E9-473D-84B5-EA45CB745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275" y="317614"/>
            <a:ext cx="6877050" cy="63976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The Distance Formula / </a:t>
            </a:r>
            <a:r>
              <a:rPr lang="es-ES" dirty="0">
                <a:latin typeface="Segoe UI Light" panose="020B0502040204020203" pitchFamily="34" charset="0"/>
                <a:cs typeface="Segoe UI Light" panose="020B0502040204020203" pitchFamily="34" charset="0"/>
              </a:rPr>
              <a:t>La fórmula de la distancia</a:t>
            </a:r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8" name="Content Placeholder 17">
            <a:extLst>
              <a:ext uri="{FF2B5EF4-FFF2-40B4-BE49-F238E27FC236}">
                <a16:creationId xmlns:a16="http://schemas.microsoft.com/office/drawing/2014/main" id="{73345C94-F044-4F19-9E15-31F8046ECD66}"/>
              </a:ext>
            </a:extLst>
          </p:cNvPr>
          <p:cNvSpPr txBox="1">
            <a:spLocks/>
          </p:cNvSpPr>
          <p:nvPr/>
        </p:nvSpPr>
        <p:spPr>
          <a:xfrm>
            <a:off x="520700" y="1260742"/>
            <a:ext cx="3652860" cy="355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000"/>
              </a:spcAft>
              <a:buNone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How it works/ </a:t>
            </a:r>
            <a:r>
              <a:rPr kumimoji="0" lang="es-E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Cómo funciona: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637F14-8801-4DCD-ACD5-CF800A4C0EF0}"/>
              </a:ext>
            </a:extLst>
          </p:cNvPr>
          <p:cNvSpPr txBox="1"/>
          <p:nvPr/>
        </p:nvSpPr>
        <p:spPr>
          <a:xfrm>
            <a:off x="490275" y="1719965"/>
            <a:ext cx="548560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After substituting the numbers, you can solve. </a:t>
            </a: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Después de sustituir los números, puedes resolver.</a:t>
            </a: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To get the distance, you need to subtract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Xs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and then square the result.  / </a:t>
            </a:r>
            <a:r>
              <a:rPr lang="es-E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Para obtener la distancia, debes restar X y luego cuadrar el resultado.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Then, subtract Ys and square the result. / </a:t>
            </a:r>
            <a:r>
              <a:rPr lang="es-E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Luego, resta </a:t>
            </a:r>
            <a:r>
              <a:rPr lang="es-E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Ys</a:t>
            </a:r>
            <a:r>
              <a:rPr lang="es-E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y eleva el resultado al cuadrado.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Take the squares and add them together. / </a:t>
            </a: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Tome los cuadrados y júntelos.</a:t>
            </a:r>
            <a:endParaRPr lang="en-US" sz="18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hen find the square root. /</a:t>
            </a: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L</a:t>
            </a:r>
            <a:r>
              <a:rPr lang="es-E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uego encuentre la raíz cuadrada.</a:t>
            </a:r>
            <a:endParaRPr lang="en-US" sz="18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7A01A4-AE28-43E5-95F6-17082CAFFA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305"/>
          <a:stretch/>
        </p:blipFill>
        <p:spPr>
          <a:xfrm>
            <a:off x="6308195" y="1226948"/>
            <a:ext cx="4010025" cy="89503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2DE158A-6E35-422A-8CEA-95998ACE6D69}"/>
              </a:ext>
            </a:extLst>
          </p:cNvPr>
          <p:cNvSpPr txBox="1"/>
          <p:nvPr/>
        </p:nvSpPr>
        <p:spPr>
          <a:xfrm>
            <a:off x="7345891" y="1535299"/>
            <a:ext cx="2381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5       1              4      1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F95D7A5-1919-4941-818B-4F4C09E1E3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305"/>
          <a:stretch/>
        </p:blipFill>
        <p:spPr>
          <a:xfrm>
            <a:off x="6298141" y="2209360"/>
            <a:ext cx="4010025" cy="89503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C9FD150-A2E1-4F84-8D0F-598D753FC778}"/>
              </a:ext>
            </a:extLst>
          </p:cNvPr>
          <p:cNvSpPr txBox="1"/>
          <p:nvPr/>
        </p:nvSpPr>
        <p:spPr>
          <a:xfrm>
            <a:off x="7621587" y="2526951"/>
            <a:ext cx="48471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294D75-2942-4391-BB58-80CFB610FB8F}"/>
              </a:ext>
            </a:extLst>
          </p:cNvPr>
          <p:cNvSpPr txBox="1"/>
          <p:nvPr/>
        </p:nvSpPr>
        <p:spPr>
          <a:xfrm>
            <a:off x="9143218" y="2534027"/>
            <a:ext cx="48471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10C3FA0-A13E-4FF7-B61B-3B2BB4E625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8553" y="3007398"/>
            <a:ext cx="4476750" cy="164782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12C3644E-AC37-45C7-B9C8-0CFC4CE04E22}"/>
              </a:ext>
            </a:extLst>
          </p:cNvPr>
          <p:cNvSpPr txBox="1"/>
          <p:nvPr/>
        </p:nvSpPr>
        <p:spPr>
          <a:xfrm>
            <a:off x="7621587" y="3605846"/>
            <a:ext cx="227436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16        </a:t>
            </a:r>
            <a:r>
              <a:rPr lang="en-US" sz="2800" dirty="0"/>
              <a:t>+</a:t>
            </a:r>
            <a:r>
              <a:rPr lang="en-US" sz="2000" dirty="0"/>
              <a:t>   </a:t>
            </a:r>
            <a:r>
              <a:rPr lang="en-US" dirty="0"/>
              <a:t>      9</a:t>
            </a:r>
          </a:p>
        </p:txBody>
      </p:sp>
      <p:pic>
        <p:nvPicPr>
          <p:cNvPr id="29" name="Picture 2" descr="Applications of the Distance Formula | CK-12 Foundation">
            <a:extLst>
              <a:ext uri="{FF2B5EF4-FFF2-40B4-BE49-F238E27FC236}">
                <a16:creationId xmlns:a16="http://schemas.microsoft.com/office/drawing/2014/main" id="{DDB78414-249F-4B38-9615-4F16B744DC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920" b="22159"/>
          <a:stretch/>
        </p:blipFill>
        <p:spPr bwMode="auto">
          <a:xfrm>
            <a:off x="6394727" y="1259566"/>
            <a:ext cx="3836959" cy="785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Arrow: Down 14">
            <a:extLst>
              <a:ext uri="{FF2B5EF4-FFF2-40B4-BE49-F238E27FC236}">
                <a16:creationId xmlns:a16="http://schemas.microsoft.com/office/drawing/2014/main" id="{DF7F89D2-35B0-4489-94D0-7B8910F06241}"/>
              </a:ext>
            </a:extLst>
          </p:cNvPr>
          <p:cNvSpPr/>
          <p:nvPr/>
        </p:nvSpPr>
        <p:spPr>
          <a:xfrm>
            <a:off x="7640510" y="1914517"/>
            <a:ext cx="219075" cy="3693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1DE7A8F1-D4BF-450F-8992-D29AABB9A8DF}"/>
              </a:ext>
            </a:extLst>
          </p:cNvPr>
          <p:cNvSpPr/>
          <p:nvPr/>
        </p:nvSpPr>
        <p:spPr>
          <a:xfrm>
            <a:off x="9166502" y="1929609"/>
            <a:ext cx="219075" cy="3693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56BA3921-F405-497A-80BD-EBEACD7D2303}"/>
              </a:ext>
            </a:extLst>
          </p:cNvPr>
          <p:cNvSpPr/>
          <p:nvPr/>
        </p:nvSpPr>
        <p:spPr>
          <a:xfrm>
            <a:off x="7711545" y="3027848"/>
            <a:ext cx="219075" cy="3693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643340DF-5EEB-49A2-84D6-96ECA0EF4F9C}"/>
              </a:ext>
            </a:extLst>
          </p:cNvPr>
          <p:cNvSpPr/>
          <p:nvPr/>
        </p:nvSpPr>
        <p:spPr>
          <a:xfrm>
            <a:off x="9240988" y="3031628"/>
            <a:ext cx="219075" cy="3693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60DEB7E-A1B4-4146-83EE-46C48FF0E6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8553" y="4321433"/>
            <a:ext cx="4476750" cy="1647825"/>
          </a:xfrm>
          <a:prstGeom prst="rect">
            <a:avLst/>
          </a:prstGeom>
        </p:spPr>
      </p:pic>
      <p:sp>
        <p:nvSpPr>
          <p:cNvPr id="22" name="Arrow: Down 21">
            <a:extLst>
              <a:ext uri="{FF2B5EF4-FFF2-40B4-BE49-F238E27FC236}">
                <a16:creationId xmlns:a16="http://schemas.microsoft.com/office/drawing/2014/main" id="{F01619C0-2378-4267-86E3-CE57B862B66A}"/>
              </a:ext>
            </a:extLst>
          </p:cNvPr>
          <p:cNvSpPr/>
          <p:nvPr/>
        </p:nvSpPr>
        <p:spPr>
          <a:xfrm>
            <a:off x="7711545" y="4281426"/>
            <a:ext cx="219075" cy="3693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9AD64A61-93CA-4B9B-BA6E-CBB1C8EEE4FB}"/>
              </a:ext>
            </a:extLst>
          </p:cNvPr>
          <p:cNvSpPr/>
          <p:nvPr/>
        </p:nvSpPr>
        <p:spPr>
          <a:xfrm>
            <a:off x="9237537" y="4296518"/>
            <a:ext cx="219075" cy="3693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F2BC1DA-0B35-4DFD-9BFE-4AFB76CFA542}"/>
              </a:ext>
            </a:extLst>
          </p:cNvPr>
          <p:cNvSpPr txBox="1"/>
          <p:nvPr/>
        </p:nvSpPr>
        <p:spPr>
          <a:xfrm>
            <a:off x="8380944" y="5032147"/>
            <a:ext cx="53869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25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376DCA09-5B22-44CF-9037-43496D2859C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80686" b="38855"/>
          <a:stretch/>
        </p:blipFill>
        <p:spPr>
          <a:xfrm>
            <a:off x="6121267" y="5575012"/>
            <a:ext cx="864659" cy="1007562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BD8BFA6C-C5B4-492E-ADF6-242FB3007DFD}"/>
              </a:ext>
            </a:extLst>
          </p:cNvPr>
          <p:cNvSpPr txBox="1"/>
          <p:nvPr/>
        </p:nvSpPr>
        <p:spPr>
          <a:xfrm>
            <a:off x="8536516" y="6245649"/>
            <a:ext cx="33390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572383D1-310D-45C8-A998-655E64C2AA6C}"/>
              </a:ext>
            </a:extLst>
          </p:cNvPr>
          <p:cNvSpPr/>
          <p:nvPr/>
        </p:nvSpPr>
        <p:spPr>
          <a:xfrm>
            <a:off x="7711545" y="5575011"/>
            <a:ext cx="219075" cy="3693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row: Down 27">
            <a:extLst>
              <a:ext uri="{FF2B5EF4-FFF2-40B4-BE49-F238E27FC236}">
                <a16:creationId xmlns:a16="http://schemas.microsoft.com/office/drawing/2014/main" id="{81486053-79A7-4B4F-8E76-E04425EAC42F}"/>
              </a:ext>
            </a:extLst>
          </p:cNvPr>
          <p:cNvSpPr/>
          <p:nvPr/>
        </p:nvSpPr>
        <p:spPr>
          <a:xfrm>
            <a:off x="9237537" y="5590103"/>
            <a:ext cx="219075" cy="3693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19C854-0A6C-463B-B0AC-599BB822A6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2C68063-A7A9-4933-8E24-2D232D25919D}"/>
              </a:ext>
            </a:extLst>
          </p:cNvPr>
          <p:cNvSpPr txBox="1"/>
          <p:nvPr/>
        </p:nvSpPr>
        <p:spPr>
          <a:xfrm>
            <a:off x="7809167" y="21536"/>
            <a:ext cx="4402117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1.4 Supplementary Materials listed</a:t>
            </a:r>
          </a:p>
          <a:p>
            <a:r>
              <a:rPr lang="en-US" sz="1200" dirty="0"/>
              <a:t>-graphs/ models/ visuals (when this is in presentation mode, the numbers move)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03C0745-7E2D-4B31-97BD-1D5FC43611D8}"/>
              </a:ext>
            </a:extLst>
          </p:cNvPr>
          <p:cNvSpPr txBox="1"/>
          <p:nvPr/>
        </p:nvSpPr>
        <p:spPr>
          <a:xfrm>
            <a:off x="1812075" y="2303195"/>
            <a:ext cx="4118845" cy="6001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/>
              <a:t>3.10 Appropriate Speech</a:t>
            </a:r>
          </a:p>
          <a:p>
            <a:r>
              <a:rPr lang="en-US" sz="1100" dirty="0"/>
              <a:t>-Appropriate for various levels of English speakers and also provided in Spanish.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BF52970-FC61-477B-9E69-B703B6C35AB2}"/>
              </a:ext>
            </a:extLst>
          </p:cNvPr>
          <p:cNvSpPr txBox="1"/>
          <p:nvPr/>
        </p:nvSpPr>
        <p:spPr>
          <a:xfrm>
            <a:off x="7809167" y="637495"/>
            <a:ext cx="4382833" cy="4308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/>
              <a:t>3.11 Clear explanation of tasks</a:t>
            </a:r>
          </a:p>
          <a:p>
            <a:r>
              <a:rPr lang="en-US" sz="1100" dirty="0"/>
              <a:t>-steps are clear and succinct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79B5B00-430D-4571-83B4-9655A659346F}"/>
              </a:ext>
            </a:extLst>
          </p:cNvPr>
          <p:cNvSpPr txBox="1"/>
          <p:nvPr/>
        </p:nvSpPr>
        <p:spPr>
          <a:xfrm>
            <a:off x="10292610" y="603917"/>
            <a:ext cx="1851412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4.14 Scaffolding</a:t>
            </a:r>
          </a:p>
          <a:p>
            <a:r>
              <a:rPr lang="en-US" sz="1200" dirty="0"/>
              <a:t>-Modelling</a:t>
            </a:r>
          </a:p>
        </p:txBody>
      </p:sp>
    </p:spTree>
    <p:extLst>
      <p:ext uri="{BB962C8B-B14F-4D97-AF65-F5344CB8AC3E}">
        <p14:creationId xmlns:p14="http://schemas.microsoft.com/office/powerpoint/2010/main" val="2170640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8" grpId="0" animBg="1"/>
      <p:bldP spid="15" grpId="0" animBg="1"/>
      <p:bldP spid="16" grpId="0" animBg="1"/>
      <p:bldP spid="22" grpId="0" animBg="1"/>
      <p:bldP spid="23" grpId="0" animBg="1"/>
      <p:bldP spid="24" grpId="0" animBg="1"/>
      <p:bldP spid="26" grpId="0" animBg="1"/>
      <p:bldP spid="27" grpId="0" animBg="1"/>
      <p:bldP spid="2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6145C788-532A-412D-BBAB-B7B844C861A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940" y="105681"/>
            <a:ext cx="12004120" cy="67523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516255"/>
            <a:ext cx="10515600" cy="992950"/>
          </a:xfrm>
          <a:solidFill>
            <a:schemeClr val="bg2">
              <a:lumMod val="10000"/>
            </a:schemeClr>
          </a:solidFill>
          <a:ln>
            <a:noFill/>
          </a:ln>
        </p:spPr>
        <p:txBody>
          <a:bodyPr anchor="ctr" anchorCtr="0">
            <a:norm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In-Class – Activity / En </a:t>
            </a:r>
            <a:r>
              <a:rPr lang="en-US" sz="4800" dirty="0" err="1">
                <a:solidFill>
                  <a:schemeClr val="bg1"/>
                </a:solidFill>
              </a:rPr>
              <a:t>clase</a:t>
            </a:r>
            <a:r>
              <a:rPr lang="en-US" sz="4800" dirty="0">
                <a:solidFill>
                  <a:schemeClr val="bg1"/>
                </a:solidFill>
              </a:rPr>
              <a:t> - </a:t>
            </a:r>
            <a:r>
              <a:rPr lang="en-US" sz="4800" dirty="0" err="1">
                <a:solidFill>
                  <a:schemeClr val="bg1"/>
                </a:solidFill>
              </a:rPr>
              <a:t>Actividad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4400D2D-58E7-47BF-AC5D-C18596A3C59E}"/>
              </a:ext>
            </a:extLst>
          </p:cNvPr>
          <p:cNvSpPr txBox="1">
            <a:spLocks/>
          </p:cNvSpPr>
          <p:nvPr/>
        </p:nvSpPr>
        <p:spPr>
          <a:xfrm>
            <a:off x="2801762" y="1834367"/>
            <a:ext cx="6313401" cy="1647473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txBody>
          <a:bodyPr vert="horz" lIns="91440" tIns="45720" rIns="91440" bIns="45720" rtlCol="0" anchor="ctr" anchorCtr="0">
            <a:normAutofit fontScale="70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-For the following slides, work on the yellow with the question marks.</a:t>
            </a:r>
          </a:p>
          <a:p>
            <a:pPr algn="ctr"/>
            <a:r>
              <a:rPr lang="en-US" sz="18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-Complete using small groups</a:t>
            </a:r>
          </a:p>
          <a:p>
            <a:pPr algn="ctr"/>
            <a:r>
              <a:rPr lang="en-US" sz="18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-Time: 30 minutes</a:t>
            </a:r>
          </a:p>
          <a:p>
            <a:pPr algn="ctr"/>
            <a:r>
              <a:rPr lang="en-US" sz="18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-Review results together (someone speaks or comes to board)</a:t>
            </a:r>
          </a:p>
          <a:p>
            <a:pPr algn="ctr"/>
            <a:endParaRPr lang="en-US" sz="1800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algn="ctr"/>
            <a:r>
              <a:rPr lang="es-ES" sz="1800" dirty="0">
                <a:solidFill>
                  <a:schemeClr val="bg1"/>
                </a:solidFill>
              </a:rPr>
              <a:t>-Para las siguientes diapositivas, trabaje en el amarillo con los signos de interrogación.</a:t>
            </a:r>
          </a:p>
          <a:p>
            <a:pPr algn="ctr"/>
            <a:r>
              <a:rPr lang="es-ES" sz="1800" dirty="0">
                <a:solidFill>
                  <a:schemeClr val="bg1"/>
                </a:solidFill>
              </a:rPr>
              <a:t>-Completar usando grupos pequeños</a:t>
            </a:r>
          </a:p>
          <a:p>
            <a:pPr algn="ctr"/>
            <a:r>
              <a:rPr lang="es-ES" sz="1800" dirty="0">
                <a:solidFill>
                  <a:schemeClr val="bg1"/>
                </a:solidFill>
              </a:rPr>
              <a:t>-Tiempo: 30 minutos</a:t>
            </a:r>
          </a:p>
          <a:p>
            <a:pPr algn="ctr"/>
            <a:r>
              <a:rPr lang="es-ES" sz="1800" dirty="0">
                <a:solidFill>
                  <a:schemeClr val="bg1"/>
                </a:solidFill>
              </a:rPr>
              <a:t>-Revisar los resultados juntos (alguien habla o sube a bordo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40DD1B-0FF0-4E31-B317-DC8D196BD26B}"/>
              </a:ext>
            </a:extLst>
          </p:cNvPr>
          <p:cNvSpPr txBox="1"/>
          <p:nvPr/>
        </p:nvSpPr>
        <p:spPr>
          <a:xfrm>
            <a:off x="93940" y="4096250"/>
            <a:ext cx="4939967" cy="280076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/>
              <a:t>4.13 Learning Strategies</a:t>
            </a:r>
          </a:p>
          <a:p>
            <a:r>
              <a:rPr lang="en-US" sz="1100" dirty="0"/>
              <a:t>-Language learning via self-monitoring/self-correcting</a:t>
            </a:r>
          </a:p>
          <a:p>
            <a:r>
              <a:rPr lang="en-US" sz="1100" dirty="0"/>
              <a:t>-Interaction with peers</a:t>
            </a:r>
          </a:p>
          <a:p>
            <a:endParaRPr lang="en-US" sz="1100" dirty="0"/>
          </a:p>
          <a:p>
            <a:r>
              <a:rPr lang="en-US" sz="1100" dirty="0"/>
              <a:t>5.16 Frequent opportunities for Interaction</a:t>
            </a:r>
          </a:p>
          <a:p>
            <a:endParaRPr lang="en-US" sz="1100" dirty="0"/>
          </a:p>
          <a:p>
            <a:r>
              <a:rPr lang="en-US" sz="1100" dirty="0"/>
              <a:t>5.17 Grouping Configurations</a:t>
            </a:r>
          </a:p>
          <a:p>
            <a:r>
              <a:rPr lang="en-US" sz="1100" dirty="0"/>
              <a:t>-Els and High Performers grouped with bilingual and high/medium/low performers</a:t>
            </a:r>
          </a:p>
          <a:p>
            <a:endParaRPr lang="en-US" sz="1100" dirty="0"/>
          </a:p>
          <a:p>
            <a:r>
              <a:rPr lang="en-US" sz="1100" dirty="0"/>
              <a:t>5.18 Sufficient Wait Time</a:t>
            </a:r>
          </a:p>
          <a:p>
            <a:pPr marL="171450" indent="-171450">
              <a:buFontTx/>
              <a:buChar char="-"/>
            </a:pPr>
            <a:r>
              <a:rPr lang="en-US" sz="1100" dirty="0"/>
              <a:t>Activity is 20 minutes</a:t>
            </a:r>
          </a:p>
          <a:p>
            <a:pPr marL="171450" indent="-171450">
              <a:buFontTx/>
              <a:buChar char="-"/>
            </a:pPr>
            <a:endParaRPr lang="en-US" sz="1100" dirty="0"/>
          </a:p>
          <a:p>
            <a:r>
              <a:rPr lang="en-US" sz="1100" dirty="0"/>
              <a:t>5.19 Clarify Concepts in L1</a:t>
            </a:r>
          </a:p>
          <a:p>
            <a:r>
              <a:rPr lang="en-US" sz="1100" dirty="0"/>
              <a:t>-Bilingual buddy system in place</a:t>
            </a:r>
          </a:p>
          <a:p>
            <a:r>
              <a:rPr lang="en-US" sz="1100" dirty="0"/>
              <a:t>-Text is already translated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525A7E-6EF7-464D-99F4-17B1B77E5CA0}"/>
              </a:ext>
            </a:extLst>
          </p:cNvPr>
          <p:cNvSpPr txBox="1"/>
          <p:nvPr/>
        </p:nvSpPr>
        <p:spPr>
          <a:xfrm>
            <a:off x="5033907" y="4096250"/>
            <a:ext cx="4826104" cy="2462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/>
              <a:t>7.23 Content Objectives supported by lesson delivery</a:t>
            </a:r>
          </a:p>
          <a:p>
            <a:r>
              <a:rPr lang="en-US" sz="1100" dirty="0"/>
              <a:t>-Objectives are measurable</a:t>
            </a:r>
          </a:p>
          <a:p>
            <a:endParaRPr lang="en-US" sz="1100" dirty="0"/>
          </a:p>
          <a:p>
            <a:r>
              <a:rPr lang="en-US" sz="1100" dirty="0"/>
              <a:t>7.24 Language Objectives Clearly Supported by Lesson Delivery</a:t>
            </a:r>
          </a:p>
          <a:p>
            <a:endParaRPr lang="en-US" sz="1100" dirty="0"/>
          </a:p>
          <a:p>
            <a:r>
              <a:rPr lang="en-US" sz="1100" dirty="0"/>
              <a:t>7.25 Students Engaged 90% of the time </a:t>
            </a:r>
          </a:p>
          <a:p>
            <a:r>
              <a:rPr lang="en-US" sz="1100" dirty="0"/>
              <a:t>-students write in the beginning, take notes, and then work through. Participation is required for grading.</a:t>
            </a:r>
          </a:p>
          <a:p>
            <a:endParaRPr lang="en-US" sz="1100" dirty="0"/>
          </a:p>
          <a:p>
            <a:r>
              <a:rPr lang="en-US" sz="1100" dirty="0"/>
              <a:t>7.26 Pacing of the Lesson is Appropriate</a:t>
            </a:r>
          </a:p>
          <a:p>
            <a:r>
              <a:rPr lang="en-US" sz="1100" dirty="0"/>
              <a:t>-Writing: 10-15 minutes</a:t>
            </a:r>
          </a:p>
          <a:p>
            <a:r>
              <a:rPr lang="en-US" sz="1100" dirty="0"/>
              <a:t>-Note taking: 20 minutes</a:t>
            </a:r>
          </a:p>
          <a:p>
            <a:r>
              <a:rPr lang="en-US" sz="1100" dirty="0"/>
              <a:t>-Working through problem: 30 - 40 minutes</a:t>
            </a:r>
          </a:p>
          <a:p>
            <a:r>
              <a:rPr lang="en-US" sz="1100" dirty="0"/>
              <a:t>-Review of results: 30 minutes</a:t>
            </a:r>
          </a:p>
        </p:txBody>
      </p:sp>
    </p:spTree>
    <p:extLst>
      <p:ext uri="{BB962C8B-B14F-4D97-AF65-F5344CB8AC3E}">
        <p14:creationId xmlns:p14="http://schemas.microsoft.com/office/powerpoint/2010/main" val="6377110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B5AD6CFC-A1E9-473D-84B5-EA45CB745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364487"/>
            <a:ext cx="6877050" cy="63976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The Distance Formula / </a:t>
            </a:r>
            <a:r>
              <a:rPr lang="es-ES" dirty="0">
                <a:latin typeface="Segoe UI Light" panose="020B0502040204020203" pitchFamily="34" charset="0"/>
                <a:cs typeface="Segoe UI Light" panose="020B0502040204020203" pitchFamily="34" charset="0"/>
              </a:rPr>
              <a:t>La fórmula de la distancia</a:t>
            </a:r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8" name="Content Placeholder 17">
            <a:extLst>
              <a:ext uri="{FF2B5EF4-FFF2-40B4-BE49-F238E27FC236}">
                <a16:creationId xmlns:a16="http://schemas.microsoft.com/office/drawing/2014/main" id="{73345C94-F044-4F19-9E15-31F8046ECD66}"/>
              </a:ext>
            </a:extLst>
          </p:cNvPr>
          <p:cNvSpPr txBox="1">
            <a:spLocks/>
          </p:cNvSpPr>
          <p:nvPr/>
        </p:nvSpPr>
        <p:spPr>
          <a:xfrm>
            <a:off x="668427" y="1342790"/>
            <a:ext cx="9670543" cy="94204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000"/>
              </a:spcAft>
              <a:buNone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Practice Problem</a:t>
            </a:r>
            <a:r>
              <a:rPr lang="es-ES" sz="1800" dirty="0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: What is </a:t>
            </a:r>
            <a:r>
              <a:rPr lang="es-ES" sz="1800" dirty="0" err="1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the</a:t>
            </a:r>
            <a:r>
              <a:rPr lang="es-ES" sz="1800" dirty="0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 </a:t>
            </a:r>
            <a:r>
              <a:rPr lang="es-ES" sz="1800" dirty="0" err="1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distance</a:t>
            </a:r>
            <a:r>
              <a:rPr lang="es-ES" sz="1800" dirty="0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 </a:t>
            </a:r>
            <a:r>
              <a:rPr lang="es-ES" sz="1800" dirty="0" err="1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from</a:t>
            </a:r>
            <a:r>
              <a:rPr lang="es-ES" sz="1800" dirty="0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 </a:t>
            </a:r>
            <a:r>
              <a:rPr lang="es-ES" sz="1800" dirty="0" err="1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where</a:t>
            </a:r>
            <a:r>
              <a:rPr lang="es-ES" sz="1800" dirty="0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 </a:t>
            </a:r>
            <a:r>
              <a:rPr lang="es-ES" sz="1800" dirty="0" err="1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you</a:t>
            </a:r>
            <a:r>
              <a:rPr lang="es-ES" sz="1800" dirty="0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 </a:t>
            </a:r>
            <a:r>
              <a:rPr lang="es-ES" sz="1800" dirty="0" err="1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live</a:t>
            </a:r>
            <a:r>
              <a:rPr lang="es-ES" sz="1800" dirty="0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 </a:t>
            </a:r>
            <a:r>
              <a:rPr lang="es-ES" sz="1800" dirty="0" err="1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to</a:t>
            </a:r>
            <a:r>
              <a:rPr lang="es-ES" sz="1800" dirty="0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 </a:t>
            </a:r>
            <a:r>
              <a:rPr lang="es-ES" sz="1800" dirty="0" err="1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the</a:t>
            </a:r>
            <a:r>
              <a:rPr lang="es-ES" sz="1800" dirty="0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 </a:t>
            </a:r>
            <a:r>
              <a:rPr lang="es-ES" sz="1800" dirty="0" err="1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nearest</a:t>
            </a:r>
            <a:r>
              <a:rPr lang="es-ES" sz="1800" dirty="0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 </a:t>
            </a:r>
            <a:r>
              <a:rPr lang="es-ES" sz="1800" dirty="0" err="1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Allsups</a:t>
            </a:r>
            <a:r>
              <a:rPr lang="es-ES" sz="1800" dirty="0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 </a:t>
            </a:r>
            <a:r>
              <a:rPr lang="es-ES" sz="1800" dirty="0" err="1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if</a:t>
            </a:r>
            <a:r>
              <a:rPr lang="es-ES" sz="1800" dirty="0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 </a:t>
            </a:r>
            <a:r>
              <a:rPr lang="es-ES" sz="1800" dirty="0" err="1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your</a:t>
            </a:r>
            <a:r>
              <a:rPr lang="es-ES" sz="1800" dirty="0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 </a:t>
            </a:r>
            <a:r>
              <a:rPr lang="es-ES" sz="1800" dirty="0" err="1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house</a:t>
            </a:r>
            <a:r>
              <a:rPr lang="es-ES" sz="1800" dirty="0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 </a:t>
            </a:r>
            <a:r>
              <a:rPr lang="es-ES" sz="1800" dirty="0" err="1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was</a:t>
            </a:r>
            <a:r>
              <a:rPr lang="es-ES" sz="1800" dirty="0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 </a:t>
            </a:r>
            <a:r>
              <a:rPr lang="es-ES" sz="1800" dirty="0" err="1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on</a:t>
            </a:r>
            <a:r>
              <a:rPr lang="es-ES" sz="1800" dirty="0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 a </a:t>
            </a:r>
            <a:r>
              <a:rPr lang="es-ES" sz="1800" dirty="0" err="1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graph</a:t>
            </a:r>
            <a:r>
              <a:rPr lang="es-ES" sz="1800" dirty="0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 as </a:t>
            </a:r>
            <a:r>
              <a:rPr lang="es-ES" sz="1800" dirty="0" err="1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follows</a:t>
            </a:r>
            <a:r>
              <a:rPr lang="es-ES" sz="1800" dirty="0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: Home: A(2 , 2) and </a:t>
            </a:r>
            <a:r>
              <a:rPr lang="es-ES" sz="1800" dirty="0" err="1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Allsups</a:t>
            </a:r>
            <a:r>
              <a:rPr lang="es-ES" sz="1800" dirty="0">
                <a:solidFill>
                  <a:srgbClr val="202124"/>
                </a:solidFill>
                <a:latin typeface="inherit"/>
                <a:cs typeface="Segoe UI" panose="020B0502040204020203" pitchFamily="34" charset="0"/>
              </a:rPr>
              <a:t>: B(6 , 8). / </a:t>
            </a:r>
            <a:r>
              <a:rPr kumimoji="0" lang="es-E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Problema de práctica ¿Cuál es la distancia desde donde vive hasta el </a:t>
            </a:r>
            <a:r>
              <a:rPr kumimoji="0" lang="es-ES" altLang="en-US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Allsups</a:t>
            </a:r>
            <a:r>
              <a:rPr kumimoji="0" lang="es-E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más cercano si su casa estaba en un gráfico de la siguiente manera: Hogar: A (2, 2) y </a:t>
            </a:r>
            <a:r>
              <a:rPr kumimoji="0" lang="es-ES" altLang="en-US" sz="1800" b="0" i="0" u="none" strike="noStrike" cap="none" normalizeH="0" baseline="0" dirty="0" err="1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Allsups</a:t>
            </a:r>
            <a:r>
              <a:rPr kumimoji="0" lang="es-E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 B (6, 8).</a:t>
            </a:r>
            <a:endParaRPr lang="es-ES" sz="1800" dirty="0">
              <a:solidFill>
                <a:srgbClr val="202124"/>
              </a:solidFill>
              <a:latin typeface="inherit"/>
              <a:cs typeface="Segoe UI" panose="020B0502040204020203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A9C0DAC-0EA8-40A7-B6A9-600A730159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0704"/>
          <a:stretch/>
        </p:blipFill>
        <p:spPr>
          <a:xfrm>
            <a:off x="4701348" y="3870287"/>
            <a:ext cx="2245784" cy="21717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60ACECA-BB39-47A2-9A7D-60DB1466FC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9923" y="3922675"/>
            <a:ext cx="2438400" cy="2066925"/>
          </a:xfrm>
          <a:prstGeom prst="rect">
            <a:avLst/>
          </a:prstGeom>
        </p:spPr>
      </p:pic>
      <p:sp>
        <p:nvSpPr>
          <p:cNvPr id="4" name="Arrow: Right 3">
            <a:extLst>
              <a:ext uri="{FF2B5EF4-FFF2-40B4-BE49-F238E27FC236}">
                <a16:creationId xmlns:a16="http://schemas.microsoft.com/office/drawing/2014/main" id="{9F5CE4EA-7F45-4F1B-A8BD-EE7D7F7F78DB}"/>
              </a:ext>
            </a:extLst>
          </p:cNvPr>
          <p:cNvSpPr/>
          <p:nvPr/>
        </p:nvSpPr>
        <p:spPr>
          <a:xfrm>
            <a:off x="7499582" y="461600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EFCE51-2BF7-4378-AFFE-2197DAE6EFDB}"/>
              </a:ext>
            </a:extLst>
          </p:cNvPr>
          <p:cNvSpPr txBox="1"/>
          <p:nvPr/>
        </p:nvSpPr>
        <p:spPr>
          <a:xfrm>
            <a:off x="6791325" y="3318181"/>
            <a:ext cx="4219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Label this Figure / </a:t>
            </a:r>
            <a:r>
              <a:rPr kumimoji="0" lang="es-E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Etiquetar esta figura</a:t>
            </a:r>
            <a:r>
              <a:rPr kumimoji="0" lang="es-ES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E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r>
              <a:rPr lang="en-US" dirty="0"/>
              <a:t> 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A435E8F2-7B5C-4C9E-8799-4CD7A8639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4C7789B5-733B-43ED-AE42-67A3D09BA7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4DAE368-CA3F-48A4-ADF6-6CF3BE1318E2}"/>
              </a:ext>
            </a:extLst>
          </p:cNvPr>
          <p:cNvSpPr txBox="1"/>
          <p:nvPr/>
        </p:nvSpPr>
        <p:spPr>
          <a:xfrm>
            <a:off x="10361073" y="413222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75D6B9E-3F09-44FF-A799-56710B0DA9DE}"/>
              </a:ext>
            </a:extLst>
          </p:cNvPr>
          <p:cNvSpPr txBox="1"/>
          <p:nvPr/>
        </p:nvSpPr>
        <p:spPr>
          <a:xfrm>
            <a:off x="9233948" y="5188356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BE03231-6764-45BD-9628-A6EE28F0B0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23322A-A96C-4DA9-B921-F770C7105B45}"/>
              </a:ext>
            </a:extLst>
          </p:cNvPr>
          <p:cNvSpPr txBox="1"/>
          <p:nvPr/>
        </p:nvSpPr>
        <p:spPr>
          <a:xfrm>
            <a:off x="169698" y="2409855"/>
            <a:ext cx="2636668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1.6 Meaningful activity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42C83A5-2176-420B-A3E5-3834C998B209}"/>
              </a:ext>
            </a:extLst>
          </p:cNvPr>
          <p:cNvSpPr txBox="1"/>
          <p:nvPr/>
        </p:nvSpPr>
        <p:spPr>
          <a:xfrm>
            <a:off x="169698" y="2873433"/>
            <a:ext cx="2636668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2.7 Concepts linked to Students Backgrounds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28385E0-43A2-4432-9EDD-61AD20019F55}"/>
              </a:ext>
            </a:extLst>
          </p:cNvPr>
          <p:cNvSpPr txBox="1"/>
          <p:nvPr/>
        </p:nvSpPr>
        <p:spPr>
          <a:xfrm>
            <a:off x="169697" y="3589153"/>
            <a:ext cx="3063007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4.15 Higher Order Thinking</a:t>
            </a:r>
          </a:p>
          <a:p>
            <a:r>
              <a:rPr lang="en-US" sz="1200" dirty="0"/>
              <a:t>-Bloom’s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A93DA03-28B3-4F3C-96D5-A9A889BE05E7}"/>
              </a:ext>
            </a:extLst>
          </p:cNvPr>
          <p:cNvSpPr txBox="1"/>
          <p:nvPr/>
        </p:nvSpPr>
        <p:spPr>
          <a:xfrm>
            <a:off x="166195" y="4032252"/>
            <a:ext cx="3066510" cy="24622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/>
              <a:t>6.20 Hands-on Practice w/new knowledge</a:t>
            </a:r>
          </a:p>
          <a:p>
            <a:r>
              <a:rPr lang="en-US" sz="1100" dirty="0"/>
              <a:t>-Guided</a:t>
            </a:r>
          </a:p>
          <a:p>
            <a:endParaRPr lang="en-US" sz="1100" dirty="0"/>
          </a:p>
          <a:p>
            <a:r>
              <a:rPr lang="en-US" sz="1100" dirty="0"/>
              <a:t>6.21 Activities provide for students to apply content and language knowledge</a:t>
            </a:r>
          </a:p>
          <a:p>
            <a:r>
              <a:rPr lang="en-US" sz="1100" dirty="0"/>
              <a:t>-Activity aligns with content and language objectives</a:t>
            </a:r>
          </a:p>
          <a:p>
            <a:endParaRPr lang="en-US" sz="1100" dirty="0"/>
          </a:p>
          <a:p>
            <a:r>
              <a:rPr lang="en-US" sz="1100" dirty="0"/>
              <a:t>6.22 Activities integrate all language skills</a:t>
            </a:r>
          </a:p>
          <a:p>
            <a:r>
              <a:rPr lang="en-US" sz="1100" dirty="0"/>
              <a:t>-Reading (problem is posed)</a:t>
            </a:r>
          </a:p>
          <a:p>
            <a:r>
              <a:rPr lang="en-US" sz="1100" dirty="0"/>
              <a:t>-Writing – students must place numbers in the correct spots</a:t>
            </a:r>
          </a:p>
          <a:p>
            <a:r>
              <a:rPr lang="en-US" sz="1100" dirty="0"/>
              <a:t>-Listening / Speaking – students work in groups and then present findings</a:t>
            </a:r>
          </a:p>
        </p:txBody>
      </p:sp>
    </p:spTree>
    <p:extLst>
      <p:ext uri="{BB962C8B-B14F-4D97-AF65-F5344CB8AC3E}">
        <p14:creationId xmlns:p14="http://schemas.microsoft.com/office/powerpoint/2010/main" val="4095930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B5AD6CFC-A1E9-473D-84B5-EA45CB745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447675"/>
            <a:ext cx="6877050" cy="63976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The Distance Formula / </a:t>
            </a:r>
            <a:r>
              <a:rPr lang="es-ES" dirty="0">
                <a:latin typeface="Segoe UI Light" panose="020B0502040204020203" pitchFamily="34" charset="0"/>
                <a:cs typeface="Segoe UI Light" panose="020B0502040204020203" pitchFamily="34" charset="0"/>
              </a:rPr>
              <a:t>La fórmula de la distancia</a:t>
            </a:r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8" name="Content Placeholder 17">
            <a:extLst>
              <a:ext uri="{FF2B5EF4-FFF2-40B4-BE49-F238E27FC236}">
                <a16:creationId xmlns:a16="http://schemas.microsoft.com/office/drawing/2014/main" id="{73345C94-F044-4F19-9E15-31F8046ECD66}"/>
              </a:ext>
            </a:extLst>
          </p:cNvPr>
          <p:cNvSpPr txBox="1">
            <a:spLocks/>
          </p:cNvSpPr>
          <p:nvPr/>
        </p:nvSpPr>
        <p:spPr>
          <a:xfrm>
            <a:off x="597407" y="1637091"/>
            <a:ext cx="3652860" cy="355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000"/>
              </a:spcAft>
              <a:buNone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How it works / </a:t>
            </a:r>
            <a:r>
              <a:rPr kumimoji="0" lang="es-E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Cómo funciona: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637F14-8801-4DCD-ACD5-CF800A4C0EF0}"/>
              </a:ext>
            </a:extLst>
          </p:cNvPr>
          <p:cNvSpPr txBox="1"/>
          <p:nvPr/>
        </p:nvSpPr>
        <p:spPr>
          <a:xfrm>
            <a:off x="745065" y="2127191"/>
            <a:ext cx="107272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Use the following equation. / </a:t>
            </a:r>
            <a:r>
              <a:rPr lang="en-US" dirty="0" err="1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Usa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la </a:t>
            </a:r>
            <a:r>
              <a:rPr lang="en-US" dirty="0" err="1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siguiente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dirty="0" err="1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ecuación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To use the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equation, substitute the </a:t>
            </a:r>
            <a:r>
              <a:rPr lang="en-US" dirty="0" err="1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Xs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first and then the Ys with the numbers from the chart. / </a:t>
            </a: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Para usar la ecuación, sustituya las X primero y luego las Y con los números de la tabla.</a:t>
            </a:r>
            <a:endParaRPr lang="en-US" dirty="0"/>
          </a:p>
        </p:txBody>
      </p:sp>
      <p:pic>
        <p:nvPicPr>
          <p:cNvPr id="5122" name="Picture 2" descr="Applications of the Distance Formula | CK-12 Foundation">
            <a:extLst>
              <a:ext uri="{FF2B5EF4-FFF2-40B4-BE49-F238E27FC236}">
                <a16:creationId xmlns:a16="http://schemas.microsoft.com/office/drawing/2014/main" id="{E6383900-455C-41D6-9179-196FD49ADDE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15" b="18663"/>
          <a:stretch/>
        </p:blipFill>
        <p:spPr bwMode="auto">
          <a:xfrm>
            <a:off x="3440122" y="4394200"/>
            <a:ext cx="3836959" cy="1022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F027F40-4915-47A8-8236-9CC1EBFBB0E9}"/>
              </a:ext>
            </a:extLst>
          </p:cNvPr>
          <p:cNvSpPr txBox="1"/>
          <p:nvPr/>
        </p:nvSpPr>
        <p:spPr>
          <a:xfrm>
            <a:off x="658318" y="5302305"/>
            <a:ext cx="1113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A(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x</a:t>
            </a:r>
            <a:r>
              <a:rPr lang="en-US" sz="1800" baseline="-250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1 , 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</a:t>
            </a:r>
            <a:r>
              <a:rPr lang="en-US" sz="1800" baseline="-250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en-US" dirty="0"/>
              <a:t>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F6A046-8D04-47F2-A107-D9B11AFFD50F}"/>
              </a:ext>
            </a:extLst>
          </p:cNvPr>
          <p:cNvSpPr txBox="1"/>
          <p:nvPr/>
        </p:nvSpPr>
        <p:spPr>
          <a:xfrm>
            <a:off x="640189" y="4152789"/>
            <a:ext cx="1233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B(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x</a:t>
            </a:r>
            <a:r>
              <a:rPr lang="en-US" sz="1800" baseline="-250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2 , 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</a:t>
            </a:r>
            <a:r>
              <a:rPr lang="en-US" sz="1800" baseline="-250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en-US" dirty="0"/>
              <a:t>)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781C2E2-F8B1-44D5-9DC5-45F2F3DF65C8}"/>
              </a:ext>
            </a:extLst>
          </p:cNvPr>
          <p:cNvCxnSpPr>
            <a:cxnSpLocks/>
          </p:cNvCxnSpPr>
          <p:nvPr/>
        </p:nvCxnSpPr>
        <p:spPr>
          <a:xfrm>
            <a:off x="1162861" y="3685184"/>
            <a:ext cx="66364" cy="288443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F4429AB-511C-48FE-B2E6-AC9774FA9AD6}"/>
              </a:ext>
            </a:extLst>
          </p:cNvPr>
          <p:cNvCxnSpPr/>
          <p:nvPr/>
        </p:nvCxnSpPr>
        <p:spPr>
          <a:xfrm>
            <a:off x="606322" y="4121796"/>
            <a:ext cx="111307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1C87A77-C9ED-4CDB-A022-67F81E716C5F}"/>
              </a:ext>
            </a:extLst>
          </p:cNvPr>
          <p:cNvSpPr txBox="1"/>
          <p:nvPr/>
        </p:nvSpPr>
        <p:spPr>
          <a:xfrm>
            <a:off x="745066" y="3665070"/>
            <a:ext cx="309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BDBD68F-30BE-4AC1-B298-72D5A5A26F05}"/>
              </a:ext>
            </a:extLst>
          </p:cNvPr>
          <p:cNvSpPr txBox="1"/>
          <p:nvPr/>
        </p:nvSpPr>
        <p:spPr>
          <a:xfrm>
            <a:off x="1249203" y="3665070"/>
            <a:ext cx="3203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y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DB4D23D-73E7-4AF0-8B9E-8C485F9CAF6A}"/>
              </a:ext>
            </a:extLst>
          </p:cNvPr>
          <p:cNvCxnSpPr>
            <a:cxnSpLocks/>
          </p:cNvCxnSpPr>
          <p:nvPr/>
        </p:nvCxnSpPr>
        <p:spPr>
          <a:xfrm>
            <a:off x="2420849" y="3723634"/>
            <a:ext cx="66364" cy="2884438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C64ED0D-3127-4FD9-A34E-70E000543289}"/>
              </a:ext>
            </a:extLst>
          </p:cNvPr>
          <p:cNvSpPr txBox="1"/>
          <p:nvPr/>
        </p:nvSpPr>
        <p:spPr>
          <a:xfrm>
            <a:off x="2010836" y="3672066"/>
            <a:ext cx="309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4DFBAF8-7219-452C-908E-58F21D31F207}"/>
              </a:ext>
            </a:extLst>
          </p:cNvPr>
          <p:cNvSpPr txBox="1"/>
          <p:nvPr/>
        </p:nvSpPr>
        <p:spPr>
          <a:xfrm>
            <a:off x="2499178" y="3672066"/>
            <a:ext cx="3203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0B3AF4-4059-4837-BE37-7D1D545C7DFF}"/>
              </a:ext>
            </a:extLst>
          </p:cNvPr>
          <p:cNvSpPr txBox="1"/>
          <p:nvPr/>
        </p:nvSpPr>
        <p:spPr>
          <a:xfrm>
            <a:off x="1973679" y="5319065"/>
            <a:ext cx="1302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r>
              <a:rPr lang="en-US" dirty="0">
                <a:highlight>
                  <a:srgbClr val="FFFF00"/>
                </a:highlight>
              </a:rPr>
              <a:t>(?   ?   </a:t>
            </a:r>
            <a:r>
              <a:rPr lang="en-US" dirty="0"/>
              <a:t>)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9758EB4-980E-43F8-B914-20CEF4BBB527}"/>
              </a:ext>
            </a:extLst>
          </p:cNvPr>
          <p:cNvCxnSpPr>
            <a:cxnSpLocks/>
          </p:cNvCxnSpPr>
          <p:nvPr/>
        </p:nvCxnSpPr>
        <p:spPr>
          <a:xfrm>
            <a:off x="1864309" y="4116519"/>
            <a:ext cx="111307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Arrow: Right 3">
            <a:extLst>
              <a:ext uri="{FF2B5EF4-FFF2-40B4-BE49-F238E27FC236}">
                <a16:creationId xmlns:a16="http://schemas.microsoft.com/office/drawing/2014/main" id="{44935A47-863A-4741-8496-DCBDCB71CED4}"/>
              </a:ext>
            </a:extLst>
          </p:cNvPr>
          <p:cNvSpPr/>
          <p:nvPr/>
        </p:nvSpPr>
        <p:spPr>
          <a:xfrm>
            <a:off x="3036947" y="4766734"/>
            <a:ext cx="382974" cy="2878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19C2BD0D-7872-4C1F-A5EA-6EDFD645AF92}"/>
              </a:ext>
            </a:extLst>
          </p:cNvPr>
          <p:cNvSpPr/>
          <p:nvPr/>
        </p:nvSpPr>
        <p:spPr>
          <a:xfrm>
            <a:off x="7514662" y="4766734"/>
            <a:ext cx="382974" cy="2878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4C38D8D-4645-4935-AF03-983F30374623}"/>
              </a:ext>
            </a:extLst>
          </p:cNvPr>
          <p:cNvSpPr txBox="1"/>
          <p:nvPr/>
        </p:nvSpPr>
        <p:spPr>
          <a:xfrm>
            <a:off x="3678837" y="4253196"/>
            <a:ext cx="395393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This Distance Formula / </a:t>
            </a:r>
            <a:r>
              <a:rPr lang="en-US" sz="14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Esta</a:t>
            </a:r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n-US" sz="14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fórmula</a:t>
            </a:r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 de </a:t>
            </a:r>
            <a:r>
              <a:rPr lang="en-US" sz="14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distancia</a:t>
            </a:r>
            <a:endParaRPr lang="en-US" sz="14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01D26DD-1DB7-44C9-BD65-1F2ED3CF9587}"/>
              </a:ext>
            </a:extLst>
          </p:cNvPr>
          <p:cNvSpPr txBox="1"/>
          <p:nvPr/>
        </p:nvSpPr>
        <p:spPr>
          <a:xfrm>
            <a:off x="1946935" y="4191641"/>
            <a:ext cx="1302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r>
              <a:rPr lang="en-US" dirty="0">
                <a:highlight>
                  <a:srgbClr val="FFFF00"/>
                </a:highlight>
              </a:rPr>
              <a:t>(  ?   </a:t>
            </a:r>
            <a:r>
              <a:rPr lang="en-US" dirty="0"/>
              <a:t>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28497D9-758F-4DD0-A359-634F28E09617}"/>
              </a:ext>
            </a:extLst>
          </p:cNvPr>
          <p:cNvSpPr txBox="1"/>
          <p:nvPr/>
        </p:nvSpPr>
        <p:spPr>
          <a:xfrm>
            <a:off x="8135217" y="4740473"/>
            <a:ext cx="395393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Segoe UI Light" panose="020B0502040204020203" pitchFamily="34" charset="0"/>
                <a:cs typeface="Segoe UI Light" panose="020B0502040204020203" pitchFamily="34" charset="0"/>
              </a:rPr>
              <a:t>Go to the Next Slide</a:t>
            </a:r>
            <a:endParaRPr lang="en-US" sz="1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A9FAEC5-4FCE-4B69-A065-88B6CF66B5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027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97543" y="102920"/>
            <a:ext cx="11438467" cy="893402"/>
          </a:xfrm>
        </p:spPr>
        <p:txBody>
          <a:bodyPr>
            <a:noAutofit/>
          </a:bodyPr>
          <a:lstStyle/>
          <a:p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Plan for Today</a:t>
            </a:r>
          </a:p>
        </p:txBody>
      </p:sp>
      <p:sp>
        <p:nvSpPr>
          <p:cNvPr id="38" name="Content Placeholder 17"/>
          <p:cNvSpPr txBox="1">
            <a:spLocks/>
          </p:cNvSpPr>
          <p:nvPr/>
        </p:nvSpPr>
        <p:spPr>
          <a:xfrm>
            <a:off x="293915" y="1276690"/>
            <a:ext cx="4801868" cy="403215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b="1" u="sng" dirty="0">
                <a:latin typeface="Segoe UI" panose="020B0502040204020203" pitchFamily="34" charset="0"/>
                <a:cs typeface="Segoe UI" panose="020B0502040204020203" pitchFamily="34" charset="0"/>
              </a:rPr>
              <a:t>Materials for Class: 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Journal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Laptop or electronic device to pull up Class PowerPoint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Book for Class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Access to Internet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b="1" u="sng" dirty="0">
                <a:latin typeface="Segoe UI" panose="020B0502040204020203" pitchFamily="34" charset="0"/>
                <a:cs typeface="Segoe UI" panose="020B0502040204020203" pitchFamily="34" charset="0"/>
              </a:rPr>
              <a:t>Agenda:</a:t>
            </a:r>
            <a:endParaRPr lang="en-US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Writing – used to help you remember from last class what you did, as well as help you create answers at a higher-learning level (Level 3)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New: Distance Formula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Complete Exit Ticket: Problems on slide</a:t>
            </a:r>
            <a:endParaRPr lang="es-ES" sz="1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728967-8AF6-4E74-9CA5-809F39D336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934837D-A55F-49FB-B60A-B727382F9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075BAE0-ABF5-4023-96D8-157D7CF1D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6D3A28C-66A4-4640-B144-3F02E44458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F12F1E4-35E8-48C5-8F1D-99D0F6F6125C}"/>
              </a:ext>
            </a:extLst>
          </p:cNvPr>
          <p:cNvSpPr txBox="1"/>
          <p:nvPr/>
        </p:nvSpPr>
        <p:spPr>
          <a:xfrm>
            <a:off x="5236839" y="1179036"/>
            <a:ext cx="6661246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b="1" u="sng" dirty="0">
                <a:latin typeface="Segoe UI" panose="020B0502040204020203" pitchFamily="34" charset="0"/>
                <a:cs typeface="Segoe UI" panose="020B0502040204020203" pitchFamily="34" charset="0"/>
              </a:rPr>
              <a:t>Language: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Practice writing correct numbers into the chart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Have provided a review of the topic on your slide</a:t>
            </a:r>
            <a:endParaRPr lang="en-US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defRPr/>
            </a:pPr>
            <a:r>
              <a:rPr lang="en-US" b="1" u="sng" dirty="0">
                <a:latin typeface="Segoe UI" panose="020B0502040204020203" pitchFamily="34" charset="0"/>
                <a:cs typeface="Segoe UI" panose="020B0502040204020203" pitchFamily="34" charset="0"/>
              </a:rPr>
              <a:t>Content: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Class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for the day with material for class</a:t>
            </a:r>
            <a:endParaRPr lang="en-US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b="1" u="sng" dirty="0">
                <a:latin typeface="Segoe UI" panose="020B0502040204020203" pitchFamily="34" charset="0"/>
                <a:cs typeface="Segoe UI" panose="020B0502040204020203" pitchFamily="34" charset="0"/>
              </a:rPr>
              <a:t>Process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Use class material, Google, Book, standards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to complete PowerPoint</a:t>
            </a:r>
            <a:endParaRPr lang="en-US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en-US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defRPr/>
            </a:pPr>
            <a:r>
              <a:rPr lang="en-US" b="1" u="sng" dirty="0">
                <a:latin typeface="Segoe UI" panose="020B0502040204020203" pitchFamily="34" charset="0"/>
                <a:cs typeface="Segoe UI" panose="020B0502040204020203" pitchFamily="34" charset="0"/>
              </a:rPr>
              <a:t>Product (deliverables for today):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dirty="0">
                <a:latin typeface="Segoe UI" panose="020B0502040204020203" pitchFamily="34" charset="0"/>
                <a:cs typeface="Segoe UI" panose="020B0502040204020203" pitchFamily="34" charset="0"/>
              </a:rPr>
              <a:t>Journal with proof</a:t>
            </a:r>
            <a:endParaRPr lang="es-ES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sz="1800" dirty="0">
                <a:latin typeface="Segoe UI" panose="020B0502040204020203" pitchFamily="34" charset="0"/>
                <a:cs typeface="Segoe UI" panose="020B0502040204020203" pitchFamily="34" charset="0"/>
              </a:rPr>
              <a:t>PowerPoint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s-ES" dirty="0">
                <a:latin typeface="Segoe UI" panose="020B0502040204020203" pitchFamily="34" charset="0"/>
                <a:cs typeface="Segoe UI" panose="020B0502040204020203" pitchFamily="34" charset="0"/>
              </a:rPr>
              <a:t>Exit ticket</a:t>
            </a:r>
            <a:endParaRPr lang="es-ES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en-US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b="1" u="sng" dirty="0">
                <a:latin typeface="Segoe UI" panose="020B0502040204020203" pitchFamily="34" charset="0"/>
                <a:cs typeface="Segoe UI" panose="020B0502040204020203" pitchFamily="34" charset="0"/>
              </a:rPr>
              <a:t>Assessment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s-ES" dirty="0">
                <a:latin typeface="Segoe UI" panose="020B0502040204020203" pitchFamily="34" charset="0"/>
                <a:cs typeface="Segoe UI" panose="020B0502040204020203" pitchFamily="34" charset="0"/>
              </a:rPr>
              <a:t>Exit Ticket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B848C5-AD65-44AC-8073-6562246AA465}"/>
              </a:ext>
            </a:extLst>
          </p:cNvPr>
          <p:cNvSpPr txBox="1"/>
          <p:nvPr/>
        </p:nvSpPr>
        <p:spPr>
          <a:xfrm>
            <a:off x="405796" y="5554751"/>
            <a:ext cx="4130692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1.4 Supplementary Materials listed</a:t>
            </a:r>
          </a:p>
          <a:p>
            <a:r>
              <a:rPr lang="en-US" dirty="0"/>
              <a:t>-PowerPoint is the visual</a:t>
            </a:r>
          </a:p>
          <a:p>
            <a:r>
              <a:rPr lang="en-US" dirty="0"/>
              <a:t>-Practice problems are hands-on</a:t>
            </a:r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B1EAB3-09A3-4F28-8195-A4ADEFDDB7E3}"/>
              </a:ext>
            </a:extLst>
          </p:cNvPr>
          <p:cNvSpPr txBox="1"/>
          <p:nvPr/>
        </p:nvSpPr>
        <p:spPr>
          <a:xfrm>
            <a:off x="7517834" y="228599"/>
            <a:ext cx="413069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1.2 Language Objective – </a:t>
            </a:r>
          </a:p>
          <a:p>
            <a:r>
              <a:rPr lang="en-US" dirty="0"/>
              <a:t>- Writing correct numbers into chart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A3E5B2E-2F4B-4643-9420-817804E74640}"/>
              </a:ext>
            </a:extLst>
          </p:cNvPr>
          <p:cNvSpPr txBox="1"/>
          <p:nvPr/>
        </p:nvSpPr>
        <p:spPr>
          <a:xfrm>
            <a:off x="9011858" y="2281562"/>
            <a:ext cx="2636668" cy="3385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1.3 Content concepts </a:t>
            </a:r>
          </a:p>
        </p:txBody>
      </p:sp>
    </p:spTree>
    <p:extLst>
      <p:ext uri="{BB962C8B-B14F-4D97-AF65-F5344CB8AC3E}">
        <p14:creationId xmlns:p14="http://schemas.microsoft.com/office/powerpoint/2010/main" val="1620299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B5AD6CFC-A1E9-473D-84B5-EA45CB745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325862"/>
            <a:ext cx="6877050" cy="63976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The Distance Formula / </a:t>
            </a:r>
            <a:r>
              <a:rPr lang="es-ES" dirty="0">
                <a:latin typeface="Segoe UI Light" panose="020B0502040204020203" pitchFamily="34" charset="0"/>
                <a:cs typeface="Segoe UI Light" panose="020B0502040204020203" pitchFamily="34" charset="0"/>
              </a:rPr>
              <a:t>La fórmula de la distancia</a:t>
            </a:r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8" name="Content Placeholder 17">
            <a:extLst>
              <a:ext uri="{FF2B5EF4-FFF2-40B4-BE49-F238E27FC236}">
                <a16:creationId xmlns:a16="http://schemas.microsoft.com/office/drawing/2014/main" id="{73345C94-F044-4F19-9E15-31F8046ECD66}"/>
              </a:ext>
            </a:extLst>
          </p:cNvPr>
          <p:cNvSpPr txBox="1">
            <a:spLocks/>
          </p:cNvSpPr>
          <p:nvPr/>
        </p:nvSpPr>
        <p:spPr>
          <a:xfrm>
            <a:off x="520700" y="1260742"/>
            <a:ext cx="3652860" cy="355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000"/>
              </a:spcAft>
              <a:buNone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How it works/ </a:t>
            </a:r>
            <a:r>
              <a:rPr kumimoji="0" lang="es-ES" altLang="en-US" sz="18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Cómo funciona: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637F14-8801-4DCD-ACD5-CF800A4C0EF0}"/>
              </a:ext>
            </a:extLst>
          </p:cNvPr>
          <p:cNvSpPr txBox="1"/>
          <p:nvPr/>
        </p:nvSpPr>
        <p:spPr>
          <a:xfrm>
            <a:off x="490275" y="1719965"/>
            <a:ext cx="5086349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After substituting the numbers, you can solve.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To get the distance, you need to subtract </a:t>
            </a:r>
            <a:r>
              <a:rPr lang="en-U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Xs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and then square the result.  / </a:t>
            </a:r>
            <a:r>
              <a:rPr lang="es-E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Para obtener la distancia, debes restar X y luego cuadrar el resultado.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Then, subtract Ys and square the result. / </a:t>
            </a:r>
            <a:r>
              <a:rPr lang="es-E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Luego, resta </a:t>
            </a:r>
            <a:r>
              <a:rPr lang="es-ES" sz="18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Ys</a:t>
            </a:r>
            <a:r>
              <a:rPr lang="es-E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y eleva el resultado al cuadrado.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Take the squares and add them together. </a:t>
            </a: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Tome los cuadrados y júntelos.</a:t>
            </a:r>
            <a:endParaRPr lang="en-US" sz="18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</a:t>
            </a: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hen find the square root. /</a:t>
            </a:r>
            <a:r>
              <a:rPr lang="es-E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L</a:t>
            </a:r>
            <a:r>
              <a:rPr lang="es-E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uego encuentre la raíz cuadrada.</a:t>
            </a:r>
            <a:endParaRPr lang="en-US" sz="18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7A01A4-AE28-43E5-95F6-17082CAFFA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305"/>
          <a:stretch/>
        </p:blipFill>
        <p:spPr>
          <a:xfrm>
            <a:off x="6308195" y="1226948"/>
            <a:ext cx="4010025" cy="89503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2DE158A-6E35-422A-8CEA-95998ACE6D69}"/>
              </a:ext>
            </a:extLst>
          </p:cNvPr>
          <p:cNvSpPr txBox="1"/>
          <p:nvPr/>
        </p:nvSpPr>
        <p:spPr>
          <a:xfrm>
            <a:off x="7345891" y="1535299"/>
            <a:ext cx="2381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? </a:t>
            </a:r>
            <a:r>
              <a:rPr lang="en-US" dirty="0"/>
              <a:t>     </a:t>
            </a:r>
            <a:r>
              <a:rPr lang="en-US" dirty="0">
                <a:highlight>
                  <a:srgbClr val="FFFF00"/>
                </a:highlight>
              </a:rPr>
              <a:t> ?   </a:t>
            </a:r>
            <a:r>
              <a:rPr lang="en-US" dirty="0"/>
              <a:t>         </a:t>
            </a:r>
            <a:r>
              <a:rPr lang="en-US" dirty="0">
                <a:highlight>
                  <a:srgbClr val="FFFF00"/>
                </a:highlight>
              </a:rPr>
              <a:t>  ? </a:t>
            </a:r>
            <a:r>
              <a:rPr lang="en-US" dirty="0"/>
              <a:t>   </a:t>
            </a:r>
            <a:r>
              <a:rPr lang="en-US" dirty="0">
                <a:highlight>
                  <a:srgbClr val="FFFF00"/>
                </a:highlight>
              </a:rPr>
              <a:t>  ?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F95D7A5-1919-4941-818B-4F4C09E1E3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305"/>
          <a:stretch/>
        </p:blipFill>
        <p:spPr>
          <a:xfrm>
            <a:off x="6298141" y="2209360"/>
            <a:ext cx="4010025" cy="89503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C9FD150-A2E1-4F84-8D0F-598D753FC778}"/>
              </a:ext>
            </a:extLst>
          </p:cNvPr>
          <p:cNvSpPr txBox="1"/>
          <p:nvPr/>
        </p:nvSpPr>
        <p:spPr>
          <a:xfrm>
            <a:off x="7578723" y="2534027"/>
            <a:ext cx="48471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?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10C3FA0-A13E-4FF7-B61B-3B2BB4E625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8553" y="3007398"/>
            <a:ext cx="4476750" cy="164782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12C3644E-AC37-45C7-B9C8-0CFC4CE04E22}"/>
              </a:ext>
            </a:extLst>
          </p:cNvPr>
          <p:cNvSpPr txBox="1"/>
          <p:nvPr/>
        </p:nvSpPr>
        <p:spPr>
          <a:xfrm>
            <a:off x="7578723" y="3620011"/>
            <a:ext cx="227436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?</a:t>
            </a:r>
            <a:r>
              <a:rPr lang="en-US" dirty="0"/>
              <a:t>        </a:t>
            </a:r>
            <a:r>
              <a:rPr lang="en-US" sz="2800" dirty="0"/>
              <a:t>+</a:t>
            </a:r>
            <a:r>
              <a:rPr lang="en-US" sz="2000" dirty="0"/>
              <a:t>   </a:t>
            </a:r>
            <a:r>
              <a:rPr lang="en-US" dirty="0"/>
              <a:t>      </a:t>
            </a:r>
            <a:r>
              <a:rPr lang="en-US" dirty="0">
                <a:highlight>
                  <a:srgbClr val="FFFF00"/>
                </a:highlight>
              </a:rPr>
              <a:t>?</a:t>
            </a:r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DF7F89D2-35B0-4489-94D0-7B8910F06241}"/>
              </a:ext>
            </a:extLst>
          </p:cNvPr>
          <p:cNvSpPr/>
          <p:nvPr/>
        </p:nvSpPr>
        <p:spPr>
          <a:xfrm>
            <a:off x="7640510" y="1914517"/>
            <a:ext cx="219075" cy="3693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1DE7A8F1-D4BF-450F-8992-D29AABB9A8DF}"/>
              </a:ext>
            </a:extLst>
          </p:cNvPr>
          <p:cNvSpPr/>
          <p:nvPr/>
        </p:nvSpPr>
        <p:spPr>
          <a:xfrm>
            <a:off x="9166502" y="1929609"/>
            <a:ext cx="219075" cy="3693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56BA3921-F405-497A-80BD-EBEACD7D2303}"/>
              </a:ext>
            </a:extLst>
          </p:cNvPr>
          <p:cNvSpPr/>
          <p:nvPr/>
        </p:nvSpPr>
        <p:spPr>
          <a:xfrm>
            <a:off x="7711545" y="3027848"/>
            <a:ext cx="219075" cy="3693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643340DF-5EEB-49A2-84D6-96ECA0EF4F9C}"/>
              </a:ext>
            </a:extLst>
          </p:cNvPr>
          <p:cNvSpPr/>
          <p:nvPr/>
        </p:nvSpPr>
        <p:spPr>
          <a:xfrm>
            <a:off x="9240988" y="3031628"/>
            <a:ext cx="219075" cy="3693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60DEB7E-A1B4-4146-83EE-46C48FF0E6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8553" y="4321433"/>
            <a:ext cx="4476750" cy="1647825"/>
          </a:xfrm>
          <a:prstGeom prst="rect">
            <a:avLst/>
          </a:prstGeom>
        </p:spPr>
      </p:pic>
      <p:sp>
        <p:nvSpPr>
          <p:cNvPr id="22" name="Arrow: Down 21">
            <a:extLst>
              <a:ext uri="{FF2B5EF4-FFF2-40B4-BE49-F238E27FC236}">
                <a16:creationId xmlns:a16="http://schemas.microsoft.com/office/drawing/2014/main" id="{F01619C0-2378-4267-86E3-CE57B862B66A}"/>
              </a:ext>
            </a:extLst>
          </p:cNvPr>
          <p:cNvSpPr/>
          <p:nvPr/>
        </p:nvSpPr>
        <p:spPr>
          <a:xfrm>
            <a:off x="7711545" y="4281426"/>
            <a:ext cx="219075" cy="3693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Down 22">
            <a:extLst>
              <a:ext uri="{FF2B5EF4-FFF2-40B4-BE49-F238E27FC236}">
                <a16:creationId xmlns:a16="http://schemas.microsoft.com/office/drawing/2014/main" id="{9AD64A61-93CA-4B9B-BA6E-CBB1C8EEE4FB}"/>
              </a:ext>
            </a:extLst>
          </p:cNvPr>
          <p:cNvSpPr/>
          <p:nvPr/>
        </p:nvSpPr>
        <p:spPr>
          <a:xfrm>
            <a:off x="9237537" y="4296518"/>
            <a:ext cx="219075" cy="3693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F2BC1DA-0B35-4DFD-9BFE-4AFB76CFA542}"/>
              </a:ext>
            </a:extLst>
          </p:cNvPr>
          <p:cNvSpPr txBox="1"/>
          <p:nvPr/>
        </p:nvSpPr>
        <p:spPr>
          <a:xfrm>
            <a:off x="8380944" y="5032147"/>
            <a:ext cx="53869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?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376DCA09-5B22-44CF-9037-43496D2859C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80686" b="38855"/>
          <a:stretch/>
        </p:blipFill>
        <p:spPr>
          <a:xfrm>
            <a:off x="6121267" y="5575012"/>
            <a:ext cx="864659" cy="1007562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BD8BFA6C-C5B4-492E-ADF6-242FB3007DFD}"/>
              </a:ext>
            </a:extLst>
          </p:cNvPr>
          <p:cNvSpPr txBox="1"/>
          <p:nvPr/>
        </p:nvSpPr>
        <p:spPr>
          <a:xfrm>
            <a:off x="8536516" y="6245649"/>
            <a:ext cx="33390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?</a:t>
            </a:r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572383D1-310D-45C8-A998-655E64C2AA6C}"/>
              </a:ext>
            </a:extLst>
          </p:cNvPr>
          <p:cNvSpPr/>
          <p:nvPr/>
        </p:nvSpPr>
        <p:spPr>
          <a:xfrm>
            <a:off x="7711545" y="5575011"/>
            <a:ext cx="219075" cy="3693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row: Down 27">
            <a:extLst>
              <a:ext uri="{FF2B5EF4-FFF2-40B4-BE49-F238E27FC236}">
                <a16:creationId xmlns:a16="http://schemas.microsoft.com/office/drawing/2014/main" id="{81486053-79A7-4B4F-8E76-E04425EAC42F}"/>
              </a:ext>
            </a:extLst>
          </p:cNvPr>
          <p:cNvSpPr/>
          <p:nvPr/>
        </p:nvSpPr>
        <p:spPr>
          <a:xfrm>
            <a:off x="9237537" y="5590103"/>
            <a:ext cx="219075" cy="3693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50A1A83-D427-461F-91B4-FB26731B44EE}"/>
              </a:ext>
            </a:extLst>
          </p:cNvPr>
          <p:cNvSpPr txBox="1"/>
          <p:nvPr/>
        </p:nvSpPr>
        <p:spPr>
          <a:xfrm>
            <a:off x="9109880" y="2506311"/>
            <a:ext cx="33231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6BB69F-73BD-40D7-B5FD-F3FAF42647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0904A85-FD46-4C7F-8F93-0940863D8D2A}"/>
              </a:ext>
            </a:extLst>
          </p:cNvPr>
          <p:cNvSpPr txBox="1"/>
          <p:nvPr/>
        </p:nvSpPr>
        <p:spPr>
          <a:xfrm>
            <a:off x="9624417" y="341534"/>
            <a:ext cx="185141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4.15 Higher Order Thinking</a:t>
            </a:r>
          </a:p>
          <a:p>
            <a:r>
              <a:rPr lang="en-US" sz="1200" dirty="0"/>
              <a:t>-Bloom’s Applying</a:t>
            </a:r>
          </a:p>
        </p:txBody>
      </p:sp>
    </p:spTree>
    <p:extLst>
      <p:ext uri="{BB962C8B-B14F-4D97-AF65-F5344CB8AC3E}">
        <p14:creationId xmlns:p14="http://schemas.microsoft.com/office/powerpoint/2010/main" val="766976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:a16="http://schemas.microsoft.com/office/drawing/2014/main" id="{B5AD6CFC-A1E9-473D-84B5-EA45CB745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364487"/>
            <a:ext cx="8934018" cy="63976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Using the Distance Formula /</a:t>
            </a:r>
            <a:r>
              <a:rPr lang="en-US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Usando</a:t>
            </a: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r>
              <a:rPr lang="es-ES" dirty="0">
                <a:latin typeface="Segoe UI Light" panose="020B0502040204020203" pitchFamily="34" charset="0"/>
                <a:cs typeface="Segoe UI Light" panose="020B0502040204020203" pitchFamily="34" charset="0"/>
              </a:rPr>
              <a:t>La fórmula de la distancia</a:t>
            </a:r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8" name="Content Placeholder 17">
            <a:extLst>
              <a:ext uri="{FF2B5EF4-FFF2-40B4-BE49-F238E27FC236}">
                <a16:creationId xmlns:a16="http://schemas.microsoft.com/office/drawing/2014/main" id="{73345C94-F044-4F19-9E15-31F8046ECD66}"/>
              </a:ext>
            </a:extLst>
          </p:cNvPr>
          <p:cNvSpPr txBox="1">
            <a:spLocks/>
          </p:cNvSpPr>
          <p:nvPr/>
        </p:nvSpPr>
        <p:spPr>
          <a:xfrm>
            <a:off x="597406" y="1637091"/>
            <a:ext cx="9670543" cy="942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000"/>
              </a:spcAft>
              <a:buNone/>
            </a:pPr>
            <a:endParaRPr lang="es-ES" sz="1800" dirty="0">
              <a:solidFill>
                <a:srgbClr val="202124"/>
              </a:solidFill>
              <a:latin typeface="inherit"/>
              <a:cs typeface="Segoe UI" panose="020B0502040204020203" pitchFamily="34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A435E8F2-7B5C-4C9E-8799-4CD7A8639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4C7789B5-733B-43ED-AE42-67A3D09BA7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098" name="Picture 2" descr="Can a right triangle be an equilateral triangle? - Equilateral and Iso">
            <a:extLst>
              <a:ext uri="{FF2B5EF4-FFF2-40B4-BE49-F238E27FC236}">
                <a16:creationId xmlns:a16="http://schemas.microsoft.com/office/drawing/2014/main" id="{A0F63119-EEA1-4376-A922-37F842A998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333"/>
          <a:stretch/>
        </p:blipFill>
        <p:spPr bwMode="auto">
          <a:xfrm>
            <a:off x="6780997" y="2693062"/>
            <a:ext cx="3730163" cy="3477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Content Placeholder 17">
            <a:extLst>
              <a:ext uri="{FF2B5EF4-FFF2-40B4-BE49-F238E27FC236}">
                <a16:creationId xmlns:a16="http://schemas.microsoft.com/office/drawing/2014/main" id="{461AA07C-E4FB-497F-BAD3-06F99180DC0E}"/>
              </a:ext>
            </a:extLst>
          </p:cNvPr>
          <p:cNvSpPr txBox="1">
            <a:spLocks/>
          </p:cNvSpPr>
          <p:nvPr/>
        </p:nvSpPr>
        <p:spPr>
          <a:xfrm>
            <a:off x="597406" y="1637091"/>
            <a:ext cx="5261856" cy="3697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000"/>
              </a:spcAft>
              <a:buNone/>
            </a:pPr>
            <a:r>
              <a:rPr lang="en-US" sz="2400" dirty="0">
                <a:solidFill>
                  <a:srgbClr val="202124"/>
                </a:solidFill>
                <a:latin typeface="inherit"/>
              </a:rPr>
              <a:t>Practice Problem</a:t>
            </a:r>
            <a:r>
              <a:rPr lang="es-ES" sz="2400" dirty="0">
                <a:solidFill>
                  <a:srgbClr val="202124"/>
                </a:solidFill>
                <a:latin typeface="inherit"/>
              </a:rPr>
              <a:t>: </a:t>
            </a:r>
            <a:r>
              <a:rPr lang="es-ES" sz="2400" dirty="0" err="1">
                <a:solidFill>
                  <a:srgbClr val="202124"/>
                </a:solidFill>
                <a:latin typeface="inherit"/>
              </a:rPr>
              <a:t>Using</a:t>
            </a:r>
            <a:r>
              <a:rPr lang="es-ES" sz="2400" dirty="0">
                <a:solidFill>
                  <a:srgbClr val="202124"/>
                </a:solidFill>
                <a:latin typeface="inherit"/>
              </a:rPr>
              <a:t> A(2 , 2) and B(6 , 8), </a:t>
            </a:r>
            <a:r>
              <a:rPr lang="es-ES" sz="2400" dirty="0" err="1">
                <a:solidFill>
                  <a:srgbClr val="202124"/>
                </a:solidFill>
                <a:latin typeface="inherit"/>
              </a:rPr>
              <a:t>what</a:t>
            </a:r>
            <a:r>
              <a:rPr lang="es-ES" sz="2400" dirty="0">
                <a:solidFill>
                  <a:srgbClr val="202124"/>
                </a:solidFill>
                <a:latin typeface="inherit"/>
              </a:rPr>
              <a:t> is </a:t>
            </a:r>
            <a:r>
              <a:rPr lang="es-ES" sz="2400" dirty="0" err="1">
                <a:solidFill>
                  <a:srgbClr val="202124"/>
                </a:solidFill>
                <a:latin typeface="inherit"/>
              </a:rPr>
              <a:t>the</a:t>
            </a:r>
            <a:r>
              <a:rPr lang="es-ES" sz="24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es-ES" sz="2400" dirty="0" err="1">
                <a:solidFill>
                  <a:srgbClr val="202124"/>
                </a:solidFill>
                <a:latin typeface="inherit"/>
              </a:rPr>
              <a:t>perimeter</a:t>
            </a:r>
            <a:r>
              <a:rPr lang="es-ES" sz="24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es-ES" sz="2400" dirty="0" err="1">
                <a:solidFill>
                  <a:srgbClr val="202124"/>
                </a:solidFill>
                <a:latin typeface="inherit"/>
              </a:rPr>
              <a:t>of</a:t>
            </a:r>
            <a:r>
              <a:rPr lang="es-ES" sz="24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es-ES" sz="2400" dirty="0" err="1">
                <a:solidFill>
                  <a:srgbClr val="202124"/>
                </a:solidFill>
                <a:latin typeface="inherit"/>
              </a:rPr>
              <a:t>this</a:t>
            </a:r>
            <a:r>
              <a:rPr lang="es-ES" sz="24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es-ES" sz="2400" dirty="0" err="1">
                <a:solidFill>
                  <a:srgbClr val="202124"/>
                </a:solidFill>
                <a:latin typeface="inherit"/>
              </a:rPr>
              <a:t>triangle</a:t>
            </a:r>
            <a:r>
              <a:rPr lang="es-ES" sz="24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es-ES" sz="2400" dirty="0" err="1">
                <a:solidFill>
                  <a:srgbClr val="202124"/>
                </a:solidFill>
                <a:latin typeface="inherit"/>
              </a:rPr>
              <a:t>if</a:t>
            </a:r>
            <a:r>
              <a:rPr lang="es-ES" sz="2400" dirty="0">
                <a:solidFill>
                  <a:srgbClr val="202124"/>
                </a:solidFill>
                <a:latin typeface="inherit"/>
              </a:rPr>
              <a:t> AB = BC? Be </a:t>
            </a:r>
            <a:r>
              <a:rPr lang="es-ES" sz="2400" dirty="0" err="1">
                <a:solidFill>
                  <a:srgbClr val="202124"/>
                </a:solidFill>
                <a:latin typeface="inherit"/>
              </a:rPr>
              <a:t>sure</a:t>
            </a:r>
            <a:r>
              <a:rPr lang="es-ES" sz="24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es-ES" sz="2400" dirty="0" err="1">
                <a:solidFill>
                  <a:srgbClr val="202124"/>
                </a:solidFill>
                <a:latin typeface="inherit"/>
              </a:rPr>
              <a:t>to</a:t>
            </a:r>
            <a:r>
              <a:rPr lang="es-ES" sz="2400" dirty="0">
                <a:solidFill>
                  <a:srgbClr val="202124"/>
                </a:solidFill>
                <a:latin typeface="inherit"/>
              </a:rPr>
              <a:t> use </a:t>
            </a:r>
            <a:r>
              <a:rPr lang="es-ES" sz="2400" dirty="0" err="1">
                <a:solidFill>
                  <a:srgbClr val="202124"/>
                </a:solidFill>
                <a:latin typeface="inherit"/>
              </a:rPr>
              <a:t>the</a:t>
            </a:r>
            <a:r>
              <a:rPr lang="es-ES" sz="24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es-ES" sz="2400" dirty="0" err="1">
                <a:solidFill>
                  <a:srgbClr val="202124"/>
                </a:solidFill>
                <a:latin typeface="inherit"/>
              </a:rPr>
              <a:t>distance</a:t>
            </a:r>
            <a:r>
              <a:rPr lang="es-ES" sz="2400" dirty="0">
                <a:solidFill>
                  <a:srgbClr val="202124"/>
                </a:solidFill>
                <a:latin typeface="inherit"/>
              </a:rPr>
              <a:t> formula </a:t>
            </a:r>
            <a:r>
              <a:rPr lang="es-ES" sz="2400" dirty="0" err="1">
                <a:solidFill>
                  <a:srgbClr val="202124"/>
                </a:solidFill>
                <a:latin typeface="inherit"/>
              </a:rPr>
              <a:t>to</a:t>
            </a:r>
            <a:r>
              <a:rPr lang="es-ES" sz="24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es-ES" sz="2400" dirty="0" err="1">
                <a:solidFill>
                  <a:srgbClr val="202124"/>
                </a:solidFill>
                <a:latin typeface="inherit"/>
              </a:rPr>
              <a:t>find</a:t>
            </a:r>
            <a:r>
              <a:rPr lang="es-ES" sz="24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es-ES" sz="2400" dirty="0" err="1">
                <a:solidFill>
                  <a:srgbClr val="202124"/>
                </a:solidFill>
                <a:latin typeface="inherit"/>
              </a:rPr>
              <a:t>the</a:t>
            </a:r>
            <a:r>
              <a:rPr lang="es-ES" sz="24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es-ES" sz="2400" dirty="0" err="1">
                <a:solidFill>
                  <a:srgbClr val="202124"/>
                </a:solidFill>
                <a:latin typeface="inherit"/>
              </a:rPr>
              <a:t>length</a:t>
            </a:r>
            <a:r>
              <a:rPr lang="es-ES" sz="24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es-ES" sz="2400" dirty="0" err="1">
                <a:solidFill>
                  <a:srgbClr val="202124"/>
                </a:solidFill>
                <a:latin typeface="inherit"/>
              </a:rPr>
              <a:t>of</a:t>
            </a:r>
            <a:r>
              <a:rPr lang="es-ES" sz="24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es-ES" sz="2400" dirty="0" err="1">
                <a:solidFill>
                  <a:srgbClr val="202124"/>
                </a:solidFill>
                <a:latin typeface="inherit"/>
              </a:rPr>
              <a:t>each</a:t>
            </a:r>
            <a:r>
              <a:rPr lang="es-ES" sz="2400" dirty="0">
                <a:solidFill>
                  <a:srgbClr val="202124"/>
                </a:solidFill>
                <a:latin typeface="inherit"/>
              </a:rPr>
              <a:t> </a:t>
            </a:r>
            <a:r>
              <a:rPr lang="es-ES" sz="2400" dirty="0" err="1">
                <a:solidFill>
                  <a:srgbClr val="202124"/>
                </a:solidFill>
                <a:latin typeface="inherit"/>
              </a:rPr>
              <a:t>side</a:t>
            </a:r>
            <a:r>
              <a:rPr lang="es-ES" sz="2400" dirty="0">
                <a:solidFill>
                  <a:srgbClr val="202124"/>
                </a:solidFill>
                <a:latin typeface="inherit"/>
              </a:rPr>
              <a:t>.</a:t>
            </a:r>
          </a:p>
          <a:p>
            <a:pPr marL="0" indent="0">
              <a:spcAft>
                <a:spcPts val="2000"/>
              </a:spcAft>
              <a:buNone/>
            </a:pPr>
            <a:r>
              <a:rPr lang="es-ES" altLang="en-US" sz="2400" dirty="0">
                <a:solidFill>
                  <a:srgbClr val="202124"/>
                </a:solidFill>
                <a:latin typeface="inherit"/>
              </a:rPr>
              <a:t>Problema de práctica: ¿Usando A (2, 2) y B (6, 8), ¿Cuál es el perímetro de este triángulo si AB = BC? Asegúrese de usar la fórmula de la distancia para encontrar la longitud de cada lado.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C42C069F-02F8-4BD4-8CD3-088DF2D1E0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C7F8D3-3397-483B-A5A7-57F95A6858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055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77799" y="135467"/>
            <a:ext cx="11438467" cy="893402"/>
          </a:xfrm>
        </p:spPr>
        <p:txBody>
          <a:bodyPr anchor="ctr">
            <a:noAutofit/>
          </a:bodyPr>
          <a:lstStyle/>
          <a:p>
            <a:r>
              <a:rPr lang="en-US" sz="2400" dirty="0">
                <a:latin typeface="Segoe UI Light" panose="020B0502040204020203" pitchFamily="34" charset="0"/>
                <a:cs typeface="Segoe UI Light" panose="020B0502040204020203" pitchFamily="34" charset="0"/>
              </a:rPr>
              <a:t>Review / </a:t>
            </a:r>
            <a:r>
              <a:rPr lang="en-US" sz="24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Revisar</a:t>
            </a:r>
            <a:endParaRPr lang="en-US" sz="2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8" name="Content Placeholder 17"/>
          <p:cNvSpPr txBox="1">
            <a:spLocks/>
          </p:cNvSpPr>
          <p:nvPr/>
        </p:nvSpPr>
        <p:spPr>
          <a:xfrm>
            <a:off x="342642" y="1199605"/>
            <a:ext cx="5554390" cy="52292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Aft>
                <a:spcPts val="600"/>
              </a:spcAft>
              <a:buNone/>
              <a:defRPr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Review of activities today:</a:t>
            </a:r>
          </a:p>
          <a:p>
            <a:pPr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Reviewed the Distance Formula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Used the Distance Equation to Find the Length or Distance of a Segment 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Found perimeter of a polygon.</a:t>
            </a:r>
          </a:p>
        </p:txBody>
      </p:sp>
      <p:sp>
        <p:nvSpPr>
          <p:cNvPr id="6" name="Content Placeholder 17">
            <a:extLst>
              <a:ext uri="{FF2B5EF4-FFF2-40B4-BE49-F238E27FC236}">
                <a16:creationId xmlns:a16="http://schemas.microsoft.com/office/drawing/2014/main" id="{5056525C-CC49-40B3-BE7F-FA191A349794}"/>
              </a:ext>
            </a:extLst>
          </p:cNvPr>
          <p:cNvSpPr txBox="1">
            <a:spLocks/>
          </p:cNvSpPr>
          <p:nvPr/>
        </p:nvSpPr>
        <p:spPr>
          <a:xfrm>
            <a:off x="6294968" y="1199605"/>
            <a:ext cx="5554390" cy="52292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fontAlgn="base">
              <a:lnSpc>
                <a:spcPct val="150000"/>
              </a:lnSpc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s-ES" alt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Revisión de las actividades de hoy: </a:t>
            </a:r>
          </a:p>
          <a:p>
            <a:pPr marR="0" lvl="0" fontAlgn="base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r>
              <a:rPr lang="es-ES" alt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Revisó la fórmula de distancia </a:t>
            </a:r>
          </a:p>
          <a:p>
            <a:pPr marR="0" lvl="0" fontAlgn="base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r>
              <a:rPr lang="es-ES" alt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Usó la ecuación de distancia para encontrar la longitud o la distancia de un segmento </a:t>
            </a:r>
          </a:p>
          <a:p>
            <a:pPr marR="0" lvl="0" fontAlgn="base">
              <a:lnSpc>
                <a:spcPct val="100000"/>
              </a:lnSpc>
              <a:spcAft>
                <a:spcPts val="600"/>
              </a:spcAft>
              <a:buClrTx/>
              <a:buSzTx/>
              <a:tabLst/>
              <a:defRPr/>
            </a:pPr>
            <a:r>
              <a:rPr lang="es-ES" alt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Perímetro encontrado de un polígono.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BBFD7F7-F2B1-44AE-BB71-10CAC4077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D6243DE-F069-4A80-8A01-21BA991BF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5936AF-D4D2-40CE-92C7-5BC9FA92AA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9790461-79ED-4872-B72A-DF7AE7D38CA9}"/>
              </a:ext>
            </a:extLst>
          </p:cNvPr>
          <p:cNvSpPr txBox="1"/>
          <p:nvPr/>
        </p:nvSpPr>
        <p:spPr>
          <a:xfrm>
            <a:off x="184080" y="3701204"/>
            <a:ext cx="11626919" cy="19543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/>
              <a:t>This is a review slide which is used to fulfill the all of the following except 8.30</a:t>
            </a:r>
          </a:p>
          <a:p>
            <a:endParaRPr lang="en-US" sz="1100" dirty="0"/>
          </a:p>
          <a:p>
            <a:r>
              <a:rPr lang="en-US" sz="1100" dirty="0"/>
              <a:t>8.27 Comprehensive review of key vocabulary</a:t>
            </a:r>
          </a:p>
          <a:p>
            <a:r>
              <a:rPr lang="en-US" sz="1100" dirty="0"/>
              <a:t>-Distance formula: length or distance of a segment</a:t>
            </a:r>
          </a:p>
          <a:p>
            <a:endParaRPr lang="en-US" sz="1100" dirty="0"/>
          </a:p>
          <a:p>
            <a:r>
              <a:rPr lang="en-US" sz="1100" dirty="0"/>
              <a:t>8.28 Comprehensive review of content concepts</a:t>
            </a:r>
          </a:p>
          <a:p>
            <a:r>
              <a:rPr lang="en-US" sz="1100" dirty="0"/>
              <a:t>-Groups share out findings and difficulties or easy parts</a:t>
            </a:r>
          </a:p>
          <a:p>
            <a:endParaRPr lang="en-US" sz="1100" dirty="0"/>
          </a:p>
          <a:p>
            <a:r>
              <a:rPr lang="en-US" sz="1100" dirty="0"/>
              <a:t>8.29 Regular Feedback Provided to Students on their Output</a:t>
            </a:r>
          </a:p>
          <a:p>
            <a:r>
              <a:rPr lang="en-US" sz="1100" dirty="0"/>
              <a:t>-Socratic method used during presentations, “What would happen if…” or “How do you know?” questions, which the students are taught as “Level 3 – thought questions”</a:t>
            </a: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075692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0059" y="94982"/>
            <a:ext cx="11438467" cy="893402"/>
          </a:xfrm>
        </p:spPr>
        <p:txBody>
          <a:bodyPr>
            <a:noAutofit/>
          </a:bodyPr>
          <a:lstStyle/>
          <a:p>
            <a:r>
              <a:rPr lang="en-US" sz="3200" dirty="0">
                <a:latin typeface="Segoe UI Light" panose="020B0502040204020203" pitchFamily="34" charset="0"/>
                <a:cs typeface="Segoe UI Light" panose="020B0502040204020203" pitchFamily="34" charset="0"/>
              </a:rPr>
              <a:t>Plan de hoy</a:t>
            </a:r>
          </a:p>
        </p:txBody>
      </p:sp>
      <p:sp>
        <p:nvSpPr>
          <p:cNvPr id="6" name="Content Placeholder 17">
            <a:extLst>
              <a:ext uri="{FF2B5EF4-FFF2-40B4-BE49-F238E27FC236}">
                <a16:creationId xmlns:a16="http://schemas.microsoft.com/office/drawing/2014/main" id="{5056525C-CC49-40B3-BE7F-FA191A349794}"/>
              </a:ext>
            </a:extLst>
          </p:cNvPr>
          <p:cNvSpPr txBox="1">
            <a:spLocks/>
          </p:cNvSpPr>
          <p:nvPr/>
        </p:nvSpPr>
        <p:spPr>
          <a:xfrm>
            <a:off x="323184" y="2055620"/>
            <a:ext cx="6482077" cy="52292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altLang="en-US" sz="16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728967-8AF6-4E74-9CA5-809F39D336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934837D-A55F-49FB-B60A-B727382F9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075BAE0-ABF5-4023-96D8-157D7CF1D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6D3A28C-66A4-4640-B144-3F02E44458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DCF172F1-62D4-480F-BE40-0DB0DDB25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4F4B99-11CA-4D79-8FCA-ECE2EB201985}"/>
              </a:ext>
            </a:extLst>
          </p:cNvPr>
          <p:cNvSpPr txBox="1"/>
          <p:nvPr/>
        </p:nvSpPr>
        <p:spPr>
          <a:xfrm>
            <a:off x="210059" y="1225689"/>
            <a:ext cx="5885941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b="1" i="0" u="sng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Materiales para</a:t>
            </a:r>
            <a:r>
              <a:rPr lang="es-ES" altLang="en-US" b="1" u="sng" dirty="0">
                <a:solidFill>
                  <a:srgbClr val="202124"/>
                </a:solidFill>
              </a:rPr>
              <a:t> clase</a:t>
            </a:r>
            <a:r>
              <a:rPr kumimoji="0" lang="es-ES" altLang="en-US" b="1" i="0" u="sng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: 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s-ES" altLang="en-US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Diario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s-ES" altLang="en-US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Computadora portátil o dispositivo electrónico para abrir la clase PowerPoint 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s-ES" altLang="en-US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Libro para clase 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s-ES" altLang="en-US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Acceso a Internet</a:t>
            </a:r>
            <a:r>
              <a:rPr kumimoji="0" lang="es-ES" alt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E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n-US" dirty="0">
              <a:solidFill>
                <a:srgbClr val="202124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b="1" i="0" u="sng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Agenda: 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s-ES" altLang="en-US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Escritura: se utiliza para ayudarlo a recordar de la última clase lo que hizo, así como para ayudarlo a crear respuestas a un nivel de aprendizaje superior (Nivel 3).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s-ES" altLang="en-US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Nuevo: fórmula de distancia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kumimoji="0" lang="es-ES" altLang="en-US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Ticket de salida completo: problemas en la diapositiva</a:t>
            </a:r>
            <a:endParaRPr kumimoji="0" lang="es-E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C41F5C51-4AA5-486B-8E51-40A759B6B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875F7205-32B4-4F2A-A725-CC7D7F45310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096000" y="1130707"/>
            <a:ext cx="630283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n-US" b="1" u="sng" dirty="0">
                <a:solidFill>
                  <a:srgbClr val="202124"/>
                </a:solidFill>
              </a:rPr>
              <a:t>Al final de esta lección debería poder: 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s-ES" altLang="en-US" dirty="0">
                <a:solidFill>
                  <a:srgbClr val="202124"/>
                </a:solidFill>
              </a:rPr>
              <a:t>Practica escribir los números correctos en la tabla.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es-ES" altLang="en-US" dirty="0">
                <a:solidFill>
                  <a:srgbClr val="202124"/>
                </a:solidFill>
              </a:rPr>
              <a:t>Ha proporcionado una revisión del tema en su diapositiva.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endParaRPr lang="es-ES" altLang="en-US" dirty="0">
              <a:solidFill>
                <a:srgbClr val="202124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n-US" b="1" u="sng" dirty="0">
                <a:solidFill>
                  <a:srgbClr val="202124"/>
                </a:solidFill>
              </a:rPr>
              <a:t>Contenido: 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en-US" dirty="0">
                <a:solidFill>
                  <a:srgbClr val="202124"/>
                </a:solidFill>
              </a:rPr>
              <a:t>PowerPoint de clase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s-ES" altLang="en-US" dirty="0">
              <a:solidFill>
                <a:srgbClr val="202124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n-US" b="1" u="sng" dirty="0">
                <a:solidFill>
                  <a:srgbClr val="202124"/>
                </a:solidFill>
              </a:rPr>
              <a:t>Proceso: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en-US" dirty="0">
                <a:solidFill>
                  <a:srgbClr val="202124"/>
                </a:solidFill>
              </a:rPr>
              <a:t>Utilice material de clase, Google, libros, estándares para completar PowerPoint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s-ES" altLang="en-US" dirty="0">
              <a:solidFill>
                <a:srgbClr val="202124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n-US" b="1" u="sng" dirty="0">
                <a:solidFill>
                  <a:srgbClr val="202124"/>
                </a:solidFill>
              </a:rPr>
              <a:t>Producto (entregable por hoy): 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en-US" dirty="0">
                <a:solidFill>
                  <a:srgbClr val="202124"/>
                </a:solidFill>
              </a:rPr>
              <a:t>Diario 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altLang="en-US" dirty="0">
                <a:solidFill>
                  <a:srgbClr val="202124"/>
                </a:solidFill>
              </a:rPr>
              <a:t>PowerPoint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altLang="en-US" dirty="0">
              <a:solidFill>
                <a:srgbClr val="202124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n-US" b="1" u="sng" dirty="0">
                <a:solidFill>
                  <a:srgbClr val="202124"/>
                </a:solidFill>
              </a:rPr>
              <a:t>Evaluación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es-ES" altLang="en-US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Ticket de salida completo</a:t>
            </a:r>
            <a:endParaRPr kumimoji="0" lang="es-E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altLang="en-US" b="1" u="sng" dirty="0">
                <a:solidFill>
                  <a:srgbClr val="202124"/>
                </a:solidFill>
              </a:rPr>
              <a:t> </a:t>
            </a: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3F3A61B7-C515-4389-A5C1-8216E17EF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">
            <a:extLst>
              <a:ext uri="{FF2B5EF4-FFF2-40B4-BE49-F238E27FC236}">
                <a16:creationId xmlns:a16="http://schemas.microsoft.com/office/drawing/2014/main" id="{E2E46063-2C4F-4B83-A534-2415EE2EA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15984E56-6B9C-4696-B0B3-327373A82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35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77799" y="135467"/>
            <a:ext cx="11438467" cy="592502"/>
          </a:xfrm>
        </p:spPr>
        <p:txBody>
          <a:bodyPr>
            <a:noAutofit/>
          </a:bodyPr>
          <a:lstStyle/>
          <a:p>
            <a:r>
              <a:rPr lang="en-US" sz="2400" dirty="0">
                <a:latin typeface="Segoe UI Light" panose="020B0502040204020203" pitchFamily="34" charset="0"/>
                <a:cs typeface="Segoe UI Light" panose="020B0502040204020203" pitchFamily="34" charset="0"/>
              </a:rPr>
              <a:t>Objective for Today /  </a:t>
            </a:r>
            <a:r>
              <a:rPr lang="es-ES" sz="2400" dirty="0">
                <a:latin typeface="Segoe UI Light" panose="020B0502040204020203" pitchFamily="34" charset="0"/>
                <a:cs typeface="Segoe UI Light" panose="020B0502040204020203" pitchFamily="34" charset="0"/>
              </a:rPr>
              <a:t>Metas para hoy</a:t>
            </a:r>
            <a:endParaRPr lang="en-US" sz="2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8" name="Content Placeholder 17"/>
          <p:cNvSpPr txBox="1">
            <a:spLocks/>
          </p:cNvSpPr>
          <p:nvPr/>
        </p:nvSpPr>
        <p:spPr>
          <a:xfrm>
            <a:off x="521207" y="1493241"/>
            <a:ext cx="5554390" cy="52292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  <a:defRPr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Goals:</a:t>
            </a:r>
          </a:p>
          <a:p>
            <a:pPr>
              <a:spcAft>
                <a:spcPts val="600"/>
              </a:spcAft>
              <a:defRPr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Review Distance Formula</a:t>
            </a:r>
          </a:p>
          <a:p>
            <a:pPr marL="0" indent="0">
              <a:spcAft>
                <a:spcPts val="600"/>
              </a:spcAft>
              <a:buNone/>
              <a:defRPr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Outcome:</a:t>
            </a:r>
          </a:p>
          <a:p>
            <a:pPr marL="0" indent="0">
              <a:spcAft>
                <a:spcPts val="600"/>
              </a:spcAft>
              <a:buNone/>
              <a:defRPr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By the end of this lesson – you should be able to:</a:t>
            </a:r>
          </a:p>
          <a:p>
            <a:pPr>
              <a:spcAft>
                <a:spcPts val="600"/>
              </a:spcAft>
              <a:defRPr/>
            </a:pPr>
            <a:r>
              <a:rPr 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Use the Distance Equation to Find the Length or Distance of a Segment and use it to find perimeter of a polygon.</a:t>
            </a:r>
          </a:p>
        </p:txBody>
      </p:sp>
      <p:sp>
        <p:nvSpPr>
          <p:cNvPr id="6" name="Content Placeholder 17">
            <a:extLst>
              <a:ext uri="{FF2B5EF4-FFF2-40B4-BE49-F238E27FC236}">
                <a16:creationId xmlns:a16="http://schemas.microsoft.com/office/drawing/2014/main" id="{5056525C-CC49-40B3-BE7F-FA191A349794}"/>
              </a:ext>
            </a:extLst>
          </p:cNvPr>
          <p:cNvSpPr txBox="1">
            <a:spLocks/>
          </p:cNvSpPr>
          <p:nvPr/>
        </p:nvSpPr>
        <p:spPr>
          <a:xfrm>
            <a:off x="6256610" y="1459374"/>
            <a:ext cx="5554390" cy="52292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  <a:defRPr/>
            </a:pPr>
            <a:r>
              <a:rPr lang="es-ES" sz="1800" dirty="0">
                <a:latin typeface="Segoe UI" panose="020B0502040204020203" pitchFamily="34" charset="0"/>
                <a:cs typeface="Segoe UI" panose="020B0502040204020203" pitchFamily="34" charset="0"/>
              </a:rPr>
              <a:t>Metas</a:t>
            </a:r>
          </a:p>
          <a:p>
            <a:pPr>
              <a:spcAft>
                <a:spcPts val="600"/>
              </a:spcAft>
              <a:defRPr/>
            </a:pPr>
            <a:r>
              <a:rPr lang="es-ES" sz="1800" dirty="0">
                <a:latin typeface="Segoe UI" panose="020B0502040204020203" pitchFamily="34" charset="0"/>
                <a:cs typeface="Segoe UI" panose="020B0502040204020203" pitchFamily="34" charset="0"/>
              </a:rPr>
              <a:t>Revisar fórmula de distancia</a:t>
            </a:r>
          </a:p>
          <a:p>
            <a:pPr marL="0" indent="0">
              <a:spcAft>
                <a:spcPts val="600"/>
              </a:spcAft>
              <a:buNone/>
              <a:defRPr/>
            </a:pPr>
            <a:r>
              <a:rPr lang="es-ES" sz="1800" dirty="0">
                <a:latin typeface="Segoe UI" panose="020B0502040204020203" pitchFamily="34" charset="0"/>
                <a:cs typeface="Segoe UI" panose="020B0502040204020203" pitchFamily="34" charset="0"/>
              </a:rPr>
              <a:t>Al final de esta lección, debería poder:</a:t>
            </a:r>
          </a:p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s-ES" altLang="en-US" sz="1800" dirty="0">
                <a:latin typeface="Segoe UI" panose="020B0502040204020203" pitchFamily="34" charset="0"/>
                <a:cs typeface="Segoe UI" panose="020B0502040204020203" pitchFamily="34" charset="0"/>
              </a:rPr>
              <a:t>Use la ecuación de distancia para encontrar la longitud o la distancia de un segmento y úsela para encontrar el perímetro de un polígono.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728967-8AF6-4E74-9CA5-809F39D336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E1800FF-CC07-4272-81D4-954974F0834F}"/>
              </a:ext>
            </a:extLst>
          </p:cNvPr>
          <p:cNvSpPr txBox="1"/>
          <p:nvPr/>
        </p:nvSpPr>
        <p:spPr>
          <a:xfrm>
            <a:off x="177799" y="5924849"/>
            <a:ext cx="4527366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1.1 Content Objectives</a:t>
            </a:r>
          </a:p>
          <a:p>
            <a:r>
              <a:rPr lang="en-US" sz="1200" dirty="0"/>
              <a:t> - Communicated via Google Classroom and in-person class</a:t>
            </a:r>
          </a:p>
        </p:txBody>
      </p:sp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6145C788-532A-412D-BBAB-B7B844C861A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940" y="175764"/>
            <a:ext cx="12004120" cy="67523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  <a:solidFill>
            <a:schemeClr val="bg2">
              <a:lumMod val="10000"/>
            </a:schemeClr>
          </a:solidFill>
          <a:ln>
            <a:noFill/>
          </a:ln>
        </p:spPr>
        <p:txBody>
          <a:bodyPr anchor="ctr" anchorCtr="0">
            <a:norm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Writing for Today / </a:t>
            </a:r>
            <a:r>
              <a:rPr lang="en-US" sz="4800" dirty="0" err="1">
                <a:solidFill>
                  <a:schemeClr val="bg1"/>
                </a:solidFill>
              </a:rPr>
              <a:t>Escribiendo</a:t>
            </a:r>
            <a:r>
              <a:rPr lang="en-US" sz="4800" dirty="0">
                <a:solidFill>
                  <a:schemeClr val="bg1"/>
                </a:solidFill>
              </a:rPr>
              <a:t> para hoy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4400D2D-58E7-47BF-AC5D-C18596A3C59E}"/>
              </a:ext>
            </a:extLst>
          </p:cNvPr>
          <p:cNvSpPr txBox="1">
            <a:spLocks/>
          </p:cNvSpPr>
          <p:nvPr/>
        </p:nvSpPr>
        <p:spPr>
          <a:xfrm>
            <a:off x="5784659" y="4636271"/>
            <a:ext cx="6313401" cy="1647473"/>
          </a:xfrm>
          <a:prstGeom prst="rect">
            <a:avLst/>
          </a:prstGeom>
          <a:solidFill>
            <a:schemeClr val="bg2">
              <a:lumMod val="10000"/>
            </a:schemeClr>
          </a:solidFill>
          <a:ln>
            <a:noFill/>
          </a:ln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Use 15 minutes for the following topic and write it in your journal.  This is not graded but part of your participation.  </a:t>
            </a:r>
          </a:p>
          <a:p>
            <a:endParaRPr lang="es-ES" sz="1600" dirty="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es-ES" sz="16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Use 15 minutos para el siguiente tema y escríbalo en su diario. Esto no se califica sino que es parte de su participación.</a:t>
            </a:r>
            <a:r>
              <a:rPr lang="en-US" sz="1600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73F951-C59F-4197-9642-8EAE8F0DCE56}"/>
              </a:ext>
            </a:extLst>
          </p:cNvPr>
          <p:cNvSpPr txBox="1"/>
          <p:nvPr/>
        </p:nvSpPr>
        <p:spPr>
          <a:xfrm>
            <a:off x="93940" y="4121179"/>
            <a:ext cx="4966332" cy="267765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8.30 Assessment of Student Comprehension</a:t>
            </a:r>
          </a:p>
          <a:p>
            <a:r>
              <a:rPr lang="en-US" sz="1200" dirty="0"/>
              <a:t>-Pre-Assessment – shows up at bonus questions on quizzes and journaling at the beginning of lessons. Journals and quizzes are reviewed (journals are reviewed same day; quizzes reviewed with class but this lesson was not after a quiz).</a:t>
            </a:r>
          </a:p>
          <a:p>
            <a:r>
              <a:rPr lang="en-US" sz="1200" dirty="0"/>
              <a:t>-During-Assessment – formative assessments throughout exercise “Daniel – what is the point of this equation?”</a:t>
            </a:r>
          </a:p>
          <a:p>
            <a:r>
              <a:rPr lang="en-US" sz="1200" dirty="0"/>
              <a:t>-Post-Assessment is done via their exit ticket which is reviewed daily or a weekly “quiz” which focuses on all of the key concepts they learned.  The quiz is used to gauge Costa’s-based Level 1 and Level 2 knowledge.  Level 3 knowledge is used with posters and major exams, as well as journals and in-class problems done together after they have come close to mastery. (non-threatening).  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7462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16157" y="129640"/>
            <a:ext cx="11438467" cy="893402"/>
          </a:xfrm>
        </p:spPr>
        <p:txBody>
          <a:bodyPr>
            <a:noAutofit/>
          </a:bodyPr>
          <a:lstStyle/>
          <a:p>
            <a:r>
              <a:rPr lang="en-US" dirty="0">
                <a:latin typeface="+mn-lt"/>
                <a:cs typeface="Segoe UI Light" panose="020B0502040204020203" pitchFamily="34" charset="0"/>
              </a:rPr>
              <a:t>Writing for Today - </a:t>
            </a:r>
            <a:r>
              <a:rPr lang="es-ES" dirty="0">
                <a:solidFill>
                  <a:srgbClr val="202124"/>
                </a:solidFill>
                <a:latin typeface="+mn-lt"/>
                <a:cs typeface="Segoe UI Light" panose="020B0502040204020203" pitchFamily="34" charset="0"/>
              </a:rPr>
              <a:t>E</a:t>
            </a:r>
            <a:r>
              <a:rPr kumimoji="0" lang="es-ES" altLang="en-US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scribiendo para hoy</a:t>
            </a:r>
            <a:r>
              <a:rPr kumimoji="0" lang="es-ES" altLang="en-US" sz="10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</a:t>
            </a:r>
            <a:endParaRPr lang="en-US" dirty="0">
              <a:latin typeface="+mn-lt"/>
              <a:cs typeface="Segoe UI Light" panose="020B0502040204020203" pitchFamily="34" charset="0"/>
            </a:endParaRPr>
          </a:p>
        </p:txBody>
      </p:sp>
      <p:sp>
        <p:nvSpPr>
          <p:cNvPr id="38" name="Content Placeholder 17"/>
          <p:cNvSpPr txBox="1">
            <a:spLocks/>
          </p:cNvSpPr>
          <p:nvPr/>
        </p:nvSpPr>
        <p:spPr>
          <a:xfrm>
            <a:off x="380999" y="1273087"/>
            <a:ext cx="5554391" cy="54778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R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b="0" i="0" u="none" strike="noStrike" cap="none" normalizeH="0" baseline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defRPr>
            </a:lvl1pPr>
            <a:lvl2pPr marL="685800" indent="-228600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1143000" indent="-228600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sz="1600" dirty="0">
                <a:latin typeface="+mn-lt"/>
              </a:rPr>
              <a:t>During the first 15 minutes of class, please spend time writing in your journal a response to the following.  Use the following structure to formulate your response.</a:t>
            </a:r>
          </a:p>
          <a:p>
            <a:endParaRPr lang="en-US" sz="1600" dirty="0">
              <a:latin typeface="+mn-lt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State the Question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Tell me what you know (i.e. How do you know?) – Give at least 3 reasons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Then restate the question in the form: “Therefore, it is …”</a:t>
            </a:r>
          </a:p>
          <a:p>
            <a:endParaRPr lang="en-US" sz="1600" dirty="0">
              <a:latin typeface="+mn-lt"/>
            </a:endParaRPr>
          </a:p>
          <a:p>
            <a:r>
              <a:rPr lang="en-US" sz="1600" dirty="0">
                <a:latin typeface="+mn-lt"/>
              </a:rPr>
              <a:t>Question:</a:t>
            </a:r>
          </a:p>
          <a:p>
            <a:endParaRPr lang="en-US" sz="1600" dirty="0">
              <a:latin typeface="+mn-lt"/>
            </a:endParaRPr>
          </a:p>
          <a:p>
            <a:r>
              <a:rPr lang="en-US" sz="1600" dirty="0">
                <a:latin typeface="+mn-lt"/>
              </a:rPr>
              <a:t>Can you prove the following pair of triangles are congruent?</a:t>
            </a:r>
          </a:p>
          <a:p>
            <a:endParaRPr lang="en-US" sz="1600" dirty="0">
              <a:latin typeface="+mn-lt"/>
            </a:endParaRPr>
          </a:p>
          <a:p>
            <a:endParaRPr lang="en-US" sz="1600" dirty="0">
              <a:latin typeface="+mn-lt"/>
            </a:endParaRPr>
          </a:p>
          <a:p>
            <a:endParaRPr lang="en-US" sz="1600" dirty="0">
              <a:latin typeface="+mn-lt"/>
            </a:endParaRPr>
          </a:p>
        </p:txBody>
      </p:sp>
      <p:sp>
        <p:nvSpPr>
          <p:cNvPr id="6" name="Content Placeholder 17">
            <a:extLst>
              <a:ext uri="{FF2B5EF4-FFF2-40B4-BE49-F238E27FC236}">
                <a16:creationId xmlns:a16="http://schemas.microsoft.com/office/drawing/2014/main" id="{5056525C-CC49-40B3-BE7F-FA191A349794}"/>
              </a:ext>
            </a:extLst>
          </p:cNvPr>
          <p:cNvSpPr txBox="1">
            <a:spLocks/>
          </p:cNvSpPr>
          <p:nvPr/>
        </p:nvSpPr>
        <p:spPr>
          <a:xfrm>
            <a:off x="6256611" y="1244664"/>
            <a:ext cx="5797544" cy="54778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16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Durante los primeros 15 minutos de clase, dedique tiempo a escribir en su diario una respuesta a lo siguiente. Utilice la siguiente estructura para formular su respuesta.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6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ES" altLang="en-US" sz="16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Exprese la pregunta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ES" altLang="en-US" sz="16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Dime lo que sabes (es decir, ¿cómo lo sabes?) - Da al menos 3 razones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ES" altLang="en-US" sz="16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Luego, vuelva a formular la pregunta en la forma: "Por lo tanto, es ..."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6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16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Pregunta: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6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16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¿Puedes probar que el siguiente par de triángulos es congruente?</a:t>
            </a:r>
            <a:r>
              <a:rPr kumimoji="0" lang="es-ES" altLang="en-US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E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728967-8AF6-4E74-9CA5-809F39D336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E3903CD-C226-45B7-A563-62497FE3C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BB50C80-D36C-487A-BC67-D9C4E1A643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AFB2CA0-B81A-49AE-8EC1-0E89B13104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9654" y="4908371"/>
            <a:ext cx="1371791" cy="129558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9FCFC09-9FE8-4542-B933-B32CD6E13C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6827" y="4908371"/>
            <a:ext cx="1371791" cy="1295581"/>
          </a:xfrm>
          <a:prstGeom prst="rect">
            <a:avLst/>
          </a:prstGeom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id="{6D66B785-CFAC-4880-8D77-4FFB966BB6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760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6145C788-532A-412D-BBAB-B7B844C861A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940" y="175764"/>
            <a:ext cx="12004120" cy="67523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  <a:solidFill>
            <a:schemeClr val="bg2">
              <a:lumMod val="10000"/>
            </a:schemeClr>
          </a:solidFill>
          <a:ln>
            <a:noFill/>
          </a:ln>
        </p:spPr>
        <p:txBody>
          <a:bodyPr anchor="ctr" anchorCtr="0">
            <a:norm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</a:rPr>
              <a:t>Lesson/ </a:t>
            </a:r>
            <a:r>
              <a:rPr lang="en-US" sz="4800" dirty="0" err="1">
                <a:solidFill>
                  <a:schemeClr val="bg1"/>
                </a:solidFill>
              </a:rPr>
              <a:t>Lección</a:t>
            </a:r>
            <a:endParaRPr lang="en-US" sz="4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227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77799" y="135467"/>
            <a:ext cx="11438467" cy="893402"/>
          </a:xfrm>
        </p:spPr>
        <p:txBody>
          <a:bodyPr anchor="ctr">
            <a:no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Standard Covered by this Lesson / </a:t>
            </a:r>
            <a:r>
              <a:rPr kumimoji="0" lang="es-ES" altLang="en-US" sz="2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  <a:latin typeface="+mn-lt"/>
              </a:rPr>
              <a:t>Estándar cubierto por esta lección:</a:t>
            </a:r>
            <a:endParaRPr lang="en-US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8" name="Content Placeholder 17"/>
          <p:cNvSpPr txBox="1">
            <a:spLocks/>
          </p:cNvSpPr>
          <p:nvPr/>
        </p:nvSpPr>
        <p:spPr>
          <a:xfrm>
            <a:off x="177799" y="1395587"/>
            <a:ext cx="5554390" cy="52292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  <a:defRPr/>
            </a:pPr>
            <a:r>
              <a:rPr lang="en-US" sz="1600" dirty="0">
                <a:latin typeface="Segoe UI" panose="020B0502040204020203" pitchFamily="34" charset="0"/>
                <a:cs typeface="Segoe UI" panose="020B0502040204020203" pitchFamily="34" charset="0"/>
              </a:rPr>
              <a:t>Standard Covered by this Lesson:</a:t>
            </a:r>
          </a:p>
          <a:p>
            <a:pPr marL="0" indent="0">
              <a:buNone/>
            </a:pPr>
            <a:r>
              <a:rPr lang="en-US" sz="1400" b="0" i="0" u="none" strike="noStrike" cap="all" dirty="0">
                <a:solidFill>
                  <a:srgbClr val="373737"/>
                </a:solidFill>
                <a:effectLst/>
                <a:hlinkClick r:id="rId2"/>
              </a:rPr>
              <a:t>CCSS.MATH.CONTENT.HSG.GPE.B.4</a:t>
            </a:r>
            <a:endParaRPr lang="en-US" sz="1400" b="0" i="0" dirty="0">
              <a:solidFill>
                <a:srgbClr val="202020"/>
              </a:solidFill>
              <a:effectLst/>
            </a:endParaRPr>
          </a:p>
          <a:p>
            <a:pPr marL="0" indent="0">
              <a:buNone/>
            </a:pPr>
            <a:r>
              <a:rPr lang="en-US" sz="1400" b="0" i="0" dirty="0">
                <a:solidFill>
                  <a:srgbClr val="202020"/>
                </a:solidFill>
                <a:effectLst/>
              </a:rPr>
              <a:t>Use coordinates to prove simple geometric theorems algebraically. </a:t>
            </a:r>
            <a:r>
              <a:rPr lang="en-US" sz="1400" b="0" i="1" dirty="0">
                <a:solidFill>
                  <a:srgbClr val="202020"/>
                </a:solidFill>
                <a:effectLst/>
              </a:rPr>
              <a:t>For example, prove or disprove that a figure defined by four given points in the coordinate plane is a rectangle; prove or disprove that the point (1, √3) lies on the circle centered at the origin and containing the point (0, 2).</a:t>
            </a:r>
            <a:endParaRPr lang="en-US" sz="1400" i="1" dirty="0">
              <a:solidFill>
                <a:srgbClr val="202020"/>
              </a:solidFill>
            </a:endParaRPr>
          </a:p>
          <a:p>
            <a:pPr marL="0" indent="0" algn="l">
              <a:buNone/>
            </a:pPr>
            <a:r>
              <a:rPr lang="en-US" sz="1400" b="0" i="0" u="none" strike="noStrike" cap="all" dirty="0">
                <a:solidFill>
                  <a:srgbClr val="373737"/>
                </a:solidFill>
                <a:effectLst/>
                <a:hlinkClick r:id="rId3"/>
              </a:rPr>
              <a:t>CCSS.MATH.CONTENT.HSG.GPE.B.7</a:t>
            </a:r>
            <a:endParaRPr lang="en-US" sz="1400" dirty="0"/>
          </a:p>
          <a:p>
            <a:pPr marL="0" indent="0" algn="l">
              <a:buNone/>
            </a:pPr>
            <a:r>
              <a:rPr lang="en-US" sz="1400" b="0" i="0" dirty="0">
                <a:solidFill>
                  <a:srgbClr val="202020"/>
                </a:solidFill>
                <a:effectLst/>
              </a:rPr>
              <a:t>Use coordinates to compute perimeters of polygons and areas of triangles and rectangles, e.g., using the distance formula.</a:t>
            </a:r>
          </a:p>
          <a:p>
            <a:pPr marL="0" indent="0">
              <a:spcAft>
                <a:spcPts val="600"/>
              </a:spcAft>
              <a:buNone/>
              <a:defRPr/>
            </a:pPr>
            <a:endParaRPr lang="en-US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Content Placeholder 17">
            <a:extLst>
              <a:ext uri="{FF2B5EF4-FFF2-40B4-BE49-F238E27FC236}">
                <a16:creationId xmlns:a16="http://schemas.microsoft.com/office/drawing/2014/main" id="{5056525C-CC49-40B3-BE7F-FA191A349794}"/>
              </a:ext>
            </a:extLst>
          </p:cNvPr>
          <p:cNvSpPr txBox="1">
            <a:spLocks/>
          </p:cNvSpPr>
          <p:nvPr/>
        </p:nvSpPr>
        <p:spPr>
          <a:xfrm>
            <a:off x="5732190" y="1280177"/>
            <a:ext cx="6052178" cy="52292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16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Estándar cubierto por esta lección: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n-US" dirty="0">
              <a:cs typeface="Segoe UI" panose="020B0502040204020203" pitchFamily="34" charset="0"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400" b="0" i="0" u="none" strike="noStrike" cap="all" dirty="0">
                <a:solidFill>
                  <a:srgbClr val="373737"/>
                </a:solidFill>
                <a:effectLst/>
                <a:hlinkClick r:id="rId2"/>
              </a:rPr>
              <a:t>CCSS.MATH.CONTENT.HSG.GPE.B.4 </a:t>
            </a:r>
            <a:endParaRPr lang="en-US" sz="1400" b="0" i="0" u="none" strike="noStrike" cap="all" dirty="0">
              <a:solidFill>
                <a:srgbClr val="373737"/>
              </a:solidFill>
              <a:effectLst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es-ES" altLang="en-US" sz="14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s-ES" altLang="en-US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Usar coordenadas para demostrar algebraicamente teoremas geométricos simples. Por ejemplo, pruebe o refute que una figura definida por cuatro puntos dados en el plano de coordenadas es un rectángulo; probar o refutar que el punto (1, √3) se encuentra en el círculo centrado en el origen y que contiene el punto (0, 2). 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s-ES" altLang="en-US" sz="1400" dirty="0">
              <a:solidFill>
                <a:srgbClr val="202124"/>
              </a:solidFill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400" b="0" i="0" u="none" strike="noStrike" cap="all" dirty="0">
                <a:solidFill>
                  <a:srgbClr val="373737"/>
                </a:solidFill>
                <a:effectLst/>
                <a:hlinkClick r:id="rId3"/>
              </a:rPr>
              <a:t>CCSS.MATH.CONTENT.HSG.GPE.B.7 </a:t>
            </a:r>
            <a:endParaRPr lang="en-US" sz="1400" b="0" i="0" u="none" strike="noStrike" cap="all" dirty="0">
              <a:solidFill>
                <a:srgbClr val="373737"/>
              </a:solidFill>
              <a:effectLst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es-ES" altLang="en-US" sz="14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s-ES" altLang="en-US" sz="14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Usa coordenadas para calcular perímetros de polígonos y áreas de triángulos y rectángulos, por ejemplo, usando la fórmula de la distancia.</a:t>
            </a:r>
            <a:r>
              <a:rPr kumimoji="0" lang="es-E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DBC88D0-F28E-4A03-81B6-391518E7D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26603FA-BC92-4943-A0D3-8C8853D72D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" name="Picture 6" descr="Gold Badge Ribbon Award Free Stock Photo - Public Domain Pictures">
            <a:extLst>
              <a:ext uri="{FF2B5EF4-FFF2-40B4-BE49-F238E27FC236}">
                <a16:creationId xmlns:a16="http://schemas.microsoft.com/office/drawing/2014/main" id="{DA45833A-18D6-4113-823A-5FCCE141F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955" y="4686930"/>
            <a:ext cx="3793204" cy="2171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2">
            <a:extLst>
              <a:ext uri="{FF2B5EF4-FFF2-40B4-BE49-F238E27FC236}">
                <a16:creationId xmlns:a16="http://schemas.microsoft.com/office/drawing/2014/main" id="{2215FA21-FDE9-43A8-95F7-DAD2DF355370}"/>
              </a:ext>
            </a:extLst>
          </p:cNvPr>
          <p:cNvSpPr txBox="1"/>
          <p:nvPr/>
        </p:nvSpPr>
        <p:spPr>
          <a:xfrm>
            <a:off x="5168528" y="5385628"/>
            <a:ext cx="1457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/>
              <a:t>The </a:t>
            </a:r>
          </a:p>
          <a:p>
            <a:pPr algn="ctr"/>
            <a:r>
              <a:rPr lang="en-US" sz="1600" dirty="0"/>
              <a:t>Standards</a:t>
            </a:r>
          </a:p>
        </p:txBody>
      </p:sp>
    </p:spTree>
    <p:extLst>
      <p:ext uri="{BB962C8B-B14F-4D97-AF65-F5344CB8AC3E}">
        <p14:creationId xmlns:p14="http://schemas.microsoft.com/office/powerpoint/2010/main" val="825116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336326"/>
            <a:ext cx="9641968" cy="627211"/>
          </a:xfrm>
        </p:spPr>
        <p:txBody>
          <a:bodyPr>
            <a:normAutofit/>
          </a:bodyPr>
          <a:lstStyle/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The Distance Formula / </a:t>
            </a:r>
            <a:r>
              <a:rPr lang="es-ES" dirty="0">
                <a:latin typeface="Segoe UI Light" panose="020B0502040204020203" pitchFamily="34" charset="0"/>
                <a:cs typeface="Segoe UI Light" panose="020B0502040204020203" pitchFamily="34" charset="0"/>
              </a:rPr>
              <a:t>La fórmula de la distancia</a:t>
            </a:r>
            <a:endParaRPr lang="en-U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26" name="Content Placeholder 17">
            <a:extLst>
              <a:ext uri="{FF2B5EF4-FFF2-40B4-BE49-F238E27FC236}">
                <a16:creationId xmlns:a16="http://schemas.microsoft.com/office/drawing/2014/main" id="{528F006E-565B-497B-93CE-3BFF4BAC05A4}"/>
              </a:ext>
            </a:extLst>
          </p:cNvPr>
          <p:cNvSpPr txBox="1">
            <a:spLocks/>
          </p:cNvSpPr>
          <p:nvPr/>
        </p:nvSpPr>
        <p:spPr>
          <a:xfrm>
            <a:off x="521207" y="1505485"/>
            <a:ext cx="1138260" cy="548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Aft>
                <a:spcPts val="600"/>
              </a:spcAft>
              <a:buNone/>
              <a:defRPr/>
            </a:pP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Big Idea:</a:t>
            </a:r>
            <a:endParaRPr lang="en-US" sz="1800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859134D-D16E-46E6-A662-71276F43DCC7}"/>
              </a:ext>
            </a:extLst>
          </p:cNvPr>
          <p:cNvSpPr txBox="1"/>
          <p:nvPr/>
        </p:nvSpPr>
        <p:spPr>
          <a:xfrm>
            <a:off x="521207" y="2069788"/>
            <a:ext cx="467549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distance formula measures the distance (length) from point A to point B.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It can be used to find distance, length, which can then be used to find the perimeter of a polygon.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5D5211D-578D-490E-AC8D-78A61B21058B}"/>
              </a:ext>
            </a:extLst>
          </p:cNvPr>
          <p:cNvSpPr txBox="1"/>
          <p:nvPr/>
        </p:nvSpPr>
        <p:spPr>
          <a:xfrm>
            <a:off x="521207" y="4204182"/>
            <a:ext cx="542713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 </a:t>
            </a:r>
            <a:r>
              <a:rPr lang="en-US" dirty="0" err="1"/>
              <a:t>fórmula</a:t>
            </a:r>
            <a:r>
              <a:rPr lang="en-US" dirty="0"/>
              <a:t> de la </a:t>
            </a:r>
            <a:r>
              <a:rPr lang="en-US" dirty="0" err="1"/>
              <a:t>distancia</a:t>
            </a:r>
            <a:r>
              <a:rPr lang="en-US" dirty="0"/>
              <a:t> </a:t>
            </a:r>
            <a:r>
              <a:rPr lang="en-US" dirty="0" err="1"/>
              <a:t>mide</a:t>
            </a:r>
            <a:r>
              <a:rPr lang="en-US" dirty="0"/>
              <a:t> la </a:t>
            </a:r>
            <a:r>
              <a:rPr lang="en-US" dirty="0" err="1"/>
              <a:t>distancia</a:t>
            </a:r>
            <a:r>
              <a:rPr lang="en-US" dirty="0"/>
              <a:t> (</a:t>
            </a:r>
            <a:r>
              <a:rPr lang="en-US" dirty="0" err="1"/>
              <a:t>longitud</a:t>
            </a:r>
            <a:r>
              <a:rPr lang="en-US" dirty="0"/>
              <a:t>) del punto A al punto B.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/>
              <a:t>Se puede usar para encontrar la distancia, la longitud, que luego se puede usar para encontrar el perímetro de un polígono.</a:t>
            </a:r>
            <a:endParaRPr lang="en-US" dirty="0"/>
          </a:p>
        </p:txBody>
      </p:sp>
      <p:sp>
        <p:nvSpPr>
          <p:cNvPr id="31" name="Content Placeholder 17">
            <a:extLst>
              <a:ext uri="{FF2B5EF4-FFF2-40B4-BE49-F238E27FC236}">
                <a16:creationId xmlns:a16="http://schemas.microsoft.com/office/drawing/2014/main" id="{123FF082-9355-4C7E-BE5B-039943258BB1}"/>
              </a:ext>
            </a:extLst>
          </p:cNvPr>
          <p:cNvSpPr txBox="1">
            <a:spLocks/>
          </p:cNvSpPr>
          <p:nvPr/>
        </p:nvSpPr>
        <p:spPr>
          <a:xfrm>
            <a:off x="521207" y="3608579"/>
            <a:ext cx="1691501" cy="548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spcAft>
                <a:spcPts val="600"/>
              </a:spcAft>
              <a:buNone/>
              <a:defRPr/>
            </a:pPr>
            <a:r>
              <a:rPr lang="en-US" sz="1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Gran idea:</a:t>
            </a:r>
            <a:endParaRPr lang="en-US" sz="1800" dirty="0">
              <a:solidFill>
                <a:prstClr val="black">
                  <a:lumMod val="75000"/>
                  <a:lumOff val="25000"/>
                </a:prstClr>
              </a:solidFill>
              <a:cs typeface="Segoe UI"/>
            </a:endParaRPr>
          </a:p>
        </p:txBody>
      </p:sp>
      <p:pic>
        <p:nvPicPr>
          <p:cNvPr id="2050" name="Picture 2" descr="directed line segment">
            <a:extLst>
              <a:ext uri="{FF2B5EF4-FFF2-40B4-BE49-F238E27FC236}">
                <a16:creationId xmlns:a16="http://schemas.microsoft.com/office/drawing/2014/main" id="{92C576D2-D4EF-4039-BD7C-029698BAF1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8095"/>
          <a:stretch/>
        </p:blipFill>
        <p:spPr bwMode="auto">
          <a:xfrm>
            <a:off x="7919833" y="1652756"/>
            <a:ext cx="3882332" cy="4034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A9D4C3C-3C6B-4548-81BD-FBD2C7C2DB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19B8CA9-53B3-45B5-8E7F-DEBA7C2C7DC8}"/>
              </a:ext>
            </a:extLst>
          </p:cNvPr>
          <p:cNvSpPr txBox="1"/>
          <p:nvPr/>
        </p:nvSpPr>
        <p:spPr>
          <a:xfrm>
            <a:off x="396919" y="5829811"/>
            <a:ext cx="413069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1.4 Supplementary Materials listed</a:t>
            </a:r>
          </a:p>
          <a:p>
            <a:r>
              <a:rPr lang="en-US" dirty="0"/>
              <a:t>-graphs/ models/ visuals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22CBAC-4C55-4A1A-B9C5-29E58E17A198}"/>
              </a:ext>
            </a:extLst>
          </p:cNvPr>
          <p:cNvSpPr txBox="1"/>
          <p:nvPr/>
        </p:nvSpPr>
        <p:spPr>
          <a:xfrm>
            <a:off x="5196701" y="1076892"/>
            <a:ext cx="2544187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1.5 Adaptation of content</a:t>
            </a:r>
          </a:p>
          <a:p>
            <a:r>
              <a:rPr lang="en-US" sz="1200" dirty="0"/>
              <a:t>-Summarizes idea </a:t>
            </a:r>
          </a:p>
          <a:p>
            <a:r>
              <a:rPr lang="en-US" sz="1200" dirty="0"/>
              <a:t>-Elaborates on what it is used for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469F2B-D4E8-4393-A91D-94928DE58165}"/>
              </a:ext>
            </a:extLst>
          </p:cNvPr>
          <p:cNvSpPr txBox="1"/>
          <p:nvPr/>
        </p:nvSpPr>
        <p:spPr>
          <a:xfrm>
            <a:off x="5207827" y="1822532"/>
            <a:ext cx="2622534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2.9 Key vocabulary</a:t>
            </a:r>
          </a:p>
          <a:p>
            <a:r>
              <a:rPr lang="en-US" sz="1200" dirty="0"/>
              <a:t>-Distance Formula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2CD3A32-4CD7-4B9F-BD81-B0C5FF4A8E86}"/>
              </a:ext>
            </a:extLst>
          </p:cNvPr>
          <p:cNvSpPr txBox="1"/>
          <p:nvPr/>
        </p:nvSpPr>
        <p:spPr>
          <a:xfrm>
            <a:off x="5145866" y="6024858"/>
            <a:ext cx="4118845" cy="4308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100" dirty="0"/>
              <a:t>3.11 Clear explanation of tasks</a:t>
            </a:r>
          </a:p>
          <a:p>
            <a:r>
              <a:rPr lang="en-US" sz="1100" dirty="0"/>
              <a:t>-steps are clear and succinct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3375ABE-910C-4A6B-A7E9-8A06ACAFFACD}"/>
              </a:ext>
            </a:extLst>
          </p:cNvPr>
          <p:cNvSpPr txBox="1"/>
          <p:nvPr/>
        </p:nvSpPr>
        <p:spPr>
          <a:xfrm>
            <a:off x="5207827" y="2479598"/>
            <a:ext cx="2622534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4.13 Learning Strategies</a:t>
            </a:r>
          </a:p>
          <a:p>
            <a:r>
              <a:rPr lang="en-US" sz="1200" dirty="0"/>
              <a:t>-Cognitive: Establish purpose</a:t>
            </a:r>
          </a:p>
          <a:p>
            <a:r>
              <a:rPr lang="en-US" sz="1200" dirty="0"/>
              <a:t>-Metacognitive: Visualizing</a:t>
            </a:r>
          </a:p>
        </p:txBody>
      </p:sp>
    </p:spTree>
    <p:extLst>
      <p:ext uri="{BB962C8B-B14F-4D97-AF65-F5344CB8AC3E}">
        <p14:creationId xmlns:p14="http://schemas.microsoft.com/office/powerpoint/2010/main" val="110700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108_win32_v2" id="{BACE0C7A-21E3-4076-A8EC-387C4B513415}" vid="{366C1592-6B2F-409D-ADAA-749D8A1278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B64C1E2-42EA-4660-BCB7-94E6DA7562F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45902D-8BCA-4596-9829-0D7D1289C020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16c05727-aa75-4e4a-9b5f-8a80a1165891"/>
    <ds:schemaRef ds:uri="http://purl.org/dc/elements/1.1/"/>
    <ds:schemaRef ds:uri="http://purl.org/dc/terms/"/>
    <ds:schemaRef ds:uri="71af3243-3dd4-4a8d-8c0d-dd76da1f02a5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230e9df3-be65-4c73-a93b-d1236ebd677e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33879FED-67F8-481C-84BD-042483293B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{8BAB7A17-8615-4A02-B39E-A4C6D544DE4A}tf10001108_win32</Template>
  <TotalTime>594</TotalTime>
  <Words>3018</Words>
  <Application>Microsoft Office PowerPoint</Application>
  <PresentationFormat>Widescreen</PresentationFormat>
  <Paragraphs>377</Paragraphs>
  <Slides>22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inherit</vt:lpstr>
      <vt:lpstr>Segoe UI</vt:lpstr>
      <vt:lpstr>Segoe UI Light</vt:lpstr>
      <vt:lpstr>Wingdings</vt:lpstr>
      <vt:lpstr>WelcomeDoc</vt:lpstr>
      <vt:lpstr>Analytical Geometry / Geometría analítica</vt:lpstr>
      <vt:lpstr>Plan for Today</vt:lpstr>
      <vt:lpstr>Plan de hoy</vt:lpstr>
      <vt:lpstr>Objective for Today /  Metas para hoy</vt:lpstr>
      <vt:lpstr>Writing for Today / Escribiendo para hoy</vt:lpstr>
      <vt:lpstr>Writing for Today - Escribiendo para hoy </vt:lpstr>
      <vt:lpstr>Lesson/ Lección</vt:lpstr>
      <vt:lpstr>Standard Covered by this Lesson / Estándar cubierto por esta lección:</vt:lpstr>
      <vt:lpstr>The Distance Formula / La fórmula de la distancia</vt:lpstr>
      <vt:lpstr>The Distance Formula / La fórmula de la distancia</vt:lpstr>
      <vt:lpstr>PowerPoint Presentation</vt:lpstr>
      <vt:lpstr>The Distance Formula / La fórmula de la distancia</vt:lpstr>
      <vt:lpstr>PowerPoint Presentation</vt:lpstr>
      <vt:lpstr>The Distance Formula / La fórmula de la distancia</vt:lpstr>
      <vt:lpstr>The Distance Formula / La fórmula de la distancia</vt:lpstr>
      <vt:lpstr>The Distance Formula / La fórmula de la distancia</vt:lpstr>
      <vt:lpstr>In-Class – Activity / En clase - Actividad</vt:lpstr>
      <vt:lpstr>The Distance Formula / La fórmula de la distancia</vt:lpstr>
      <vt:lpstr>The Distance Formula / La fórmula de la distancia</vt:lpstr>
      <vt:lpstr>The Distance Formula / La fórmula de la distancia</vt:lpstr>
      <vt:lpstr>Using the Distance Formula /Usando La fórmula de la distancia</vt:lpstr>
      <vt:lpstr>Review / Revisar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Analytical Geometry</dc:title>
  <dc:creator>Renato Estacio</dc:creator>
  <cp:keywords/>
  <cp:lastModifiedBy>Renato Estacio</cp:lastModifiedBy>
  <cp:revision>8</cp:revision>
  <dcterms:created xsi:type="dcterms:W3CDTF">2021-10-28T23:11:22Z</dcterms:created>
  <dcterms:modified xsi:type="dcterms:W3CDTF">2021-11-16T18:46:36Z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