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310" r:id="rId6"/>
    <p:sldId id="312" r:id="rId7"/>
    <p:sldId id="311" r:id="rId8"/>
    <p:sldId id="308" r:id="rId9"/>
    <p:sldId id="307" r:id="rId10"/>
    <p:sldId id="271" r:id="rId11"/>
    <p:sldId id="295" r:id="rId12"/>
    <p:sldId id="304" r:id="rId13"/>
    <p:sldId id="297" r:id="rId14"/>
    <p:sldId id="303" r:id="rId15"/>
    <p:sldId id="309" r:id="rId16"/>
    <p:sldId id="305" r:id="rId17"/>
    <p:sldId id="299" r:id="rId18"/>
    <p:sldId id="306" r:id="rId19"/>
    <p:sldId id="296" r:id="rId20"/>
    <p:sldId id="313" r:id="rId21"/>
    <p:sldId id="3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78264-EC1B-4090-A805-F6196E0563DB}" v="2" dt="2021-11-05T16:05:12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o Estacio" userId="3b13ff23c4e029bd" providerId="LiveId" clId="{D3E78264-EC1B-4090-A805-F6196E0563DB}"/>
    <pc:docChg chg="custSel modSld">
      <pc:chgData name="Renato Estacio" userId="3b13ff23c4e029bd" providerId="LiveId" clId="{D3E78264-EC1B-4090-A805-F6196E0563DB}" dt="2021-11-08T03:58:40.814" v="959" actId="20577"/>
      <pc:docMkLst>
        <pc:docMk/>
      </pc:docMkLst>
      <pc:sldChg chg="modSp mod">
        <pc:chgData name="Renato Estacio" userId="3b13ff23c4e029bd" providerId="LiveId" clId="{D3E78264-EC1B-4090-A805-F6196E0563DB}" dt="2021-11-08T03:58:40.814" v="959" actId="20577"/>
        <pc:sldMkLst>
          <pc:docMk/>
          <pc:sldMk cId="3457616166" sldId="271"/>
        </pc:sldMkLst>
        <pc:spChg chg="mod">
          <ac:chgData name="Renato Estacio" userId="3b13ff23c4e029bd" providerId="LiveId" clId="{D3E78264-EC1B-4090-A805-F6196E0563DB}" dt="2021-11-08T03:58:40.814" v="959" actId="20577"/>
          <ac:spMkLst>
            <pc:docMk/>
            <pc:sldMk cId="3457616166" sldId="271"/>
            <ac:spMk id="8" creationId="{00000000-0000-0000-0000-000000000000}"/>
          </ac:spMkLst>
        </pc:spChg>
        <pc:spChg chg="mod">
          <ac:chgData name="Renato Estacio" userId="3b13ff23c4e029bd" providerId="LiveId" clId="{D3E78264-EC1B-4090-A805-F6196E0563DB}" dt="2021-11-08T03:58:28.937" v="934" actId="20577"/>
          <ac:spMkLst>
            <pc:docMk/>
            <pc:sldMk cId="3457616166" sldId="271"/>
            <ac:spMk id="38" creationId="{00000000-0000-0000-0000-000000000000}"/>
          </ac:spMkLst>
        </pc:spChg>
      </pc:sldChg>
      <pc:sldChg chg="modSp mod">
        <pc:chgData name="Renato Estacio" userId="3b13ff23c4e029bd" providerId="LiveId" clId="{D3E78264-EC1B-4090-A805-F6196E0563DB}" dt="2021-11-08T03:57:19.431" v="836" actId="20577"/>
        <pc:sldMkLst>
          <pc:docMk/>
          <pc:sldMk cId="1806106122" sldId="307"/>
        </pc:sldMkLst>
        <pc:spChg chg="mod">
          <ac:chgData name="Renato Estacio" userId="3b13ff23c4e029bd" providerId="LiveId" clId="{D3E78264-EC1B-4090-A805-F6196E0563DB}" dt="2021-11-08T03:57:19.431" v="836" actId="20577"/>
          <ac:spMkLst>
            <pc:docMk/>
            <pc:sldMk cId="1806106122" sldId="307"/>
            <ac:spMk id="2" creationId="{00000000-0000-0000-0000-000000000000}"/>
          </ac:spMkLst>
        </pc:spChg>
      </pc:sldChg>
      <pc:sldChg chg="addSp delSp modSp mod">
        <pc:chgData name="Renato Estacio" userId="3b13ff23c4e029bd" providerId="LiveId" clId="{D3E78264-EC1B-4090-A805-F6196E0563DB}" dt="2021-11-08T03:56:59.287" v="771" actId="478"/>
        <pc:sldMkLst>
          <pc:docMk/>
          <pc:sldMk cId="3276760086" sldId="308"/>
        </pc:sldMkLst>
        <pc:spChg chg="mod">
          <ac:chgData name="Renato Estacio" userId="3b13ff23c4e029bd" providerId="LiveId" clId="{D3E78264-EC1B-4090-A805-F6196E0563DB}" dt="2021-11-08T03:56:56.629" v="770" actId="20577"/>
          <ac:spMkLst>
            <pc:docMk/>
            <pc:sldMk cId="3276760086" sldId="308"/>
            <ac:spMk id="6" creationId="{5056525C-CC49-40B3-BE7F-FA191A349794}"/>
          </ac:spMkLst>
        </pc:spChg>
        <pc:spChg chg="add mod">
          <ac:chgData name="Renato Estacio" userId="3b13ff23c4e029bd" providerId="LiveId" clId="{D3E78264-EC1B-4090-A805-F6196E0563DB}" dt="2021-11-05T16:05:21.466" v="534" actId="21"/>
          <ac:spMkLst>
            <pc:docMk/>
            <pc:sldMk cId="3276760086" sldId="308"/>
            <ac:spMk id="9" creationId="{6D66B785-CFAC-4880-8D77-4FFB966BB66D}"/>
          </ac:spMkLst>
        </pc:spChg>
        <pc:spChg chg="mod">
          <ac:chgData name="Renato Estacio" userId="3b13ff23c4e029bd" providerId="LiveId" clId="{D3E78264-EC1B-4090-A805-F6196E0563DB}" dt="2021-11-08T03:56:36.257" v="764" actId="20577"/>
          <ac:spMkLst>
            <pc:docMk/>
            <pc:sldMk cId="3276760086" sldId="308"/>
            <ac:spMk id="38" creationId="{00000000-0000-0000-0000-000000000000}"/>
          </ac:spMkLst>
        </pc:spChg>
        <pc:picChg chg="add del mod">
          <ac:chgData name="Renato Estacio" userId="3b13ff23c4e029bd" providerId="LiveId" clId="{D3E78264-EC1B-4090-A805-F6196E0563DB}" dt="2021-11-08T03:56:37.887" v="765" actId="478"/>
          <ac:picMkLst>
            <pc:docMk/>
            <pc:sldMk cId="3276760086" sldId="308"/>
            <ac:picMk id="7" creationId="{9AFB2CA0-B81A-49AE-8EC1-0E89B13104F3}"/>
          </ac:picMkLst>
        </pc:picChg>
        <pc:picChg chg="add del mod">
          <ac:chgData name="Renato Estacio" userId="3b13ff23c4e029bd" providerId="LiveId" clId="{D3E78264-EC1B-4090-A805-F6196E0563DB}" dt="2021-11-08T03:56:59.287" v="771" actId="478"/>
          <ac:picMkLst>
            <pc:docMk/>
            <pc:sldMk cId="3276760086" sldId="308"/>
            <ac:picMk id="10" creationId="{C9FCFC09-9FE8-4542-B933-B32CD6E13C5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8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5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restandards.org/Math/Content/HSF/IF/B/6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restandards.org/Math/Content/HSF/IF/B/6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restandards.org/Math/Content/HSG/GPE/B/6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restandards.org/Math/Content/HSG/GPE/B/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algebra/x2f8bb11595b61c86:linear-equations-graphs/x2f8bb11595b61c86:slope/a/slope-review" TargetMode="External"/><Relationship Id="rId2" Type="http://schemas.openxmlformats.org/officeDocument/2006/relationships/hyperlink" Target="https://www.khanacademy.org/math/geometry/hs-geo-analytic-geometry/hs-geo-distance-and-midpoints/a/distance-formul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Math/Content/HSG/GPE/B/7/" TargetMode="External"/><Relationship Id="rId2" Type="http://schemas.openxmlformats.org/officeDocument/2006/relationships/hyperlink" Target="http://www.corestandards.org/Math/Content/HSG/GPE/B/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6145C788-532A-412D-BBAB-B7B844C86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40" y="175764"/>
            <a:ext cx="12004120" cy="6752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  <a:solidFill>
            <a:schemeClr val="bg2">
              <a:lumMod val="10000"/>
            </a:schemeClr>
          </a:solidFill>
          <a:ln>
            <a:noFill/>
          </a:ln>
        </p:spPr>
        <p:txBody>
          <a:bodyPr anchor="ctr" anchorCtr="0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Friday, 11/5/21 – Viernes, 5/11/21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400D2D-58E7-47BF-AC5D-C18596A3C59E}"/>
              </a:ext>
            </a:extLst>
          </p:cNvPr>
          <p:cNvSpPr txBox="1">
            <a:spLocks/>
          </p:cNvSpPr>
          <p:nvPr/>
        </p:nvSpPr>
        <p:spPr>
          <a:xfrm>
            <a:off x="5784659" y="4941552"/>
            <a:ext cx="6313401" cy="16474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Renato Estacio – </a:t>
            </a:r>
            <a:r>
              <a:rPr lang="es-ES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Fall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2021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7799" y="135467"/>
            <a:ext cx="11438467" cy="893402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Slope: Standard Covered by this Lesson / El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pendiente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s-E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Estándar cubierto por esta lección: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242790" y="1594766"/>
            <a:ext cx="5554390" cy="3385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sz="1800" dirty="0">
                <a:solidFill>
                  <a:srgbClr val="202124"/>
                </a:solidFill>
              </a:rPr>
              <a:t>Slope: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1800" dirty="0">
                <a:solidFill>
                  <a:srgbClr val="202124"/>
                </a:solidFill>
              </a:rPr>
              <a:t>Standard Covered by this Lesson:</a:t>
            </a:r>
          </a:p>
          <a:p>
            <a:pPr marL="0" indent="0">
              <a:buNone/>
            </a:pPr>
            <a:r>
              <a:rPr lang="en-US" sz="1600" cap="all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CCSS.MATH.CONTENT.HSF.IF.B.6</a:t>
            </a:r>
            <a:endParaRPr lang="en-US" sz="1600" cap="al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202124"/>
                </a:solidFill>
              </a:rPr>
              <a:t>Calculate and interpret the average rate of change of a function (presented symbolically or as a table) over a specified interval.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202124"/>
                </a:solidFill>
              </a:rPr>
              <a:t>Estimate the rate of change from a graph.</a:t>
            </a: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5056525C-CC49-40B3-BE7F-FA191A349794}"/>
              </a:ext>
            </a:extLst>
          </p:cNvPr>
          <p:cNvSpPr txBox="1">
            <a:spLocks/>
          </p:cNvSpPr>
          <p:nvPr/>
        </p:nvSpPr>
        <p:spPr>
          <a:xfrm>
            <a:off x="5897032" y="1523745"/>
            <a:ext cx="6052178" cy="4493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El pendiente: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Estándar cubierto por esta lección: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800" dirty="0">
              <a:solidFill>
                <a:srgbClr val="202124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cap="all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CCSS.MATH.CONTENT.HSF.IF.B.6</a:t>
            </a:r>
            <a:endParaRPr lang="en-US" sz="1600" cap="all" dirty="0">
              <a:solidFill>
                <a:srgbClr val="0070C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cap="all" dirty="0">
              <a:solidFill>
                <a:srgbClr val="0070C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600" dirty="0">
                <a:solidFill>
                  <a:srgbClr val="202124"/>
                </a:solidFill>
              </a:rPr>
              <a:t>Calcule e interprete la tasa promedio de cambio de una función (presentada simbólicamente o como una tabla) durante un intervalo específico.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600" dirty="0">
              <a:solidFill>
                <a:srgbClr val="202124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600" dirty="0">
                <a:solidFill>
                  <a:srgbClr val="202124"/>
                </a:solidFill>
              </a:rPr>
              <a:t>Estimar la tasa de cambio a partir de una gráfica.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ES" altLang="en-US" sz="1600" dirty="0">
              <a:solidFill>
                <a:srgbClr val="20212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BC88D0-F28E-4A03-81B6-391518E7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513A9C-A3F5-46B3-8C96-9AFF5960E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509" y="12786"/>
            <a:ext cx="2112491" cy="113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1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9172" y="242742"/>
            <a:ext cx="8282619" cy="893402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Slope: Standard Covered by this Lesson / El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pendiente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s-E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Estándar cubierto por esta lección</a:t>
            </a:r>
            <a:r>
              <a:rPr kumimoji="0" lang="es-E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: </a:t>
            </a:r>
            <a:r>
              <a:rPr lang="en-US" sz="1800" cap="all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CCSS.MATH.CONTENT.HSF.IF.B.6</a:t>
            </a:r>
            <a:br>
              <a:rPr lang="en-US" sz="2000" cap="all" dirty="0">
                <a:solidFill>
                  <a:srgbClr val="0070C0"/>
                </a:solidFill>
              </a:rPr>
            </a:b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BC88D0-F28E-4A03-81B6-391518E7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85AA7-F3DB-43C5-891B-BA3E721FF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509" y="-2620"/>
            <a:ext cx="2112491" cy="1138764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97BB9433-EDD7-4B5D-A1AA-A4BE782BE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6975EA-310F-4DC4-AB21-F0ECE7D0C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343" y="1309627"/>
            <a:ext cx="4102082" cy="2495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1F710E-38D3-4E6F-B3CB-4118CD7DF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992" y="1239444"/>
            <a:ext cx="4950233" cy="27513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83A822-5FC4-4501-A40D-84F59C858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5" y="4164237"/>
            <a:ext cx="5202051" cy="24510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0497E1-AD69-4016-A7D2-F51DC65F18A3}"/>
              </a:ext>
            </a:extLst>
          </p:cNvPr>
          <p:cNvSpPr txBox="1"/>
          <p:nvPr/>
        </p:nvSpPr>
        <p:spPr>
          <a:xfrm>
            <a:off x="0" y="1522290"/>
            <a:ext cx="2414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What question on the Quiz was related to this standard? 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00"/>
                </a:highlight>
              </a:rPr>
              <a:t>¿Qué pregunta del cuestionario estaba relacionada con este estándar?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 </a:t>
            </a:r>
            <a:r>
              <a:rPr lang="en-US" sz="1600" dirty="0">
                <a:highlight>
                  <a:srgbClr val="FFFF00"/>
                </a:highlight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F1D950-4308-4558-A69B-8840DD0E3222}"/>
              </a:ext>
            </a:extLst>
          </p:cNvPr>
          <p:cNvSpPr txBox="1"/>
          <p:nvPr/>
        </p:nvSpPr>
        <p:spPr>
          <a:xfrm>
            <a:off x="-5039" y="3817270"/>
            <a:ext cx="263938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>
                <a:highlight>
                  <a:srgbClr val="FFFF00"/>
                </a:highlight>
                <a:cs typeface="Segoe UI" panose="020B0502040204020203" pitchFamily="34" charset="0"/>
              </a:rPr>
              <a:t>What are you being asked? What is being tested? How many approaches did you find? What is more reliable? 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00"/>
                </a:highlight>
              </a:rPr>
              <a:t>¿Qué te preguntan? ¿Qué se está probando? ¿Cuántos enfoques encontraste? ¿Qué es más confiable?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 </a:t>
            </a:r>
          </a:p>
          <a:p>
            <a:pPr>
              <a:spcAft>
                <a:spcPts val="600"/>
              </a:spcAft>
              <a:defRPr/>
            </a:pPr>
            <a:endParaRPr lang="en-US" sz="1600" dirty="0">
              <a:highlight>
                <a:srgbClr val="FFFF00"/>
              </a:highlight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9172" y="242742"/>
            <a:ext cx="8282619" cy="893402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s-ES" dirty="0" err="1">
                <a:solidFill>
                  <a:srgbClr val="202124"/>
                </a:solidFill>
                <a:latin typeface="+mn-lt"/>
                <a:cs typeface="Segoe UI" panose="020B0502040204020203" pitchFamily="34" charset="0"/>
              </a:rPr>
              <a:t>Slope</a:t>
            </a:r>
            <a:r>
              <a:rPr lang="es-ES" dirty="0">
                <a:solidFill>
                  <a:srgbClr val="202124"/>
                </a:solidFill>
                <a:latin typeface="+mn-lt"/>
                <a:cs typeface="Segoe UI" panose="020B0502040204020203" pitchFamily="34" charset="0"/>
              </a:rPr>
              <a:t> </a:t>
            </a:r>
            <a:r>
              <a:rPr lang="es-ES" dirty="0" err="1">
                <a:solidFill>
                  <a:srgbClr val="202124"/>
                </a:solidFill>
                <a:latin typeface="+mn-lt"/>
                <a:cs typeface="Segoe UI" panose="020B0502040204020203" pitchFamily="34" charset="0"/>
              </a:rPr>
              <a:t>Exercise</a:t>
            </a:r>
            <a:r>
              <a:rPr lang="es-ES" dirty="0">
                <a:solidFill>
                  <a:srgbClr val="202124"/>
                </a:solidFill>
                <a:latin typeface="+mn-lt"/>
                <a:cs typeface="Segoe UI" panose="020B0502040204020203" pitchFamily="34" charset="0"/>
              </a:rPr>
              <a:t> - E</a:t>
            </a: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jercicio en pendiente</a:t>
            </a:r>
            <a:r>
              <a:rPr kumimoji="0" lang="es-E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en-US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BC88D0-F28E-4A03-81B6-391518E7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D86FC-B8DC-4413-9DE1-67DC99BBC077}"/>
              </a:ext>
            </a:extLst>
          </p:cNvPr>
          <p:cNvSpPr txBox="1"/>
          <p:nvPr/>
        </p:nvSpPr>
        <p:spPr>
          <a:xfrm>
            <a:off x="479029" y="1401177"/>
            <a:ext cx="114143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Come up with several ways to solve the Slope questions below.</a:t>
            </a:r>
          </a:p>
          <a:p>
            <a:r>
              <a:rPr lang="en-US" sz="2000" dirty="0"/>
              <a:t>Which is most reliable in your opinion and why? </a:t>
            </a:r>
          </a:p>
          <a:p>
            <a:endParaRPr lang="en-US" sz="2000" dirty="0"/>
          </a:p>
          <a:p>
            <a:r>
              <a:rPr kumimoji="0" lang="es-E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Piense en varias formas de resolver las preguntas de pendiente a continuación. ¿Cuál es el más confiable en su opinión y por qué?</a:t>
            </a:r>
            <a:r>
              <a:rPr kumimoji="0" lang="es-E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1600" dirty="0">
              <a:highlight>
                <a:srgbClr val="FFFF00"/>
              </a:highlight>
            </a:endParaRPr>
          </a:p>
          <a:p>
            <a:endParaRPr lang="en-US" sz="1600" dirty="0">
              <a:highlight>
                <a:srgbClr val="FFFF00"/>
              </a:highlight>
            </a:endParaRPr>
          </a:p>
          <a:p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7BB9433-EDD7-4B5D-A1AA-A4BE782BE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6975EA-310F-4DC4-AB21-F0ECE7D0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55" y="3429000"/>
            <a:ext cx="4102082" cy="2495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1F710E-38D3-4E6F-B3CB-4118CD7D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38" y="3429000"/>
            <a:ext cx="4950233" cy="275131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7D634FF-A6AF-4034-9F23-2531DFF7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7804005-1503-48D0-9F0E-EA9D19A05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7799" y="135467"/>
            <a:ext cx="11438467" cy="893402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Standard Covered by this Lesson / </a:t>
            </a:r>
            <a:r>
              <a:rPr kumimoji="0" lang="es-E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Estándar cubierto por esta lección: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177799" y="1395587"/>
            <a:ext cx="5554390" cy="522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Midpoint: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Standard Covered by this Lesson:</a:t>
            </a:r>
          </a:p>
          <a:p>
            <a:pPr marL="0" indent="0">
              <a:buNone/>
            </a:pPr>
            <a:r>
              <a:rPr lang="en-US" sz="1400" cap="all" dirty="0">
                <a:solidFill>
                  <a:srgbClr val="37373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CCSS.Math.Content.HSG.GPE.B.6</a:t>
            </a:r>
            <a:endParaRPr lang="en-US" sz="1400" cap="all" dirty="0">
              <a:solidFill>
                <a:srgbClr val="373737"/>
              </a:solidFill>
            </a:endParaRPr>
          </a:p>
          <a:p>
            <a:pPr marL="0" indent="0">
              <a:buNone/>
            </a:pPr>
            <a:br>
              <a:rPr lang="en-US" sz="1400" dirty="0">
                <a:solidFill>
                  <a:srgbClr val="202124"/>
                </a:solidFill>
              </a:rPr>
            </a:br>
            <a:r>
              <a:rPr lang="en-US" sz="1400" dirty="0">
                <a:solidFill>
                  <a:srgbClr val="202124"/>
                </a:solidFill>
              </a:rPr>
              <a:t>Find the point on a directed line segment between two given points that partitions the segment in a given ratio.</a:t>
            </a: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5056525C-CC49-40B3-BE7F-FA191A349794}"/>
              </a:ext>
            </a:extLst>
          </p:cNvPr>
          <p:cNvSpPr txBox="1">
            <a:spLocks/>
          </p:cNvSpPr>
          <p:nvPr/>
        </p:nvSpPr>
        <p:spPr>
          <a:xfrm>
            <a:off x="5962023" y="1395587"/>
            <a:ext cx="6052178" cy="522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El punto medio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6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Estándar cubierto por esta lección: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dirty="0">
              <a:cs typeface="Segoe UI" panose="020B0502040204020203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cap="all" dirty="0">
                <a:solidFill>
                  <a:srgbClr val="37373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CCSS.Math.Content.HSG.GPE.B.6</a:t>
            </a:r>
            <a:endParaRPr lang="en-US" sz="1400" cap="all" dirty="0">
              <a:solidFill>
                <a:srgbClr val="373737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ES" sz="1400" b="0" i="0" u="none" strike="noStrike" cap="all" dirty="0">
              <a:solidFill>
                <a:srgbClr val="373737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400" dirty="0">
              <a:solidFill>
                <a:srgbClr val="202124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400" dirty="0">
                <a:solidFill>
                  <a:srgbClr val="202124"/>
                </a:solidFill>
              </a:rPr>
              <a:t>Encuentre el punto en un segmento de línea dirigido entre dos puntos dados que divide el segmento en una proporción determinada.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BC88D0-F28E-4A03-81B6-391518E7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603FA-BC92-4943-A0D3-8C8853D72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C87C3FE-6FAA-4382-B229-F84BDF855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4DA5C-9334-4B16-B490-B0BACEEA4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509" y="12786"/>
            <a:ext cx="2112491" cy="113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7799" y="135467"/>
            <a:ext cx="8194127" cy="893402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Midpoint: Standard Covered by this Lesson / El punto medio: </a:t>
            </a:r>
            <a:r>
              <a:rPr kumimoji="0" lang="es-E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Estándar cubierto por esta lección: </a:t>
            </a:r>
            <a:r>
              <a:rPr lang="en-US" sz="2000" cap="all" dirty="0">
                <a:solidFill>
                  <a:srgbClr val="37373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CCSS.Math.Content.HSG.GPE.B.6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BC88D0-F28E-4A03-81B6-391518E7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603FA-BC92-4943-A0D3-8C8853D72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C87C3FE-6FAA-4382-B229-F84BDF855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5BDB5-4578-494B-B0A6-B406D2747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056" y="75948"/>
            <a:ext cx="2038774" cy="10990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2817A0-661A-4DB1-9AEA-E1EE83783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937" y="1443471"/>
            <a:ext cx="7768032" cy="42932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90D91F-FD8D-40B8-B73C-555AF7CAFD5D}"/>
              </a:ext>
            </a:extLst>
          </p:cNvPr>
          <p:cNvSpPr txBox="1"/>
          <p:nvPr/>
        </p:nvSpPr>
        <p:spPr>
          <a:xfrm>
            <a:off x="177799" y="1511386"/>
            <a:ext cx="2414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What question on the Quiz was related to this standard? 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00"/>
                </a:highlight>
              </a:rPr>
              <a:t>¿Qué pregunta del cuestionario estaba relacionada con este estándar?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 </a:t>
            </a:r>
            <a:r>
              <a:rPr lang="en-US" sz="1600" dirty="0">
                <a:highlight>
                  <a:srgbClr val="FFFF00"/>
                </a:highlight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91BFC-C945-4D35-B181-4D9630E915D0}"/>
              </a:ext>
            </a:extLst>
          </p:cNvPr>
          <p:cNvSpPr txBox="1"/>
          <p:nvPr/>
        </p:nvSpPr>
        <p:spPr>
          <a:xfrm>
            <a:off x="201295" y="3809785"/>
            <a:ext cx="263938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>
                <a:highlight>
                  <a:srgbClr val="FFFF00"/>
                </a:highlight>
                <a:cs typeface="Segoe UI" panose="020B0502040204020203" pitchFamily="34" charset="0"/>
              </a:rPr>
              <a:t>What are you being asked? What is being tested? How many approaches did you find? What is more reliable? 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00"/>
                </a:highlight>
              </a:rPr>
              <a:t>¿Qué te preguntan? ¿Qué se está probando? ¿Cuántos enfoques encontraste? ¿Qué es más confiable?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 </a:t>
            </a:r>
          </a:p>
          <a:p>
            <a:pPr>
              <a:spcAft>
                <a:spcPts val="600"/>
              </a:spcAft>
              <a:defRPr/>
            </a:pPr>
            <a:endParaRPr lang="en-US" sz="1600" dirty="0">
              <a:highlight>
                <a:srgbClr val="FFFF00"/>
              </a:highlight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7799" y="135467"/>
            <a:ext cx="8371397" cy="893402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Other Questions/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Otras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preguntas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BC88D0-F28E-4A03-81B6-391518E7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603FA-BC92-4943-A0D3-8C8853D72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8B9C-1951-4693-AF03-136BE1BD0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18"/>
          <a:stretch/>
        </p:blipFill>
        <p:spPr>
          <a:xfrm>
            <a:off x="130747" y="871148"/>
            <a:ext cx="4663738" cy="3697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3726E1-35F2-4C07-B5F2-279216A65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8" b="27861"/>
          <a:stretch/>
        </p:blipFill>
        <p:spPr>
          <a:xfrm>
            <a:off x="3541810" y="1305342"/>
            <a:ext cx="4466935" cy="38985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CF5D20-04D2-41BD-BCE9-B46FD7DFE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104" y="4568893"/>
            <a:ext cx="4761391" cy="18951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9BFFA3-4FC3-476F-9271-A3B857CDEB2C}"/>
              </a:ext>
            </a:extLst>
          </p:cNvPr>
          <p:cNvSpPr txBox="1"/>
          <p:nvPr/>
        </p:nvSpPr>
        <p:spPr>
          <a:xfrm>
            <a:off x="177799" y="4980457"/>
            <a:ext cx="32838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Review of Congruency using SSS and SAS. / Los </a:t>
            </a:r>
            <a:r>
              <a:rPr lang="en-US" dirty="0" err="1">
                <a:highlight>
                  <a:srgbClr val="FFFF00"/>
                </a:highlight>
              </a:rPr>
              <a:t>siguientes</a:t>
            </a:r>
            <a:r>
              <a:rPr lang="en-US" dirty="0">
                <a:highlight>
                  <a:srgbClr val="FFFF00"/>
                </a:highlight>
              </a:rPr>
              <a:t> son para: </a:t>
            </a:r>
            <a:r>
              <a:rPr lang="en-US" dirty="0" err="1">
                <a:highlight>
                  <a:srgbClr val="FFFF00"/>
                </a:highlight>
              </a:rPr>
              <a:t>Revisión</a:t>
            </a:r>
            <a:r>
              <a:rPr lang="en-US" dirty="0">
                <a:highlight>
                  <a:srgbClr val="FFFF00"/>
                </a:highlight>
              </a:rPr>
              <a:t> de </a:t>
            </a:r>
            <a:r>
              <a:rPr lang="en-US" dirty="0" err="1">
                <a:highlight>
                  <a:srgbClr val="FFFF00"/>
                </a:highlight>
              </a:rPr>
              <a:t>congruencia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usando</a:t>
            </a:r>
            <a:r>
              <a:rPr lang="en-US" dirty="0">
                <a:highlight>
                  <a:srgbClr val="FFFF00"/>
                </a:highlight>
              </a:rPr>
              <a:t>:  SSS (Lado, Lado, Lado), SAS (Lado, Angulo, Lado).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C71DE-DFA5-431D-BE97-4A384C9AAE76}"/>
              </a:ext>
            </a:extLst>
          </p:cNvPr>
          <p:cNvSpPr txBox="1"/>
          <p:nvPr/>
        </p:nvSpPr>
        <p:spPr>
          <a:xfrm>
            <a:off x="8205547" y="1736927"/>
            <a:ext cx="37329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Thinking: Finding the Area of a Triangle when there is distracting information.  </a:t>
            </a:r>
            <a:r>
              <a:rPr lang="en-US" dirty="0" err="1">
                <a:highlight>
                  <a:srgbClr val="FFFF00"/>
                </a:highlight>
              </a:rPr>
              <a:t>Pensamiento</a:t>
            </a:r>
            <a:r>
              <a:rPr lang="en-US" dirty="0">
                <a:highlight>
                  <a:srgbClr val="FFFF00"/>
                </a:highlight>
              </a:rPr>
              <a:t>: </a:t>
            </a:r>
            <a:r>
              <a:rPr lang="en-US" dirty="0" err="1">
                <a:highlight>
                  <a:srgbClr val="FFFF00"/>
                </a:highlight>
              </a:rPr>
              <a:t>encontrar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el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área</a:t>
            </a:r>
            <a:r>
              <a:rPr lang="en-US" dirty="0">
                <a:highlight>
                  <a:srgbClr val="FFFF00"/>
                </a:highlight>
              </a:rPr>
              <a:t> de un </a:t>
            </a:r>
            <a:r>
              <a:rPr lang="en-US" dirty="0" err="1">
                <a:highlight>
                  <a:srgbClr val="FFFF00"/>
                </a:highlight>
              </a:rPr>
              <a:t>triángulo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cuando</a:t>
            </a:r>
            <a:r>
              <a:rPr lang="en-US" dirty="0">
                <a:highlight>
                  <a:srgbClr val="FFFF00"/>
                </a:highlight>
              </a:rPr>
              <a:t> hay </a:t>
            </a:r>
            <a:r>
              <a:rPr lang="en-US" dirty="0" err="1">
                <a:highlight>
                  <a:srgbClr val="FFFF00"/>
                </a:highlight>
              </a:rPr>
              <a:t>información</a:t>
            </a:r>
            <a:r>
              <a:rPr lang="en-US" dirty="0">
                <a:highlight>
                  <a:srgbClr val="FFFF00"/>
                </a:highlight>
              </a:rPr>
              <a:t> que </a:t>
            </a:r>
            <a:r>
              <a:rPr lang="en-US" dirty="0" err="1">
                <a:highlight>
                  <a:srgbClr val="FFFF00"/>
                </a:highlight>
              </a:rPr>
              <a:t>distrae</a:t>
            </a:r>
            <a:r>
              <a:rPr lang="en-US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59C184E-6908-46F0-9D5E-1B9C6D5C5855}"/>
              </a:ext>
            </a:extLst>
          </p:cNvPr>
          <p:cNvSpPr/>
          <p:nvPr/>
        </p:nvSpPr>
        <p:spPr>
          <a:xfrm>
            <a:off x="7162800" y="2449286"/>
            <a:ext cx="845945" cy="370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DF1ED36-B545-4117-9B9A-57F361B35A35}"/>
              </a:ext>
            </a:extLst>
          </p:cNvPr>
          <p:cNvSpPr/>
          <p:nvPr/>
        </p:nvSpPr>
        <p:spPr>
          <a:xfrm>
            <a:off x="1240971" y="4344414"/>
            <a:ext cx="364786" cy="543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F9EF7AE-5B5A-496E-9C22-A20F93024118}"/>
              </a:ext>
            </a:extLst>
          </p:cNvPr>
          <p:cNvSpPr/>
          <p:nvPr/>
        </p:nvSpPr>
        <p:spPr>
          <a:xfrm>
            <a:off x="9120522" y="5516457"/>
            <a:ext cx="845945" cy="370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6EBBA9-6BFF-41C8-8AF1-EC0D40A78E92}"/>
              </a:ext>
            </a:extLst>
          </p:cNvPr>
          <p:cNvSpPr txBox="1"/>
          <p:nvPr/>
        </p:nvSpPr>
        <p:spPr>
          <a:xfrm>
            <a:off x="10100743" y="5101349"/>
            <a:ext cx="19421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Remembering FOIL. </a:t>
            </a:r>
            <a:r>
              <a:rPr lang="en-US" dirty="0" err="1">
                <a:highlight>
                  <a:srgbClr val="FFFF00"/>
                </a:highlight>
              </a:rPr>
              <a:t>Recordando</a:t>
            </a:r>
            <a:r>
              <a:rPr lang="en-US" dirty="0">
                <a:highlight>
                  <a:srgbClr val="FFFF00"/>
                </a:highlight>
              </a:rPr>
              <a:t> FOIL.</a:t>
            </a:r>
          </a:p>
        </p:txBody>
      </p:sp>
    </p:spTree>
    <p:extLst>
      <p:ext uri="{BB962C8B-B14F-4D97-AF65-F5344CB8AC3E}">
        <p14:creationId xmlns:p14="http://schemas.microsoft.com/office/powerpoint/2010/main" val="99891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7799" y="135467"/>
            <a:ext cx="11438467" cy="893402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Review /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Revisar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177799" y="1208481"/>
            <a:ext cx="5830381" cy="5514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Reviewed quiz and standards aligned to it.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Used the following questions to analyze the quiz material: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What are you being asked? What is being tested? How many approaches did you find? What is more reliable?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Next steps: Continue to review class PowerPoints on the topics (located in Google Classroom), take class notes, do practice problems, &amp; use Khan Academy: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Distance: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https://www.khanacademy.org/math/geometry/hs-geo-analytic-geometry/hs-geo-distance-and-midpoints/a/distance-formula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Slope: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https://www.khanacademy.org/math/algebra/x2f8bb11595b61c86:linear-equations-graphs/x2f8bb11595b61c86:slope/a/slope-review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Midpoint: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https://www.khanacademy.org/math/geometry/hs-geo-analytic-geometry/hs-geo-distance-and-midpoints/v/midpoint-formula</a:t>
            </a:r>
          </a:p>
          <a:p>
            <a:pPr lvl="1">
              <a:spcAft>
                <a:spcPts val="600"/>
              </a:spcAft>
              <a:defRPr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spcAft>
                <a:spcPts val="600"/>
              </a:spcAft>
              <a:defRPr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5056525C-CC49-40B3-BE7F-FA191A349794}"/>
              </a:ext>
            </a:extLst>
          </p:cNvPr>
          <p:cNvSpPr txBox="1">
            <a:spLocks/>
          </p:cNvSpPr>
          <p:nvPr/>
        </p:nvSpPr>
        <p:spPr>
          <a:xfrm>
            <a:off x="6265488" y="1301055"/>
            <a:ext cx="5554390" cy="54214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Examen revisado y estándares alineados con él.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6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Usó las siguientes preguntas para analizar el material del cuestionario: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6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¿Qué te preguntan? ¿Qué se está probando? ¿Cuántos enfoques encontraste? ¿Qué es más confiable?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altLang="en-US" sz="1600" dirty="0">
              <a:solidFill>
                <a:srgbClr val="202124"/>
              </a:solidFill>
              <a:latin typeface="inheri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Próximos pasos: continúe revisando los </a:t>
            </a:r>
            <a:r>
              <a:rPr kumimoji="0" lang="es-ES" altLang="en-US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PowerPoints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de la clase sobre los temas (ubicados en Google </a:t>
            </a:r>
            <a:r>
              <a:rPr kumimoji="0" lang="es-ES" altLang="en-US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Classroom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), tome notas de la clase, practique problemas y use Khan </a:t>
            </a:r>
            <a:r>
              <a:rPr kumimoji="0" lang="es-ES" altLang="en-US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Academy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: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ES" altLang="en-US" sz="1600" dirty="0">
              <a:solidFill>
                <a:srgbClr val="202124"/>
              </a:solidFill>
              <a:latin typeface="inheri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ES" altLang="en-US" sz="1600" b="1" i="0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Distancia: 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https://www.khanacademy.org/math/geometry/hs-geo-analytic-geometry/hs-geo-distance-and-midpoints/a/distance-formula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s-ES" altLang="en-US" sz="16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ES" altLang="en-US" sz="1600" b="1" i="0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Pendiente: 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https://www.khanacademy.org/math/algebra/x2f8bb11595b61c86:linear-equations-graphs/x2f8bb11595b61c86:slope/a/slope-review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s-ES" altLang="en-US" sz="16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ES" altLang="en-US" sz="1600" b="1" i="0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Punto medio: 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https://www.khanacademy.org/math/geometry/hs-geo-analytic-geometry/hs-geo-distance-and-midpoints/v/midpoint-formula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BFD7F7-F2B1-44AE-BB71-10CAC407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243DE-F069-4A80-8A01-21BA991BF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936AF-D4D2-40CE-92C7-5BC9FA92A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B380782-778F-4F60-A587-FFB9BB35D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7799" y="135467"/>
            <a:ext cx="11438467" cy="893402"/>
          </a:xfrm>
        </p:spPr>
        <p:txBody>
          <a:bodyPr anchor="ctr">
            <a:noAutofit/>
          </a:bodyPr>
          <a:lstStyle/>
          <a:p>
            <a:r>
              <a:rPr lang="en-US" sz="2000" dirty="0">
                <a:latin typeface="+mn-lt"/>
                <a:cs typeface="Segoe UI Light" panose="020B0502040204020203" pitchFamily="34" charset="0"/>
              </a:rPr>
              <a:t>We are entering the final part of our semester – the last 6 weeks…. What’s Next? 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177799" y="1294163"/>
            <a:ext cx="5003801" cy="523726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Remainder of Fall Semester: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Fun Math 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Class PowerPoint for Quick Overview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Review Congruency and Start Similarity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Volumes using Distance Formula and Midpoint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Using slope (predictions, rates of change, perpendicular and parallel lines)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Review Angles, Transversals, Corresponding.  Discuss interior and exterior angles.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Prepare for Final Exam – </a:t>
            </a:r>
          </a:p>
          <a:p>
            <a:pPr marL="1371600" lvl="2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How to prepare</a:t>
            </a:r>
          </a:p>
          <a:p>
            <a:pPr marL="1371600" lvl="2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What to expect </a:t>
            </a:r>
          </a:p>
          <a:p>
            <a:pPr marL="1371600" lvl="2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What to prepare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BFD7F7-F2B1-44AE-BB71-10CAC407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243DE-F069-4A80-8A01-21BA991BF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B380782-778F-4F60-A587-FFB9BB35D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8BAFAE1-7E77-45B7-9641-E25A0261C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DB34DAB-D477-4E62-AD37-0C87B360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74589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C08A773-F043-4FFA-81FC-5465D9453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D47EC320-8B6A-4608-8A49-9EB81D93C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38C5CC-A332-4BC6-879C-57F6AF715881}"/>
              </a:ext>
            </a:extLst>
          </p:cNvPr>
          <p:cNvSpPr txBox="1"/>
          <p:nvPr/>
        </p:nvSpPr>
        <p:spPr>
          <a:xfrm>
            <a:off x="9054097" y="2813551"/>
            <a:ext cx="3058075" cy="3801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Next semester: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Areas and Surface Areas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Inscribed Angles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Transformations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Word Problems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Geometry and Statistics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Geometry and Algebra</a:t>
            </a:r>
          </a:p>
          <a:p>
            <a: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Standardized testing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8164E5-F5D4-4886-B4AD-C901C7961E72}"/>
              </a:ext>
            </a:extLst>
          </p:cNvPr>
          <p:cNvSpPr txBox="1"/>
          <p:nvPr/>
        </p:nvSpPr>
        <p:spPr>
          <a:xfrm>
            <a:off x="5481364" y="1294163"/>
            <a:ext cx="3058075" cy="35394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</a:rPr>
              <a:t>11/8 - PowerPoint finish</a:t>
            </a:r>
            <a:br>
              <a:rPr lang="en-US" sz="1400" dirty="0"/>
            </a:br>
            <a:br>
              <a:rPr lang="en-US" sz="1400" dirty="0"/>
            </a:br>
            <a:r>
              <a:rPr lang="en-US" sz="1400" b="0" i="0" dirty="0">
                <a:effectLst/>
              </a:rPr>
              <a:t>11/10 - PowerPoint review</a:t>
            </a:r>
            <a:br>
              <a:rPr lang="en-US" sz="1400" dirty="0"/>
            </a:br>
            <a:br>
              <a:rPr lang="en-US" sz="1400" dirty="0"/>
            </a:br>
            <a:r>
              <a:rPr lang="en-US" sz="1400" b="0" i="0" dirty="0">
                <a:effectLst/>
              </a:rPr>
              <a:t>11/12 - PowerPoint review</a:t>
            </a:r>
          </a:p>
          <a:p>
            <a:br>
              <a:rPr lang="en-US" sz="1400" dirty="0"/>
            </a:br>
            <a:r>
              <a:rPr lang="en-US" sz="1400" b="0" i="0" dirty="0">
                <a:effectLst/>
              </a:rPr>
              <a:t>11/15 - 11/19 - Review Angles, Transversals, Corresponding.  </a:t>
            </a:r>
          </a:p>
          <a:p>
            <a:r>
              <a:rPr lang="en-US" sz="1400" b="0" i="0" dirty="0">
                <a:effectLst/>
              </a:rPr>
              <a:t>Discuss interior and exterior angles.</a:t>
            </a:r>
            <a:br>
              <a:rPr lang="en-US" sz="1400" dirty="0"/>
            </a:br>
            <a:br>
              <a:rPr lang="en-US" sz="1400" dirty="0"/>
            </a:br>
            <a:r>
              <a:rPr lang="en-US" sz="1400" b="0" i="0" dirty="0">
                <a:effectLst/>
              </a:rPr>
              <a:t>11/22 - No Classes - Complete any make-up work on your own. Start prep for final.</a:t>
            </a:r>
          </a:p>
          <a:p>
            <a:br>
              <a:rPr lang="en-US" sz="1400" dirty="0"/>
            </a:br>
            <a:r>
              <a:rPr lang="en-US" sz="1400" b="0" i="0" dirty="0">
                <a:effectLst/>
              </a:rPr>
              <a:t>11/29 - 12/3 – Finish Prep for Semester Final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2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7799" y="135467"/>
            <a:ext cx="11438467" cy="893402"/>
          </a:xfrm>
        </p:spPr>
        <p:txBody>
          <a:bodyPr anchor="ctr">
            <a:noAutofit/>
          </a:bodyPr>
          <a:lstStyle/>
          <a:p>
            <a:r>
              <a:rPr kumimoji="0" lang="es-E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Estamos entrando en la parte final de nuestro semestre - las últimas 6 semanas…</a:t>
            </a:r>
            <a:r>
              <a:rPr kumimoji="0" lang="es-E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s-E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kumimoji="0" lang="es-E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¿Que sigue?</a:t>
            </a:r>
            <a:r>
              <a:rPr kumimoji="0" lang="es-E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en-US" sz="20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5056525C-CC49-40B3-BE7F-FA191A349794}"/>
              </a:ext>
            </a:extLst>
          </p:cNvPr>
          <p:cNvSpPr txBox="1">
            <a:spLocks/>
          </p:cNvSpPr>
          <p:nvPr/>
        </p:nvSpPr>
        <p:spPr>
          <a:xfrm>
            <a:off x="225575" y="1197190"/>
            <a:ext cx="4803625" cy="537188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defPPr>
              <a:defRPr lang="en-US"/>
            </a:defPPr>
            <a:lvl1pPr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371600" lvl="2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altLang="en-US" sz="1600" dirty="0"/>
              <a:t>Resto del semestre de otoño: </a:t>
            </a:r>
          </a:p>
          <a:p>
            <a:pPr lvl="1">
              <a:defRPr/>
            </a:pPr>
            <a:r>
              <a:rPr lang="es-ES" altLang="en-US" sz="1600" dirty="0"/>
              <a:t>Matemáticas divertidas </a:t>
            </a:r>
          </a:p>
          <a:p>
            <a:pPr lvl="1">
              <a:defRPr/>
            </a:pPr>
            <a:r>
              <a:rPr lang="es-ES" altLang="en-US" sz="1600" dirty="0"/>
              <a:t>PowerPoint de clase para una descripción general rápida</a:t>
            </a:r>
          </a:p>
          <a:p>
            <a:pPr lvl="1">
              <a:defRPr/>
            </a:pPr>
            <a:r>
              <a:rPr lang="es-ES" altLang="en-US" sz="1600" dirty="0"/>
              <a:t>Revisar la congruencia y la similitud de inicio </a:t>
            </a:r>
          </a:p>
          <a:p>
            <a:pPr lvl="1">
              <a:defRPr/>
            </a:pPr>
            <a:r>
              <a:rPr lang="es-ES" altLang="en-US" sz="1600" dirty="0"/>
              <a:t>Volúmenes usando fórmula de distancia y punto medio </a:t>
            </a:r>
          </a:p>
          <a:p>
            <a:pPr lvl="1">
              <a:defRPr/>
            </a:pPr>
            <a:r>
              <a:rPr lang="es-ES" altLang="en-US" sz="1600" dirty="0"/>
              <a:t>Usando </a:t>
            </a:r>
            <a:r>
              <a:rPr lang="es-ES" altLang="en-US" sz="1800" dirty="0"/>
              <a:t>pendiente</a:t>
            </a:r>
            <a:r>
              <a:rPr lang="es-ES" altLang="en-US" sz="1600" dirty="0"/>
              <a:t> (predicciones, tasas de cambio, líneas perpendiculares y paralelas) </a:t>
            </a:r>
          </a:p>
          <a:p>
            <a:pPr lvl="1">
              <a:defRPr/>
            </a:pPr>
            <a:r>
              <a:rPr lang="es-ES" altLang="en-US" sz="1600" dirty="0"/>
              <a:t>Revisar ángulos, transversales, correspondientes. Analice los ángulos interiores y exteriores. </a:t>
            </a:r>
          </a:p>
          <a:p>
            <a:pPr lvl="1">
              <a:defRPr/>
            </a:pPr>
            <a:r>
              <a:rPr lang="es-ES" altLang="en-US" sz="1600" dirty="0"/>
              <a:t>Prepárese para el examen final – </a:t>
            </a:r>
          </a:p>
          <a:p>
            <a:pPr lvl="2">
              <a:defRPr/>
            </a:pPr>
            <a:r>
              <a:rPr lang="es-ES" altLang="en-US" sz="1600" dirty="0"/>
              <a:t>Cómo preparar </a:t>
            </a:r>
          </a:p>
          <a:p>
            <a:pPr lvl="2">
              <a:defRPr/>
            </a:pPr>
            <a:r>
              <a:rPr lang="es-ES" altLang="en-US" sz="1600" dirty="0"/>
              <a:t>Que esperar </a:t>
            </a:r>
          </a:p>
          <a:p>
            <a:pPr lvl="2">
              <a:defRPr/>
            </a:pPr>
            <a:r>
              <a:rPr lang="es-ES" altLang="en-US" sz="1600" dirty="0"/>
              <a:t>Que preparar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BFD7F7-F2B1-44AE-BB71-10CAC407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243DE-F069-4A80-8A01-21BA991BF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B380782-778F-4F60-A587-FFB9BB35D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8BAFAE1-7E77-45B7-9641-E25A0261C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DB34DAB-D477-4E62-AD37-0C87B360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74589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C08A773-F043-4FFA-81FC-5465D9453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D47EC320-8B6A-4608-8A49-9EB81D93C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09DA3E6B-42BF-47DD-B07C-50F115C921BC}"/>
              </a:ext>
            </a:extLst>
          </p:cNvPr>
          <p:cNvSpPr txBox="1">
            <a:spLocks/>
          </p:cNvSpPr>
          <p:nvPr/>
        </p:nvSpPr>
        <p:spPr>
          <a:xfrm>
            <a:off x="8994625" y="2242457"/>
            <a:ext cx="2971800" cy="43266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800100" lvl="1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371600" lvl="2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altLang="en-US" sz="1400" i="1" dirty="0"/>
              <a:t>Próximo semestre: </a:t>
            </a:r>
          </a:p>
          <a:p>
            <a:pPr lvl="1">
              <a:defRPr/>
            </a:pPr>
            <a:r>
              <a:rPr lang="es-ES" altLang="en-US" sz="1400" i="1" dirty="0"/>
              <a:t>Áreas </a:t>
            </a:r>
            <a:r>
              <a:rPr lang="es-ES" altLang="en-US" sz="1600" i="1" dirty="0"/>
              <a:t>y superficies </a:t>
            </a:r>
          </a:p>
          <a:p>
            <a:pPr lvl="1">
              <a:defRPr/>
            </a:pPr>
            <a:r>
              <a:rPr lang="es-ES" altLang="en-US" sz="1600" i="1" dirty="0"/>
              <a:t>Ángulos inscritos Transformaciones </a:t>
            </a:r>
          </a:p>
          <a:p>
            <a:pPr lvl="1">
              <a:defRPr/>
            </a:pPr>
            <a:r>
              <a:rPr lang="es-ES" altLang="en-US" sz="1600" i="1" dirty="0"/>
              <a:t>Problemas de palabras </a:t>
            </a:r>
          </a:p>
          <a:p>
            <a:pPr lvl="1">
              <a:defRPr/>
            </a:pPr>
            <a:r>
              <a:rPr lang="es-ES" altLang="en-US" sz="1600" i="1" dirty="0"/>
              <a:t>Geometría y estadística </a:t>
            </a:r>
          </a:p>
          <a:p>
            <a:pPr lvl="1">
              <a:defRPr/>
            </a:pPr>
            <a:r>
              <a:rPr lang="es-ES" altLang="en-US" sz="1600" i="1" dirty="0"/>
              <a:t>Geometría y álgebra </a:t>
            </a:r>
          </a:p>
          <a:p>
            <a:pPr lvl="1">
              <a:defRPr/>
            </a:pPr>
            <a:r>
              <a:rPr lang="es-ES" altLang="en-US" sz="1600" i="1" dirty="0"/>
              <a:t>Pruebas estandarizadas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3A225AE-6E13-4BAC-8A2C-9EAE2AAB6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7141C2-A78E-4591-87F1-957EC5DBD096}"/>
              </a:ext>
            </a:extLst>
          </p:cNvPr>
          <p:cNvSpPr txBox="1"/>
          <p:nvPr/>
        </p:nvSpPr>
        <p:spPr>
          <a:xfrm>
            <a:off x="5159828" y="1197190"/>
            <a:ext cx="3472543" cy="4183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60000"/>
              </a:lnSpc>
              <a:defRPr/>
            </a:pPr>
            <a:r>
              <a:rPr lang="es-E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8/11 - Finalización de PowerPoint </a:t>
            </a:r>
          </a:p>
          <a:p>
            <a:pPr fontAlgn="base">
              <a:lnSpc>
                <a:spcPct val="160000"/>
              </a:lnSpc>
              <a:defRPr/>
            </a:pPr>
            <a:r>
              <a:rPr lang="es-E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10/11 - Revisión de PowerPoint </a:t>
            </a:r>
          </a:p>
          <a:p>
            <a:pPr fontAlgn="base">
              <a:lnSpc>
                <a:spcPct val="160000"/>
              </a:lnSpc>
              <a:defRPr/>
            </a:pPr>
            <a:r>
              <a:rPr lang="es-E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12/11 - Revisión de PowerPoint </a:t>
            </a:r>
          </a:p>
          <a:p>
            <a:pPr fontAlgn="base">
              <a:lnSpc>
                <a:spcPct val="160000"/>
              </a:lnSpc>
              <a:defRPr/>
            </a:pPr>
            <a:r>
              <a:rPr lang="es-E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15/11 - 19/11 - Revisar ángulos, transversales, correspondientes. Analice los ángulos interiores y exteriores. </a:t>
            </a:r>
          </a:p>
          <a:p>
            <a:pPr fontAlgn="base">
              <a:lnSpc>
                <a:spcPct val="160000"/>
              </a:lnSpc>
              <a:defRPr/>
            </a:pPr>
            <a:r>
              <a:rPr lang="es-E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22/11 - No hay clases - Complete cualquier trabajo de recuperación por su cuenta. Empiece la preparación para la final. </a:t>
            </a:r>
          </a:p>
          <a:p>
            <a:pPr fontAlgn="base">
              <a:lnSpc>
                <a:spcPct val="160000"/>
              </a:lnSpc>
              <a:defRPr/>
            </a:pPr>
            <a:r>
              <a:rPr lang="es-E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29/11 - 3/12 - Terminar la preparación para la final del semestre </a:t>
            </a:r>
          </a:p>
        </p:txBody>
      </p:sp>
    </p:spTree>
    <p:extLst>
      <p:ext uri="{BB962C8B-B14F-4D97-AF65-F5344CB8AC3E}">
        <p14:creationId xmlns:p14="http://schemas.microsoft.com/office/powerpoint/2010/main" val="31523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7543" y="102920"/>
            <a:ext cx="11438467" cy="89340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Today’s Plan - Friday, 11/5/21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293915" y="1252528"/>
            <a:ext cx="4448629" cy="52083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Materials for Today: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Journal for Writing, pen, paper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Laptop or electronic device to pull up Class PowerPoint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Equations for Distance, Slope, Midpoint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Something to take notes 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Agenda: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Reflection – journal writing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Review results of the analytical geometry quiz and correlation to standards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Slope – Discuss various approaches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Review upcoming schedule and plan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Remove decorations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28967-8AF6-4E74-9CA5-809F39D33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34837D-A55F-49FB-B60A-B727382F9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075BAE0-ABF5-4023-96D8-157D7CF1D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D3A28C-66A4-4640-B144-3F02E4445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2F1E4-35E8-48C5-8F1D-99D0F6F6125C}"/>
              </a:ext>
            </a:extLst>
          </p:cNvPr>
          <p:cNvSpPr txBox="1"/>
          <p:nvPr/>
        </p:nvSpPr>
        <p:spPr>
          <a:xfrm>
            <a:off x="5236839" y="1179036"/>
            <a:ext cx="666124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By the end of this lesson – you should be able to: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Practice writing and reflecting and/or making recommendations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Understand what each question was testing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See common mistakes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Continue to develop mindset on approaches to solving problems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b="1" u="sng" dirty="0">
                <a:latin typeface="Segoe UI" panose="020B0502040204020203" pitchFamily="34" charset="0"/>
                <a:cs typeface="Segoe UI" panose="020B0502040204020203" pitchFamily="34" charset="0"/>
              </a:rPr>
              <a:t>Content: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Quiz review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u="sng" dirty="0">
                <a:latin typeface="Segoe UI" panose="020B0502040204020203" pitchFamily="34" charset="0"/>
                <a:cs typeface="Segoe UI" panose="020B0502040204020203" pitchFamily="34" charset="0"/>
              </a:rPr>
              <a:t>Process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Use quiz, standards, and answers to analyze quiz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b="1" u="sng" dirty="0">
                <a:latin typeface="Segoe UI" panose="020B0502040204020203" pitchFamily="34" charset="0"/>
                <a:cs typeface="Segoe UI" panose="020B0502040204020203" pitchFamily="34" charset="0"/>
              </a:rPr>
              <a:t>Product (deliverable for today):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Journal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Class notes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u="sng" dirty="0">
                <a:latin typeface="Segoe UI" panose="020B0502040204020203" pitchFamily="34" charset="0"/>
                <a:cs typeface="Segoe UI" panose="020B0502040204020203" pitchFamily="34" charset="0"/>
              </a:rPr>
              <a:t>No Assessment</a:t>
            </a:r>
          </a:p>
        </p:txBody>
      </p:sp>
    </p:spTree>
    <p:extLst>
      <p:ext uri="{BB962C8B-B14F-4D97-AF65-F5344CB8AC3E}">
        <p14:creationId xmlns:p14="http://schemas.microsoft.com/office/powerpoint/2010/main" val="16202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0059" y="94982"/>
            <a:ext cx="11438467" cy="89340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Plan de hoy – Viernes, 5/11/21</a:t>
            </a: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5056525C-CC49-40B3-BE7F-FA191A349794}"/>
              </a:ext>
            </a:extLst>
          </p:cNvPr>
          <p:cNvSpPr txBox="1">
            <a:spLocks/>
          </p:cNvSpPr>
          <p:nvPr/>
        </p:nvSpPr>
        <p:spPr>
          <a:xfrm>
            <a:off x="323184" y="2055620"/>
            <a:ext cx="6482077" cy="5229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altLang="en-US" sz="16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28967-8AF6-4E74-9CA5-809F39D33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34837D-A55F-49FB-B60A-B727382F9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075BAE0-ABF5-4023-96D8-157D7CF1D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D3A28C-66A4-4640-B144-3F02E4445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CF172F1-62D4-480F-BE40-0DB0DDB25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F4B99-11CA-4D79-8FCA-ECE2EB201985}"/>
              </a:ext>
            </a:extLst>
          </p:cNvPr>
          <p:cNvSpPr txBox="1"/>
          <p:nvPr/>
        </p:nvSpPr>
        <p:spPr>
          <a:xfrm>
            <a:off x="210059" y="1225689"/>
            <a:ext cx="588594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b="1" i="0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Materiales para hoy: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b="1" i="0" u="sng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Diario de escritura, bolígrafo, papel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Computadora portátil o dispositivo electrónico para abrir la clase PowerPoint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Ecuaciones para distancia, pendiente, punto medio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Algo para tomar notas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dirty="0">
              <a:solidFill>
                <a:srgbClr val="202124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b="1" i="0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Agenda: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b="1" i="0" u="sng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Reflexión - escritura de un diario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Revisar los resultados del cuestionario de geometría analítica y la correlación con los estándares.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Pendiente: discutir varios enfoques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ES" altLang="en-US" dirty="0">
                <a:solidFill>
                  <a:srgbClr val="202124"/>
                </a:solidFill>
              </a:rPr>
              <a:t>Revise el próximo programa y plan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Quitar decoraciones</a:t>
            </a: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41F5C51-4AA5-486B-8E51-40A759B6B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75F7205-32B4-4F2A-A725-CC7D7F45310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96000" y="1130707"/>
            <a:ext cx="630283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b="1" u="sng" dirty="0">
                <a:solidFill>
                  <a:srgbClr val="202124"/>
                </a:solidFill>
              </a:rPr>
              <a:t>Al final de esta lección debería poder: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ES" altLang="en-US" dirty="0">
                <a:solidFill>
                  <a:srgbClr val="202124"/>
                </a:solidFill>
              </a:rPr>
              <a:t>Practicar la escritura y la reflexión y / o hacer recomendaciones.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ES" altLang="en-US" dirty="0">
                <a:solidFill>
                  <a:srgbClr val="202124"/>
                </a:solidFill>
              </a:rPr>
              <a:t>Entender lo que estaba probando cada pregunta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ES" altLang="en-US" dirty="0">
                <a:solidFill>
                  <a:srgbClr val="202124"/>
                </a:solidFill>
              </a:rPr>
              <a:t>Ver errores comunes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ES" altLang="en-US" dirty="0">
                <a:solidFill>
                  <a:srgbClr val="202124"/>
                </a:solidFill>
              </a:rPr>
              <a:t>Continuar desarrollando la mentalidad sobre los enfoques para resolver problemas.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s-ES" altLang="en-US" dirty="0">
              <a:solidFill>
                <a:srgbClr val="20212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b="1" u="sng" dirty="0">
                <a:solidFill>
                  <a:srgbClr val="202124"/>
                </a:solidFill>
              </a:rPr>
              <a:t>Contenido: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n-US" dirty="0">
                <a:solidFill>
                  <a:srgbClr val="202124"/>
                </a:solidFill>
              </a:rPr>
              <a:t>Revisión del cuestionario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altLang="en-US" dirty="0">
              <a:solidFill>
                <a:srgbClr val="20212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b="1" u="sng" dirty="0">
                <a:solidFill>
                  <a:srgbClr val="202124"/>
                </a:solidFill>
              </a:rPr>
              <a:t>Proceso: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n-US" dirty="0">
                <a:solidFill>
                  <a:srgbClr val="202124"/>
                </a:solidFill>
              </a:rPr>
              <a:t>Utilice cuestionarios, estándares y respuestas para analizar cuestionarios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altLang="en-US" dirty="0">
              <a:solidFill>
                <a:srgbClr val="20212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b="1" u="sng" dirty="0">
                <a:solidFill>
                  <a:srgbClr val="202124"/>
                </a:solidFill>
              </a:rPr>
              <a:t>Producto (entregable por hoy):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n-US" dirty="0">
                <a:solidFill>
                  <a:srgbClr val="202124"/>
                </a:solidFill>
              </a:rPr>
              <a:t>Diario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n-US" dirty="0">
                <a:solidFill>
                  <a:srgbClr val="202124"/>
                </a:solidFill>
              </a:rPr>
              <a:t>Apuntes de clase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dirty="0">
              <a:solidFill>
                <a:srgbClr val="20212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b="1" u="sng" dirty="0">
                <a:solidFill>
                  <a:srgbClr val="202124"/>
                </a:solidFill>
              </a:rPr>
              <a:t>Sin evaluación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3F3A61B7-C515-4389-A5C1-8216E17EF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6145C788-532A-412D-BBAB-B7B844C86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40" y="175764"/>
            <a:ext cx="12004120" cy="6752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  <a:solidFill>
            <a:schemeClr val="bg2">
              <a:lumMod val="10000"/>
            </a:schemeClr>
          </a:solidFill>
          <a:ln>
            <a:noFill/>
          </a:ln>
        </p:spPr>
        <p:txBody>
          <a:bodyPr anchor="ctr" anchorCtr="0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Writing for Today - </a:t>
            </a:r>
            <a:r>
              <a:rPr lang="es-ES" sz="3600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E</a:t>
            </a:r>
            <a:r>
              <a:rPr kumimoji="0" lang="es-ES" altLang="en-US" sz="3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scribiendo para hoy</a:t>
            </a:r>
            <a:r>
              <a:rPr kumimoji="0" lang="es-ES" altLang="en-US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73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6157" y="129640"/>
            <a:ext cx="11438467" cy="893402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  <a:cs typeface="Segoe UI Light" panose="020B0502040204020203" pitchFamily="34" charset="0"/>
              </a:rPr>
              <a:t>Writing for Today - </a:t>
            </a:r>
            <a:r>
              <a:rPr lang="es-ES" dirty="0">
                <a:solidFill>
                  <a:srgbClr val="202124"/>
                </a:solidFill>
                <a:latin typeface="+mn-lt"/>
                <a:cs typeface="Segoe UI Light" panose="020B0502040204020203" pitchFamily="34" charset="0"/>
              </a:rPr>
              <a:t>E</a:t>
            </a:r>
            <a:r>
              <a:rPr kumimoji="0" lang="es-ES" altLang="en-US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scribiendo para hoy</a:t>
            </a:r>
            <a:r>
              <a:rPr kumimoji="0" lang="es-ES" alt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en-US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380999" y="1273087"/>
            <a:ext cx="5554391" cy="5477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defRPr>
            </a:lvl1pPr>
            <a:lvl2pPr marL="6858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600" dirty="0">
                <a:latin typeface="+mn-lt"/>
              </a:rPr>
              <a:t>During the first 10 minutes of class</a:t>
            </a:r>
          </a:p>
          <a:p>
            <a:endParaRPr lang="en-US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n-lt"/>
              </a:rPr>
              <a:t>Write about something that is frustrating in you life, personally, academically, either or both.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+mn-lt"/>
              </a:rPr>
              <a:t>Anything you can control?</a:t>
            </a: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5056525C-CC49-40B3-BE7F-FA191A349794}"/>
              </a:ext>
            </a:extLst>
          </p:cNvPr>
          <p:cNvSpPr txBox="1">
            <a:spLocks/>
          </p:cNvSpPr>
          <p:nvPr/>
        </p:nvSpPr>
        <p:spPr>
          <a:xfrm>
            <a:off x="6256611" y="1244664"/>
            <a:ext cx="5797544" cy="5477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Durante los primeros 10 minutos de clase</a:t>
            </a:r>
            <a:r>
              <a:rPr kumimoji="0" lang="es-ES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28967-8AF6-4E74-9CA5-809F39D33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3903CD-C226-45B7-A563-62497FE3C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B50C80-D36C-487A-BC67-D9C4E1A64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6D66B785-CFAC-4880-8D77-4FFB966BB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6145C788-532A-412D-BBAB-B7B844C86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40" y="175764"/>
            <a:ext cx="12004120" cy="6752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  <a:solidFill>
            <a:schemeClr val="bg2">
              <a:lumMod val="10000"/>
            </a:schemeClr>
          </a:solidFill>
          <a:ln>
            <a:noFill/>
          </a:ln>
        </p:spPr>
        <p:txBody>
          <a:bodyPr anchor="ctr" anchorCtr="0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</a:rPr>
              <a:t>Class Overview PowerPoint</a:t>
            </a:r>
          </a:p>
        </p:txBody>
      </p:sp>
    </p:spTree>
    <p:extLst>
      <p:ext uri="{BB962C8B-B14F-4D97-AF65-F5344CB8AC3E}">
        <p14:creationId xmlns:p14="http://schemas.microsoft.com/office/powerpoint/2010/main" val="180610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7799" y="135467"/>
            <a:ext cx="12014201" cy="89340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rPr>
              <a:t>Goals for Today</a:t>
            </a:r>
            <a:endParaRPr lang="en-US" sz="2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21207" y="1493241"/>
            <a:ext cx="5554390" cy="522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Goals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Create review slide for Class PowerPoint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By the end of this lesson – you should have submitted </a:t>
            </a: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5056525C-CC49-40B3-BE7F-FA191A349794}"/>
              </a:ext>
            </a:extLst>
          </p:cNvPr>
          <p:cNvSpPr txBox="1">
            <a:spLocks/>
          </p:cNvSpPr>
          <p:nvPr/>
        </p:nvSpPr>
        <p:spPr>
          <a:xfrm>
            <a:off x="6256610" y="1459374"/>
            <a:ext cx="5554390" cy="522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s-ES" sz="1800" dirty="0">
                <a:latin typeface="Segoe UI" panose="020B0502040204020203" pitchFamily="34" charset="0"/>
                <a:cs typeface="Segoe UI" panose="020B0502040204020203" pitchFamily="34" charset="0"/>
              </a:rPr>
              <a:t>Metas</a:t>
            </a:r>
          </a:p>
          <a:p>
            <a:pPr>
              <a:spcAft>
                <a:spcPts val="600"/>
              </a:spcAft>
              <a:defRPr/>
            </a:pPr>
            <a:r>
              <a:rPr lang="es-ES" sz="1800" b="0" i="0" dirty="0">
                <a:solidFill>
                  <a:srgbClr val="202124"/>
                </a:solidFill>
                <a:effectLst/>
                <a:latin typeface="Google Sans"/>
              </a:rPr>
              <a:t>Resultados de la prueba y revisión: geometría analítica</a:t>
            </a:r>
            <a:endParaRPr lang="en-US" sz="1800" dirty="0">
              <a:solidFill>
                <a:srgbClr val="2021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s-E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s-ES" sz="1800" dirty="0">
                <a:latin typeface="Segoe UI" panose="020B0502040204020203" pitchFamily="34" charset="0"/>
                <a:cs typeface="Segoe UI" panose="020B0502040204020203" pitchFamily="34" charset="0"/>
              </a:rPr>
              <a:t>Al final de esta lección, debería poder: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Entender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lo que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estaba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probando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cada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pregunta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Errores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comunes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Enfoques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para resolver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problemas</a:t>
            </a:r>
            <a:endParaRPr lang="es-E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28967-8AF6-4E74-9CA5-809F39D33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7799" y="135467"/>
            <a:ext cx="8371397" cy="893402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 Distance Formula: Standard Covered by this Lesson /La formula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distancia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s-E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Estándar cubierto por esta lección: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177799" y="1395587"/>
            <a:ext cx="5554390" cy="522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Standard Covered by this Lesson:</a:t>
            </a:r>
          </a:p>
          <a:p>
            <a:pPr marL="0" indent="0">
              <a:buNone/>
            </a:pPr>
            <a:r>
              <a:rPr lang="en-US" sz="1400" b="0" i="0" u="none" strike="noStrike" cap="all" dirty="0">
                <a:solidFill>
                  <a:srgbClr val="373737"/>
                </a:solidFill>
                <a:effectLst/>
                <a:hlinkClick r:id="rId2"/>
              </a:rPr>
              <a:t>CCSS.MATH.CONTENT.HSG.GPE.B.4</a:t>
            </a:r>
            <a:endParaRPr lang="en-US" sz="1400" b="0" i="0" dirty="0">
              <a:solidFill>
                <a:srgbClr val="202020"/>
              </a:solidFill>
              <a:effectLst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202020"/>
                </a:solidFill>
                <a:effectLst/>
              </a:rPr>
              <a:t>Use coordinates to prove simple geometric theorems algebraically. </a:t>
            </a:r>
            <a:r>
              <a:rPr lang="en-US" sz="1400" b="0" i="1" dirty="0">
                <a:solidFill>
                  <a:srgbClr val="202020"/>
                </a:solidFill>
                <a:effectLst/>
              </a:rPr>
              <a:t>For example, prove or disprove that a figure defined by four given points in the coordinate plane is a rectangle; prove or disprove that the point (1, √3) lies on the circle centered at the origin and containing the point (0, 2).</a:t>
            </a:r>
            <a:endParaRPr lang="en-US" sz="1400" i="1" dirty="0">
              <a:solidFill>
                <a:srgbClr val="202020"/>
              </a:solidFill>
            </a:endParaRPr>
          </a:p>
          <a:p>
            <a:pPr marL="0" indent="0" algn="l">
              <a:buNone/>
            </a:pPr>
            <a:r>
              <a:rPr lang="en-US" sz="1400" b="0" i="0" u="none" strike="noStrike" cap="all" dirty="0">
                <a:solidFill>
                  <a:srgbClr val="373737"/>
                </a:solidFill>
                <a:effectLst/>
                <a:hlinkClick r:id="rId3"/>
              </a:rPr>
              <a:t>CCSS.MATH.CONTENT.HSG.GPE.B.7</a:t>
            </a:r>
            <a:endParaRPr lang="en-US" sz="1400" dirty="0"/>
          </a:p>
          <a:p>
            <a:pPr marL="0" indent="0" algn="l">
              <a:buNone/>
            </a:pPr>
            <a:r>
              <a:rPr lang="en-US" sz="1400" b="0" i="0" dirty="0">
                <a:solidFill>
                  <a:srgbClr val="202020"/>
                </a:solidFill>
                <a:effectLst/>
              </a:rPr>
              <a:t>Use coordinates to compute perimeters of polygons and areas of triangles and rectangles, e.g., using the distance formula.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5056525C-CC49-40B3-BE7F-FA191A349794}"/>
              </a:ext>
            </a:extLst>
          </p:cNvPr>
          <p:cNvSpPr txBox="1">
            <a:spLocks/>
          </p:cNvSpPr>
          <p:nvPr/>
        </p:nvSpPr>
        <p:spPr>
          <a:xfrm>
            <a:off x="5732190" y="1280177"/>
            <a:ext cx="6052178" cy="522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Estándar cubierto por esta lección: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dirty="0">
              <a:cs typeface="Segoe UI" panose="020B0502040204020203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0" i="0" u="none" strike="noStrike" cap="all" dirty="0">
                <a:solidFill>
                  <a:srgbClr val="373737"/>
                </a:solidFill>
                <a:effectLst/>
                <a:hlinkClick r:id="rId2"/>
              </a:rPr>
              <a:t>CCSS.MATH.CONTENT.HSG.GPE.B.4 </a:t>
            </a:r>
            <a:endParaRPr lang="en-US" sz="1400" b="0" i="0" u="none" strike="noStrike" cap="all" dirty="0">
              <a:solidFill>
                <a:srgbClr val="373737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s-ES" altLang="en-US" sz="1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Usar coordenadas para demostrar algebraicamente teoremas geométricos simples. Por ejemplo, pruebe o refute que una figura definida por cuatro puntos dados en el plano de coordenadas es un rectángulo; probar o refutar que el punto (1, √3) se encuentra en el círculo centrado en el origen y que contiene el punto (0, 2).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ES" altLang="en-US" sz="1400" dirty="0">
              <a:solidFill>
                <a:srgbClr val="202124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0" i="0" u="none" strike="noStrike" cap="all" dirty="0">
                <a:solidFill>
                  <a:srgbClr val="373737"/>
                </a:solidFill>
                <a:effectLst/>
                <a:hlinkClick r:id="rId3"/>
              </a:rPr>
              <a:t>CCSS.MATH.CONTENT.HSG.GPE.B.7 </a:t>
            </a:r>
            <a:endParaRPr lang="en-US" sz="1400" b="0" i="0" u="none" strike="noStrike" cap="all" dirty="0">
              <a:solidFill>
                <a:srgbClr val="373737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s-ES" altLang="en-US" sz="1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Usa coordenadas para calcular perímetros de polígonos y áreas de triángulos y rectángulos, por ejemplo, usando la fórmula de la distancia.</a:t>
            </a: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BC88D0-F28E-4A03-81B6-391518E7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603FA-BC92-4943-A0D3-8C8853D72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92FF81-557B-491F-AEE0-ADD75DF7E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509" y="12786"/>
            <a:ext cx="2112491" cy="113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5039" y="12079"/>
            <a:ext cx="10383035" cy="893402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The Distance Formula: Standard Covered by this Lesson /La formula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distancia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s-E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n-lt"/>
              </a:rPr>
              <a:t>Estándar cubierto por esta lección: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BC88D0-F28E-4A03-81B6-391518E7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603FA-BC92-4943-A0D3-8C8853D72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A03DB8-D6CA-4101-9CEF-1AB5BC0E3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509" y="0"/>
            <a:ext cx="2112491" cy="11387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82E5DD-CDE8-4FAB-A472-805C52C20AA3}"/>
              </a:ext>
            </a:extLst>
          </p:cNvPr>
          <p:cNvSpPr txBox="1"/>
          <p:nvPr/>
        </p:nvSpPr>
        <p:spPr>
          <a:xfrm>
            <a:off x="0" y="1522290"/>
            <a:ext cx="2414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What question on the Quiz was related to this standard? 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00"/>
                </a:highlight>
              </a:rPr>
              <a:t>¿Qué pregunta del cuestionario estaba relacionada con este estándar?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 </a:t>
            </a:r>
            <a:r>
              <a:rPr lang="en-US" sz="1600" dirty="0">
                <a:highlight>
                  <a:srgbClr val="FFFF00"/>
                </a:highlight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60B14-CCE6-485C-BF59-3B20A6D45C6F}"/>
              </a:ext>
            </a:extLst>
          </p:cNvPr>
          <p:cNvSpPr txBox="1"/>
          <p:nvPr/>
        </p:nvSpPr>
        <p:spPr>
          <a:xfrm>
            <a:off x="-5039" y="3817270"/>
            <a:ext cx="263938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>
                <a:highlight>
                  <a:srgbClr val="FFFF00"/>
                </a:highlight>
                <a:cs typeface="Segoe UI" panose="020B0502040204020203" pitchFamily="34" charset="0"/>
              </a:rPr>
              <a:t>What are you being asked? What is being tested? How many approaches did you find? What is more reliable? 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00"/>
                </a:highlight>
              </a:rPr>
              <a:t>¿Qué te preguntan? ¿Qué se está probando? ¿Cuántos enfoques encontraste? ¿Qué es más confiable?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 </a:t>
            </a:r>
          </a:p>
          <a:p>
            <a:pPr>
              <a:spcAft>
                <a:spcPts val="600"/>
              </a:spcAft>
              <a:defRPr/>
            </a:pPr>
            <a:endParaRPr lang="en-US" sz="1600" dirty="0">
              <a:highlight>
                <a:srgbClr val="FFFF00"/>
              </a:highlight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37DBA-B831-4D5B-BC7A-EFA25399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609" y="807913"/>
            <a:ext cx="5095296" cy="6018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F775A1-7A11-419F-9440-429671632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05" y="1683559"/>
            <a:ext cx="4405679" cy="4120059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63C60E9-5C10-4D3F-84F6-B1E30C6E8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in32_v2" id="{BACE0C7A-21E3-4076-A8EC-387C4B513415}" vid="{366C1592-6B2F-409D-ADAA-749D8A1278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879FED-67F8-481C-84BD-042483293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45902D-8BCA-4596-9829-0D7D1289C020}">
  <ds:schemaRefs>
    <ds:schemaRef ds:uri="230e9df3-be65-4c73-a93b-d1236ebd677e"/>
    <ds:schemaRef ds:uri="http://schemas.microsoft.com/sharepoint/v3"/>
    <ds:schemaRef ds:uri="http://purl.org/dc/terms/"/>
    <ds:schemaRef ds:uri="71af3243-3dd4-4a8d-8c0d-dd76da1f02a5"/>
    <ds:schemaRef ds:uri="http://schemas.microsoft.com/office/2006/documentManagement/types"/>
    <ds:schemaRef ds:uri="http://purl.org/dc/dcmitype/"/>
    <ds:schemaRef ds:uri="http://schemas.microsoft.com/office/infopath/2007/PartnerControls"/>
    <ds:schemaRef ds:uri="16c05727-aa75-4e4a-9b5f-8a80a1165891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64C1E2-42EA-4660-BCB7-94E6DA7562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Analytical Geometry - The Distance Formula - 10.29.21</Template>
  <TotalTime>1111</TotalTime>
  <Words>1929</Words>
  <Application>Microsoft Office PowerPoint</Application>
  <PresentationFormat>Widescreen</PresentationFormat>
  <Paragraphs>238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Google Sans</vt:lpstr>
      <vt:lpstr>inherit</vt:lpstr>
      <vt:lpstr>Segoe UI</vt:lpstr>
      <vt:lpstr>Segoe UI Light</vt:lpstr>
      <vt:lpstr>WelcomeDoc</vt:lpstr>
      <vt:lpstr>Friday, 11/5/21 – Viernes, 5/11/21</vt:lpstr>
      <vt:lpstr>Today’s Plan - Friday, 11/5/21</vt:lpstr>
      <vt:lpstr>Plan de hoy – Viernes, 5/11/21</vt:lpstr>
      <vt:lpstr>Writing for Today - Escribiendo para hoy </vt:lpstr>
      <vt:lpstr>Writing for Today - Escribiendo para hoy </vt:lpstr>
      <vt:lpstr>Class Overview PowerPoint</vt:lpstr>
      <vt:lpstr>Goals for Today</vt:lpstr>
      <vt:lpstr>The Distance Formula: Standard Covered by this Lesson /La formula distancia: Estándar cubierto por esta lección:</vt:lpstr>
      <vt:lpstr>The Distance Formula: Standard Covered by this Lesson /La formula distancia: Estándar cubierto por esta lección:</vt:lpstr>
      <vt:lpstr>Slope: Standard Covered by this Lesson / El pendiente: Estándar cubierto por esta lección:</vt:lpstr>
      <vt:lpstr>Slope: Standard Covered by this Lesson / El pendiente: Estándar cubierto por esta lección: CCSS.MATH.CONTENT.HSF.IF.B.6 </vt:lpstr>
      <vt:lpstr>Slope Exercise - Ejercicio en pendiente </vt:lpstr>
      <vt:lpstr>Standard Covered by this Lesson / Estándar cubierto por esta lección:</vt:lpstr>
      <vt:lpstr>Midpoint: Standard Covered by this Lesson / El punto medio: Estándar cubierto por esta lección: CCSS.Math.Content.HSG.GPE.B.6</vt:lpstr>
      <vt:lpstr>Other Questions/ Otras preguntas</vt:lpstr>
      <vt:lpstr>Review / Revisar</vt:lpstr>
      <vt:lpstr>We are entering the final part of our semester – the last 6 weeks…. What’s Next? </vt:lpstr>
      <vt:lpstr>Estamos entrando en la parte final de nuestro semestre - las últimas 6 semanas…  ¿Que sigue?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Geometry / Geometría analítica</dc:title>
  <dc:creator>Renato Estacio</dc:creator>
  <cp:keywords/>
  <cp:lastModifiedBy>Renato Estacio</cp:lastModifiedBy>
  <cp:revision>2</cp:revision>
  <dcterms:created xsi:type="dcterms:W3CDTF">2021-11-04T17:05:07Z</dcterms:created>
  <dcterms:modified xsi:type="dcterms:W3CDTF">2021-11-08T03:58:48Z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