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3" d="100"/>
          <a:sy n="203" d="100"/>
        </p:scale>
        <p:origin x="59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38bb1ffe5e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38bb1ffe5e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38bb1ffe5e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38bb1ffe5e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38bb1ffe5e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38bb1ffe5e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38bb1ffe5e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38bb1ffe5e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38bb1ffe5e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38bb1ffe5e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38bb1ffe5e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38bb1ffe5e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38bb1ffe5e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38bb1ffe5e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38bb1ffe5e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38bb1ffe5e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38bb1ffe5e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38bb1ffe5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38bb1ffe5e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38bb1ffe5e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38bb1ffe5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38bb1ffe5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38bb1ffe5e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38bb1ffe5e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38bb1ffe5e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38bb1ffe5e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38bb1ffe5e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38bb1ffe5e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38bb1ffe5e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38bb1ffe5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38bb1ffe5e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38bb1ffe5e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38bb1ffe5e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38bb1ffe5e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38bb1ffe5e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38bb1ffe5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38bb1ffe5e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38bb1ffe5e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38bb1ffe5e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38bb1ffe5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38bb1ffe5e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38bb1ffe5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38bb1ffe5e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38bb1ffe5e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38bb1ffe5e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38bb1ffe5e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38bb1ffe5e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38bb1ffe5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Earning Beyond Royalties!</a:t>
            </a:r>
            <a:endParaRPr/>
          </a:p>
        </p:txBody>
      </p:sp>
      <p:sp>
        <p:nvSpPr>
          <p:cNvPr id="55" name="Google Shape;55;p13"/>
          <p:cNvSpPr txBox="1">
            <a:spLocks noGrp="1"/>
          </p:cNvSpPr>
          <p:nvPr>
            <p:ph type="subTitle" idx="1"/>
          </p:nvPr>
        </p:nvSpPr>
        <p:spPr>
          <a:xfrm>
            <a:off x="311700" y="2834125"/>
            <a:ext cx="8520600" cy="1830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Bob McGough - talesbybob.com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 Freelancing</a:t>
            </a:r>
            <a:endParaRPr/>
          </a:p>
        </p:txBody>
      </p:sp>
      <p:sp>
        <p:nvSpPr>
          <p:cNvPr id="122" name="Google Shape;122;p22"/>
          <p:cNvSpPr txBox="1">
            <a:spLocks noGrp="1"/>
          </p:cNvSpPr>
          <p:nvPr>
            <p:ph type="body" idx="1"/>
          </p:nvPr>
        </p:nvSpPr>
        <p:spPr>
          <a:xfrm>
            <a:off x="4572000" y="1114575"/>
            <a:ext cx="4260300" cy="36492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Was important early on, as I built out other streams.</a:t>
            </a:r>
            <a:endParaRPr/>
          </a:p>
          <a:p>
            <a:pPr marL="457200" lvl="0" indent="-342900" algn="l" rtl="0">
              <a:spcBef>
                <a:spcPts val="0"/>
              </a:spcBef>
              <a:spcAft>
                <a:spcPts val="0"/>
              </a:spcAft>
              <a:buSzPts val="1800"/>
              <a:buChar char="-"/>
            </a:pPr>
            <a:r>
              <a:rPr lang="en"/>
              <a:t>Taught me skills, and meeting deadlines.</a:t>
            </a:r>
            <a:endParaRPr/>
          </a:p>
          <a:p>
            <a:pPr marL="457200" lvl="0" indent="-342900" algn="l" rtl="0">
              <a:spcBef>
                <a:spcPts val="0"/>
              </a:spcBef>
              <a:spcAft>
                <a:spcPts val="0"/>
              </a:spcAft>
              <a:buSzPts val="1800"/>
              <a:buChar char="-"/>
            </a:pPr>
            <a:r>
              <a:rPr lang="en"/>
              <a:t>I used Fiverr. </a:t>
            </a:r>
            <a:endParaRPr/>
          </a:p>
          <a:p>
            <a:pPr marL="457200" lvl="0" indent="-342900" algn="l" rtl="0">
              <a:spcBef>
                <a:spcPts val="0"/>
              </a:spcBef>
              <a:spcAft>
                <a:spcPts val="0"/>
              </a:spcAft>
              <a:buSzPts val="1800"/>
              <a:buChar char="-"/>
            </a:pPr>
            <a:r>
              <a:rPr lang="en"/>
              <a:t>Takes time to build up, which in turn takes time away from writing your own works.</a:t>
            </a:r>
            <a:endParaRPr/>
          </a:p>
          <a:p>
            <a:pPr marL="457200" lvl="0" indent="-342900" algn="l" rtl="0">
              <a:spcBef>
                <a:spcPts val="0"/>
              </a:spcBef>
              <a:spcAft>
                <a:spcPts val="0"/>
              </a:spcAft>
              <a:buSzPts val="1800"/>
              <a:buChar char="-"/>
            </a:pPr>
            <a:r>
              <a:rPr lang="en"/>
              <a:t>Way to build the war chest.</a:t>
            </a:r>
            <a:endParaRPr/>
          </a:p>
          <a:p>
            <a:pPr marL="457200" lvl="0" indent="-342900" algn="l" rtl="0">
              <a:spcBef>
                <a:spcPts val="0"/>
              </a:spcBef>
              <a:spcAft>
                <a:spcPts val="0"/>
              </a:spcAft>
              <a:buSzPts val="1800"/>
              <a:buChar char="-"/>
            </a:pPr>
            <a:r>
              <a:rPr lang="en"/>
              <a:t>You have interests outside writing - everything needs words!</a:t>
            </a:r>
            <a:endParaRPr/>
          </a:p>
        </p:txBody>
      </p:sp>
      <p:pic>
        <p:nvPicPr>
          <p:cNvPr id="123" name="Google Shape;123;p22"/>
          <p:cNvPicPr preferRelativeResize="0"/>
          <p:nvPr/>
        </p:nvPicPr>
        <p:blipFill>
          <a:blip r:embed="rId3">
            <a:alphaModFix/>
          </a:blip>
          <a:stretch>
            <a:fillRect/>
          </a:stretch>
        </p:blipFill>
        <p:spPr>
          <a:xfrm>
            <a:off x="311700" y="947200"/>
            <a:ext cx="4267203" cy="2133601"/>
          </a:xfrm>
          <a:prstGeom prst="rect">
            <a:avLst/>
          </a:prstGeom>
          <a:noFill/>
          <a:ln>
            <a:noFill/>
          </a:ln>
        </p:spPr>
      </p:pic>
      <p:pic>
        <p:nvPicPr>
          <p:cNvPr id="124" name="Google Shape;124;p22"/>
          <p:cNvPicPr preferRelativeResize="0"/>
          <p:nvPr/>
        </p:nvPicPr>
        <p:blipFill>
          <a:blip r:embed="rId4">
            <a:alphaModFix/>
          </a:blip>
          <a:stretch>
            <a:fillRect/>
          </a:stretch>
        </p:blipFill>
        <p:spPr>
          <a:xfrm>
            <a:off x="658300" y="2633676"/>
            <a:ext cx="3574001" cy="2010375"/>
          </a:xfrm>
          <a:prstGeom prst="rect">
            <a:avLst/>
          </a:prstGeom>
          <a:noFill/>
          <a:ln>
            <a:noFill/>
          </a:ln>
        </p:spPr>
      </p:pic>
      <p:sp>
        <p:nvSpPr>
          <p:cNvPr id="125" name="Google Shape;125;p22"/>
          <p:cNvSpPr txBox="1"/>
          <p:nvPr/>
        </p:nvSpPr>
        <p:spPr>
          <a:xfrm>
            <a:off x="8256025" y="288950"/>
            <a:ext cx="54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2"/>
                </a:solidFill>
              </a:rPr>
              <a:t>1</a:t>
            </a:r>
            <a:endParaRPr sz="2400">
              <a:solidFill>
                <a:schemeClr val="l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 POD Shirts</a:t>
            </a:r>
            <a:endParaRPr/>
          </a:p>
        </p:txBody>
      </p:sp>
      <p:sp>
        <p:nvSpPr>
          <p:cNvPr id="131" name="Google Shape;131;p23"/>
          <p:cNvSpPr txBox="1">
            <a:spLocks noGrp="1"/>
          </p:cNvSpPr>
          <p:nvPr>
            <p:ph type="body" idx="1"/>
          </p:nvPr>
        </p:nvSpPr>
        <p:spPr>
          <a:xfrm>
            <a:off x="311700" y="1152475"/>
            <a:ext cx="49557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Stick to what you know.</a:t>
            </a:r>
            <a:endParaRPr dirty="0"/>
          </a:p>
          <a:p>
            <a:pPr marL="457200" lvl="0" indent="-342900" algn="l" rtl="0">
              <a:spcBef>
                <a:spcPts val="0"/>
              </a:spcBef>
              <a:spcAft>
                <a:spcPts val="0"/>
              </a:spcAft>
              <a:buSzPts val="1800"/>
              <a:buChar char="-"/>
            </a:pPr>
            <a:r>
              <a:rPr lang="en" dirty="0"/>
              <a:t>Use existing assets as much as possible to save on costs.</a:t>
            </a:r>
            <a:endParaRPr dirty="0"/>
          </a:p>
          <a:p>
            <a:pPr marL="457200" lvl="0" indent="-342900" algn="l" rtl="0">
              <a:spcBef>
                <a:spcPts val="0"/>
              </a:spcBef>
              <a:spcAft>
                <a:spcPts val="0"/>
              </a:spcAft>
              <a:buSzPts val="1800"/>
              <a:buChar char="-"/>
            </a:pPr>
            <a:r>
              <a:rPr lang="en" dirty="0"/>
              <a:t>Learn graphic design, as some designs will never sell. </a:t>
            </a:r>
            <a:endParaRPr dirty="0"/>
          </a:p>
          <a:p>
            <a:pPr marL="457200" lvl="0" indent="-342900" algn="l" rtl="0">
              <a:spcBef>
                <a:spcPts val="0"/>
              </a:spcBef>
              <a:spcAft>
                <a:spcPts val="0"/>
              </a:spcAft>
              <a:buSzPts val="1800"/>
              <a:buChar char="-"/>
            </a:pPr>
            <a:r>
              <a:rPr lang="en" dirty="0"/>
              <a:t>Products like Affinity &gt; Adobe due to no recurring costs. Buy once, cry once.</a:t>
            </a:r>
            <a:endParaRPr dirty="0"/>
          </a:p>
          <a:p>
            <a:pPr marL="457200" lvl="0" indent="-342900" algn="l" rtl="0">
              <a:spcBef>
                <a:spcPts val="0"/>
              </a:spcBef>
              <a:spcAft>
                <a:spcPts val="0"/>
              </a:spcAft>
              <a:buSzPts val="1800"/>
              <a:buChar char="-"/>
            </a:pPr>
            <a:r>
              <a:rPr lang="en" dirty="0"/>
              <a:t>I use: Amazon Merch, Redbubble, TeePublic. There are more. Many, many more.</a:t>
            </a:r>
            <a:endParaRPr dirty="0"/>
          </a:p>
        </p:txBody>
      </p:sp>
      <p:pic>
        <p:nvPicPr>
          <p:cNvPr id="132" name="Google Shape;132;p23"/>
          <p:cNvPicPr preferRelativeResize="0"/>
          <p:nvPr/>
        </p:nvPicPr>
        <p:blipFill>
          <a:blip r:embed="rId3">
            <a:alphaModFix/>
          </a:blip>
          <a:stretch>
            <a:fillRect/>
          </a:stretch>
        </p:blipFill>
        <p:spPr>
          <a:xfrm>
            <a:off x="5419800" y="1170125"/>
            <a:ext cx="3571800" cy="3634621"/>
          </a:xfrm>
          <a:prstGeom prst="rect">
            <a:avLst/>
          </a:prstGeom>
          <a:noFill/>
          <a:ln>
            <a:noFill/>
          </a:ln>
        </p:spPr>
      </p:pic>
      <p:sp>
        <p:nvSpPr>
          <p:cNvPr id="133" name="Google Shape;133;p23"/>
          <p:cNvSpPr txBox="1"/>
          <p:nvPr/>
        </p:nvSpPr>
        <p:spPr>
          <a:xfrm>
            <a:off x="8256025" y="288950"/>
            <a:ext cx="677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2"/>
                </a:solidFill>
              </a:rPr>
              <a:t>2-4</a:t>
            </a:r>
            <a:endParaRPr sz="2400">
              <a:solidFill>
                <a:schemeClr val="lt2"/>
              </a:solidFill>
            </a:endParaRPr>
          </a:p>
        </p:txBody>
      </p:sp>
      <p:sp>
        <p:nvSpPr>
          <p:cNvPr id="134" name="Google Shape;134;p23"/>
          <p:cNvSpPr txBox="1"/>
          <p:nvPr/>
        </p:nvSpPr>
        <p:spPr>
          <a:xfrm>
            <a:off x="5424200" y="4755475"/>
            <a:ext cx="364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rPr>
              <a:t>Germans love me. So I guess I’m the wurst!</a:t>
            </a:r>
            <a:endParaRPr>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 Shirts Continued Part 1</a:t>
            </a:r>
            <a:endParaRPr/>
          </a:p>
        </p:txBody>
      </p:sp>
      <p:sp>
        <p:nvSpPr>
          <p:cNvPr id="140" name="Google Shape;140;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a:solidFill>
                  <a:schemeClr val="dk1"/>
                </a:solidFill>
              </a:rPr>
              <a:t>Option One: Make, Sell, Ship Them Yourself.</a:t>
            </a:r>
            <a:endParaRPr b="1">
              <a:solidFill>
                <a:schemeClr val="dk1"/>
              </a:solidFill>
            </a:endParaRPr>
          </a:p>
          <a:p>
            <a:pPr marL="0" lvl="0" indent="0" algn="l" rtl="0">
              <a:spcBef>
                <a:spcPts val="1200"/>
              </a:spcBef>
              <a:spcAft>
                <a:spcPts val="0"/>
              </a:spcAft>
              <a:buNone/>
            </a:pPr>
            <a:r>
              <a:rPr lang="en"/>
              <a:t>In this method you either buy a screen press and learn the process of making shirts yourself, or you contract out with a local screen printer. You order them in bulk, in a variety of colors and sizes, then list them on your website (or a site like etsy). When orders come in, you handle shipping them out. </a:t>
            </a:r>
            <a:endParaRPr/>
          </a:p>
          <a:p>
            <a:pPr marL="0" lvl="0" indent="0" algn="l" rtl="0">
              <a:spcBef>
                <a:spcPts val="1200"/>
              </a:spcBef>
              <a:spcAft>
                <a:spcPts val="0"/>
              </a:spcAft>
              <a:buNone/>
            </a:pPr>
            <a:r>
              <a:rPr lang="en" b="1">
                <a:solidFill>
                  <a:schemeClr val="dk1"/>
                </a:solidFill>
              </a:rPr>
              <a:t>Pros:</a:t>
            </a:r>
            <a:r>
              <a:rPr lang="en">
                <a:solidFill>
                  <a:schemeClr val="dk1"/>
                </a:solidFill>
              </a:rPr>
              <a:t> </a:t>
            </a:r>
            <a:r>
              <a:rPr lang="en"/>
              <a:t>You will have an inventory on hand to take to conventions. This is the most lucrative path, as you can get the shirts made very cheaply, and most if not all the profits go to you.</a:t>
            </a:r>
            <a:endParaRPr/>
          </a:p>
          <a:p>
            <a:pPr marL="0" lvl="0" indent="0" algn="l" rtl="0">
              <a:spcBef>
                <a:spcPts val="1200"/>
              </a:spcBef>
              <a:spcAft>
                <a:spcPts val="0"/>
              </a:spcAft>
              <a:buNone/>
            </a:pPr>
            <a:r>
              <a:rPr lang="en" b="1">
                <a:solidFill>
                  <a:schemeClr val="dk1"/>
                </a:solidFill>
              </a:rPr>
              <a:t>Cons:</a:t>
            </a:r>
            <a:r>
              <a:rPr lang="en">
                <a:solidFill>
                  <a:schemeClr val="dk1"/>
                </a:solidFill>
              </a:rPr>
              <a:t> </a:t>
            </a:r>
            <a:r>
              <a:rPr lang="en"/>
              <a:t>Very time consuming. Requires a number of upfront costs. You have to keep an inventory on hand. Very likely all marketing will be on you. Hard to diversify products, like offering mugs, popsockets, etc.</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 Shirts Continued Part 2</a:t>
            </a:r>
            <a:endParaRPr/>
          </a:p>
        </p:txBody>
      </p:sp>
      <p:sp>
        <p:nvSpPr>
          <p:cNvPr id="146" name="Google Shape;146;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b="1">
                <a:solidFill>
                  <a:schemeClr val="dk1"/>
                </a:solidFill>
              </a:rPr>
              <a:t>Option Two: Dropship Through A Platform Like Shopify</a:t>
            </a:r>
            <a:endParaRPr b="1">
              <a:solidFill>
                <a:schemeClr val="dk1"/>
              </a:solidFill>
            </a:endParaRPr>
          </a:p>
          <a:p>
            <a:pPr marL="0" lvl="0" indent="0" algn="l" rtl="0">
              <a:spcBef>
                <a:spcPts val="1200"/>
              </a:spcBef>
              <a:spcAft>
                <a:spcPts val="0"/>
              </a:spcAft>
              <a:buNone/>
            </a:pPr>
            <a:r>
              <a:rPr lang="en"/>
              <a:t>Here, you build a site using a platform like Shopify, or integrate it into your own site. You then connect to a dropshipping company like Printful. They handle the shipping, Shopify handles the sales and ordering, and you have control over the front end. </a:t>
            </a:r>
            <a:endParaRPr/>
          </a:p>
          <a:p>
            <a:pPr marL="0" lvl="0" indent="0" algn="l" rtl="0">
              <a:spcBef>
                <a:spcPts val="1200"/>
              </a:spcBef>
              <a:spcAft>
                <a:spcPts val="0"/>
              </a:spcAft>
              <a:buNone/>
            </a:pPr>
            <a:r>
              <a:rPr lang="en" b="1">
                <a:solidFill>
                  <a:schemeClr val="dk1"/>
                </a:solidFill>
              </a:rPr>
              <a:t>Pros:</a:t>
            </a:r>
            <a:r>
              <a:rPr lang="en" b="1"/>
              <a:t> </a:t>
            </a:r>
            <a:r>
              <a:rPr lang="en"/>
              <a:t>You have more control than dropshipping through another company. You have more control over the pricing. You pay less per item sold. All products on a site will be yours, you have less competition. Easy to diversify products. You can sometimes sell through other sites.</a:t>
            </a:r>
            <a:endParaRPr/>
          </a:p>
          <a:p>
            <a:pPr marL="0" lvl="0" indent="0" algn="l" rtl="0">
              <a:spcBef>
                <a:spcPts val="1200"/>
              </a:spcBef>
              <a:spcAft>
                <a:spcPts val="0"/>
              </a:spcAft>
              <a:buNone/>
            </a:pPr>
            <a:r>
              <a:rPr lang="en" b="1">
                <a:solidFill>
                  <a:schemeClr val="dk1"/>
                </a:solidFill>
              </a:rPr>
              <a:t>Cons: </a:t>
            </a:r>
            <a:r>
              <a:rPr lang="en"/>
              <a:t>You have to draw people to your site. If you aren’t niche enough you can get lost in the mix. You often have to pay monthly fees to companies like Shopify. Which if you are selling thousands a month isn’t noticeable. But if you are only selling a few items, that can quickly eat up all your profits.</a:t>
            </a:r>
            <a:endParaRPr/>
          </a:p>
          <a:p>
            <a:pPr marL="0" lvl="0" indent="0" algn="l" rtl="0">
              <a:spcBef>
                <a:spcPts val="1200"/>
              </a:spcBef>
              <a:spcAft>
                <a:spcPts val="12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 Shirts Continued Part 3</a:t>
            </a:r>
            <a:endParaRPr/>
          </a:p>
          <a:p>
            <a:pPr marL="0" lvl="0" indent="0" algn="l" rtl="0">
              <a:spcBef>
                <a:spcPts val="0"/>
              </a:spcBef>
              <a:spcAft>
                <a:spcPts val="0"/>
              </a:spcAft>
              <a:buNone/>
            </a:pPr>
            <a:endParaRPr/>
          </a:p>
        </p:txBody>
      </p:sp>
      <p:sp>
        <p:nvSpPr>
          <p:cNvPr id="152" name="Google Shape;152;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dirty="0">
                <a:solidFill>
                  <a:schemeClr val="dk1"/>
                </a:solidFill>
              </a:rPr>
              <a:t>Option Three: Dropship Through A Company Like TeePublic</a:t>
            </a:r>
            <a:endParaRPr b="1" dirty="0">
              <a:solidFill>
                <a:schemeClr val="dk1"/>
              </a:solidFill>
            </a:endParaRPr>
          </a:p>
          <a:p>
            <a:pPr marL="0" lvl="0" indent="0" algn="l" rtl="0">
              <a:spcBef>
                <a:spcPts val="1200"/>
              </a:spcBef>
              <a:spcAft>
                <a:spcPts val="0"/>
              </a:spcAft>
              <a:buNone/>
            </a:pPr>
            <a:r>
              <a:rPr lang="en" dirty="0"/>
              <a:t>There are a large number of print on demand companies online that will handle every aspect of selling a shirt from printing, to selling, to shipping. You simply upload your design and they handle the rest, then cut you a check each month or quarter.</a:t>
            </a:r>
            <a:endParaRPr dirty="0"/>
          </a:p>
          <a:p>
            <a:pPr marL="0" lvl="0" indent="0" algn="l" rtl="0">
              <a:spcBef>
                <a:spcPts val="1200"/>
              </a:spcBef>
              <a:spcAft>
                <a:spcPts val="0"/>
              </a:spcAft>
              <a:buNone/>
            </a:pPr>
            <a:r>
              <a:rPr lang="en" b="1" dirty="0">
                <a:solidFill>
                  <a:schemeClr val="dk1"/>
                </a:solidFill>
              </a:rPr>
              <a:t>Pros:</a:t>
            </a:r>
            <a:r>
              <a:rPr lang="en" dirty="0">
                <a:solidFill>
                  <a:schemeClr val="dk1"/>
                </a:solidFill>
              </a:rPr>
              <a:t> </a:t>
            </a:r>
            <a:r>
              <a:rPr lang="en" dirty="0"/>
              <a:t>The easiest of the three choices, and potentially the least time consuming. There are zero upfront costs, beyond getting the design made. You are on sites where people come to shop for just these items. Fairly easy to embed links on your own site. Often easy to diversify products.</a:t>
            </a:r>
            <a:endParaRPr dirty="0"/>
          </a:p>
          <a:p>
            <a:pPr marL="0" lvl="0" indent="0" algn="l" rtl="0">
              <a:spcBef>
                <a:spcPts val="1200"/>
              </a:spcBef>
              <a:spcAft>
                <a:spcPts val="0"/>
              </a:spcAft>
              <a:buNone/>
            </a:pPr>
            <a:r>
              <a:rPr lang="en" b="1" dirty="0">
                <a:solidFill>
                  <a:schemeClr val="dk1"/>
                </a:solidFill>
              </a:rPr>
              <a:t>Cons:</a:t>
            </a:r>
            <a:r>
              <a:rPr lang="en" dirty="0"/>
              <a:t> You will make less per shirt. These sites are often crowded, so it can be hard to get noticed.</a:t>
            </a: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153" name="Google Shape;153;p26"/>
          <p:cNvPicPr preferRelativeResize="0"/>
          <p:nvPr/>
        </p:nvPicPr>
        <p:blipFill rotWithShape="1">
          <a:blip r:embed="rId3">
            <a:alphaModFix/>
          </a:blip>
          <a:srcRect t="8861" b="8861"/>
          <a:stretch/>
        </p:blipFill>
        <p:spPr>
          <a:xfrm>
            <a:off x="4764654" y="4199641"/>
            <a:ext cx="1197801" cy="886591"/>
          </a:xfrm>
          <a:prstGeom prst="rect">
            <a:avLst/>
          </a:prstGeom>
          <a:noFill/>
          <a:ln>
            <a:noFill/>
          </a:ln>
        </p:spPr>
      </p:pic>
      <p:sp>
        <p:nvSpPr>
          <p:cNvPr id="154" name="Google Shape;154;p26"/>
          <p:cNvSpPr txBox="1"/>
          <p:nvPr/>
        </p:nvSpPr>
        <p:spPr>
          <a:xfrm>
            <a:off x="5962455" y="4312534"/>
            <a:ext cx="2766766"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lt2"/>
                </a:solidFill>
              </a:rPr>
              <a:t>“This is boring, move it along.”</a:t>
            </a:r>
            <a:endParaRPr dirty="0">
              <a:solidFill>
                <a:schemeClr val="lt2"/>
              </a:solidFill>
            </a:endParaRPr>
          </a:p>
          <a:p>
            <a:pPr marL="0" lvl="0" indent="0" algn="l" rtl="0">
              <a:spcBef>
                <a:spcPts val="0"/>
              </a:spcBef>
              <a:spcAft>
                <a:spcPts val="0"/>
              </a:spcAft>
              <a:buNone/>
            </a:pPr>
            <a:endParaRPr dirty="0">
              <a:solidFill>
                <a:schemeClr val="l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 One Sheet RPGs</a:t>
            </a:r>
            <a:endParaRPr/>
          </a:p>
        </p:txBody>
      </p:sp>
      <p:sp>
        <p:nvSpPr>
          <p:cNvPr id="160" name="Google Shape;160;p27"/>
          <p:cNvSpPr txBox="1">
            <a:spLocks noGrp="1"/>
          </p:cNvSpPr>
          <p:nvPr>
            <p:ph type="body" idx="1"/>
          </p:nvPr>
        </p:nvSpPr>
        <p:spPr>
          <a:xfrm>
            <a:off x="3261125" y="1152475"/>
            <a:ext cx="5571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Again, huge nerd.</a:t>
            </a:r>
            <a:endParaRPr/>
          </a:p>
          <a:p>
            <a:pPr marL="457200" lvl="0" indent="-342900" algn="l" rtl="0">
              <a:spcBef>
                <a:spcPts val="0"/>
              </a:spcBef>
              <a:spcAft>
                <a:spcPts val="0"/>
              </a:spcAft>
              <a:buSzPts val="1800"/>
              <a:buChar char="-"/>
            </a:pPr>
            <a:r>
              <a:rPr lang="en"/>
              <a:t>Deeply embedded in the RPG space.</a:t>
            </a:r>
            <a:endParaRPr/>
          </a:p>
          <a:p>
            <a:pPr marL="457200" lvl="0" indent="-342900" algn="l" rtl="0">
              <a:spcBef>
                <a:spcPts val="0"/>
              </a:spcBef>
              <a:spcAft>
                <a:spcPts val="0"/>
              </a:spcAft>
              <a:buSzPts val="1800"/>
              <a:buChar char="-"/>
            </a:pPr>
            <a:r>
              <a:rPr lang="en"/>
              <a:t>One sheet rpgs are quick and easy to create for me, as game design is something I have experience with.</a:t>
            </a:r>
            <a:endParaRPr/>
          </a:p>
          <a:p>
            <a:pPr marL="457200" lvl="0" indent="-342900" algn="l" rtl="0">
              <a:spcBef>
                <a:spcPts val="0"/>
              </a:spcBef>
              <a:spcAft>
                <a:spcPts val="0"/>
              </a:spcAft>
              <a:buSzPts val="1800"/>
              <a:buChar char="-"/>
            </a:pPr>
            <a:r>
              <a:rPr lang="en"/>
              <a:t>Virtually no cost to produce beyond time, as I make my own covers.</a:t>
            </a:r>
            <a:endParaRPr/>
          </a:p>
          <a:p>
            <a:pPr marL="457200" lvl="0" indent="-342900" algn="l" rtl="0">
              <a:spcBef>
                <a:spcPts val="0"/>
              </a:spcBef>
              <a:spcAft>
                <a:spcPts val="0"/>
              </a:spcAft>
              <a:buSzPts val="1800"/>
              <a:buChar char="-"/>
            </a:pPr>
            <a:r>
              <a:rPr lang="en"/>
              <a:t>The space has somewhat low expectations in design aesthetic.</a:t>
            </a:r>
            <a:endParaRPr/>
          </a:p>
          <a:p>
            <a:pPr marL="457200" lvl="0" indent="-342900" algn="l" rtl="0">
              <a:spcBef>
                <a:spcPts val="0"/>
              </a:spcBef>
              <a:spcAft>
                <a:spcPts val="0"/>
              </a:spcAft>
              <a:buSzPts val="1800"/>
              <a:buChar char="-"/>
            </a:pPr>
            <a:r>
              <a:rPr lang="en"/>
              <a:t>Bundles sell well.</a:t>
            </a:r>
            <a:endParaRPr/>
          </a:p>
        </p:txBody>
      </p:sp>
      <p:pic>
        <p:nvPicPr>
          <p:cNvPr id="161" name="Google Shape;161;p27"/>
          <p:cNvPicPr preferRelativeResize="0"/>
          <p:nvPr/>
        </p:nvPicPr>
        <p:blipFill>
          <a:blip r:embed="rId3">
            <a:alphaModFix/>
          </a:blip>
          <a:stretch>
            <a:fillRect/>
          </a:stretch>
        </p:blipFill>
        <p:spPr>
          <a:xfrm>
            <a:off x="542850" y="1152475"/>
            <a:ext cx="2640275" cy="3416399"/>
          </a:xfrm>
          <a:prstGeom prst="rect">
            <a:avLst/>
          </a:prstGeom>
          <a:noFill/>
          <a:ln>
            <a:noFill/>
          </a:ln>
        </p:spPr>
      </p:pic>
      <p:sp>
        <p:nvSpPr>
          <p:cNvPr id="162" name="Google Shape;162;p27"/>
          <p:cNvSpPr txBox="1"/>
          <p:nvPr/>
        </p:nvSpPr>
        <p:spPr>
          <a:xfrm>
            <a:off x="8256025" y="288950"/>
            <a:ext cx="726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2"/>
                </a:solidFill>
              </a:rPr>
              <a:t>5-6</a:t>
            </a:r>
            <a:endParaRPr sz="2400">
              <a:solidFill>
                <a:schemeClr val="lt2"/>
              </a:solidFill>
            </a:endParaRPr>
          </a:p>
        </p:txBody>
      </p:sp>
      <p:pic>
        <p:nvPicPr>
          <p:cNvPr id="163" name="Google Shape;163;p27"/>
          <p:cNvPicPr preferRelativeResize="0"/>
          <p:nvPr/>
        </p:nvPicPr>
        <p:blipFill>
          <a:blip r:embed="rId4">
            <a:alphaModFix/>
          </a:blip>
          <a:stretch>
            <a:fillRect/>
          </a:stretch>
        </p:blipFill>
        <p:spPr>
          <a:xfrm>
            <a:off x="7931341" y="3819925"/>
            <a:ext cx="968650" cy="1253400"/>
          </a:xfrm>
          <a:prstGeom prst="rect">
            <a:avLst/>
          </a:prstGeom>
          <a:noFill/>
          <a:ln>
            <a:noFill/>
          </a:ln>
        </p:spPr>
      </p:pic>
      <p:pic>
        <p:nvPicPr>
          <p:cNvPr id="164" name="Google Shape;164;p27"/>
          <p:cNvPicPr preferRelativeResize="0"/>
          <p:nvPr/>
        </p:nvPicPr>
        <p:blipFill>
          <a:blip r:embed="rId5">
            <a:alphaModFix/>
          </a:blip>
          <a:stretch>
            <a:fillRect/>
          </a:stretch>
        </p:blipFill>
        <p:spPr>
          <a:xfrm>
            <a:off x="5885291" y="3819933"/>
            <a:ext cx="968650" cy="1253382"/>
          </a:xfrm>
          <a:prstGeom prst="rect">
            <a:avLst/>
          </a:prstGeom>
          <a:noFill/>
          <a:ln>
            <a:noFill/>
          </a:ln>
        </p:spPr>
      </p:pic>
      <p:pic>
        <p:nvPicPr>
          <p:cNvPr id="165" name="Google Shape;165;p27"/>
          <p:cNvPicPr preferRelativeResize="0"/>
          <p:nvPr/>
        </p:nvPicPr>
        <p:blipFill>
          <a:blip r:embed="rId6">
            <a:alphaModFix/>
          </a:blip>
          <a:stretch>
            <a:fillRect/>
          </a:stretch>
        </p:blipFill>
        <p:spPr>
          <a:xfrm>
            <a:off x="6908325" y="3819933"/>
            <a:ext cx="968650" cy="12533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 Affiliate Links</a:t>
            </a:r>
            <a:endParaRPr/>
          </a:p>
        </p:txBody>
      </p:sp>
      <p:sp>
        <p:nvSpPr>
          <p:cNvPr id="171" name="Google Shape;171;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Started this as part of the Books, Beards, Booze Podcast.</a:t>
            </a:r>
            <a:endParaRPr/>
          </a:p>
          <a:p>
            <a:pPr marL="457200" lvl="0" indent="-342900" algn="l" rtl="0">
              <a:spcBef>
                <a:spcPts val="0"/>
              </a:spcBef>
              <a:spcAft>
                <a:spcPts val="0"/>
              </a:spcAft>
              <a:buSzPts val="1800"/>
              <a:buChar char="-"/>
            </a:pPr>
            <a:r>
              <a:rPr lang="en"/>
              <a:t>Recently started focusing effort on my List Project, which has begun to pay off in noticeable ways.</a:t>
            </a:r>
            <a:endParaRPr/>
          </a:p>
          <a:p>
            <a:pPr marL="457200" lvl="0" indent="-342900" algn="l" rtl="0">
              <a:spcBef>
                <a:spcPts val="0"/>
              </a:spcBef>
              <a:spcAft>
                <a:spcPts val="0"/>
              </a:spcAft>
              <a:buSzPts val="1800"/>
              <a:buChar char="-"/>
            </a:pPr>
            <a:r>
              <a:rPr lang="en"/>
              <a:t>I use Amazon Associates. Be careful, and read/obey the fine print.</a:t>
            </a:r>
            <a:endParaRPr/>
          </a:p>
        </p:txBody>
      </p:sp>
      <p:pic>
        <p:nvPicPr>
          <p:cNvPr id="172" name="Google Shape;172;p28"/>
          <p:cNvPicPr preferRelativeResize="0"/>
          <p:nvPr/>
        </p:nvPicPr>
        <p:blipFill>
          <a:blip r:embed="rId3">
            <a:alphaModFix/>
          </a:blip>
          <a:stretch>
            <a:fillRect/>
          </a:stretch>
        </p:blipFill>
        <p:spPr>
          <a:xfrm>
            <a:off x="311700" y="2490670"/>
            <a:ext cx="4260301" cy="2078205"/>
          </a:xfrm>
          <a:prstGeom prst="rect">
            <a:avLst/>
          </a:prstGeom>
          <a:noFill/>
          <a:ln>
            <a:noFill/>
          </a:ln>
        </p:spPr>
      </p:pic>
      <p:pic>
        <p:nvPicPr>
          <p:cNvPr id="173" name="Google Shape;173;p28"/>
          <p:cNvPicPr preferRelativeResize="0"/>
          <p:nvPr/>
        </p:nvPicPr>
        <p:blipFill>
          <a:blip r:embed="rId4">
            <a:alphaModFix/>
          </a:blip>
          <a:stretch>
            <a:fillRect/>
          </a:stretch>
        </p:blipFill>
        <p:spPr>
          <a:xfrm>
            <a:off x="4624718" y="2490675"/>
            <a:ext cx="4207581" cy="2078200"/>
          </a:xfrm>
          <a:prstGeom prst="rect">
            <a:avLst/>
          </a:prstGeom>
          <a:noFill/>
          <a:ln>
            <a:noFill/>
          </a:ln>
        </p:spPr>
      </p:pic>
      <p:sp>
        <p:nvSpPr>
          <p:cNvPr id="174" name="Google Shape;174;p28"/>
          <p:cNvSpPr txBox="1"/>
          <p:nvPr/>
        </p:nvSpPr>
        <p:spPr>
          <a:xfrm>
            <a:off x="8256025" y="288950"/>
            <a:ext cx="54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2"/>
                </a:solidFill>
              </a:rPr>
              <a:t>7</a:t>
            </a:r>
            <a:endParaRPr sz="2400">
              <a:solidFill>
                <a:schemeClr val="lt2"/>
              </a:solidFill>
            </a:endParaRPr>
          </a:p>
        </p:txBody>
      </p:sp>
      <p:sp>
        <p:nvSpPr>
          <p:cNvPr id="175" name="Google Shape;175;p28"/>
          <p:cNvSpPr txBox="1"/>
          <p:nvPr/>
        </p:nvSpPr>
        <p:spPr>
          <a:xfrm>
            <a:off x="311700" y="4672900"/>
            <a:ext cx="4260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2"/>
                </a:solidFill>
              </a:rPr>
              <a:t>2022</a:t>
            </a:r>
            <a:endParaRPr sz="2400">
              <a:solidFill>
                <a:schemeClr val="lt2"/>
              </a:solidFill>
            </a:endParaRPr>
          </a:p>
        </p:txBody>
      </p:sp>
      <p:sp>
        <p:nvSpPr>
          <p:cNvPr id="176" name="Google Shape;176;p28"/>
          <p:cNvSpPr txBox="1"/>
          <p:nvPr/>
        </p:nvSpPr>
        <p:spPr>
          <a:xfrm>
            <a:off x="4598350" y="4672900"/>
            <a:ext cx="4260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2"/>
                </a:solidFill>
              </a:rPr>
              <a:t>2023</a:t>
            </a:r>
            <a:endParaRPr sz="2400">
              <a:solidFill>
                <a:schemeClr val="l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 Fees</a:t>
            </a:r>
            <a:endParaRPr/>
          </a:p>
        </p:txBody>
      </p:sp>
      <p:sp>
        <p:nvSpPr>
          <p:cNvPr id="182" name="Google Shape;182;p29"/>
          <p:cNvSpPr txBox="1">
            <a:spLocks noGrp="1"/>
          </p:cNvSpPr>
          <p:nvPr>
            <p:ph type="body" idx="1"/>
          </p:nvPr>
        </p:nvSpPr>
        <p:spPr>
          <a:xfrm>
            <a:off x="311700" y="1152475"/>
            <a:ext cx="3939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Beyond the monetary benefit, they stoke the ego.</a:t>
            </a:r>
            <a:endParaRPr dirty="0"/>
          </a:p>
          <a:p>
            <a:pPr marL="457200" lvl="0" indent="-342900" algn="l" rtl="0">
              <a:spcBef>
                <a:spcPts val="0"/>
              </a:spcBef>
              <a:spcAft>
                <a:spcPts val="0"/>
              </a:spcAft>
              <a:buSzPts val="1800"/>
              <a:buChar char="-"/>
            </a:pPr>
            <a:r>
              <a:rPr lang="en" dirty="0"/>
              <a:t>Virtually no cost to self, beyond time preparing/ travel costs.</a:t>
            </a:r>
            <a:endParaRPr dirty="0"/>
          </a:p>
          <a:p>
            <a:pPr marL="457200" lvl="0" indent="-342900" algn="l" rtl="0">
              <a:spcBef>
                <a:spcPts val="0"/>
              </a:spcBef>
              <a:spcAft>
                <a:spcPts val="0"/>
              </a:spcAft>
              <a:buSzPts val="1800"/>
              <a:buChar char="-"/>
            </a:pPr>
            <a:r>
              <a:rPr lang="en" dirty="0"/>
              <a:t>It takes time, and building connections to get to the point that you can do this.</a:t>
            </a:r>
            <a:endParaRPr dirty="0"/>
          </a:p>
        </p:txBody>
      </p:sp>
      <p:pic>
        <p:nvPicPr>
          <p:cNvPr id="183" name="Google Shape;183;p29"/>
          <p:cNvPicPr preferRelativeResize="0"/>
          <p:nvPr/>
        </p:nvPicPr>
        <p:blipFill>
          <a:blip r:embed="rId3">
            <a:alphaModFix/>
          </a:blip>
          <a:stretch>
            <a:fillRect/>
          </a:stretch>
        </p:blipFill>
        <p:spPr>
          <a:xfrm>
            <a:off x="4250988" y="1332800"/>
            <a:ext cx="4486275" cy="2114550"/>
          </a:xfrm>
          <a:prstGeom prst="rect">
            <a:avLst/>
          </a:prstGeom>
          <a:noFill/>
          <a:ln>
            <a:noFill/>
          </a:ln>
        </p:spPr>
      </p:pic>
      <p:sp>
        <p:nvSpPr>
          <p:cNvPr id="184" name="Google Shape;184;p29"/>
          <p:cNvSpPr txBox="1"/>
          <p:nvPr/>
        </p:nvSpPr>
        <p:spPr>
          <a:xfrm>
            <a:off x="8256025" y="288950"/>
            <a:ext cx="54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2"/>
                </a:solidFill>
              </a:rPr>
              <a:t>8</a:t>
            </a:r>
            <a:endParaRPr sz="2400">
              <a:solidFill>
                <a:schemeClr val="lt2"/>
              </a:solidFill>
            </a:endParaRPr>
          </a:p>
        </p:txBody>
      </p:sp>
      <p:sp>
        <p:nvSpPr>
          <p:cNvPr id="185" name="Google Shape;185;p29"/>
          <p:cNvSpPr txBox="1"/>
          <p:nvPr/>
        </p:nvSpPr>
        <p:spPr>
          <a:xfrm>
            <a:off x="4653038" y="3550100"/>
            <a:ext cx="3682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2"/>
                </a:solidFill>
              </a:rPr>
              <a:t>Remember, You’re A Big Fish To Someone, If Their Bar Is Low Enough!</a:t>
            </a:r>
            <a:endParaRPr>
              <a:solidFill>
                <a:schemeClr val="lt2"/>
              </a:solidFill>
            </a:endParaRPr>
          </a:p>
        </p:txBody>
      </p:sp>
      <p:pic>
        <p:nvPicPr>
          <p:cNvPr id="186" name="Google Shape;186;p29"/>
          <p:cNvPicPr preferRelativeResize="0"/>
          <p:nvPr/>
        </p:nvPicPr>
        <p:blipFill>
          <a:blip r:embed="rId4">
            <a:alphaModFix/>
          </a:blip>
          <a:stretch>
            <a:fillRect/>
          </a:stretch>
        </p:blipFill>
        <p:spPr>
          <a:xfrm>
            <a:off x="7757750" y="4068375"/>
            <a:ext cx="1212000" cy="997225"/>
          </a:xfrm>
          <a:prstGeom prst="rect">
            <a:avLst/>
          </a:prstGeom>
          <a:noFill/>
          <a:ln>
            <a:noFill/>
          </a:ln>
        </p:spPr>
      </p:pic>
      <p:sp>
        <p:nvSpPr>
          <p:cNvPr id="187" name="Google Shape;187;p29"/>
          <p:cNvSpPr txBox="1"/>
          <p:nvPr/>
        </p:nvSpPr>
        <p:spPr>
          <a:xfrm>
            <a:off x="6514000" y="4450000"/>
            <a:ext cx="1309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2"/>
                </a:solidFill>
              </a:rPr>
              <a:t>Did someone say fish?</a:t>
            </a:r>
            <a:endParaRPr>
              <a:solidFill>
                <a:schemeClr val="l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 Patreon</a:t>
            </a:r>
            <a:endParaRPr/>
          </a:p>
        </p:txBody>
      </p:sp>
      <p:sp>
        <p:nvSpPr>
          <p:cNvPr id="193" name="Google Shape;193;p30"/>
          <p:cNvSpPr txBox="1">
            <a:spLocks noGrp="1"/>
          </p:cNvSpPr>
          <p:nvPr>
            <p:ph type="body" idx="1"/>
          </p:nvPr>
        </p:nvSpPr>
        <p:spPr>
          <a:xfrm>
            <a:off x="4572000" y="1585600"/>
            <a:ext cx="4260300" cy="2983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Synergy with podcasting.</a:t>
            </a:r>
            <a:endParaRPr/>
          </a:p>
          <a:p>
            <a:pPr marL="457200" lvl="0" indent="-342900" algn="l" rtl="0">
              <a:spcBef>
                <a:spcPts val="0"/>
              </a:spcBef>
              <a:spcAft>
                <a:spcPts val="0"/>
              </a:spcAft>
              <a:buSzPts val="1800"/>
              <a:buChar char="-"/>
            </a:pPr>
            <a:r>
              <a:rPr lang="en"/>
              <a:t>Frequently uses assets you already have lying around.</a:t>
            </a:r>
            <a:endParaRPr/>
          </a:p>
          <a:p>
            <a:pPr marL="457200" lvl="0" indent="-342900" algn="l" rtl="0">
              <a:spcBef>
                <a:spcPts val="0"/>
              </a:spcBef>
              <a:spcAft>
                <a:spcPts val="0"/>
              </a:spcAft>
              <a:buSzPts val="1800"/>
              <a:buChar char="-"/>
            </a:pPr>
            <a:r>
              <a:rPr lang="en"/>
              <a:t>Book cover reveals, sneak peaks of chapters, world building, etc cost you no extra and can generate this essentially passive income.</a:t>
            </a:r>
            <a:endParaRPr/>
          </a:p>
        </p:txBody>
      </p:sp>
      <p:pic>
        <p:nvPicPr>
          <p:cNvPr id="194" name="Google Shape;194;p30"/>
          <p:cNvPicPr preferRelativeResize="0"/>
          <p:nvPr/>
        </p:nvPicPr>
        <p:blipFill>
          <a:blip r:embed="rId3">
            <a:alphaModFix/>
          </a:blip>
          <a:stretch>
            <a:fillRect/>
          </a:stretch>
        </p:blipFill>
        <p:spPr>
          <a:xfrm>
            <a:off x="493325" y="1585601"/>
            <a:ext cx="3669650" cy="2360750"/>
          </a:xfrm>
          <a:prstGeom prst="rect">
            <a:avLst/>
          </a:prstGeom>
          <a:noFill/>
          <a:ln>
            <a:noFill/>
          </a:ln>
        </p:spPr>
      </p:pic>
      <p:sp>
        <p:nvSpPr>
          <p:cNvPr id="195" name="Google Shape;195;p30"/>
          <p:cNvSpPr txBox="1"/>
          <p:nvPr/>
        </p:nvSpPr>
        <p:spPr>
          <a:xfrm>
            <a:off x="8256025" y="288950"/>
            <a:ext cx="54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2"/>
                </a:solidFill>
              </a:rPr>
              <a:t>9</a:t>
            </a:r>
            <a:endParaRPr sz="2400">
              <a:solidFill>
                <a:schemeClr val="l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 Book Sales, In Person/Online</a:t>
            </a:r>
            <a:endParaRPr/>
          </a:p>
        </p:txBody>
      </p:sp>
      <p:sp>
        <p:nvSpPr>
          <p:cNvPr id="201" name="Google Shape;201;p31"/>
          <p:cNvSpPr txBox="1">
            <a:spLocks noGrp="1"/>
          </p:cNvSpPr>
          <p:nvPr>
            <p:ph type="body" idx="1"/>
          </p:nvPr>
        </p:nvSpPr>
        <p:spPr>
          <a:xfrm>
            <a:off x="311700" y="1882375"/>
            <a:ext cx="4201500" cy="2686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Get to unusual places in the physical.</a:t>
            </a:r>
            <a:endParaRPr/>
          </a:p>
          <a:p>
            <a:pPr marL="457200" lvl="0" indent="-342900" algn="l" rtl="0">
              <a:spcBef>
                <a:spcPts val="0"/>
              </a:spcBef>
              <a:spcAft>
                <a:spcPts val="0"/>
              </a:spcAft>
              <a:buSzPts val="1800"/>
              <a:buChar char="-"/>
            </a:pPr>
            <a:r>
              <a:rPr lang="en"/>
              <a:t>Bring value to the online spaces you are in.</a:t>
            </a:r>
            <a:endParaRPr/>
          </a:p>
          <a:p>
            <a:pPr marL="457200" lvl="0" indent="-342900" algn="l" rtl="0">
              <a:spcBef>
                <a:spcPts val="0"/>
              </a:spcBef>
              <a:spcAft>
                <a:spcPts val="0"/>
              </a:spcAft>
              <a:buSzPts val="1800"/>
              <a:buChar char="-"/>
            </a:pPr>
            <a:r>
              <a:rPr lang="en"/>
              <a:t>Being the odd man out can really work in your favor.</a:t>
            </a:r>
            <a:endParaRPr/>
          </a:p>
        </p:txBody>
      </p:sp>
      <p:pic>
        <p:nvPicPr>
          <p:cNvPr id="202" name="Google Shape;202;p31"/>
          <p:cNvPicPr preferRelativeResize="0"/>
          <p:nvPr/>
        </p:nvPicPr>
        <p:blipFill>
          <a:blip r:embed="rId3">
            <a:alphaModFix/>
          </a:blip>
          <a:stretch>
            <a:fillRect/>
          </a:stretch>
        </p:blipFill>
        <p:spPr>
          <a:xfrm>
            <a:off x="4572000" y="1162022"/>
            <a:ext cx="4555192" cy="3416402"/>
          </a:xfrm>
          <a:prstGeom prst="rect">
            <a:avLst/>
          </a:prstGeom>
          <a:noFill/>
          <a:ln>
            <a:noFill/>
          </a:ln>
        </p:spPr>
      </p:pic>
      <p:sp>
        <p:nvSpPr>
          <p:cNvPr id="203" name="Google Shape;203;p31"/>
          <p:cNvSpPr txBox="1"/>
          <p:nvPr/>
        </p:nvSpPr>
        <p:spPr>
          <a:xfrm>
            <a:off x="8256025" y="288950"/>
            <a:ext cx="97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2"/>
                </a:solidFill>
              </a:rPr>
              <a:t>10-11</a:t>
            </a:r>
            <a:endParaRPr sz="2400">
              <a:solidFill>
                <a:schemeClr val="lt2"/>
              </a:solidFill>
            </a:endParaRPr>
          </a:p>
        </p:txBody>
      </p:sp>
      <p:sp>
        <p:nvSpPr>
          <p:cNvPr id="204" name="Google Shape;204;p31"/>
          <p:cNvSpPr txBox="1"/>
          <p:nvPr/>
        </p:nvSpPr>
        <p:spPr>
          <a:xfrm>
            <a:off x="4590350" y="4656400"/>
            <a:ext cx="451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2"/>
                </a:solidFill>
              </a:rPr>
              <a:t>Book Launch Event In An Area Coffee Shop/Bar</a:t>
            </a:r>
            <a:endParaRPr>
              <a:solidFill>
                <a:schemeClr val="l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Who Am I?</a:t>
            </a:r>
            <a:endParaRPr/>
          </a:p>
        </p:txBody>
      </p:sp>
      <p:sp>
        <p:nvSpPr>
          <p:cNvPr id="61" name="Google Shape;61;p14"/>
          <p:cNvSpPr txBox="1">
            <a:spLocks noGrp="1"/>
          </p:cNvSpPr>
          <p:nvPr>
            <p:ph type="body" idx="1"/>
          </p:nvPr>
        </p:nvSpPr>
        <p:spPr>
          <a:xfrm>
            <a:off x="311700" y="1017725"/>
            <a:ext cx="4468800" cy="2719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Started in 2012 with NaNoWriMo.</a:t>
            </a:r>
            <a:endParaRPr/>
          </a:p>
          <a:p>
            <a:pPr marL="457200" lvl="0" indent="-342900" algn="l" rtl="0">
              <a:spcBef>
                <a:spcPts val="0"/>
              </a:spcBef>
              <a:spcAft>
                <a:spcPts val="0"/>
              </a:spcAft>
              <a:buSzPts val="1800"/>
              <a:buChar char="-"/>
            </a:pPr>
            <a:r>
              <a:rPr lang="en"/>
              <a:t>Originally traditionally published.</a:t>
            </a:r>
            <a:endParaRPr/>
          </a:p>
          <a:p>
            <a:pPr marL="457200" lvl="0" indent="-342900" algn="l" rtl="0">
              <a:spcBef>
                <a:spcPts val="0"/>
              </a:spcBef>
              <a:spcAft>
                <a:spcPts val="0"/>
              </a:spcAft>
              <a:buSzPts val="1800"/>
              <a:buChar char="-"/>
            </a:pPr>
            <a:r>
              <a:rPr lang="en"/>
              <a:t>After some mentoring, began to seriously self publish in 2021.</a:t>
            </a:r>
            <a:endParaRPr/>
          </a:p>
          <a:p>
            <a:pPr marL="457200" lvl="0" indent="-342900" algn="l" rtl="0">
              <a:spcBef>
                <a:spcPts val="0"/>
              </a:spcBef>
              <a:spcAft>
                <a:spcPts val="0"/>
              </a:spcAft>
              <a:buSzPts val="1800"/>
              <a:buChar char="-"/>
            </a:pPr>
            <a:r>
              <a:rPr lang="en"/>
              <a:t>Author, podcaster, indie game designer, freelancer.</a:t>
            </a:r>
            <a:endParaRPr/>
          </a:p>
          <a:p>
            <a:pPr marL="457200" lvl="0" indent="-342900" algn="l" rtl="0">
              <a:spcBef>
                <a:spcPts val="0"/>
              </a:spcBef>
              <a:spcAft>
                <a:spcPts val="0"/>
              </a:spcAft>
              <a:buSzPts val="1800"/>
              <a:buChar char="-"/>
            </a:pPr>
            <a:r>
              <a:rPr lang="en"/>
              <a:t>Collects useless academic degrees.</a:t>
            </a:r>
            <a:endParaRPr/>
          </a:p>
          <a:p>
            <a:pPr marL="457200" lvl="0" indent="-342900" algn="l" rtl="0">
              <a:spcBef>
                <a:spcPts val="0"/>
              </a:spcBef>
              <a:spcAft>
                <a:spcPts val="0"/>
              </a:spcAft>
              <a:buSzPts val="1800"/>
              <a:buChar char="-"/>
            </a:pPr>
            <a:r>
              <a:rPr lang="en"/>
              <a:t>Loves puns.</a:t>
            </a:r>
            <a:endParaRPr/>
          </a:p>
        </p:txBody>
      </p:sp>
      <p:pic>
        <p:nvPicPr>
          <p:cNvPr id="62" name="Google Shape;62;p14"/>
          <p:cNvPicPr preferRelativeResize="0"/>
          <p:nvPr/>
        </p:nvPicPr>
        <p:blipFill>
          <a:blip r:embed="rId3">
            <a:alphaModFix/>
          </a:blip>
          <a:stretch>
            <a:fillRect/>
          </a:stretch>
        </p:blipFill>
        <p:spPr>
          <a:xfrm>
            <a:off x="4952926" y="673634"/>
            <a:ext cx="3879374" cy="3879374"/>
          </a:xfrm>
          <a:prstGeom prst="rect">
            <a:avLst/>
          </a:prstGeom>
          <a:noFill/>
          <a:ln>
            <a:noFill/>
          </a:ln>
        </p:spPr>
      </p:pic>
      <p:pic>
        <p:nvPicPr>
          <p:cNvPr id="63" name="Google Shape;63;p14"/>
          <p:cNvPicPr preferRelativeResize="0"/>
          <p:nvPr/>
        </p:nvPicPr>
        <p:blipFill>
          <a:blip r:embed="rId4">
            <a:alphaModFix/>
          </a:blip>
          <a:stretch>
            <a:fillRect/>
          </a:stretch>
        </p:blipFill>
        <p:spPr>
          <a:xfrm>
            <a:off x="566875" y="3787450"/>
            <a:ext cx="1609949" cy="1207451"/>
          </a:xfrm>
          <a:prstGeom prst="rect">
            <a:avLst/>
          </a:prstGeom>
          <a:noFill/>
          <a:ln>
            <a:noFill/>
          </a:ln>
        </p:spPr>
      </p:pic>
      <p:sp>
        <p:nvSpPr>
          <p:cNvPr id="64" name="Google Shape;64;p14"/>
          <p:cNvSpPr txBox="1"/>
          <p:nvPr/>
        </p:nvSpPr>
        <p:spPr>
          <a:xfrm>
            <a:off x="2361200" y="4083375"/>
            <a:ext cx="179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lt2"/>
                </a:solidFill>
              </a:rPr>
              <a:t>Office Cats Parker and Olive.</a:t>
            </a:r>
            <a:endParaRPr dirty="0">
              <a:solidFill>
                <a:schemeClr val="lt2"/>
              </a:solidFill>
            </a:endParaRPr>
          </a:p>
        </p:txBody>
      </p:sp>
      <p:sp>
        <p:nvSpPr>
          <p:cNvPr id="2" name="Google Shape;64;p14">
            <a:extLst>
              <a:ext uri="{FF2B5EF4-FFF2-40B4-BE49-F238E27FC236}">
                <a16:creationId xmlns:a16="http://schemas.microsoft.com/office/drawing/2014/main" id="{37A0297E-AD6C-3924-E48F-1A520412E84E}"/>
              </a:ext>
            </a:extLst>
          </p:cNvPr>
          <p:cNvSpPr txBox="1"/>
          <p:nvPr/>
        </p:nvSpPr>
        <p:spPr>
          <a:xfrm>
            <a:off x="5992763" y="4553008"/>
            <a:ext cx="17997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lt2"/>
                </a:solidFill>
              </a:rPr>
              <a:t>Portly.</a:t>
            </a:r>
            <a:endParaRPr dirty="0">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 Postcards, Stickers, etc</a:t>
            </a:r>
            <a:endParaRPr/>
          </a:p>
        </p:txBody>
      </p:sp>
      <p:sp>
        <p:nvSpPr>
          <p:cNvPr id="210" name="Google Shape;210;p32"/>
          <p:cNvSpPr txBox="1">
            <a:spLocks noGrp="1"/>
          </p:cNvSpPr>
          <p:nvPr>
            <p:ph type="body" idx="1"/>
          </p:nvPr>
        </p:nvSpPr>
        <p:spPr>
          <a:xfrm>
            <a:off x="2573825" y="1151400"/>
            <a:ext cx="3083700" cy="3931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Often can already use assets you have lying around.</a:t>
            </a:r>
            <a:endParaRPr/>
          </a:p>
          <a:p>
            <a:pPr marL="457200" lvl="0" indent="-342900" algn="l" rtl="0">
              <a:spcBef>
                <a:spcPts val="0"/>
              </a:spcBef>
              <a:spcAft>
                <a:spcPts val="0"/>
              </a:spcAft>
              <a:buSzPts val="1800"/>
              <a:buChar char="-"/>
            </a:pPr>
            <a:r>
              <a:rPr lang="en"/>
              <a:t>Having a small something for sale reaches a totally different demo.</a:t>
            </a:r>
            <a:endParaRPr/>
          </a:p>
          <a:p>
            <a:pPr marL="457200" lvl="0" indent="-342900" algn="l" rtl="0">
              <a:spcBef>
                <a:spcPts val="0"/>
              </a:spcBef>
              <a:spcAft>
                <a:spcPts val="0"/>
              </a:spcAft>
              <a:buSzPts val="1800"/>
              <a:buChar char="-"/>
            </a:pPr>
            <a:r>
              <a:rPr lang="en"/>
              <a:t>Easy and cheap to mail.</a:t>
            </a:r>
            <a:endParaRPr/>
          </a:p>
          <a:p>
            <a:pPr marL="457200" lvl="0" indent="-342900" algn="l" rtl="0">
              <a:spcBef>
                <a:spcPts val="0"/>
              </a:spcBef>
              <a:spcAft>
                <a:spcPts val="0"/>
              </a:spcAft>
              <a:buSzPts val="1800"/>
              <a:buChar char="-"/>
            </a:pPr>
            <a:r>
              <a:rPr lang="en"/>
              <a:t>Cheap enough you can bundle or give away.</a:t>
            </a:r>
            <a:endParaRPr/>
          </a:p>
          <a:p>
            <a:pPr marL="457200" lvl="0" indent="-342900" algn="l" rtl="0">
              <a:spcBef>
                <a:spcPts val="0"/>
              </a:spcBef>
              <a:spcAft>
                <a:spcPts val="0"/>
              </a:spcAft>
              <a:buSzPts val="1800"/>
              <a:buChar char="-"/>
            </a:pPr>
            <a:r>
              <a:rPr lang="en"/>
              <a:t>Wait for sales to get these made.</a:t>
            </a:r>
            <a:endParaRPr/>
          </a:p>
        </p:txBody>
      </p:sp>
      <p:pic>
        <p:nvPicPr>
          <p:cNvPr id="211" name="Google Shape;211;p32"/>
          <p:cNvPicPr preferRelativeResize="0"/>
          <p:nvPr/>
        </p:nvPicPr>
        <p:blipFill>
          <a:blip r:embed="rId3">
            <a:alphaModFix/>
          </a:blip>
          <a:stretch>
            <a:fillRect/>
          </a:stretch>
        </p:blipFill>
        <p:spPr>
          <a:xfrm>
            <a:off x="5728875" y="902850"/>
            <a:ext cx="3083674" cy="2055774"/>
          </a:xfrm>
          <a:prstGeom prst="rect">
            <a:avLst/>
          </a:prstGeom>
          <a:noFill/>
          <a:ln>
            <a:noFill/>
          </a:ln>
        </p:spPr>
      </p:pic>
      <p:pic>
        <p:nvPicPr>
          <p:cNvPr id="212" name="Google Shape;212;p32"/>
          <p:cNvPicPr preferRelativeResize="0"/>
          <p:nvPr/>
        </p:nvPicPr>
        <p:blipFill>
          <a:blip r:embed="rId4">
            <a:alphaModFix/>
          </a:blip>
          <a:stretch>
            <a:fillRect/>
          </a:stretch>
        </p:blipFill>
        <p:spPr>
          <a:xfrm>
            <a:off x="5748625" y="3027200"/>
            <a:ext cx="3044173" cy="2055774"/>
          </a:xfrm>
          <a:prstGeom prst="rect">
            <a:avLst/>
          </a:prstGeom>
          <a:noFill/>
          <a:ln>
            <a:noFill/>
          </a:ln>
        </p:spPr>
      </p:pic>
      <p:pic>
        <p:nvPicPr>
          <p:cNvPr id="213" name="Google Shape;213;p32"/>
          <p:cNvPicPr preferRelativeResize="0"/>
          <p:nvPr/>
        </p:nvPicPr>
        <p:blipFill>
          <a:blip r:embed="rId5">
            <a:alphaModFix/>
          </a:blip>
          <a:stretch>
            <a:fillRect/>
          </a:stretch>
        </p:blipFill>
        <p:spPr>
          <a:xfrm>
            <a:off x="386203" y="1357800"/>
            <a:ext cx="2116274" cy="2936402"/>
          </a:xfrm>
          <a:prstGeom prst="rect">
            <a:avLst/>
          </a:prstGeom>
          <a:noFill/>
          <a:ln>
            <a:noFill/>
          </a:ln>
        </p:spPr>
      </p:pic>
      <p:sp>
        <p:nvSpPr>
          <p:cNvPr id="214" name="Google Shape;214;p32"/>
          <p:cNvSpPr txBox="1"/>
          <p:nvPr/>
        </p:nvSpPr>
        <p:spPr>
          <a:xfrm>
            <a:off x="576125" y="4359200"/>
            <a:ext cx="1736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2"/>
                </a:solidFill>
              </a:rPr>
              <a:t>Remember me?</a:t>
            </a:r>
            <a:endParaRPr>
              <a:solidFill>
                <a:schemeClr val="lt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Chat GPT - AI</a:t>
            </a:r>
            <a:endParaRPr/>
          </a:p>
        </p:txBody>
      </p:sp>
      <p:sp>
        <p:nvSpPr>
          <p:cNvPr id="220" name="Google Shape;220;p33"/>
          <p:cNvSpPr txBox="1">
            <a:spLocks noGrp="1"/>
          </p:cNvSpPr>
          <p:nvPr>
            <p:ph type="body" idx="1"/>
          </p:nvPr>
        </p:nvSpPr>
        <p:spPr>
          <a:xfrm>
            <a:off x="311700" y="1017725"/>
            <a:ext cx="8520600" cy="3551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“Chat GPT is not going to take your job. Someone better at using Chat GPT than you will take your job.” - Scott Galloway</a:t>
            </a:r>
            <a:endParaRPr dirty="0"/>
          </a:p>
          <a:p>
            <a:pPr marL="457200" lvl="0" indent="0" algn="l" rtl="0">
              <a:spcBef>
                <a:spcPts val="1200"/>
              </a:spcBef>
              <a:spcAft>
                <a:spcPts val="0"/>
              </a:spcAft>
              <a:buNone/>
            </a:pPr>
            <a:endParaRPr dirty="0"/>
          </a:p>
          <a:p>
            <a:pPr marL="457200" lvl="0" indent="-342900" algn="l" rtl="0">
              <a:spcBef>
                <a:spcPts val="1200"/>
              </a:spcBef>
              <a:spcAft>
                <a:spcPts val="0"/>
              </a:spcAft>
              <a:buSzPts val="1800"/>
              <a:buChar char="-"/>
            </a:pPr>
            <a:r>
              <a:rPr lang="en" dirty="0"/>
              <a:t>Be careful, the space is very heated.</a:t>
            </a:r>
            <a:endParaRPr dirty="0"/>
          </a:p>
          <a:p>
            <a:pPr marL="457200" lvl="0" indent="-342900" algn="l" rtl="0">
              <a:spcBef>
                <a:spcPts val="0"/>
              </a:spcBef>
              <a:spcAft>
                <a:spcPts val="0"/>
              </a:spcAft>
              <a:buSzPts val="1800"/>
              <a:buChar char="-"/>
            </a:pPr>
            <a:r>
              <a:rPr lang="en" dirty="0"/>
              <a:t>Long term will likely bring down costs.</a:t>
            </a:r>
            <a:endParaRPr dirty="0"/>
          </a:p>
          <a:p>
            <a:pPr marL="457200" lvl="0" indent="-342900" algn="l" rtl="0">
              <a:spcBef>
                <a:spcPts val="0"/>
              </a:spcBef>
              <a:spcAft>
                <a:spcPts val="0"/>
              </a:spcAft>
              <a:buSzPts val="1800"/>
              <a:buChar char="-"/>
            </a:pPr>
            <a:r>
              <a:rPr lang="en" dirty="0"/>
              <a:t>Don’t worry, there is nothing you can do.</a:t>
            </a:r>
            <a:endParaRPr dirty="0"/>
          </a:p>
        </p:txBody>
      </p:sp>
      <p:pic>
        <p:nvPicPr>
          <p:cNvPr id="221" name="Google Shape;221;p33"/>
          <p:cNvPicPr preferRelativeResize="0"/>
          <p:nvPr/>
        </p:nvPicPr>
        <p:blipFill>
          <a:blip r:embed="rId3">
            <a:alphaModFix/>
          </a:blip>
          <a:stretch>
            <a:fillRect/>
          </a:stretch>
        </p:blipFill>
        <p:spPr>
          <a:xfrm>
            <a:off x="5105376" y="1989800"/>
            <a:ext cx="3617299" cy="2410650"/>
          </a:xfrm>
          <a:prstGeom prst="rect">
            <a:avLst/>
          </a:prstGeom>
          <a:noFill/>
          <a:ln>
            <a:noFill/>
          </a:ln>
        </p:spPr>
      </p:pic>
      <p:pic>
        <p:nvPicPr>
          <p:cNvPr id="222" name="Google Shape;222;p33"/>
          <p:cNvPicPr preferRelativeResize="0"/>
          <p:nvPr/>
        </p:nvPicPr>
        <p:blipFill>
          <a:blip r:embed="rId4">
            <a:alphaModFix/>
          </a:blip>
          <a:stretch>
            <a:fillRect/>
          </a:stretch>
        </p:blipFill>
        <p:spPr>
          <a:xfrm>
            <a:off x="525020" y="3645922"/>
            <a:ext cx="1025399" cy="1281749"/>
          </a:xfrm>
          <a:prstGeom prst="rect">
            <a:avLst/>
          </a:prstGeom>
          <a:noFill/>
          <a:ln>
            <a:noFill/>
          </a:ln>
        </p:spPr>
      </p:pic>
      <p:sp>
        <p:nvSpPr>
          <p:cNvPr id="223" name="Google Shape;223;p33"/>
          <p:cNvSpPr txBox="1"/>
          <p:nvPr/>
        </p:nvSpPr>
        <p:spPr>
          <a:xfrm>
            <a:off x="1446724" y="4086758"/>
            <a:ext cx="1201599"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lt2"/>
                </a:solidFill>
              </a:rPr>
              <a:t>“Cat GPT?”</a:t>
            </a:r>
            <a:endParaRPr dirty="0">
              <a:solidFill>
                <a:schemeClr val="l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Sanderson Kickstarter </a:t>
            </a:r>
            <a:endParaRPr/>
          </a:p>
        </p:txBody>
      </p:sp>
      <p:sp>
        <p:nvSpPr>
          <p:cNvPr id="229" name="Google Shape;229;p34"/>
          <p:cNvSpPr txBox="1">
            <a:spLocks noGrp="1"/>
          </p:cNvSpPr>
          <p:nvPr>
            <p:ph type="body" idx="1"/>
          </p:nvPr>
        </p:nvSpPr>
        <p:spPr>
          <a:xfrm>
            <a:off x="311700" y="1152475"/>
            <a:ext cx="4078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Biggest Kickstarter of all time. 41.7 million+</a:t>
            </a:r>
          </a:p>
          <a:p>
            <a:pPr marL="457200" lvl="0" indent="-342900" algn="l" rtl="0">
              <a:spcBef>
                <a:spcPts val="0"/>
              </a:spcBef>
              <a:spcAft>
                <a:spcPts val="0"/>
              </a:spcAft>
              <a:buSzPts val="1800"/>
              <a:buChar char="-"/>
            </a:pPr>
            <a:r>
              <a:rPr lang="en" dirty="0"/>
              <a:t>Sanderson has been treating writing like a company vs solo effort for a long time.</a:t>
            </a:r>
            <a:endParaRPr dirty="0"/>
          </a:p>
          <a:p>
            <a:pPr marL="457200" lvl="0" indent="-342900" algn="l" rtl="0">
              <a:spcBef>
                <a:spcPts val="0"/>
              </a:spcBef>
              <a:spcAft>
                <a:spcPts val="0"/>
              </a:spcAft>
              <a:buSzPts val="1800"/>
              <a:buChar char="-"/>
            </a:pPr>
            <a:r>
              <a:rPr lang="en" dirty="0"/>
              <a:t>Big fans want multiple product types, and more high end products. </a:t>
            </a:r>
            <a:endParaRPr dirty="0"/>
          </a:p>
          <a:p>
            <a:pPr marL="457200" lvl="0" indent="-342900" algn="l" rtl="0">
              <a:spcBef>
                <a:spcPts val="0"/>
              </a:spcBef>
              <a:spcAft>
                <a:spcPts val="0"/>
              </a:spcAft>
              <a:buSzPts val="1800"/>
              <a:buChar char="-"/>
            </a:pPr>
            <a:r>
              <a:rPr lang="en" dirty="0"/>
              <a:t>They are a fraction, but preparing for them can work out nicely.</a:t>
            </a:r>
            <a:endParaRPr dirty="0"/>
          </a:p>
        </p:txBody>
      </p:sp>
      <p:pic>
        <p:nvPicPr>
          <p:cNvPr id="230" name="Google Shape;230;p34"/>
          <p:cNvPicPr preferRelativeResize="0"/>
          <p:nvPr/>
        </p:nvPicPr>
        <p:blipFill>
          <a:blip r:embed="rId3">
            <a:alphaModFix/>
          </a:blip>
          <a:stretch>
            <a:fillRect/>
          </a:stretch>
        </p:blipFill>
        <p:spPr>
          <a:xfrm>
            <a:off x="4390200" y="1017725"/>
            <a:ext cx="4394350" cy="2300575"/>
          </a:xfrm>
          <a:prstGeom prst="rect">
            <a:avLst/>
          </a:prstGeom>
          <a:noFill/>
          <a:ln>
            <a:noFill/>
          </a:ln>
        </p:spPr>
      </p:pic>
      <p:pic>
        <p:nvPicPr>
          <p:cNvPr id="3" name="Picture 2" descr="A cat lying on a couch&#10;&#10;Description automatically generated with medium confidence">
            <a:extLst>
              <a:ext uri="{FF2B5EF4-FFF2-40B4-BE49-F238E27FC236}">
                <a16:creationId xmlns:a16="http://schemas.microsoft.com/office/drawing/2014/main" id="{7D066CED-DC08-8F49-6EEE-DF38141652BB}"/>
              </a:ext>
            </a:extLst>
          </p:cNvPr>
          <p:cNvPicPr>
            <a:picLocks noChangeAspect="1"/>
          </p:cNvPicPr>
          <p:nvPr/>
        </p:nvPicPr>
        <p:blipFill rotWithShape="1">
          <a:blip r:embed="rId4"/>
          <a:srcRect b="36274"/>
          <a:stretch/>
        </p:blipFill>
        <p:spPr>
          <a:xfrm>
            <a:off x="7163688" y="3961687"/>
            <a:ext cx="1719844" cy="1095984"/>
          </a:xfrm>
          <a:prstGeom prst="rect">
            <a:avLst/>
          </a:prstGeom>
        </p:spPr>
      </p:pic>
      <p:sp>
        <p:nvSpPr>
          <p:cNvPr id="4" name="Google Shape;229;p34">
            <a:extLst>
              <a:ext uri="{FF2B5EF4-FFF2-40B4-BE49-F238E27FC236}">
                <a16:creationId xmlns:a16="http://schemas.microsoft.com/office/drawing/2014/main" id="{B1D21831-1BDF-F4EF-D0DB-E7E7608CD7B1}"/>
              </a:ext>
            </a:extLst>
          </p:cNvPr>
          <p:cNvSpPr txBox="1">
            <a:spLocks/>
          </p:cNvSpPr>
          <p:nvPr/>
        </p:nvSpPr>
        <p:spPr>
          <a:xfrm>
            <a:off x="4417961" y="4323934"/>
            <a:ext cx="2646745" cy="681889"/>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114300" indent="0" algn="r">
              <a:buNone/>
            </a:pPr>
            <a:r>
              <a:rPr lang="en-US" dirty="0"/>
              <a:t>“Man, that would buy a lot of catnip.”</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Define Success For Yourself - Set Goals</a:t>
            </a:r>
            <a:endParaRPr/>
          </a:p>
        </p:txBody>
      </p:sp>
      <p:sp>
        <p:nvSpPr>
          <p:cNvPr id="236" name="Google Shape;236;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7" name="Google Shape;237;p35"/>
          <p:cNvPicPr preferRelativeResize="0"/>
          <p:nvPr/>
        </p:nvPicPr>
        <p:blipFill>
          <a:blip r:embed="rId3">
            <a:alphaModFix/>
          </a:blip>
          <a:stretch>
            <a:fillRect/>
          </a:stretch>
        </p:blipFill>
        <p:spPr>
          <a:xfrm>
            <a:off x="311700" y="1247413"/>
            <a:ext cx="8520600" cy="32265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Support Each Other, Always</a:t>
            </a:r>
            <a:endParaRPr/>
          </a:p>
        </p:txBody>
      </p:sp>
      <p:sp>
        <p:nvSpPr>
          <p:cNvPr id="243" name="Google Shape;243;p36"/>
          <p:cNvSpPr txBox="1">
            <a:spLocks noGrp="1"/>
          </p:cNvSpPr>
          <p:nvPr>
            <p:ph type="body" idx="1"/>
          </p:nvPr>
        </p:nvSpPr>
        <p:spPr>
          <a:xfrm>
            <a:off x="311700" y="1334025"/>
            <a:ext cx="32811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No matter how quickly you write, you cannot write enough books to supply all demand.</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a:t>A rising tide lifts all boats.</a:t>
            </a:r>
            <a:endParaRPr/>
          </a:p>
        </p:txBody>
      </p:sp>
      <p:pic>
        <p:nvPicPr>
          <p:cNvPr id="244" name="Google Shape;244;p36"/>
          <p:cNvPicPr preferRelativeResize="0"/>
          <p:nvPr/>
        </p:nvPicPr>
        <p:blipFill>
          <a:blip r:embed="rId3">
            <a:alphaModFix/>
          </a:blip>
          <a:stretch>
            <a:fillRect/>
          </a:stretch>
        </p:blipFill>
        <p:spPr>
          <a:xfrm>
            <a:off x="3745200" y="1170125"/>
            <a:ext cx="5246401" cy="2887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Questions? Hatemail?</a:t>
            </a:r>
            <a:endParaRPr/>
          </a:p>
        </p:txBody>
      </p:sp>
      <p:sp>
        <p:nvSpPr>
          <p:cNvPr id="250" name="Google Shape;250;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6000">
              <a:solidFill>
                <a:schemeClr val="dk1"/>
              </a:solidFill>
            </a:endParaRPr>
          </a:p>
          <a:p>
            <a:pPr marL="0" lvl="0" indent="0" algn="l" rtl="0">
              <a:spcBef>
                <a:spcPts val="1200"/>
              </a:spcBef>
              <a:spcAft>
                <a:spcPts val="1200"/>
              </a:spcAft>
              <a:buNone/>
            </a:pPr>
            <a:r>
              <a:rPr lang="en" sz="4000">
                <a:solidFill>
                  <a:schemeClr val="dk1"/>
                </a:solidFill>
              </a:rPr>
              <a:t>talesybob@gmail.com</a:t>
            </a:r>
            <a:endParaRPr sz="4000">
              <a:solidFill>
                <a:schemeClr val="dk1"/>
              </a:solidFill>
            </a:endParaRPr>
          </a:p>
        </p:txBody>
      </p:sp>
      <p:pic>
        <p:nvPicPr>
          <p:cNvPr id="251" name="Google Shape;251;p37"/>
          <p:cNvPicPr preferRelativeResize="0"/>
          <p:nvPr/>
        </p:nvPicPr>
        <p:blipFill>
          <a:blip r:embed="rId3">
            <a:alphaModFix/>
          </a:blip>
          <a:stretch>
            <a:fillRect/>
          </a:stretch>
        </p:blipFill>
        <p:spPr>
          <a:xfrm>
            <a:off x="6261195" y="847025"/>
            <a:ext cx="2297226" cy="3062973"/>
          </a:xfrm>
          <a:prstGeom prst="rect">
            <a:avLst/>
          </a:prstGeom>
          <a:noFill/>
          <a:ln>
            <a:noFill/>
          </a:ln>
        </p:spPr>
      </p:pic>
      <p:sp>
        <p:nvSpPr>
          <p:cNvPr id="252" name="Google Shape;252;p37"/>
          <p:cNvSpPr txBox="1"/>
          <p:nvPr/>
        </p:nvSpPr>
        <p:spPr>
          <a:xfrm>
            <a:off x="6266325" y="4004175"/>
            <a:ext cx="2297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2"/>
                </a:solidFill>
              </a:rPr>
              <a:t>“I’m just confused.”</a:t>
            </a:r>
            <a:endParaRPr>
              <a:solidFill>
                <a:schemeClr val="lt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You Should Listen To Me:</a:t>
            </a:r>
            <a:endParaRPr/>
          </a:p>
        </p:txBody>
      </p:sp>
      <p:sp>
        <p:nvSpPr>
          <p:cNvPr id="70" name="Google Shape;70;p15"/>
          <p:cNvSpPr txBox="1">
            <a:spLocks noGrp="1"/>
          </p:cNvSpPr>
          <p:nvPr>
            <p:ph type="body" idx="1"/>
          </p:nvPr>
        </p:nvSpPr>
        <p:spPr>
          <a:xfrm>
            <a:off x="4572000" y="11524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Huge nerd, with a love of tracking stats.</a:t>
            </a:r>
            <a:endParaRPr/>
          </a:p>
          <a:p>
            <a:pPr marL="457200" lvl="0" indent="-342900" algn="l" rtl="0">
              <a:spcBef>
                <a:spcPts val="0"/>
              </a:spcBef>
              <a:spcAft>
                <a:spcPts val="0"/>
              </a:spcAft>
              <a:buSzPts val="1800"/>
              <a:buChar char="-"/>
            </a:pPr>
            <a:r>
              <a:rPr lang="en"/>
              <a:t>Have been building my brand over the better part of a decade.</a:t>
            </a:r>
            <a:endParaRPr/>
          </a:p>
          <a:p>
            <a:pPr marL="457200" lvl="0" indent="-342900" algn="l" rtl="0">
              <a:spcBef>
                <a:spcPts val="0"/>
              </a:spcBef>
              <a:spcAft>
                <a:spcPts val="0"/>
              </a:spcAft>
              <a:buSzPts val="1800"/>
              <a:buChar char="-"/>
            </a:pPr>
            <a:r>
              <a:rPr lang="en"/>
              <a:t>Has been to Paradise.</a:t>
            </a:r>
            <a:endParaRPr/>
          </a:p>
          <a:p>
            <a:pPr marL="457200" lvl="0" indent="-342900" algn="l" rtl="0">
              <a:spcBef>
                <a:spcPts val="0"/>
              </a:spcBef>
              <a:spcAft>
                <a:spcPts val="0"/>
              </a:spcAft>
              <a:buSzPts val="1800"/>
              <a:buChar char="-"/>
            </a:pPr>
            <a:r>
              <a:rPr lang="en"/>
              <a:t>Learn from my mistakes, so you don’t have to make them!</a:t>
            </a:r>
            <a:endParaRPr/>
          </a:p>
          <a:p>
            <a:pPr marL="457200" lvl="0" indent="-342900" algn="l" rtl="0">
              <a:spcBef>
                <a:spcPts val="0"/>
              </a:spcBef>
              <a:spcAft>
                <a:spcPts val="0"/>
              </a:spcAft>
              <a:buSzPts val="1800"/>
              <a:buChar char="-"/>
            </a:pPr>
            <a:r>
              <a:rPr lang="en"/>
              <a:t>I’m a more realistic example.</a:t>
            </a:r>
            <a:endParaRPr/>
          </a:p>
          <a:p>
            <a:pPr marL="457200" lvl="0" indent="-342900" algn="l" rtl="0">
              <a:spcBef>
                <a:spcPts val="0"/>
              </a:spcBef>
              <a:spcAft>
                <a:spcPts val="0"/>
              </a:spcAft>
              <a:buSzPts val="1800"/>
              <a:buChar char="-"/>
            </a:pPr>
            <a:r>
              <a:rPr lang="en"/>
              <a:t>Huge emphasis on transparency.</a:t>
            </a:r>
            <a:endParaRPr/>
          </a:p>
        </p:txBody>
      </p:sp>
      <p:sp>
        <p:nvSpPr>
          <p:cNvPr id="72" name="Google Shape;72;p15"/>
          <p:cNvSpPr txBox="1"/>
          <p:nvPr/>
        </p:nvSpPr>
        <p:spPr>
          <a:xfrm>
            <a:off x="776075" y="4664650"/>
            <a:ext cx="3343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2"/>
                </a:solidFill>
              </a:rPr>
              <a:t>Not Currently Paved, No Parking Lot</a:t>
            </a:r>
            <a:endParaRPr>
              <a:solidFill>
                <a:schemeClr val="lt2"/>
              </a:solidFill>
            </a:endParaRPr>
          </a:p>
        </p:txBody>
      </p:sp>
      <p:pic>
        <p:nvPicPr>
          <p:cNvPr id="1026" name="Picture 2" descr="No photo description available.">
            <a:extLst>
              <a:ext uri="{FF2B5EF4-FFF2-40B4-BE49-F238E27FC236}">
                <a16:creationId xmlns:a16="http://schemas.microsoft.com/office/drawing/2014/main" id="{859D6031-8793-931C-76E4-43DF98F52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44" y="1056144"/>
            <a:ext cx="3609061" cy="3609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You Are An Author!</a:t>
            </a:r>
            <a:endParaRPr/>
          </a:p>
        </p:txBody>
      </p:sp>
      <p:sp>
        <p:nvSpPr>
          <p:cNvPr id="78" name="Google Shape;78;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5000"/>
          </a:p>
          <a:p>
            <a:pPr marL="0" lvl="0" indent="0" algn="ctr" rtl="0">
              <a:spcBef>
                <a:spcPts val="1200"/>
              </a:spcBef>
              <a:spcAft>
                <a:spcPts val="1200"/>
              </a:spcAft>
              <a:buNone/>
            </a:pPr>
            <a:r>
              <a:rPr lang="en" sz="7200"/>
              <a:t>Sell Books!</a:t>
            </a:r>
            <a:endParaRPr sz="7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Establish Your Turf!</a:t>
            </a:r>
            <a:endParaRPr/>
          </a:p>
          <a:p>
            <a:pPr marL="0" lvl="0" indent="0" algn="l" rtl="0">
              <a:spcBef>
                <a:spcPts val="0"/>
              </a:spcBef>
              <a:spcAft>
                <a:spcPts val="0"/>
              </a:spcAft>
              <a:buNone/>
            </a:pPr>
            <a:endParaRPr/>
          </a:p>
        </p:txBody>
      </p:sp>
      <p:sp>
        <p:nvSpPr>
          <p:cNvPr id="84" name="Google Shape;84;p17"/>
          <p:cNvSpPr txBox="1">
            <a:spLocks noGrp="1"/>
          </p:cNvSpPr>
          <p:nvPr>
            <p:ph type="body" idx="1"/>
          </p:nvPr>
        </p:nvSpPr>
        <p:spPr>
          <a:xfrm>
            <a:off x="311700" y="1152475"/>
            <a:ext cx="40494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The goal needs to be to always get people onto your turf.</a:t>
            </a:r>
            <a:endParaRPr dirty="0"/>
          </a:p>
          <a:p>
            <a:pPr marL="457200" lvl="0" indent="-342900" algn="l" rtl="0">
              <a:spcBef>
                <a:spcPts val="0"/>
              </a:spcBef>
              <a:spcAft>
                <a:spcPts val="0"/>
              </a:spcAft>
              <a:buSzPts val="1800"/>
              <a:buChar char="-"/>
            </a:pPr>
            <a:r>
              <a:rPr lang="en" dirty="0"/>
              <a:t>Your turf is your email list, and your website.</a:t>
            </a:r>
            <a:endParaRPr dirty="0"/>
          </a:p>
          <a:p>
            <a:pPr marL="457200" lvl="0" indent="-342900" algn="l" rtl="0">
              <a:spcBef>
                <a:spcPts val="0"/>
              </a:spcBef>
              <a:spcAft>
                <a:spcPts val="0"/>
              </a:spcAft>
              <a:buSzPts val="1800"/>
              <a:buChar char="-"/>
            </a:pPr>
            <a:r>
              <a:rPr lang="en" dirty="0"/>
              <a:t>Social media is constantly changing, don’t get burned!</a:t>
            </a:r>
            <a:endParaRPr dirty="0"/>
          </a:p>
          <a:p>
            <a:pPr marL="457200" lvl="0" indent="-342900" algn="l" rtl="0">
              <a:spcBef>
                <a:spcPts val="0"/>
              </a:spcBef>
              <a:spcAft>
                <a:spcPts val="0"/>
              </a:spcAft>
              <a:buSzPts val="1800"/>
              <a:buChar char="-"/>
            </a:pPr>
            <a:r>
              <a:rPr lang="en" dirty="0"/>
              <a:t>Websites cost, email lists don’t. </a:t>
            </a:r>
            <a:endParaRPr dirty="0"/>
          </a:p>
          <a:p>
            <a:pPr marL="457200" lvl="0" indent="-342900" algn="l" rtl="0">
              <a:spcBef>
                <a:spcPts val="0"/>
              </a:spcBef>
              <a:spcAft>
                <a:spcPts val="0"/>
              </a:spcAft>
              <a:buSzPts val="1800"/>
              <a:buChar char="-"/>
            </a:pPr>
            <a:r>
              <a:rPr lang="en" dirty="0"/>
              <a:t>Always have a signup sheet, the time to start building your email list was 5 years ago.</a:t>
            </a:r>
            <a:endParaRPr dirty="0"/>
          </a:p>
        </p:txBody>
      </p:sp>
      <p:pic>
        <p:nvPicPr>
          <p:cNvPr id="85" name="Google Shape;85;p17"/>
          <p:cNvPicPr preferRelativeResize="0"/>
          <p:nvPr/>
        </p:nvPicPr>
        <p:blipFill>
          <a:blip r:embed="rId3">
            <a:alphaModFix/>
          </a:blip>
          <a:stretch>
            <a:fillRect/>
          </a:stretch>
        </p:blipFill>
        <p:spPr>
          <a:xfrm>
            <a:off x="4407600" y="1510500"/>
            <a:ext cx="4478099" cy="20338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Build Over Time</a:t>
            </a:r>
            <a:endParaRPr/>
          </a:p>
        </p:txBody>
      </p:sp>
      <p:sp>
        <p:nvSpPr>
          <p:cNvPr id="91" name="Google Shape;91;p18"/>
          <p:cNvSpPr txBox="1">
            <a:spLocks noGrp="1"/>
          </p:cNvSpPr>
          <p:nvPr>
            <p:ph type="body" idx="1"/>
          </p:nvPr>
        </p:nvSpPr>
        <p:spPr>
          <a:xfrm>
            <a:off x="3443625" y="1152475"/>
            <a:ext cx="3038700" cy="2926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This is not a race.</a:t>
            </a:r>
            <a:endParaRPr/>
          </a:p>
          <a:p>
            <a:pPr marL="457200" lvl="0" indent="-342900" algn="l" rtl="0">
              <a:spcBef>
                <a:spcPts val="0"/>
              </a:spcBef>
              <a:spcAft>
                <a:spcPts val="0"/>
              </a:spcAft>
              <a:buSzPts val="1800"/>
              <a:buChar char="-"/>
            </a:pPr>
            <a:r>
              <a:rPr lang="en"/>
              <a:t>Take your time, do it right, don’t do it quick.</a:t>
            </a:r>
            <a:endParaRPr/>
          </a:p>
          <a:p>
            <a:pPr marL="457200" lvl="0" indent="-342900" algn="l" rtl="0">
              <a:spcBef>
                <a:spcPts val="0"/>
              </a:spcBef>
              <a:spcAft>
                <a:spcPts val="0"/>
              </a:spcAft>
              <a:buSzPts val="1800"/>
              <a:buChar char="-"/>
            </a:pPr>
            <a:r>
              <a:rPr lang="en"/>
              <a:t>Start in your comfort zone, then expand outwards.</a:t>
            </a:r>
            <a:endParaRPr/>
          </a:p>
          <a:p>
            <a:pPr marL="457200" lvl="0" indent="-342900" algn="l" rtl="0">
              <a:spcBef>
                <a:spcPts val="0"/>
              </a:spcBef>
              <a:spcAft>
                <a:spcPts val="0"/>
              </a:spcAft>
              <a:buSzPts val="1800"/>
              <a:buChar char="-"/>
            </a:pPr>
            <a:r>
              <a:rPr lang="en"/>
              <a:t>Think before you leap, to save redos.</a:t>
            </a:r>
            <a:endParaRPr/>
          </a:p>
        </p:txBody>
      </p:sp>
      <p:pic>
        <p:nvPicPr>
          <p:cNvPr id="92" name="Google Shape;92;p18"/>
          <p:cNvPicPr preferRelativeResize="0"/>
          <p:nvPr/>
        </p:nvPicPr>
        <p:blipFill>
          <a:blip r:embed="rId3">
            <a:alphaModFix/>
          </a:blip>
          <a:stretch>
            <a:fillRect/>
          </a:stretch>
        </p:blipFill>
        <p:spPr>
          <a:xfrm>
            <a:off x="198245" y="1152475"/>
            <a:ext cx="3094099" cy="2926250"/>
          </a:xfrm>
          <a:prstGeom prst="rect">
            <a:avLst/>
          </a:prstGeom>
          <a:noFill/>
          <a:ln>
            <a:noFill/>
          </a:ln>
        </p:spPr>
      </p:pic>
      <p:pic>
        <p:nvPicPr>
          <p:cNvPr id="93" name="Google Shape;93;p18"/>
          <p:cNvPicPr preferRelativeResize="0"/>
          <p:nvPr/>
        </p:nvPicPr>
        <p:blipFill>
          <a:blip r:embed="rId4">
            <a:alphaModFix/>
          </a:blip>
          <a:stretch>
            <a:fillRect/>
          </a:stretch>
        </p:blipFill>
        <p:spPr>
          <a:xfrm>
            <a:off x="6633600" y="1152475"/>
            <a:ext cx="2277063" cy="29262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Knowing When To Fish Or Cut Bait</a:t>
            </a:r>
            <a:endParaRPr/>
          </a:p>
        </p:txBody>
      </p:sp>
      <p:sp>
        <p:nvSpPr>
          <p:cNvPr id="99" name="Google Shape;99;p19"/>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It’s often difficult to know when to stop investing time in an avenue.</a:t>
            </a:r>
            <a:endParaRPr/>
          </a:p>
          <a:p>
            <a:pPr marL="457200" lvl="0" indent="-342900" algn="l" rtl="0">
              <a:spcBef>
                <a:spcPts val="0"/>
              </a:spcBef>
              <a:spcAft>
                <a:spcPts val="0"/>
              </a:spcAft>
              <a:buSzPts val="1800"/>
              <a:buChar char="-"/>
            </a:pPr>
            <a:r>
              <a:rPr lang="en"/>
              <a:t>Weigh how integral this is to your brand long term.</a:t>
            </a:r>
            <a:endParaRPr/>
          </a:p>
          <a:p>
            <a:pPr marL="457200" lvl="0" indent="-342900" algn="l" rtl="0">
              <a:spcBef>
                <a:spcPts val="0"/>
              </a:spcBef>
              <a:spcAft>
                <a:spcPts val="0"/>
              </a:spcAft>
              <a:buSzPts val="1800"/>
              <a:buChar char="-"/>
            </a:pPr>
            <a:r>
              <a:rPr lang="en"/>
              <a:t>Weigh how much time it takes from task number one: writing.</a:t>
            </a:r>
            <a:endParaRPr/>
          </a:p>
          <a:p>
            <a:pPr marL="457200" lvl="0" indent="-342900" algn="l" rtl="0">
              <a:spcBef>
                <a:spcPts val="0"/>
              </a:spcBef>
              <a:spcAft>
                <a:spcPts val="0"/>
              </a:spcAft>
              <a:buSzPts val="1800"/>
              <a:buChar char="-"/>
            </a:pPr>
            <a:r>
              <a:rPr lang="en"/>
              <a:t>Be patient, success will not happen overnight.</a:t>
            </a:r>
            <a:endParaRPr/>
          </a:p>
        </p:txBody>
      </p:sp>
      <p:pic>
        <p:nvPicPr>
          <p:cNvPr id="100" name="Google Shape;100;p19"/>
          <p:cNvPicPr preferRelativeResize="0"/>
          <p:nvPr/>
        </p:nvPicPr>
        <p:blipFill>
          <a:blip r:embed="rId3">
            <a:alphaModFix/>
          </a:blip>
          <a:stretch>
            <a:fillRect/>
          </a:stretch>
        </p:blipFill>
        <p:spPr>
          <a:xfrm>
            <a:off x="6163495" y="404911"/>
            <a:ext cx="1905000" cy="1905000"/>
          </a:xfrm>
          <a:prstGeom prst="rect">
            <a:avLst/>
          </a:prstGeom>
          <a:noFill/>
          <a:ln>
            <a:noFill/>
          </a:ln>
        </p:spPr>
      </p:pic>
      <p:sp>
        <p:nvSpPr>
          <p:cNvPr id="101" name="Google Shape;101;p19"/>
          <p:cNvSpPr txBox="1"/>
          <p:nvPr/>
        </p:nvSpPr>
        <p:spPr>
          <a:xfrm>
            <a:off x="6163495" y="2350025"/>
            <a:ext cx="1905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lt2"/>
                </a:solidFill>
              </a:rPr>
              <a:t>An example where Bob cut bait.</a:t>
            </a:r>
            <a:endParaRPr dirty="0">
              <a:solidFill>
                <a:schemeClr val="lt2"/>
              </a:solidFill>
            </a:endParaRPr>
          </a:p>
        </p:txBody>
      </p:sp>
      <p:pic>
        <p:nvPicPr>
          <p:cNvPr id="3" name="Picture 2" descr="A cat lying on a bed&#10;&#10;Description automatically generated with medium confidence">
            <a:extLst>
              <a:ext uri="{FF2B5EF4-FFF2-40B4-BE49-F238E27FC236}">
                <a16:creationId xmlns:a16="http://schemas.microsoft.com/office/drawing/2014/main" id="{06619986-1A5B-3507-439A-C18EA0C38AA9}"/>
              </a:ext>
            </a:extLst>
          </p:cNvPr>
          <p:cNvPicPr>
            <a:picLocks noChangeAspect="1"/>
          </p:cNvPicPr>
          <p:nvPr/>
        </p:nvPicPr>
        <p:blipFill rotWithShape="1">
          <a:blip r:embed="rId4"/>
          <a:srcRect t="30882" b="19542"/>
          <a:stretch/>
        </p:blipFill>
        <p:spPr>
          <a:xfrm>
            <a:off x="5222263" y="3746666"/>
            <a:ext cx="1882463" cy="1244338"/>
          </a:xfrm>
          <a:prstGeom prst="rect">
            <a:avLst/>
          </a:prstGeom>
        </p:spPr>
      </p:pic>
      <p:sp>
        <p:nvSpPr>
          <p:cNvPr id="4" name="Google Shape;101;p19">
            <a:extLst>
              <a:ext uri="{FF2B5EF4-FFF2-40B4-BE49-F238E27FC236}">
                <a16:creationId xmlns:a16="http://schemas.microsoft.com/office/drawing/2014/main" id="{0E1B324F-678F-7329-F5A5-7817F887E90C}"/>
              </a:ext>
            </a:extLst>
          </p:cNvPr>
          <p:cNvSpPr txBox="1"/>
          <p:nvPr/>
        </p:nvSpPr>
        <p:spPr>
          <a:xfrm>
            <a:off x="6927300" y="4168796"/>
            <a:ext cx="19050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lt2"/>
                </a:solidFill>
              </a:rPr>
              <a:t>“Fish? Yes please!</a:t>
            </a:r>
            <a:endParaRPr dirty="0">
              <a:solidFill>
                <a:schemeClr val="l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Most Of What Works For Me…</a:t>
            </a:r>
            <a:endParaRPr/>
          </a:p>
        </p:txBody>
      </p:sp>
      <p:sp>
        <p:nvSpPr>
          <p:cNvPr id="107" name="Google Shape;107;p20"/>
          <p:cNvSpPr txBox="1">
            <a:spLocks noGrp="1"/>
          </p:cNvSpPr>
          <p:nvPr>
            <p:ph type="body" idx="1"/>
          </p:nvPr>
        </p:nvSpPr>
        <p:spPr>
          <a:xfrm>
            <a:off x="311700" y="1152475"/>
            <a:ext cx="6582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…Probably Won’t Work For You!</a:t>
            </a:r>
            <a:endParaRPr/>
          </a:p>
          <a:p>
            <a:pPr marL="457200" lvl="0" indent="-342900" algn="l" rtl="0">
              <a:spcBef>
                <a:spcPts val="1200"/>
              </a:spcBef>
              <a:spcAft>
                <a:spcPts val="0"/>
              </a:spcAft>
              <a:buSzPts val="1800"/>
              <a:buChar char="-"/>
            </a:pPr>
            <a:r>
              <a:rPr lang="en"/>
              <a:t>At least not without tweaking to some degree.</a:t>
            </a:r>
            <a:endParaRPr/>
          </a:p>
          <a:p>
            <a:pPr marL="457200" lvl="0" indent="-342900" algn="l" rtl="0">
              <a:spcBef>
                <a:spcPts val="0"/>
              </a:spcBef>
              <a:spcAft>
                <a:spcPts val="0"/>
              </a:spcAft>
              <a:buSzPts val="1800"/>
              <a:buChar char="-"/>
            </a:pPr>
            <a:r>
              <a:rPr lang="en"/>
              <a:t>This is my disclaimer, for the specifics I am going to hit you with.</a:t>
            </a:r>
            <a:endParaRPr/>
          </a:p>
          <a:p>
            <a:pPr marL="457200" lvl="0" indent="-342900" algn="l" rtl="0">
              <a:spcBef>
                <a:spcPts val="0"/>
              </a:spcBef>
              <a:spcAft>
                <a:spcPts val="0"/>
              </a:spcAft>
              <a:buSzPts val="1800"/>
              <a:buChar char="-"/>
            </a:pPr>
            <a:r>
              <a:rPr lang="en"/>
              <a:t>At least not without tweaking to some degree.</a:t>
            </a:r>
            <a:endParaRPr/>
          </a:p>
          <a:p>
            <a:pPr marL="457200" lvl="0" indent="-342900" algn="l" rtl="0">
              <a:spcBef>
                <a:spcPts val="0"/>
              </a:spcBef>
              <a:spcAft>
                <a:spcPts val="0"/>
              </a:spcAft>
              <a:buSzPts val="1800"/>
              <a:buChar char="-"/>
            </a:pPr>
            <a:r>
              <a:rPr lang="en"/>
              <a:t>This is meant more to show some universals, but also get you thinking.</a:t>
            </a:r>
            <a:endParaRPr/>
          </a:p>
          <a:p>
            <a:pPr marL="457200" lvl="0" indent="-342900" algn="l" rtl="0">
              <a:spcBef>
                <a:spcPts val="0"/>
              </a:spcBef>
              <a:spcAft>
                <a:spcPts val="0"/>
              </a:spcAft>
              <a:buSzPts val="1800"/>
              <a:buChar char="-"/>
            </a:pPr>
            <a:r>
              <a:rPr lang="en"/>
              <a:t>Use your expertise! Huge on Lovecraftian Horror? Make Lovecraftian Horror shirts for example.</a:t>
            </a:r>
            <a:endParaRPr/>
          </a:p>
        </p:txBody>
      </p:sp>
      <p:pic>
        <p:nvPicPr>
          <p:cNvPr id="108" name="Google Shape;108;p20"/>
          <p:cNvPicPr preferRelativeResize="0"/>
          <p:nvPr/>
        </p:nvPicPr>
        <p:blipFill>
          <a:blip r:embed="rId3">
            <a:alphaModFix/>
          </a:blip>
          <a:stretch>
            <a:fillRect/>
          </a:stretch>
        </p:blipFill>
        <p:spPr>
          <a:xfrm>
            <a:off x="6993972" y="2826975"/>
            <a:ext cx="2150025" cy="2316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Bob Makes Money </a:t>
            </a:r>
            <a:endParaRPr/>
          </a:p>
        </p:txBody>
      </p:sp>
      <p:sp>
        <p:nvSpPr>
          <p:cNvPr id="114" name="Google Shape;114;p21"/>
          <p:cNvSpPr txBox="1">
            <a:spLocks noGrp="1"/>
          </p:cNvSpPr>
          <p:nvPr>
            <p:ph type="body" idx="1"/>
          </p:nvPr>
        </p:nvSpPr>
        <p:spPr>
          <a:xfrm>
            <a:off x="311700" y="1188875"/>
            <a:ext cx="4504800" cy="3380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Many streams can grow to become a larger river.</a:t>
            </a:r>
            <a:endParaRPr/>
          </a:p>
          <a:p>
            <a:pPr marL="457200" lvl="0" indent="-342900" algn="l" rtl="0">
              <a:spcBef>
                <a:spcPts val="0"/>
              </a:spcBef>
              <a:spcAft>
                <a:spcPts val="0"/>
              </a:spcAft>
              <a:buSzPts val="1800"/>
              <a:buChar char="-"/>
            </a:pPr>
            <a:r>
              <a:rPr lang="en"/>
              <a:t>I have 11 revenue streams, often multiple from one type of product for ease of scaling.</a:t>
            </a:r>
            <a:endParaRPr/>
          </a:p>
          <a:p>
            <a:pPr marL="457200" lvl="0" indent="-342900" algn="l" rtl="0">
              <a:spcBef>
                <a:spcPts val="0"/>
              </a:spcBef>
              <a:spcAft>
                <a:spcPts val="0"/>
              </a:spcAft>
              <a:buSzPts val="1800"/>
              <a:buChar char="-"/>
            </a:pPr>
            <a:r>
              <a:rPr lang="en"/>
              <a:t>The goal is for book sales to be number one, always.</a:t>
            </a:r>
            <a:endParaRPr/>
          </a:p>
        </p:txBody>
      </p:sp>
      <p:pic>
        <p:nvPicPr>
          <p:cNvPr id="115" name="Google Shape;115;p21"/>
          <p:cNvPicPr preferRelativeResize="0"/>
          <p:nvPr/>
        </p:nvPicPr>
        <p:blipFill>
          <a:blip r:embed="rId3">
            <a:alphaModFix/>
          </a:blip>
          <a:stretch>
            <a:fillRect/>
          </a:stretch>
        </p:blipFill>
        <p:spPr>
          <a:xfrm>
            <a:off x="4915247" y="1815188"/>
            <a:ext cx="3917050" cy="2701925"/>
          </a:xfrm>
          <a:prstGeom prst="rect">
            <a:avLst/>
          </a:prstGeom>
          <a:noFill/>
          <a:ln>
            <a:noFill/>
          </a:ln>
        </p:spPr>
      </p:pic>
      <p:pic>
        <p:nvPicPr>
          <p:cNvPr id="116" name="Google Shape;116;p21"/>
          <p:cNvPicPr preferRelativeResize="0"/>
          <p:nvPr/>
        </p:nvPicPr>
        <p:blipFill>
          <a:blip r:embed="rId4">
            <a:alphaModFix/>
          </a:blip>
          <a:stretch>
            <a:fillRect/>
          </a:stretch>
        </p:blipFill>
        <p:spPr>
          <a:xfrm>
            <a:off x="311725" y="3529576"/>
            <a:ext cx="4504749" cy="987550"/>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1635</Words>
  <Application>Microsoft Office PowerPoint</Application>
  <PresentationFormat>On-screen Show (16:9)</PresentationFormat>
  <Paragraphs>145</Paragraphs>
  <Slides>25</Slides>
  <Notes>25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25</vt:i4>
      </vt:variant>
    </vt:vector>
  </HeadingPairs>
  <TitlesOfParts>
    <vt:vector size="27" baseType="lpstr">
      <vt:lpstr>Arial</vt:lpstr>
      <vt:lpstr>Simple Dark</vt:lpstr>
      <vt:lpstr>Earning Beyond Royalties!</vt:lpstr>
      <vt:lpstr>Who Am I?</vt:lpstr>
      <vt:lpstr>Why You Should Listen To Me:</vt:lpstr>
      <vt:lpstr>You Are An Author!</vt:lpstr>
      <vt:lpstr>Establish Your Turf! </vt:lpstr>
      <vt:lpstr>Build Over Time</vt:lpstr>
      <vt:lpstr>Knowing When To Fish Or Cut Bait</vt:lpstr>
      <vt:lpstr>Most Of What Works For Me…</vt:lpstr>
      <vt:lpstr>How Bob Makes Money </vt:lpstr>
      <vt:lpstr>How Bob Makes Money - Freelancing</vt:lpstr>
      <vt:lpstr>How Bob Makes Money - POD Shirts</vt:lpstr>
      <vt:lpstr>How Bob Makes Money - Shirts Continued Part 1</vt:lpstr>
      <vt:lpstr>How Bob Makes Money - Shirts Continued Part 2</vt:lpstr>
      <vt:lpstr>How Bob Makes Money - Shirts Continued Part 3 </vt:lpstr>
      <vt:lpstr>How Bob Makes Money - One Sheet RPGs</vt:lpstr>
      <vt:lpstr>How Bob Makes Money - Affiliate Links</vt:lpstr>
      <vt:lpstr>How Bob Makes Money - Fees</vt:lpstr>
      <vt:lpstr>How Bob Makes Money - Patreon</vt:lpstr>
      <vt:lpstr>How Bob Makes Money - Book Sales, In Person/Online</vt:lpstr>
      <vt:lpstr>How Bob Makes Money - Postcards, Stickers, etc</vt:lpstr>
      <vt:lpstr>Chat GPT - AI</vt:lpstr>
      <vt:lpstr>The Sanderson Kickstarter </vt:lpstr>
      <vt:lpstr>Define Success For Yourself - Set Goals</vt:lpstr>
      <vt:lpstr>Support Each Other, Always</vt:lpstr>
      <vt:lpstr>Questions? Hatemail?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Earning Beyond Royalties!</dc:title>
  <cp:lastModifiedBy>McGough, Robert L</cp:lastModifiedBy>
  <cp:revision>2</cp:revision>
  <dcterms:modified xsi:type="dcterms:W3CDTF">2023-04-27T17:51:11Z</dcterms:modified>
</cp:coreProperties>
</file>