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0fc848b486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0fc848b486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0fc848b486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0fc848b486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0fc848b486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0fc848b486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0fc848b48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0fc848b48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113d0116de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113d0116de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0fc848b48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0fc848b48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0fc848b486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0fc848b48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0fc848b486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0fc848b48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0fc848b486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0fc848b486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0fc848b486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0fc848b486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0fc848b486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0fc848b486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0fc848b48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0fc848b48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0fc848b48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0fc848b48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sz="4020">
                <a:solidFill>
                  <a:srgbClr val="FFD966"/>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FFD966"/>
                </a:solidFill>
              </a:rPr>
              <a:t>Southern Fantasy and Horror</a:t>
            </a:r>
            <a:endParaRPr>
              <a:solidFill>
                <a:srgbClr val="FFD966"/>
              </a:solidFill>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Bob McGough </a:t>
            </a:r>
            <a:endParaRPr/>
          </a:p>
        </p:txBody>
      </p:sp>
      <p:sp>
        <p:nvSpPr>
          <p:cNvPr id="56" name="Google Shape;56;p13"/>
          <p:cNvSpPr txBox="1"/>
          <p:nvPr/>
        </p:nvSpPr>
        <p:spPr>
          <a:xfrm>
            <a:off x="2082025" y="1480725"/>
            <a:ext cx="315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18"/>
              <a:t>Crossroads Devil</a:t>
            </a:r>
            <a:endParaRPr sz="4018"/>
          </a:p>
        </p:txBody>
      </p:sp>
      <p:sp>
        <p:nvSpPr>
          <p:cNvPr id="118" name="Google Shape;118;p22"/>
          <p:cNvSpPr txBox="1"/>
          <p:nvPr>
            <p:ph idx="1" type="body"/>
          </p:nvPr>
        </p:nvSpPr>
        <p:spPr>
          <a:xfrm>
            <a:off x="311700" y="1152475"/>
            <a:ext cx="5785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tradition that has multiple sources, in the South the concept of going to the crossroads to sell </a:t>
            </a:r>
            <a:r>
              <a:rPr lang="en"/>
              <a:t>your</a:t>
            </a:r>
            <a:r>
              <a:rPr lang="en"/>
              <a:t> soul to the devil in exchange for earthly power or skill </a:t>
            </a:r>
            <a:r>
              <a:rPr lang="en"/>
              <a:t>originated</a:t>
            </a:r>
            <a:r>
              <a:rPr lang="en"/>
              <a:t> in Hoodoo.</a:t>
            </a:r>
            <a:endParaRPr/>
          </a:p>
          <a:p>
            <a:pPr indent="0" lvl="0" marL="0" rtl="0" algn="l">
              <a:spcBef>
                <a:spcPts val="1200"/>
              </a:spcBef>
              <a:spcAft>
                <a:spcPts val="0"/>
              </a:spcAft>
              <a:buNone/>
            </a:pPr>
            <a:r>
              <a:rPr lang="en"/>
              <a:t>Robert</a:t>
            </a:r>
            <a:r>
              <a:rPr lang="en"/>
              <a:t> Johnson was the first well known person who it is claimed performed such a ritual.</a:t>
            </a:r>
            <a:endParaRPr/>
          </a:p>
          <a:p>
            <a:pPr indent="0" lvl="0" marL="0" rtl="0" algn="l">
              <a:spcBef>
                <a:spcPts val="1200"/>
              </a:spcBef>
              <a:spcAft>
                <a:spcPts val="1200"/>
              </a:spcAft>
              <a:buNone/>
            </a:pPr>
            <a:r>
              <a:t/>
            </a:r>
            <a:endParaRPr/>
          </a:p>
        </p:txBody>
      </p:sp>
      <p:pic>
        <p:nvPicPr>
          <p:cNvPr id="119" name="Google Shape;119;p22"/>
          <p:cNvPicPr preferRelativeResize="0"/>
          <p:nvPr/>
        </p:nvPicPr>
        <p:blipFill>
          <a:blip r:embed="rId3">
            <a:alphaModFix/>
          </a:blip>
          <a:stretch>
            <a:fillRect/>
          </a:stretch>
        </p:blipFill>
        <p:spPr>
          <a:xfrm>
            <a:off x="6161925" y="605513"/>
            <a:ext cx="2524125" cy="3590925"/>
          </a:xfrm>
          <a:prstGeom prst="rect">
            <a:avLst/>
          </a:prstGeom>
          <a:noFill/>
          <a:ln>
            <a:noFill/>
          </a:ln>
        </p:spPr>
      </p:pic>
      <p:sp>
        <p:nvSpPr>
          <p:cNvPr id="120" name="Google Shape;120;p22"/>
          <p:cNvSpPr txBox="1"/>
          <p:nvPr/>
        </p:nvSpPr>
        <p:spPr>
          <a:xfrm>
            <a:off x="6015650" y="4196450"/>
            <a:ext cx="2816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Blues Legend Robert Johnson</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18"/>
              <a:t>Haint Blue</a:t>
            </a:r>
            <a:endParaRPr sz="4018"/>
          </a:p>
        </p:txBody>
      </p:sp>
      <p:sp>
        <p:nvSpPr>
          <p:cNvPr id="126" name="Google Shape;126;p23"/>
          <p:cNvSpPr txBox="1"/>
          <p:nvPr>
            <p:ph idx="1" type="body"/>
          </p:nvPr>
        </p:nvSpPr>
        <p:spPr>
          <a:xfrm>
            <a:off x="311700" y="1152475"/>
            <a:ext cx="36438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n"/>
              <a:t>Begun amongst the Gullah community of South Carolina. The blue is thought to trick spirits such as ‘haints’ or ‘boo hags’ into believing the surface is either the sky, which they will then pass up through, or water, which spirits are said to be unable to cross.</a:t>
            </a:r>
            <a:endParaRPr/>
          </a:p>
        </p:txBody>
      </p:sp>
      <p:pic>
        <p:nvPicPr>
          <p:cNvPr id="127" name="Google Shape;127;p23"/>
          <p:cNvPicPr preferRelativeResize="0"/>
          <p:nvPr/>
        </p:nvPicPr>
        <p:blipFill>
          <a:blip r:embed="rId3">
            <a:alphaModFix/>
          </a:blip>
          <a:stretch>
            <a:fillRect/>
          </a:stretch>
        </p:blipFill>
        <p:spPr>
          <a:xfrm>
            <a:off x="4325325" y="1152475"/>
            <a:ext cx="4660350" cy="3416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18"/>
              <a:t>Bottle Tree</a:t>
            </a:r>
            <a:endParaRPr sz="4018"/>
          </a:p>
        </p:txBody>
      </p:sp>
      <p:sp>
        <p:nvSpPr>
          <p:cNvPr id="133" name="Google Shape;133;p24"/>
          <p:cNvSpPr txBox="1"/>
          <p:nvPr>
            <p:ph idx="1" type="body"/>
          </p:nvPr>
        </p:nvSpPr>
        <p:spPr>
          <a:xfrm>
            <a:off x="311700" y="1152475"/>
            <a:ext cx="41421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n"/>
              <a:t>Similar in idea and origin to Haint Blue. It came to Hoodoo from the trans- atlantic slave trade. The concept is that spirits will be drawn into the bottle, and then destroyed by sunlight.</a:t>
            </a:r>
            <a:endParaRPr/>
          </a:p>
        </p:txBody>
      </p:sp>
      <p:pic>
        <p:nvPicPr>
          <p:cNvPr id="134" name="Google Shape;134;p24"/>
          <p:cNvPicPr preferRelativeResize="0"/>
          <p:nvPr/>
        </p:nvPicPr>
        <p:blipFill>
          <a:blip r:embed="rId3">
            <a:alphaModFix/>
          </a:blip>
          <a:stretch>
            <a:fillRect/>
          </a:stretch>
        </p:blipFill>
        <p:spPr>
          <a:xfrm>
            <a:off x="5331275" y="895350"/>
            <a:ext cx="2857500" cy="381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18"/>
              <a:t>What-Not Jars</a:t>
            </a:r>
            <a:endParaRPr sz="4018"/>
          </a:p>
        </p:txBody>
      </p:sp>
      <p:sp>
        <p:nvSpPr>
          <p:cNvPr id="140" name="Google Shape;140;p25"/>
          <p:cNvSpPr txBox="1"/>
          <p:nvPr>
            <p:ph idx="1" type="body"/>
          </p:nvPr>
        </p:nvSpPr>
        <p:spPr>
          <a:xfrm>
            <a:off x="311700" y="1152475"/>
            <a:ext cx="44874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t>Inspired by Spell Jars of Hoodoo tradition.</a:t>
            </a:r>
            <a:endParaRPr/>
          </a:p>
          <a:p>
            <a:pPr indent="0" lvl="0" marL="0" rtl="0" algn="just">
              <a:spcBef>
                <a:spcPts val="1200"/>
              </a:spcBef>
              <a:spcAft>
                <a:spcPts val="1200"/>
              </a:spcAft>
              <a:buNone/>
            </a:pPr>
            <a:r>
              <a:rPr lang="en"/>
              <a:t>Traditional</a:t>
            </a:r>
            <a:r>
              <a:rPr lang="en"/>
              <a:t> spell jars typically use honey or vinegar as a base, mixed with graveyard dirt or goofer dust. Then a variety of symbolic elements are mixed in, and placed with a bit of paper with the targets name written upon it.</a:t>
            </a:r>
            <a:endParaRPr/>
          </a:p>
        </p:txBody>
      </p:sp>
      <p:pic>
        <p:nvPicPr>
          <p:cNvPr id="141" name="Google Shape;141;p25"/>
          <p:cNvPicPr preferRelativeResize="0"/>
          <p:nvPr/>
        </p:nvPicPr>
        <p:blipFill>
          <a:blip r:embed="rId3">
            <a:alphaModFix/>
          </a:blip>
          <a:stretch>
            <a:fillRect/>
          </a:stretch>
        </p:blipFill>
        <p:spPr>
          <a:xfrm>
            <a:off x="4973500" y="751125"/>
            <a:ext cx="3967825" cy="3967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rPr lang="en" sz="4016"/>
              <a:t>What-Not Jars - Symbolism</a:t>
            </a:r>
            <a:endParaRPr sz="4016"/>
          </a:p>
          <a:p>
            <a:pPr indent="0" lvl="0" marL="0" rtl="0" algn="l">
              <a:spcBef>
                <a:spcPts val="0"/>
              </a:spcBef>
              <a:spcAft>
                <a:spcPts val="0"/>
              </a:spcAft>
              <a:buSzPts val="990"/>
              <a:buNone/>
            </a:pPr>
            <a:r>
              <a:t/>
            </a:r>
            <a:endParaRPr sz="3618"/>
          </a:p>
        </p:txBody>
      </p:sp>
      <p:sp>
        <p:nvSpPr>
          <p:cNvPr id="147" name="Google Shape;147;p26"/>
          <p:cNvSpPr txBox="1"/>
          <p:nvPr>
            <p:ph idx="1" type="body"/>
          </p:nvPr>
        </p:nvSpPr>
        <p:spPr>
          <a:xfrm>
            <a:off x="2154550" y="1152475"/>
            <a:ext cx="2178900" cy="391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en"/>
              <a:t>Oak - </a:t>
            </a:r>
            <a:endParaRPr/>
          </a:p>
          <a:p>
            <a:pPr indent="0" lvl="0" marL="0" rtl="0" algn="l">
              <a:spcBef>
                <a:spcPts val="1200"/>
              </a:spcBef>
              <a:spcAft>
                <a:spcPts val="0"/>
              </a:spcAft>
              <a:buNone/>
            </a:pPr>
            <a:r>
              <a:rPr lang="en"/>
              <a:t>Strength, Stability</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Spanish Moss </a:t>
            </a:r>
            <a:r>
              <a:rPr lang="en"/>
              <a:t>-</a:t>
            </a:r>
            <a:endParaRPr/>
          </a:p>
          <a:p>
            <a:pPr indent="0" lvl="0" marL="0" rtl="0" algn="l">
              <a:spcBef>
                <a:spcPts val="1200"/>
              </a:spcBef>
              <a:spcAft>
                <a:spcPts val="0"/>
              </a:spcAft>
              <a:buNone/>
            </a:pPr>
            <a:r>
              <a:rPr lang="en"/>
              <a:t>Justice, Revenge</a:t>
            </a:r>
            <a:endParaRPr/>
          </a:p>
          <a:p>
            <a:pPr indent="0" lvl="0" marL="457200" rtl="0" algn="r">
              <a:spcBef>
                <a:spcPts val="1200"/>
              </a:spcBef>
              <a:spcAft>
                <a:spcPts val="1200"/>
              </a:spcAft>
              <a:buNone/>
            </a:pPr>
            <a:r>
              <a:t/>
            </a:r>
            <a:endParaRPr/>
          </a:p>
        </p:txBody>
      </p:sp>
      <p:pic>
        <p:nvPicPr>
          <p:cNvPr id="148" name="Google Shape;148;p26"/>
          <p:cNvPicPr preferRelativeResize="0"/>
          <p:nvPr/>
        </p:nvPicPr>
        <p:blipFill>
          <a:blip r:embed="rId3">
            <a:alphaModFix/>
          </a:blip>
          <a:stretch>
            <a:fillRect/>
          </a:stretch>
        </p:blipFill>
        <p:spPr>
          <a:xfrm>
            <a:off x="311700" y="1513150"/>
            <a:ext cx="1842850" cy="1382125"/>
          </a:xfrm>
          <a:prstGeom prst="rect">
            <a:avLst/>
          </a:prstGeom>
          <a:noFill/>
          <a:ln>
            <a:noFill/>
          </a:ln>
        </p:spPr>
      </p:pic>
      <p:pic>
        <p:nvPicPr>
          <p:cNvPr id="149" name="Google Shape;149;p26"/>
          <p:cNvPicPr preferRelativeResize="0"/>
          <p:nvPr/>
        </p:nvPicPr>
        <p:blipFill>
          <a:blip r:embed="rId4">
            <a:alphaModFix/>
          </a:blip>
          <a:stretch>
            <a:fillRect/>
          </a:stretch>
        </p:blipFill>
        <p:spPr>
          <a:xfrm>
            <a:off x="6989450" y="1513138"/>
            <a:ext cx="1842850" cy="1382142"/>
          </a:xfrm>
          <a:prstGeom prst="rect">
            <a:avLst/>
          </a:prstGeom>
          <a:noFill/>
          <a:ln>
            <a:noFill/>
          </a:ln>
        </p:spPr>
      </p:pic>
      <p:sp>
        <p:nvSpPr>
          <p:cNvPr id="150" name="Google Shape;150;p26"/>
          <p:cNvSpPr txBox="1"/>
          <p:nvPr/>
        </p:nvSpPr>
        <p:spPr>
          <a:xfrm>
            <a:off x="3873225" y="1170950"/>
            <a:ext cx="3116100" cy="3708000"/>
          </a:xfrm>
          <a:prstGeom prst="rect">
            <a:avLst/>
          </a:prstGeom>
          <a:noFill/>
          <a:ln>
            <a:noFill/>
          </a:ln>
        </p:spPr>
        <p:txBody>
          <a:bodyPr anchorCtr="0" anchor="t" bIns="91425" lIns="91425" spcFirstLastPara="1" rIns="91425" wrap="square" tIns="91425">
            <a:spAutoFit/>
          </a:bodyPr>
          <a:lstStyle/>
          <a:p>
            <a:pPr indent="0" lvl="0" marL="457200" rtl="0" algn="r">
              <a:lnSpc>
                <a:spcPct val="115000"/>
              </a:lnSpc>
              <a:spcBef>
                <a:spcPts val="0"/>
              </a:spcBef>
              <a:spcAft>
                <a:spcPts val="0"/>
              </a:spcAft>
              <a:buNone/>
            </a:pPr>
            <a:r>
              <a:t/>
            </a:r>
            <a:endParaRPr sz="1800">
              <a:solidFill>
                <a:schemeClr val="lt2"/>
              </a:solidFill>
            </a:endParaRPr>
          </a:p>
          <a:p>
            <a:pPr indent="0" lvl="0" marL="457200" rtl="0" algn="r">
              <a:lnSpc>
                <a:spcPct val="115000"/>
              </a:lnSpc>
              <a:spcBef>
                <a:spcPts val="1200"/>
              </a:spcBef>
              <a:spcAft>
                <a:spcPts val="0"/>
              </a:spcAft>
              <a:buNone/>
            </a:pPr>
            <a:r>
              <a:rPr lang="en" sz="1800">
                <a:solidFill>
                  <a:schemeClr val="lt2"/>
                </a:solidFill>
              </a:rPr>
              <a:t>Sea Glass -</a:t>
            </a:r>
            <a:endParaRPr sz="1800">
              <a:solidFill>
                <a:schemeClr val="lt2"/>
              </a:solidFill>
            </a:endParaRPr>
          </a:p>
          <a:p>
            <a:pPr indent="0" lvl="0" marL="457200" rtl="0" algn="r">
              <a:lnSpc>
                <a:spcPct val="115000"/>
              </a:lnSpc>
              <a:spcBef>
                <a:spcPts val="1200"/>
              </a:spcBef>
              <a:spcAft>
                <a:spcPts val="0"/>
              </a:spcAft>
              <a:buNone/>
            </a:pPr>
            <a:r>
              <a:rPr lang="en" sz="1800">
                <a:solidFill>
                  <a:schemeClr val="lt2"/>
                </a:solidFill>
              </a:rPr>
              <a:t>Transformation</a:t>
            </a:r>
            <a:endParaRPr sz="1800">
              <a:solidFill>
                <a:schemeClr val="lt2"/>
              </a:solidFill>
            </a:endParaRPr>
          </a:p>
          <a:p>
            <a:pPr indent="0" lvl="0" marL="457200" rtl="0" algn="r">
              <a:lnSpc>
                <a:spcPct val="115000"/>
              </a:lnSpc>
              <a:spcBef>
                <a:spcPts val="1200"/>
              </a:spcBef>
              <a:spcAft>
                <a:spcPts val="0"/>
              </a:spcAft>
              <a:buNone/>
            </a:pPr>
            <a:r>
              <a:t/>
            </a:r>
            <a:endParaRPr sz="1800">
              <a:solidFill>
                <a:schemeClr val="lt2"/>
              </a:solidFill>
            </a:endParaRPr>
          </a:p>
          <a:p>
            <a:pPr indent="0" lvl="0" marL="457200" rtl="0" algn="r">
              <a:lnSpc>
                <a:spcPct val="115000"/>
              </a:lnSpc>
              <a:spcBef>
                <a:spcPts val="1200"/>
              </a:spcBef>
              <a:spcAft>
                <a:spcPts val="0"/>
              </a:spcAft>
              <a:buNone/>
            </a:pPr>
            <a:r>
              <a:t/>
            </a:r>
            <a:endParaRPr sz="1800">
              <a:solidFill>
                <a:schemeClr val="lt2"/>
              </a:solidFill>
            </a:endParaRPr>
          </a:p>
          <a:p>
            <a:pPr indent="0" lvl="0" marL="457200" rtl="0" algn="r">
              <a:lnSpc>
                <a:spcPct val="115000"/>
              </a:lnSpc>
              <a:spcBef>
                <a:spcPts val="1200"/>
              </a:spcBef>
              <a:spcAft>
                <a:spcPts val="0"/>
              </a:spcAft>
              <a:buNone/>
            </a:pPr>
            <a:r>
              <a:rPr lang="en" sz="1800">
                <a:solidFill>
                  <a:schemeClr val="lt2"/>
                </a:solidFill>
              </a:rPr>
              <a:t>Black River Rocks -</a:t>
            </a:r>
            <a:endParaRPr sz="1800">
              <a:solidFill>
                <a:schemeClr val="lt2"/>
              </a:solidFill>
            </a:endParaRPr>
          </a:p>
          <a:p>
            <a:pPr indent="0" lvl="0" marL="457200" rtl="0" algn="r">
              <a:lnSpc>
                <a:spcPct val="115000"/>
              </a:lnSpc>
              <a:spcBef>
                <a:spcPts val="1200"/>
              </a:spcBef>
              <a:spcAft>
                <a:spcPts val="0"/>
              </a:spcAft>
              <a:buNone/>
            </a:pPr>
            <a:r>
              <a:rPr lang="en" sz="1800">
                <a:solidFill>
                  <a:schemeClr val="lt2"/>
                </a:solidFill>
              </a:rPr>
              <a:t>Knowledge, Protection</a:t>
            </a:r>
            <a:endParaRPr sz="1800">
              <a:solidFill>
                <a:schemeClr val="lt2"/>
              </a:solidFill>
            </a:endParaRPr>
          </a:p>
          <a:p>
            <a:pPr indent="0" lvl="0" marL="0" rtl="0" algn="l">
              <a:spcBef>
                <a:spcPts val="1200"/>
              </a:spcBef>
              <a:spcAft>
                <a:spcPts val="0"/>
              </a:spcAft>
              <a:buNone/>
            </a:pPr>
            <a:r>
              <a:t/>
            </a:r>
            <a:endParaRPr/>
          </a:p>
        </p:txBody>
      </p:sp>
      <p:pic>
        <p:nvPicPr>
          <p:cNvPr id="151" name="Google Shape;151;p26"/>
          <p:cNvPicPr preferRelativeResize="0"/>
          <p:nvPr/>
        </p:nvPicPr>
        <p:blipFill>
          <a:blip r:embed="rId5">
            <a:alphaModFix/>
          </a:blip>
          <a:stretch>
            <a:fillRect/>
          </a:stretch>
        </p:blipFill>
        <p:spPr>
          <a:xfrm>
            <a:off x="311700" y="3390700"/>
            <a:ext cx="1842850" cy="1045945"/>
          </a:xfrm>
          <a:prstGeom prst="rect">
            <a:avLst/>
          </a:prstGeom>
          <a:noFill/>
          <a:ln>
            <a:noFill/>
          </a:ln>
        </p:spPr>
      </p:pic>
      <p:pic>
        <p:nvPicPr>
          <p:cNvPr id="152" name="Google Shape;152;p26"/>
          <p:cNvPicPr preferRelativeResize="0"/>
          <p:nvPr/>
        </p:nvPicPr>
        <p:blipFill>
          <a:blip r:embed="rId6">
            <a:alphaModFix/>
          </a:blip>
          <a:stretch>
            <a:fillRect/>
          </a:stretch>
        </p:blipFill>
        <p:spPr>
          <a:xfrm>
            <a:off x="6989450" y="3174624"/>
            <a:ext cx="1842850" cy="18391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18"/>
              <a:t>Southern Gothic</a:t>
            </a:r>
            <a:endParaRPr sz="4018"/>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Stories about</a:t>
            </a:r>
            <a:r>
              <a:rPr lang="en"/>
              <a:t> deeply flawed, eccentric characters who may be involved in the occult, usually set in decaying settings. Commonly has events stemming from the effects of poverty, alienation, crime, or violence.</a:t>
            </a:r>
            <a:endParaRPr/>
          </a:p>
          <a:p>
            <a:pPr indent="0" lvl="0" marL="0" rtl="0" algn="l">
              <a:spcBef>
                <a:spcPts val="1200"/>
              </a:spcBef>
              <a:spcAft>
                <a:spcPts val="0"/>
              </a:spcAft>
              <a:buNone/>
            </a:pPr>
            <a:r>
              <a:rPr lang="en"/>
              <a:t>The castle and manors of Europe replaced with post-war rotting plantation homes.</a:t>
            </a:r>
            <a:endParaRPr/>
          </a:p>
          <a:p>
            <a:pPr indent="0" lvl="0" marL="0" rtl="0" algn="l">
              <a:spcBef>
                <a:spcPts val="1200"/>
              </a:spcBef>
              <a:spcAft>
                <a:spcPts val="0"/>
              </a:spcAft>
              <a:buNone/>
            </a:pPr>
            <a:r>
              <a:rPr b="1" lang="en"/>
              <a:t>Examples:</a:t>
            </a:r>
            <a:endParaRPr b="1"/>
          </a:p>
          <a:p>
            <a:pPr indent="0" lvl="0" marL="0" rtl="0" algn="l">
              <a:spcBef>
                <a:spcPts val="1200"/>
              </a:spcBef>
              <a:spcAft>
                <a:spcPts val="0"/>
              </a:spcAft>
              <a:buNone/>
            </a:pPr>
            <a:r>
              <a:rPr lang="en"/>
              <a:t>The Sound and the Fury - William Faulkner</a:t>
            </a:r>
            <a:endParaRPr/>
          </a:p>
          <a:p>
            <a:pPr indent="0" lvl="0" marL="0" rtl="0" algn="l">
              <a:spcBef>
                <a:spcPts val="1200"/>
              </a:spcBef>
              <a:spcAft>
                <a:spcPts val="1200"/>
              </a:spcAft>
              <a:buNone/>
            </a:pPr>
            <a:r>
              <a:rPr lang="en"/>
              <a:t>A Good Man is Hard to Find - Flannery </a:t>
            </a:r>
            <a:r>
              <a:rPr lang="en"/>
              <a:t>O'Connor</a:t>
            </a:r>
            <a:endParaRPr/>
          </a:p>
        </p:txBody>
      </p:sp>
      <p:pic>
        <p:nvPicPr>
          <p:cNvPr id="63" name="Google Shape;63;p14"/>
          <p:cNvPicPr preferRelativeResize="0"/>
          <p:nvPr/>
        </p:nvPicPr>
        <p:blipFill>
          <a:blip r:embed="rId3">
            <a:alphaModFix/>
          </a:blip>
          <a:stretch>
            <a:fillRect/>
          </a:stretch>
        </p:blipFill>
        <p:spPr>
          <a:xfrm>
            <a:off x="5504100" y="2817875"/>
            <a:ext cx="3540001" cy="1987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Southern Horror</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Builds on Southern Gothic roots in many cases. Frequently mines the darker aspects of southern history for its horror, such as the legacy of racism and poverty.</a:t>
            </a:r>
            <a:endParaRPr/>
          </a:p>
          <a:p>
            <a:pPr indent="0" lvl="0" marL="0" rtl="0" algn="l">
              <a:spcBef>
                <a:spcPts val="1200"/>
              </a:spcBef>
              <a:spcAft>
                <a:spcPts val="0"/>
              </a:spcAft>
              <a:buNone/>
            </a:pPr>
            <a:r>
              <a:rPr b="1" lang="en"/>
              <a:t>Examples:</a:t>
            </a:r>
            <a:endParaRPr b="1"/>
          </a:p>
          <a:p>
            <a:pPr indent="-342900" lvl="0" marL="457200" rtl="0" algn="l">
              <a:spcBef>
                <a:spcPts val="1200"/>
              </a:spcBef>
              <a:spcAft>
                <a:spcPts val="0"/>
              </a:spcAft>
              <a:buSzPts val="1800"/>
              <a:buChar char="-"/>
            </a:pPr>
            <a:r>
              <a:rPr lang="en"/>
              <a:t>Deliverance - James Dickey</a:t>
            </a:r>
            <a:endParaRPr/>
          </a:p>
          <a:p>
            <a:pPr indent="-342900" lvl="0" marL="457200" rtl="0" algn="l">
              <a:spcBef>
                <a:spcPts val="0"/>
              </a:spcBef>
              <a:spcAft>
                <a:spcPts val="0"/>
              </a:spcAft>
              <a:buSzPts val="1800"/>
              <a:buChar char="-"/>
            </a:pPr>
            <a:r>
              <a:rPr lang="en"/>
              <a:t>Interview with a Vampire - Anne Rice</a:t>
            </a:r>
            <a:endParaRPr/>
          </a:p>
          <a:p>
            <a:pPr indent="-342900" lvl="0" marL="457200" rtl="0" algn="l">
              <a:spcBef>
                <a:spcPts val="0"/>
              </a:spcBef>
              <a:spcAft>
                <a:spcPts val="0"/>
              </a:spcAft>
              <a:buSzPts val="1800"/>
              <a:buChar char="-"/>
            </a:pPr>
            <a:r>
              <a:rPr lang="en"/>
              <a:t>Those Across the River - Christopher </a:t>
            </a:r>
            <a:r>
              <a:rPr lang="en"/>
              <a:t>Buehlman</a:t>
            </a:r>
            <a:endParaRPr/>
          </a:p>
          <a:p>
            <a:pPr indent="-342900" lvl="0" marL="457200" rtl="0" algn="l">
              <a:spcBef>
                <a:spcPts val="0"/>
              </a:spcBef>
              <a:spcAft>
                <a:spcPts val="0"/>
              </a:spcAft>
              <a:buSzPts val="1800"/>
              <a:buChar char="-"/>
            </a:pPr>
            <a:r>
              <a:rPr lang="en"/>
              <a:t>The Elementals - Michael McDowell</a:t>
            </a:r>
            <a:endParaRPr/>
          </a:p>
        </p:txBody>
      </p:sp>
      <p:pic>
        <p:nvPicPr>
          <p:cNvPr id="70" name="Google Shape;70;p15"/>
          <p:cNvPicPr preferRelativeResize="0"/>
          <p:nvPr/>
        </p:nvPicPr>
        <p:blipFill>
          <a:blip r:embed="rId3">
            <a:alphaModFix/>
          </a:blip>
          <a:stretch>
            <a:fillRect/>
          </a:stretch>
        </p:blipFill>
        <p:spPr>
          <a:xfrm>
            <a:off x="6282602" y="1864150"/>
            <a:ext cx="1968049" cy="3235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18"/>
              <a:t>Southern Fantasy</a:t>
            </a:r>
            <a:endParaRPr sz="4018"/>
          </a:p>
        </p:txBody>
      </p:sp>
      <p:sp>
        <p:nvSpPr>
          <p:cNvPr id="76" name="Google Shape;76;p16"/>
          <p:cNvSpPr txBox="1"/>
          <p:nvPr>
            <p:ph idx="1" type="body"/>
          </p:nvPr>
        </p:nvSpPr>
        <p:spPr>
          <a:xfrm>
            <a:off x="311700" y="1152475"/>
            <a:ext cx="5538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Much more rare. </a:t>
            </a:r>
            <a:endParaRPr/>
          </a:p>
          <a:p>
            <a:pPr indent="0" lvl="0" marL="0" rtl="0" algn="l">
              <a:spcBef>
                <a:spcPts val="1200"/>
              </a:spcBef>
              <a:spcAft>
                <a:spcPts val="0"/>
              </a:spcAft>
              <a:buNone/>
            </a:pPr>
            <a:r>
              <a:rPr b="1" lang="en"/>
              <a:t>Examples:</a:t>
            </a:r>
            <a:endParaRPr b="1"/>
          </a:p>
          <a:p>
            <a:pPr indent="-342900" lvl="0" marL="457200" rtl="0" algn="l">
              <a:spcBef>
                <a:spcPts val="1200"/>
              </a:spcBef>
              <a:spcAft>
                <a:spcPts val="0"/>
              </a:spcAft>
              <a:buSzPts val="1800"/>
              <a:buChar char="-"/>
            </a:pPr>
            <a:r>
              <a:rPr lang="en"/>
              <a:t>Big Fish - Daniel Wallace</a:t>
            </a:r>
            <a:endParaRPr/>
          </a:p>
          <a:p>
            <a:pPr indent="-342900" lvl="0" marL="457200" rtl="0" algn="l">
              <a:spcBef>
                <a:spcPts val="0"/>
              </a:spcBef>
              <a:spcAft>
                <a:spcPts val="0"/>
              </a:spcAft>
              <a:buSzPts val="1800"/>
              <a:buChar char="-"/>
            </a:pPr>
            <a:r>
              <a:rPr lang="en"/>
              <a:t>Swamplandia! - Karen Russell</a:t>
            </a:r>
            <a:endParaRPr/>
          </a:p>
          <a:p>
            <a:pPr indent="-342900" lvl="0" marL="457200" rtl="0" algn="l">
              <a:spcBef>
                <a:spcPts val="0"/>
              </a:spcBef>
              <a:spcAft>
                <a:spcPts val="0"/>
              </a:spcAft>
              <a:buSzPts val="1800"/>
              <a:buChar char="-"/>
            </a:pPr>
            <a:r>
              <a:rPr lang="en"/>
              <a:t>Beloved - Toni Morrison (won the Pulitzer Prize)</a:t>
            </a:r>
            <a:endParaRPr/>
          </a:p>
          <a:p>
            <a:pPr indent="-342900" lvl="0" marL="457200" rtl="0" algn="l">
              <a:spcBef>
                <a:spcPts val="0"/>
              </a:spcBef>
              <a:spcAft>
                <a:spcPts val="0"/>
              </a:spcAft>
              <a:buSzPts val="1800"/>
              <a:buChar char="-"/>
            </a:pPr>
            <a:r>
              <a:rPr lang="en"/>
              <a:t>Galveston - Sean Stewart</a:t>
            </a:r>
            <a:endParaRPr/>
          </a:p>
        </p:txBody>
      </p:sp>
      <p:pic>
        <p:nvPicPr>
          <p:cNvPr id="77" name="Google Shape;77;p16"/>
          <p:cNvPicPr preferRelativeResize="0"/>
          <p:nvPr/>
        </p:nvPicPr>
        <p:blipFill>
          <a:blip r:embed="rId3">
            <a:alphaModFix/>
          </a:blip>
          <a:stretch>
            <a:fillRect/>
          </a:stretch>
        </p:blipFill>
        <p:spPr>
          <a:xfrm>
            <a:off x="5821700" y="272025"/>
            <a:ext cx="3123725" cy="45994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18"/>
              <a:t>Rural and Southern Urban Fantasy</a:t>
            </a:r>
            <a:endParaRPr sz="4018"/>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Atlanta and New Orleans are common settings for Urban Fantasy, but much of the Urban Fantasy coming out currently are set in more rural locales.</a:t>
            </a:r>
            <a:endParaRPr/>
          </a:p>
          <a:p>
            <a:pPr indent="0" lvl="0" marL="0" rtl="0" algn="l">
              <a:spcBef>
                <a:spcPts val="1200"/>
              </a:spcBef>
              <a:spcAft>
                <a:spcPts val="0"/>
              </a:spcAft>
              <a:buNone/>
            </a:pPr>
            <a:r>
              <a:rPr b="1" lang="en"/>
              <a:t>Examples:</a:t>
            </a:r>
            <a:endParaRPr b="1"/>
          </a:p>
          <a:p>
            <a:pPr indent="-342900" lvl="0" marL="457200" rtl="0" algn="l">
              <a:spcBef>
                <a:spcPts val="1200"/>
              </a:spcBef>
              <a:spcAft>
                <a:spcPts val="0"/>
              </a:spcAft>
              <a:buSzPts val="1800"/>
              <a:buChar char="-"/>
            </a:pPr>
            <a:r>
              <a:rPr lang="en"/>
              <a:t>Bubba the Monster Hunter Series - John G. Hartness</a:t>
            </a:r>
            <a:endParaRPr/>
          </a:p>
          <a:p>
            <a:pPr indent="-342900" lvl="0" marL="457200" rtl="0" algn="l">
              <a:spcBef>
                <a:spcPts val="0"/>
              </a:spcBef>
              <a:spcAft>
                <a:spcPts val="0"/>
              </a:spcAft>
              <a:buSzPts val="1800"/>
              <a:buChar char="-"/>
            </a:pPr>
            <a:r>
              <a:rPr lang="en"/>
              <a:t>The Keeper Chronicles - Ben Meeks</a:t>
            </a:r>
            <a:endParaRPr/>
          </a:p>
          <a:p>
            <a:pPr indent="-342900" lvl="0" marL="457200" rtl="0" algn="l">
              <a:spcBef>
                <a:spcPts val="0"/>
              </a:spcBef>
              <a:spcAft>
                <a:spcPts val="0"/>
              </a:spcAft>
              <a:buSzPts val="1800"/>
              <a:buChar char="-"/>
            </a:pPr>
            <a:r>
              <a:rPr lang="en"/>
              <a:t>Tales of Weird Florida - Martin Shannon</a:t>
            </a:r>
            <a:endParaRPr/>
          </a:p>
          <a:p>
            <a:pPr indent="-342900" lvl="0" marL="457200" rtl="0" algn="l">
              <a:spcBef>
                <a:spcPts val="0"/>
              </a:spcBef>
              <a:spcAft>
                <a:spcPts val="0"/>
              </a:spcAft>
              <a:buSzPts val="1800"/>
              <a:buChar char="-"/>
            </a:pPr>
            <a:r>
              <a:rPr lang="en"/>
              <a:t>The Jubal County Saga - Bob McGough</a:t>
            </a:r>
            <a:endParaRPr/>
          </a:p>
          <a:p>
            <a:pPr indent="-342900" lvl="0" marL="457200" rtl="0" algn="l">
              <a:spcBef>
                <a:spcPts val="0"/>
              </a:spcBef>
              <a:spcAft>
                <a:spcPts val="0"/>
              </a:spcAft>
              <a:buSzPts val="1800"/>
              <a:buChar char="-"/>
            </a:pPr>
            <a:r>
              <a:rPr lang="en"/>
              <a:t>Hunter Houston - Bobby Nash</a:t>
            </a:r>
            <a:endParaRPr/>
          </a:p>
          <a:p>
            <a:pPr indent="0" lvl="0" marL="0" rtl="0" algn="l">
              <a:spcBef>
                <a:spcPts val="1200"/>
              </a:spcBef>
              <a:spcAft>
                <a:spcPts val="1200"/>
              </a:spcAft>
              <a:buNone/>
            </a:pPr>
            <a:r>
              <a:t/>
            </a:r>
            <a:endParaRPr/>
          </a:p>
        </p:txBody>
      </p:sp>
      <p:pic>
        <p:nvPicPr>
          <p:cNvPr id="84" name="Google Shape;84;p17"/>
          <p:cNvPicPr preferRelativeResize="0"/>
          <p:nvPr/>
        </p:nvPicPr>
        <p:blipFill>
          <a:blip r:embed="rId3">
            <a:alphaModFix/>
          </a:blip>
          <a:stretch>
            <a:fillRect/>
          </a:stretch>
        </p:blipFill>
        <p:spPr>
          <a:xfrm>
            <a:off x="6560246" y="1880600"/>
            <a:ext cx="2100950" cy="3154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18"/>
              <a:t>Reclaiming Lovecraft</a:t>
            </a:r>
            <a:endParaRPr sz="4018"/>
          </a:p>
        </p:txBody>
      </p:sp>
      <p:sp>
        <p:nvSpPr>
          <p:cNvPr id="90" name="Google Shape;90;p18"/>
          <p:cNvSpPr txBox="1"/>
          <p:nvPr>
            <p:ph idx="1" type="body"/>
          </p:nvPr>
        </p:nvSpPr>
        <p:spPr>
          <a:xfrm>
            <a:off x="311700" y="1152475"/>
            <a:ext cx="5193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H.P. Lovecraft was hugely </a:t>
            </a:r>
            <a:r>
              <a:rPr lang="en"/>
              <a:t>influential</a:t>
            </a:r>
            <a:r>
              <a:rPr lang="en"/>
              <a:t>, but also </a:t>
            </a:r>
            <a:r>
              <a:rPr lang="en"/>
              <a:t>extremely</a:t>
            </a:r>
            <a:r>
              <a:rPr lang="en"/>
              <a:t> racist. There has been a push to ‘reclaim’ his legacy, and some of that is heavily featured in Southern Literature.</a:t>
            </a:r>
            <a:endParaRPr/>
          </a:p>
          <a:p>
            <a:pPr indent="0" lvl="0" marL="0" rtl="0" algn="l">
              <a:spcBef>
                <a:spcPts val="1200"/>
              </a:spcBef>
              <a:spcAft>
                <a:spcPts val="0"/>
              </a:spcAft>
              <a:buNone/>
            </a:pPr>
            <a:r>
              <a:rPr b="1" lang="en"/>
              <a:t>Examples:</a:t>
            </a:r>
            <a:endParaRPr/>
          </a:p>
          <a:p>
            <a:pPr indent="-342900" lvl="0" marL="457200" rtl="0" algn="l">
              <a:spcBef>
                <a:spcPts val="1200"/>
              </a:spcBef>
              <a:spcAft>
                <a:spcPts val="0"/>
              </a:spcAft>
              <a:buSzPts val="1800"/>
              <a:buChar char="-"/>
            </a:pPr>
            <a:r>
              <a:rPr lang="en"/>
              <a:t>Lovecraft Country - Matt Ruff</a:t>
            </a:r>
            <a:endParaRPr/>
          </a:p>
          <a:p>
            <a:pPr indent="-342900" lvl="0" marL="457200" rtl="0" algn="l">
              <a:spcBef>
                <a:spcPts val="0"/>
              </a:spcBef>
              <a:spcAft>
                <a:spcPts val="0"/>
              </a:spcAft>
              <a:buSzPts val="1800"/>
              <a:buChar char="-"/>
            </a:pPr>
            <a:r>
              <a:rPr lang="en"/>
              <a:t>Ring Shout - P. Djèlí Clark</a:t>
            </a:r>
            <a:endParaRPr/>
          </a:p>
          <a:p>
            <a:pPr indent="0" lvl="0" marL="0" rtl="0" algn="l">
              <a:spcBef>
                <a:spcPts val="1200"/>
              </a:spcBef>
              <a:spcAft>
                <a:spcPts val="1200"/>
              </a:spcAft>
              <a:buNone/>
            </a:pPr>
            <a:r>
              <a:t/>
            </a:r>
            <a:endParaRPr/>
          </a:p>
        </p:txBody>
      </p:sp>
      <p:pic>
        <p:nvPicPr>
          <p:cNvPr id="91" name="Google Shape;91;p18"/>
          <p:cNvPicPr preferRelativeResize="0"/>
          <p:nvPr/>
        </p:nvPicPr>
        <p:blipFill rotWithShape="1">
          <a:blip r:embed="rId3">
            <a:alphaModFix/>
          </a:blip>
          <a:srcRect b="517" l="0" r="0" t="0"/>
          <a:stretch/>
        </p:blipFill>
        <p:spPr>
          <a:xfrm>
            <a:off x="5665200" y="270175"/>
            <a:ext cx="2946175" cy="47491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18"/>
              <a:t>Depictions</a:t>
            </a:r>
            <a:r>
              <a:rPr lang="en" sz="4018"/>
              <a:t> in Film</a:t>
            </a:r>
            <a:endParaRPr sz="4018"/>
          </a:p>
        </p:txBody>
      </p:sp>
      <p:sp>
        <p:nvSpPr>
          <p:cNvPr id="97" name="Google Shape;97;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Various Examples:</a:t>
            </a:r>
            <a:endParaRPr b="1"/>
          </a:p>
          <a:p>
            <a:pPr indent="0" lvl="0" marL="0" rtl="0" algn="l">
              <a:spcBef>
                <a:spcPts val="1200"/>
              </a:spcBef>
              <a:spcAft>
                <a:spcPts val="0"/>
              </a:spcAft>
              <a:buNone/>
            </a:pPr>
            <a:r>
              <a:rPr lang="en"/>
              <a:t>Southern Gothic - Midnight in the Garden of Good and Evil, Winter’s Bone</a:t>
            </a:r>
            <a:endParaRPr/>
          </a:p>
          <a:p>
            <a:pPr indent="0" lvl="0" marL="0" rtl="0" algn="l">
              <a:spcBef>
                <a:spcPts val="1200"/>
              </a:spcBef>
              <a:spcAft>
                <a:spcPts val="0"/>
              </a:spcAft>
              <a:buNone/>
            </a:pPr>
            <a:r>
              <a:rPr lang="en"/>
              <a:t>Southern Horror - The Texas Chainsaw Massacre, The Skeleton Key</a:t>
            </a:r>
            <a:endParaRPr/>
          </a:p>
          <a:p>
            <a:pPr indent="0" lvl="0" marL="0" rtl="0" algn="l">
              <a:spcBef>
                <a:spcPts val="1200"/>
              </a:spcBef>
              <a:spcAft>
                <a:spcPts val="0"/>
              </a:spcAft>
              <a:buNone/>
            </a:pPr>
            <a:r>
              <a:rPr lang="en"/>
              <a:t>Southern Fantasy - Big Fish, Beasts of the Southern Wild</a:t>
            </a:r>
            <a:endParaRPr/>
          </a:p>
          <a:p>
            <a:pPr indent="0" lvl="0" marL="0" rtl="0" algn="l">
              <a:spcBef>
                <a:spcPts val="1200"/>
              </a:spcBef>
              <a:spcAft>
                <a:spcPts val="0"/>
              </a:spcAft>
              <a:buNone/>
            </a:pPr>
            <a:r>
              <a:rPr lang="en"/>
              <a:t>Reclaiming Lovecraft - Lovecraft Country</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Special mention: True Detective</a:t>
            </a:r>
            <a:endParaRPr/>
          </a:p>
          <a:p>
            <a:pPr indent="0" lvl="0" marL="0" rtl="0" algn="l">
              <a:spcBef>
                <a:spcPts val="1200"/>
              </a:spcBef>
              <a:spcAft>
                <a:spcPts val="1200"/>
              </a:spcAft>
              <a:buNone/>
            </a:pPr>
            <a:r>
              <a:t/>
            </a:r>
            <a:endParaRPr/>
          </a:p>
        </p:txBody>
      </p:sp>
      <p:pic>
        <p:nvPicPr>
          <p:cNvPr id="98" name="Google Shape;98;p19"/>
          <p:cNvPicPr preferRelativeResize="0"/>
          <p:nvPr/>
        </p:nvPicPr>
        <p:blipFill>
          <a:blip r:embed="rId3">
            <a:alphaModFix/>
          </a:blip>
          <a:stretch>
            <a:fillRect/>
          </a:stretch>
        </p:blipFill>
        <p:spPr>
          <a:xfrm>
            <a:off x="4683925" y="2836101"/>
            <a:ext cx="4043802" cy="2023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18"/>
              <a:t>Voodoo</a:t>
            </a:r>
            <a:endParaRPr sz="4018"/>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Louisiana</a:t>
            </a:r>
            <a:r>
              <a:rPr lang="en"/>
              <a:t> Voodoo is a blend of African traditional religions, Haitian Vodou, and Roman Catholicism. Still a vibrant cultural practice into the modern day.</a:t>
            </a:r>
            <a:endParaRPr/>
          </a:p>
          <a:p>
            <a:pPr indent="-342900" lvl="0" marL="457200" rtl="0" algn="l">
              <a:spcBef>
                <a:spcPts val="1200"/>
              </a:spcBef>
              <a:spcAft>
                <a:spcPts val="0"/>
              </a:spcAft>
              <a:buSzPts val="1800"/>
              <a:buChar char="-"/>
            </a:pPr>
            <a:r>
              <a:rPr lang="en"/>
              <a:t>Can be either a religion or a practice, or both.</a:t>
            </a:r>
            <a:endParaRPr/>
          </a:p>
          <a:p>
            <a:pPr indent="-342900" lvl="0" marL="457200" rtl="0" algn="l">
              <a:spcBef>
                <a:spcPts val="0"/>
              </a:spcBef>
              <a:spcAft>
                <a:spcPts val="0"/>
              </a:spcAft>
              <a:buSzPts val="1800"/>
              <a:buChar char="-"/>
            </a:pPr>
            <a:r>
              <a:rPr lang="en"/>
              <a:t>No formal theology, creed, organization, sacred texts</a:t>
            </a:r>
            <a:endParaRPr/>
          </a:p>
          <a:p>
            <a:pPr indent="-342900" lvl="0" marL="457200" rtl="0" algn="l">
              <a:spcBef>
                <a:spcPts val="0"/>
              </a:spcBef>
              <a:spcAft>
                <a:spcPts val="0"/>
              </a:spcAft>
              <a:buSzPts val="1800"/>
              <a:buChar char="-"/>
            </a:pPr>
            <a:r>
              <a:rPr lang="en"/>
              <a:t>Heavy emphasis on ancestor worship</a:t>
            </a:r>
            <a:endParaRPr/>
          </a:p>
          <a:p>
            <a:pPr indent="-342900" lvl="0" marL="457200" rtl="0" algn="l">
              <a:spcBef>
                <a:spcPts val="0"/>
              </a:spcBef>
              <a:spcAft>
                <a:spcPts val="0"/>
              </a:spcAft>
              <a:buSzPts val="1800"/>
              <a:buChar char="-"/>
            </a:pPr>
            <a:r>
              <a:rPr lang="en"/>
              <a:t>Does not actually use Voodoo Dolls</a:t>
            </a:r>
            <a:endParaRPr/>
          </a:p>
          <a:p>
            <a:pPr indent="-342900" lvl="0" marL="457200" rtl="0" algn="l">
              <a:spcBef>
                <a:spcPts val="0"/>
              </a:spcBef>
              <a:spcAft>
                <a:spcPts val="0"/>
              </a:spcAft>
              <a:buSzPts val="1800"/>
              <a:buChar char="-"/>
            </a:pPr>
            <a:r>
              <a:rPr lang="en"/>
              <a:t>Gris-Gris are charms used to either help or harm</a:t>
            </a:r>
            <a:endParaRPr/>
          </a:p>
        </p:txBody>
      </p:sp>
      <p:pic>
        <p:nvPicPr>
          <p:cNvPr id="105" name="Google Shape;105;p20"/>
          <p:cNvPicPr preferRelativeResize="0"/>
          <p:nvPr/>
        </p:nvPicPr>
        <p:blipFill>
          <a:blip r:embed="rId3">
            <a:alphaModFix/>
          </a:blip>
          <a:stretch>
            <a:fillRect/>
          </a:stretch>
        </p:blipFill>
        <p:spPr>
          <a:xfrm>
            <a:off x="5921850" y="2763350"/>
            <a:ext cx="3125552" cy="2084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18"/>
              <a:t>Hoodoo</a:t>
            </a:r>
            <a:endParaRPr sz="4018"/>
          </a:p>
        </p:txBody>
      </p:sp>
      <p:sp>
        <p:nvSpPr>
          <p:cNvPr id="111" name="Google Shape;111;p21"/>
          <p:cNvSpPr txBox="1"/>
          <p:nvPr>
            <p:ph idx="1" type="body"/>
          </p:nvPr>
        </p:nvSpPr>
        <p:spPr>
          <a:xfrm>
            <a:off x="311700" y="1152475"/>
            <a:ext cx="6185400" cy="38886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0"/>
              </a:spcAft>
              <a:buNone/>
            </a:pPr>
            <a:r>
              <a:rPr lang="en"/>
              <a:t>African </a:t>
            </a:r>
            <a:r>
              <a:rPr lang="en"/>
              <a:t>Diaspora</a:t>
            </a:r>
            <a:r>
              <a:rPr lang="en"/>
              <a:t> </a:t>
            </a:r>
            <a:r>
              <a:rPr lang="en"/>
              <a:t>tradition</a:t>
            </a:r>
            <a:r>
              <a:rPr lang="en"/>
              <a:t> developed during slavery, though the word ‘Hoodoo’ was only first documented in 1870. Still </a:t>
            </a:r>
            <a:r>
              <a:rPr lang="en"/>
              <a:t>actively</a:t>
            </a:r>
            <a:r>
              <a:rPr lang="en"/>
              <a:t> practiced.</a:t>
            </a:r>
            <a:endParaRPr/>
          </a:p>
          <a:p>
            <a:pPr indent="-342900" lvl="0" marL="457200" rtl="0" algn="just">
              <a:spcBef>
                <a:spcPts val="1200"/>
              </a:spcBef>
              <a:spcAft>
                <a:spcPts val="0"/>
              </a:spcAft>
              <a:buSzPts val="1800"/>
              <a:buChar char="-"/>
            </a:pPr>
            <a:r>
              <a:rPr lang="en"/>
              <a:t>Has come to use the bible as source of magical power</a:t>
            </a:r>
            <a:endParaRPr/>
          </a:p>
          <a:p>
            <a:pPr indent="-342900" lvl="0" marL="457200" rtl="0" algn="just">
              <a:spcBef>
                <a:spcPts val="0"/>
              </a:spcBef>
              <a:spcAft>
                <a:spcPts val="0"/>
              </a:spcAft>
              <a:buSzPts val="1800"/>
              <a:buChar char="-"/>
            </a:pPr>
            <a:r>
              <a:rPr lang="en"/>
              <a:t>Early heavy </a:t>
            </a:r>
            <a:r>
              <a:rPr lang="en"/>
              <a:t>reliance</a:t>
            </a:r>
            <a:r>
              <a:rPr lang="en"/>
              <a:t> on rootwork and botany.</a:t>
            </a:r>
            <a:endParaRPr/>
          </a:p>
          <a:p>
            <a:pPr indent="-342900" lvl="0" marL="457200" rtl="0" algn="just">
              <a:spcBef>
                <a:spcPts val="0"/>
              </a:spcBef>
              <a:spcAft>
                <a:spcPts val="0"/>
              </a:spcAft>
              <a:buSzPts val="1800"/>
              <a:buChar char="-"/>
            </a:pPr>
            <a:r>
              <a:rPr lang="en"/>
              <a:t>Post Civil War, Hoodoo became a target of marketing by white drug </a:t>
            </a:r>
            <a:r>
              <a:rPr lang="en"/>
              <a:t>store</a:t>
            </a:r>
            <a:r>
              <a:rPr lang="en"/>
              <a:t> owners, leading to a corruption of the traditions. This is known as marketeered Hoodoo.</a:t>
            </a:r>
            <a:endParaRPr/>
          </a:p>
          <a:p>
            <a:pPr indent="-342900" lvl="0" marL="457200" rtl="0" algn="just">
              <a:spcBef>
                <a:spcPts val="0"/>
              </a:spcBef>
              <a:spcAft>
                <a:spcPts val="0"/>
              </a:spcAft>
              <a:buSzPts val="1800"/>
              <a:buChar char="-"/>
            </a:pPr>
            <a:r>
              <a:rPr lang="en"/>
              <a:t>The origin of many traditions that have grown outside the religion, including Bottle Trees and Haint Blue.</a:t>
            </a:r>
            <a:endParaRPr/>
          </a:p>
          <a:p>
            <a:pPr indent="-342900" lvl="0" marL="457200" rtl="0" algn="just">
              <a:spcBef>
                <a:spcPts val="0"/>
              </a:spcBef>
              <a:spcAft>
                <a:spcPts val="0"/>
              </a:spcAft>
              <a:buSzPts val="1800"/>
              <a:buChar char="-"/>
            </a:pPr>
            <a:r>
              <a:rPr lang="en"/>
              <a:t>Spell Jars, Black Cat Bones, Goofer Dust, and Crossroads are important elements.</a:t>
            </a:r>
            <a:endParaRPr/>
          </a:p>
        </p:txBody>
      </p:sp>
      <p:pic>
        <p:nvPicPr>
          <p:cNvPr id="112" name="Google Shape;112;p21"/>
          <p:cNvPicPr preferRelativeResize="0"/>
          <p:nvPr/>
        </p:nvPicPr>
        <p:blipFill>
          <a:blip r:embed="rId3">
            <a:alphaModFix/>
          </a:blip>
          <a:stretch>
            <a:fillRect/>
          </a:stretch>
        </p:blipFill>
        <p:spPr>
          <a:xfrm>
            <a:off x="6535450" y="1791200"/>
            <a:ext cx="2516826" cy="1677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