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4" r:id="rId2"/>
  </p:sldMasterIdLst>
  <p:sldIdLst>
    <p:sldId id="274" r:id="rId3"/>
    <p:sldId id="275" r:id="rId4"/>
    <p:sldId id="256" r:id="rId5"/>
    <p:sldId id="271" r:id="rId6"/>
    <p:sldId id="270" r:id="rId7"/>
    <p:sldId id="273" r:id="rId8"/>
    <p:sldId id="272" r:id="rId9"/>
    <p:sldId id="266" r:id="rId10"/>
    <p:sldId id="281" r:id="rId11"/>
    <p:sldId id="282" r:id="rId12"/>
    <p:sldId id="278" r:id="rId13"/>
    <p:sldId id="276" r:id="rId14"/>
    <p:sldId id="277" r:id="rId15"/>
    <p:sldId id="283" r:id="rId16"/>
    <p:sldId id="279" r:id="rId17"/>
    <p:sldId id="257" r:id="rId18"/>
    <p:sldId id="258" r:id="rId19"/>
    <p:sldId id="259" r:id="rId20"/>
    <p:sldId id="260" r:id="rId21"/>
    <p:sldId id="261" r:id="rId22"/>
    <p:sldId id="262" r:id="rId23"/>
    <p:sldId id="264" r:id="rId24"/>
    <p:sldId id="265" r:id="rId25"/>
    <p:sldId id="280" r:id="rId26"/>
    <p:sldId id="267" r:id="rId27"/>
    <p:sldId id="284" r:id="rId28"/>
    <p:sldId id="285" r:id="rId2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Carmody" initials="WC" lastIdx="1" clrIdx="0">
    <p:extLst>
      <p:ext uri="{19B8F6BF-5375-455C-9EA6-DF929625EA0E}">
        <p15:presenceInfo xmlns:p15="http://schemas.microsoft.com/office/powerpoint/2012/main" userId="ce9701e8f17323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713" autoAdjust="0"/>
  </p:normalViewPr>
  <p:slideViewPr>
    <p:cSldViewPr snapToGrid="0">
      <p:cViewPr varScale="1">
        <p:scale>
          <a:sx n="80" d="100"/>
          <a:sy n="8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4/13</a:t>
            </a:r>
            <a:r>
              <a:rPr lang="en-US" baseline="0" dirty="0"/>
              <a:t> FORECAST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FORECAST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5-5F4A-A6A4-CF894FB17CD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5-5F4A-A6A4-CF894FB17CD2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A5-5F4A-A6A4-CF894FB17CD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A5-5F4A-A6A4-CF894FB17CD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A5-5F4A-A6A4-CF894FB17CD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A5-5F4A-A6A4-CF894FB17CD2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A5-5F4A-A6A4-CF894FB17C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Grounds</c:v>
                </c:pt>
                <c:pt idx="1">
                  <c:v>SCF Pool</c:v>
                </c:pt>
                <c:pt idx="2">
                  <c:v>Repair/Main</c:v>
                </c:pt>
                <c:pt idx="3">
                  <c:v>Admin</c:v>
                </c:pt>
                <c:pt idx="4">
                  <c:v>Utiliies</c:v>
                </c:pt>
                <c:pt idx="5">
                  <c:v>Insurance</c:v>
                </c:pt>
                <c:pt idx="6">
                  <c:v>Misc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44300</c:v>
                </c:pt>
                <c:pt idx="1">
                  <c:v>37440</c:v>
                </c:pt>
                <c:pt idx="2">
                  <c:v>34189</c:v>
                </c:pt>
                <c:pt idx="3">
                  <c:v>19423</c:v>
                </c:pt>
                <c:pt idx="4">
                  <c:v>14476</c:v>
                </c:pt>
                <c:pt idx="5">
                  <c:v>5551</c:v>
                </c:pt>
                <c:pt idx="6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E-4776-A8B2-7E75794B79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 BUDGET</a:t>
            </a:r>
          </a:p>
        </c:rich>
      </c:tx>
      <c:layout>
        <c:manualLayout>
          <c:xMode val="edge"/>
          <c:yMode val="edge"/>
          <c:x val="0.35106633706914103"/>
          <c:y val="2.03737722707790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6-B24E-8155-24407C4AD20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6-B24E-8155-24407C4AD20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6-B24E-8155-24407C4AD20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6-B24E-8155-24407C4AD20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6-B24E-8155-24407C4AD20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376-B24E-8155-24407C4AD20D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376-B24E-8155-24407C4AD2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Landscaping/Grounds</c:v>
                </c:pt>
                <c:pt idx="1">
                  <c:v>SCF Pool Association</c:v>
                </c:pt>
                <c:pt idx="2">
                  <c:v>Repairs/Maintenance</c:v>
                </c:pt>
                <c:pt idx="3">
                  <c:v>Administrative</c:v>
                </c:pt>
                <c:pt idx="4">
                  <c:v>Utilities</c:v>
                </c:pt>
                <c:pt idx="5">
                  <c:v>Insurance</c:v>
                </c:pt>
                <c:pt idx="6">
                  <c:v>Miscellaneous</c:v>
                </c:pt>
              </c:strCache>
            </c:strRef>
          </c:cat>
          <c:val>
            <c:numRef>
              <c:f>Sheet1!$B$2:$B$8</c:f>
              <c:numCache>
                <c:formatCode>"$"#,##0</c:formatCode>
                <c:ptCount val="7"/>
                <c:pt idx="0">
                  <c:v>37700</c:v>
                </c:pt>
                <c:pt idx="1">
                  <c:v>37440</c:v>
                </c:pt>
                <c:pt idx="2">
                  <c:v>37883</c:v>
                </c:pt>
                <c:pt idx="3">
                  <c:v>19102</c:v>
                </c:pt>
                <c:pt idx="4">
                  <c:v>17950</c:v>
                </c:pt>
                <c:pt idx="5">
                  <c:v>5551</c:v>
                </c:pt>
                <c:pt idx="6">
                  <c:v>3700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7-4A6E-BA8E-208A52800E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 YEAR EXPENSE 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20-21 Forecast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Landscaping/Ponds</c:v>
                </c:pt>
                <c:pt idx="1">
                  <c:v>Pool Assn</c:v>
                </c:pt>
                <c:pt idx="2">
                  <c:v>Repairs/Maintenance</c:v>
                </c:pt>
                <c:pt idx="3">
                  <c:v>Admin</c:v>
                </c:pt>
                <c:pt idx="4">
                  <c:v>Utilities</c:v>
                </c:pt>
                <c:pt idx="5">
                  <c:v>Insurance</c:v>
                </c:pt>
                <c:pt idx="6">
                  <c:v>Misc</c:v>
                </c:pt>
                <c:pt idx="7">
                  <c:v>Bad Debt</c:v>
                </c:pt>
              </c:strCache>
            </c:strRef>
          </c:cat>
          <c:val>
            <c:numRef>
              <c:f>Sheet1!$B$2:$B$9</c:f>
              <c:numCache>
                <c:formatCode>"$"#,##0</c:formatCode>
                <c:ptCount val="8"/>
                <c:pt idx="0">
                  <c:v>44300</c:v>
                </c:pt>
                <c:pt idx="1">
                  <c:v>37440</c:v>
                </c:pt>
                <c:pt idx="2">
                  <c:v>34189</c:v>
                </c:pt>
                <c:pt idx="3">
                  <c:v>19423</c:v>
                </c:pt>
                <c:pt idx="4">
                  <c:v>14476</c:v>
                </c:pt>
                <c:pt idx="5">
                  <c:v>5551</c:v>
                </c:pt>
                <c:pt idx="6">
                  <c:v>3700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7-4D41-AD39-39DA149108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19-20 ACTUAL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Landscaping/Ponds</c:v>
                </c:pt>
                <c:pt idx="1">
                  <c:v>Pool Assn</c:v>
                </c:pt>
                <c:pt idx="2">
                  <c:v>Repairs/Maintenance</c:v>
                </c:pt>
                <c:pt idx="3">
                  <c:v>Admin</c:v>
                </c:pt>
                <c:pt idx="4">
                  <c:v>Utilities</c:v>
                </c:pt>
                <c:pt idx="5">
                  <c:v>Insurance</c:v>
                </c:pt>
                <c:pt idx="6">
                  <c:v>Misc</c:v>
                </c:pt>
                <c:pt idx="7">
                  <c:v>Bad Debt</c:v>
                </c:pt>
              </c:strCache>
            </c:strRef>
          </c:cat>
          <c:val>
            <c:numRef>
              <c:f>Sheet1!$C$2:$C$9</c:f>
              <c:numCache>
                <c:formatCode>"$"#,##0</c:formatCode>
                <c:ptCount val="8"/>
                <c:pt idx="0">
                  <c:v>38796</c:v>
                </c:pt>
                <c:pt idx="1">
                  <c:v>44090</c:v>
                </c:pt>
                <c:pt idx="2">
                  <c:v>18473</c:v>
                </c:pt>
                <c:pt idx="3">
                  <c:v>20137</c:v>
                </c:pt>
                <c:pt idx="4">
                  <c:v>17671</c:v>
                </c:pt>
                <c:pt idx="5">
                  <c:v>8774</c:v>
                </c:pt>
                <c:pt idx="6">
                  <c:v>3575</c:v>
                </c:pt>
                <c:pt idx="7">
                  <c:v>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D7-4D41-AD39-39DA149108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18-19 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Landscaping/Ponds</c:v>
                </c:pt>
                <c:pt idx="1">
                  <c:v>Pool Assn</c:v>
                </c:pt>
                <c:pt idx="2">
                  <c:v>Repairs/Maintenance</c:v>
                </c:pt>
                <c:pt idx="3">
                  <c:v>Admin</c:v>
                </c:pt>
                <c:pt idx="4">
                  <c:v>Utilities</c:v>
                </c:pt>
                <c:pt idx="5">
                  <c:v>Insurance</c:v>
                </c:pt>
                <c:pt idx="6">
                  <c:v>Misc</c:v>
                </c:pt>
                <c:pt idx="7">
                  <c:v>Bad Debt</c:v>
                </c:pt>
              </c:strCache>
            </c:strRef>
          </c:cat>
          <c:val>
            <c:numRef>
              <c:f>Sheet1!$D$2:$D$9</c:f>
              <c:numCache>
                <c:formatCode>"$"#,##0</c:formatCode>
                <c:ptCount val="8"/>
                <c:pt idx="0">
                  <c:v>41650</c:v>
                </c:pt>
                <c:pt idx="1">
                  <c:v>26900</c:v>
                </c:pt>
                <c:pt idx="2">
                  <c:v>8502</c:v>
                </c:pt>
                <c:pt idx="3">
                  <c:v>15643</c:v>
                </c:pt>
                <c:pt idx="4">
                  <c:v>18508</c:v>
                </c:pt>
                <c:pt idx="5">
                  <c:v>5719</c:v>
                </c:pt>
                <c:pt idx="6">
                  <c:v>1773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7-4D41-AD39-39DA14910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698648"/>
        <c:axId val="751706848"/>
      </c:barChart>
      <c:catAx>
        <c:axId val="75169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706848"/>
        <c:crosses val="autoZero"/>
        <c:auto val="1"/>
        <c:lblAlgn val="ctr"/>
        <c:lblOffset val="100"/>
        <c:noMultiLvlLbl val="0"/>
      </c:catAx>
      <c:valAx>
        <c:axId val="75170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69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9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5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4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3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6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6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05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9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4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1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1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7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rec/play/0tGTtpPrtguX8JGnG8W1RnjPZdrP2x3ujTq8Zy_YyUhlNMdGxFmdGRxcVirkzQ_Z5MswxGbHX2-lKBsX.X3XcceJC_fpKw6sW?continueMode=true&amp;_x_zm_rtaid=30d4Hp-GQZO8-nl4iyL4iw.1618434953736.028fe527e698bc1d7d8646d24a6c38dc&amp;_x_zm_rhtaid=8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1F2A-38F2-D641-9114-D0168DCE5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45052"/>
            <a:ext cx="11036808" cy="3172968"/>
          </a:xfrm>
        </p:spPr>
        <p:txBody>
          <a:bodyPr>
            <a:normAutofit fontScale="90000"/>
          </a:bodyPr>
          <a:lstStyle/>
          <a:p>
            <a:r>
              <a:rPr lang="en-US" dirty="0"/>
              <a:t>Cypress Creek Annual Board Meeting 4/22/21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124F3-41D6-304F-B033-A58BAE9D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889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0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A253E-C93E-804B-A3AF-A2C3E6B6F64B}"/>
              </a:ext>
            </a:extLst>
          </p:cNvPr>
          <p:cNvSpPr txBox="1"/>
          <p:nvPr/>
        </p:nvSpPr>
        <p:spPr>
          <a:xfrm>
            <a:off x="3620691" y="1219200"/>
            <a:ext cx="37305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New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DD43B-85AB-2C41-BDA7-0A376C2BB7C1}"/>
              </a:ext>
            </a:extLst>
          </p:cNvPr>
          <p:cNvSpPr txBox="1"/>
          <p:nvPr/>
        </p:nvSpPr>
        <p:spPr>
          <a:xfrm>
            <a:off x="1700463" y="2695074"/>
            <a:ext cx="73604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Election of officers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Erosion plan – Greer Nichols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Tree plan – Greer Nichols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188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1F2A-38F2-D641-9114-D0168DCE5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45052"/>
            <a:ext cx="11036808" cy="3172968"/>
          </a:xfrm>
        </p:spPr>
        <p:txBody>
          <a:bodyPr>
            <a:normAutofit fontScale="90000"/>
          </a:bodyPr>
          <a:lstStyle/>
          <a:p>
            <a:r>
              <a:rPr lang="en-US" dirty="0"/>
              <a:t>Master Tree Plan</a:t>
            </a:r>
            <a:br>
              <a:rPr lang="en-US" dirty="0"/>
            </a:br>
            <a:r>
              <a:rPr lang="en-US" dirty="0"/>
              <a:t>Greer Nichols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124F3-41D6-304F-B033-A58BAE9D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88968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E5B1AD-FCC0-1040-B575-13836EE3A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3225"/>
            <a:ext cx="4038600" cy="26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8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6654AF-0342-894C-BFB0-F54947C37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3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BAB6C-157A-9B41-84F2-ABF0A7D47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A253E-C93E-804B-A3AF-A2C3E6B6F64B}"/>
              </a:ext>
            </a:extLst>
          </p:cNvPr>
          <p:cNvSpPr txBox="1"/>
          <p:nvPr/>
        </p:nvSpPr>
        <p:spPr>
          <a:xfrm>
            <a:off x="2824803" y="1219200"/>
            <a:ext cx="5322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Unfinished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DD43B-85AB-2C41-BDA7-0A376C2BB7C1}"/>
              </a:ext>
            </a:extLst>
          </p:cNvPr>
          <p:cNvSpPr txBox="1"/>
          <p:nvPr/>
        </p:nvSpPr>
        <p:spPr>
          <a:xfrm>
            <a:off x="1700463" y="2695074"/>
            <a:ext cx="10455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Security Feasibility Study – Russ Anderson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553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614A-0BC7-4805-9A41-CFC8B66279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Neighborhood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9E13D-1DC8-491F-B484-7B2A9A912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Cypress Creek Neighborhood Association Annual Meeting</a:t>
            </a:r>
          </a:p>
          <a:p>
            <a:r>
              <a:rPr lang="en-US" dirty="0"/>
              <a:t>22 April 2021</a:t>
            </a:r>
          </a:p>
        </p:txBody>
      </p:sp>
      <p:pic>
        <p:nvPicPr>
          <p:cNvPr id="1026" name="Picture 2" descr="Keystone Cops Vintage Police Patrol Door Mat Rug ...">
            <a:extLst>
              <a:ext uri="{FF2B5EF4-FFF2-40B4-BE49-F238E27FC236}">
                <a16:creationId xmlns:a16="http://schemas.microsoft.com/office/drawing/2014/main" id="{14BD5142-952D-4BBD-896F-5A52D6ED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2" y="67849"/>
            <a:ext cx="3351779" cy="22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iminal Running Vectors, Photos and PSD files | Free Download">
            <a:extLst>
              <a:ext uri="{FF2B5EF4-FFF2-40B4-BE49-F238E27FC236}">
                <a16:creationId xmlns:a16="http://schemas.microsoft.com/office/drawing/2014/main" id="{78D5CEDC-C499-4CF5-853C-222E00CA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16" y="389134"/>
            <a:ext cx="1680414" cy="16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C2AF-39DA-4248-87B2-014CB302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DF94-0D31-4615-A2B0-BB09272F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Residential burglary</a:t>
            </a:r>
          </a:p>
          <a:p>
            <a:r>
              <a:rPr lang="en-US" sz="4000" dirty="0"/>
              <a:t>Theft from vehicles</a:t>
            </a:r>
          </a:p>
          <a:p>
            <a:r>
              <a:rPr lang="en-US" sz="4000" dirty="0"/>
              <a:t>Theft of vehicles</a:t>
            </a:r>
          </a:p>
          <a:p>
            <a:r>
              <a:rPr lang="en-US" sz="4000" dirty="0"/>
              <a:t>Vandalism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5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6FB6-93DF-4139-BD51-5F777C60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Possible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3EEA-E64B-42C5-95B6-C6C5719E3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76554" cy="3837401"/>
          </a:xfrm>
        </p:spPr>
        <p:txBody>
          <a:bodyPr>
            <a:noAutofit/>
          </a:bodyPr>
          <a:lstStyle/>
          <a:p>
            <a:r>
              <a:rPr lang="en-US" sz="4000" dirty="0"/>
              <a:t>Controlled access, i.e., gating neighborhood entrances</a:t>
            </a:r>
          </a:p>
          <a:p>
            <a:r>
              <a:rPr lang="en-US" sz="4000" dirty="0"/>
              <a:t>Hired security patrols</a:t>
            </a:r>
          </a:p>
          <a:p>
            <a:r>
              <a:rPr lang="en-US" sz="4000" dirty="0"/>
              <a:t>Neighborhood watch programs</a:t>
            </a:r>
          </a:p>
          <a:p>
            <a:r>
              <a:rPr lang="en-US" sz="4000" dirty="0"/>
              <a:t>Neighborhood entrance cameras</a:t>
            </a:r>
          </a:p>
        </p:txBody>
      </p:sp>
    </p:spTree>
    <p:extLst>
      <p:ext uri="{BB962C8B-B14F-4D97-AF65-F5344CB8AC3E}">
        <p14:creationId xmlns:p14="http://schemas.microsoft.com/office/powerpoint/2010/main" val="380322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3314-F26B-4C3B-BB4E-534DF72E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1070"/>
            <a:ext cx="7729728" cy="1529957"/>
          </a:xfrm>
        </p:spPr>
        <p:txBody>
          <a:bodyPr>
            <a:noAutofit/>
          </a:bodyPr>
          <a:lstStyle/>
          <a:p>
            <a:r>
              <a:rPr lang="en-US" sz="4400" dirty="0"/>
              <a:t>Controlled Access (gates)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77A64-E943-4365-9EBD-E3F54276D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64713"/>
            <a:ext cx="7729728" cy="4469338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Yanone Kaffeesatz"/>
              </a:rPr>
              <a:t>Residential gate access systems range from </a:t>
            </a:r>
            <a:r>
              <a:rPr lang="en-US" i="0" dirty="0">
                <a:solidFill>
                  <a:srgbClr val="000000"/>
                </a:solidFill>
                <a:effectLst/>
                <a:latin typeface="Yanone Kaffeesatz"/>
              </a:rPr>
              <a:t>$5,000 to $10,000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Yanone Kaffeesatz"/>
              </a:rPr>
              <a:t>I</a:t>
            </a:r>
            <a:r>
              <a:rPr lang="en-US" sz="1800" i="0" dirty="0">
                <a:solidFill>
                  <a:srgbClr val="000000"/>
                </a:solidFill>
                <a:effectLst/>
                <a:latin typeface="Yanone Kaffeesatz"/>
              </a:rPr>
              <a:t>ncludes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Yanone Kaffeesatz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Yanone Kaffeesatz"/>
              </a:rPr>
              <a:t>gate, the electrical system that operates the gate and the electronic access control panels</a:t>
            </a:r>
          </a:p>
          <a:p>
            <a:pPr lvl="1"/>
            <a:r>
              <a:rPr lang="en-US" sz="1800" b="1" dirty="0">
                <a:solidFill>
                  <a:srgbClr val="000000"/>
                </a:solidFill>
                <a:latin typeface="Yanone Kaffeesatz"/>
              </a:rPr>
              <a:t>Does not </a:t>
            </a:r>
            <a:r>
              <a:rPr lang="en-US" sz="1800" dirty="0">
                <a:solidFill>
                  <a:srgbClr val="000000"/>
                </a:solidFill>
                <a:latin typeface="Yanone Kaffeesatz"/>
              </a:rPr>
              <a:t>include cost of electricity and cell service to notify residents of guests at the gate, </a:t>
            </a:r>
            <a:r>
              <a:rPr lang="en-US" sz="1800" b="1" dirty="0">
                <a:solidFill>
                  <a:srgbClr val="000000"/>
                </a:solidFill>
                <a:latin typeface="Yanone Kaffeesatz"/>
              </a:rPr>
              <a:t>nor the installation costs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Yanone Kaffeesatz"/>
              </a:rPr>
              <a:t>For three entrances, $15,000 - $30,000 for equipment </a:t>
            </a:r>
            <a:r>
              <a:rPr lang="en-US" sz="1800" b="1" i="1" dirty="0">
                <a:solidFill>
                  <a:srgbClr val="000000"/>
                </a:solidFill>
                <a:latin typeface="Yanone Kaffeesatz"/>
              </a:rPr>
              <a:t>only</a:t>
            </a:r>
            <a:r>
              <a:rPr lang="en-US" sz="1800" dirty="0">
                <a:solidFill>
                  <a:srgbClr val="000000"/>
                </a:solidFill>
                <a:latin typeface="Yanone Kaffeesatz"/>
              </a:rPr>
              <a:t>, plus the installation, entrance reconstruction, electricity costs</a:t>
            </a:r>
          </a:p>
          <a:p>
            <a:r>
              <a:rPr lang="en-US" dirty="0"/>
              <a:t>Negative issues:</a:t>
            </a:r>
          </a:p>
          <a:p>
            <a:pPr lvl="1"/>
            <a:r>
              <a:rPr lang="en-US" sz="1800" dirty="0"/>
              <a:t>Maintenance and repair of streets moves from City of Tulsa to the HOA</a:t>
            </a:r>
          </a:p>
          <a:p>
            <a:pPr lvl="1"/>
            <a:r>
              <a:rPr lang="en-US" sz="1800" dirty="0"/>
              <a:t>Would need to rebuild main entrance to accommodate and to prevent traffic from backing up on 41</a:t>
            </a:r>
            <a:r>
              <a:rPr lang="en-US" sz="1800" baseline="30000" dirty="0"/>
              <a:t>st</a:t>
            </a:r>
            <a:r>
              <a:rPr lang="en-US" sz="1800" dirty="0"/>
              <a:t> Street</a:t>
            </a:r>
          </a:p>
          <a:p>
            <a:pPr lvl="1"/>
            <a:r>
              <a:rPr lang="en-US" sz="1800" dirty="0"/>
              <a:t>Electricity currently only available at the main entrance</a:t>
            </a:r>
          </a:p>
          <a:p>
            <a:pPr lvl="1"/>
            <a:r>
              <a:rPr lang="en-US" sz="1800" dirty="0"/>
              <a:t>Maintenance and repair cause inconvenience and higher costs</a:t>
            </a:r>
          </a:p>
          <a:p>
            <a:pPr lvl="1"/>
            <a:r>
              <a:rPr lang="en-US" sz="1800" dirty="0"/>
              <a:t>Creates no record of incoming/outgoing traffic for police investigative purposes</a:t>
            </a:r>
          </a:p>
        </p:txBody>
      </p:sp>
    </p:spTree>
    <p:extLst>
      <p:ext uri="{BB962C8B-B14F-4D97-AF65-F5344CB8AC3E}">
        <p14:creationId xmlns:p14="http://schemas.microsoft.com/office/powerpoint/2010/main" val="185043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A7A8-B68F-4468-B84C-E62476CF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Hired Security Patrols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BCFF-D958-42A5-BCFA-78133EBD4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5411"/>
            <a:ext cx="7729728" cy="39290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Tulsa Security Task Force</a:t>
            </a:r>
          </a:p>
          <a:p>
            <a:r>
              <a:rPr lang="en-US" dirty="0"/>
              <a:t>Two patrols through neighborhood each evening</a:t>
            </a:r>
          </a:p>
          <a:p>
            <a:r>
              <a:rPr lang="en-US" dirty="0"/>
              <a:t>$447 per month; additional patrols would increase this amount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Visible presence</a:t>
            </a:r>
          </a:p>
          <a:p>
            <a:pPr lvl="1"/>
            <a:r>
              <a:rPr lang="en-US" dirty="0"/>
              <a:t>Professional security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Limited coverage</a:t>
            </a:r>
          </a:p>
          <a:p>
            <a:pPr lvl="1"/>
            <a:r>
              <a:rPr lang="en-US" dirty="0"/>
              <a:t>Some deterrent effect, but little assistance to police investigation and prosecution of crimes committed</a:t>
            </a:r>
          </a:p>
        </p:txBody>
      </p:sp>
    </p:spTree>
    <p:extLst>
      <p:ext uri="{BB962C8B-B14F-4D97-AF65-F5344CB8AC3E}">
        <p14:creationId xmlns:p14="http://schemas.microsoft.com/office/powerpoint/2010/main" val="179546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9830-AD69-DB44-880F-B9533082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43842"/>
            <a:ext cx="10168128" cy="1179576"/>
          </a:xfrm>
        </p:spPr>
        <p:txBody>
          <a:bodyPr/>
          <a:lstStyle/>
          <a:p>
            <a:pPr algn="ctr"/>
            <a:r>
              <a:rPr lang="en-US" dirty="0"/>
              <a:t>Presidents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3B94D-7CD6-5B49-894E-1C77B3E19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73" y="1595707"/>
            <a:ext cx="10168128" cy="3694176"/>
          </a:xfrm>
        </p:spPr>
        <p:txBody>
          <a:bodyPr>
            <a:noAutofit/>
          </a:bodyPr>
          <a:lstStyle/>
          <a:p>
            <a:r>
              <a:rPr lang="en-US" sz="2000" dirty="0"/>
              <a:t>2020 Accomplishments</a:t>
            </a:r>
          </a:p>
          <a:p>
            <a:pPr lvl="1"/>
            <a:r>
              <a:rPr lang="en-US" sz="2000" dirty="0"/>
              <a:t>Initiated fence replacement project</a:t>
            </a:r>
          </a:p>
          <a:p>
            <a:pPr lvl="1"/>
            <a:r>
              <a:rPr lang="en-US" sz="2000" dirty="0"/>
              <a:t>Serviced 3 fountains</a:t>
            </a:r>
          </a:p>
          <a:p>
            <a:pPr lvl="1"/>
            <a:r>
              <a:rPr lang="en-US" sz="2000" dirty="0"/>
              <a:t>Pool</a:t>
            </a:r>
          </a:p>
          <a:p>
            <a:pPr lvl="2"/>
            <a:r>
              <a:rPr lang="en-US" dirty="0" err="1"/>
              <a:t>Replaster</a:t>
            </a:r>
            <a:r>
              <a:rPr lang="en-US" dirty="0"/>
              <a:t> the pool</a:t>
            </a:r>
          </a:p>
          <a:p>
            <a:pPr lvl="2"/>
            <a:r>
              <a:rPr lang="en-US" dirty="0"/>
              <a:t>Remodeled the bathrooms</a:t>
            </a:r>
          </a:p>
          <a:p>
            <a:pPr lvl="2"/>
            <a:r>
              <a:rPr lang="en-US" dirty="0"/>
              <a:t>Removed stumps in front</a:t>
            </a:r>
          </a:p>
          <a:p>
            <a:pPr lvl="2"/>
            <a:r>
              <a:rPr lang="en-US" dirty="0"/>
              <a:t>Resealed the parking lot</a:t>
            </a:r>
          </a:p>
          <a:p>
            <a:pPr lvl="2"/>
            <a:r>
              <a:rPr lang="en-US" dirty="0"/>
              <a:t>Leveled the sidewalk going to pond</a:t>
            </a:r>
          </a:p>
          <a:p>
            <a:pPr lvl="1"/>
            <a:r>
              <a:rPr lang="en-US" sz="2000" dirty="0"/>
              <a:t>2021 – </a:t>
            </a:r>
          </a:p>
          <a:p>
            <a:pPr lvl="2"/>
            <a:r>
              <a:rPr lang="en-US" dirty="0"/>
              <a:t>Completion of fence project</a:t>
            </a:r>
          </a:p>
          <a:p>
            <a:pPr lvl="2"/>
            <a:r>
              <a:rPr lang="en-US" dirty="0"/>
              <a:t>Identified a new fountain service company</a:t>
            </a:r>
          </a:p>
          <a:p>
            <a:pPr lvl="2"/>
            <a:r>
              <a:rPr lang="en-US" dirty="0"/>
              <a:t>Drainage project at pool</a:t>
            </a:r>
          </a:p>
        </p:txBody>
      </p:sp>
    </p:spTree>
    <p:extLst>
      <p:ext uri="{BB962C8B-B14F-4D97-AF65-F5344CB8AC3E}">
        <p14:creationId xmlns:p14="http://schemas.microsoft.com/office/powerpoint/2010/main" val="359286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1326-CB40-449E-B3ED-BABBFAC6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3825"/>
            <a:ext cx="7729728" cy="1679587"/>
          </a:xfrm>
        </p:spPr>
        <p:txBody>
          <a:bodyPr>
            <a:noAutofit/>
          </a:bodyPr>
          <a:lstStyle/>
          <a:p>
            <a:r>
              <a:rPr lang="en-US" sz="4800" dirty="0"/>
              <a:t>Neighborhood entrance cameras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7F4B-452A-48F0-97ED-CEA85EB9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4613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Investigated several options</a:t>
            </a:r>
          </a:p>
          <a:p>
            <a:r>
              <a:rPr lang="en-US" sz="3200" dirty="0"/>
              <a:t>Purchasing vs. Leasing</a:t>
            </a:r>
          </a:p>
          <a:p>
            <a:r>
              <a:rPr lang="en-US" sz="3200" dirty="0"/>
              <a:t>Data storage and access</a:t>
            </a:r>
          </a:p>
          <a:p>
            <a:r>
              <a:rPr lang="en-US" sz="3200" dirty="0"/>
              <a:t>Crime prevention effectiveness</a:t>
            </a:r>
          </a:p>
          <a:p>
            <a:r>
              <a:rPr lang="en-US" sz="3200" dirty="0"/>
              <a:t>Assistance to police investigation and prosecution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8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3700-A402-4E87-9B84-1BEEC87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74073"/>
            <a:ext cx="8001831" cy="1413163"/>
          </a:xfrm>
        </p:spPr>
        <p:txBody>
          <a:bodyPr>
            <a:normAutofit/>
          </a:bodyPr>
          <a:lstStyle/>
          <a:p>
            <a:r>
              <a:rPr lang="en-US" sz="4400" dirty="0"/>
              <a:t>Cameras</a:t>
            </a:r>
            <a:br>
              <a:rPr lang="en-US" sz="4400" dirty="0"/>
            </a:br>
            <a:r>
              <a:rPr lang="en-US" sz="4400" dirty="0"/>
              <a:t>purchasing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CDA-25D6-4B2D-96A3-8D173F43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4" y="1948088"/>
            <a:ext cx="9597877" cy="479353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Advanced Alarms</a:t>
            </a:r>
          </a:p>
          <a:p>
            <a:r>
              <a:rPr lang="en-US" sz="2000" dirty="0"/>
              <a:t>Equipment recommended (per entrance – 3 entrances, with a 4</a:t>
            </a:r>
            <a:r>
              <a:rPr lang="en-US" sz="2000" baseline="30000" dirty="0"/>
              <a:t>th</a:t>
            </a:r>
            <a:r>
              <a:rPr lang="en-US" sz="2000" dirty="0"/>
              <a:t> coming soon)</a:t>
            </a:r>
          </a:p>
          <a:p>
            <a:pPr lvl="1"/>
            <a:r>
              <a:rPr lang="en-US" sz="2000" dirty="0"/>
              <a:t>Two cameras, surveillance hard drive, network video recorder, </a:t>
            </a:r>
            <a:r>
              <a:rPr lang="en-US" sz="2000" dirty="0" err="1"/>
              <a:t>wifi</a:t>
            </a:r>
            <a:r>
              <a:rPr lang="en-US" sz="2000" dirty="0"/>
              <a:t> bridging devices</a:t>
            </a:r>
          </a:p>
          <a:p>
            <a:pPr lvl="1"/>
            <a:r>
              <a:rPr lang="en-US" sz="2000" dirty="0"/>
              <a:t>Electricity would have to be provided; currently available at main entrance, but not at the other two entrances</a:t>
            </a:r>
          </a:p>
          <a:p>
            <a:pPr lvl="1"/>
            <a:r>
              <a:rPr lang="en-US" sz="2000" dirty="0"/>
              <a:t>Nearby residence would be required to house the </a:t>
            </a:r>
            <a:r>
              <a:rPr lang="en-US" sz="2000" dirty="0" err="1"/>
              <a:t>wifi</a:t>
            </a:r>
            <a:r>
              <a:rPr lang="en-US" sz="2000" dirty="0"/>
              <a:t> bridging device</a:t>
            </a:r>
          </a:p>
          <a:p>
            <a:r>
              <a:rPr lang="en-US" sz="2000" dirty="0"/>
              <a:t>Cost  </a:t>
            </a:r>
          </a:p>
          <a:p>
            <a:pPr lvl="1"/>
            <a:r>
              <a:rPr lang="en-US" sz="2000" dirty="0"/>
              <a:t>For equipment and installation – $10,706</a:t>
            </a:r>
          </a:p>
          <a:p>
            <a:pPr lvl="1"/>
            <a:r>
              <a:rPr lang="en-US" sz="2000" dirty="0"/>
              <a:t>For electrician to run electricity – $6,500 +</a:t>
            </a:r>
          </a:p>
          <a:p>
            <a:pPr lvl="1"/>
            <a:r>
              <a:rPr lang="en-US" sz="2000" dirty="0"/>
              <a:t>PSO costs for setting meters and establishing service – no estimate provided by PSO</a:t>
            </a:r>
          </a:p>
          <a:p>
            <a:pPr lvl="1"/>
            <a:r>
              <a:rPr lang="en-US" sz="2000" dirty="0"/>
              <a:t>Cost for electricity and for </a:t>
            </a:r>
            <a:r>
              <a:rPr lang="en-US" sz="2000" dirty="0" err="1"/>
              <a:t>wifi</a:t>
            </a:r>
            <a:r>
              <a:rPr lang="en-US" sz="2000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9928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3700-A402-4E87-9B84-1BEEC87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073"/>
            <a:ext cx="7729728" cy="127184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Cameras</a:t>
            </a:r>
            <a:br>
              <a:rPr lang="en-US" sz="4400" dirty="0"/>
            </a:br>
            <a:r>
              <a:rPr lang="en-US" sz="4400" dirty="0"/>
              <a:t>purchasing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CDA-25D6-4B2D-96A3-8D173F43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1806771"/>
            <a:ext cx="9365119" cy="4943164"/>
          </a:xfrm>
        </p:spPr>
        <p:txBody>
          <a:bodyPr>
            <a:normAutofit/>
          </a:bodyPr>
          <a:lstStyle/>
          <a:p>
            <a:r>
              <a:rPr lang="en-US" sz="2000" dirty="0"/>
              <a:t>Advantages</a:t>
            </a:r>
          </a:p>
          <a:p>
            <a:pPr lvl="1"/>
            <a:r>
              <a:rPr lang="en-US" sz="2000" dirty="0"/>
              <a:t>HOA would own all equipment once installed</a:t>
            </a:r>
          </a:p>
          <a:p>
            <a:pPr lvl="1"/>
            <a:r>
              <a:rPr lang="en-US" sz="2000" dirty="0"/>
              <a:t>Access to data monitored by HOA or designee</a:t>
            </a:r>
          </a:p>
          <a:p>
            <a:r>
              <a:rPr lang="en-US" sz="2000" dirty="0"/>
              <a:t>Disadvantages</a:t>
            </a:r>
          </a:p>
          <a:p>
            <a:pPr lvl="1"/>
            <a:r>
              <a:rPr lang="en-US" sz="2000" dirty="0"/>
              <a:t>Getting approval from the City for easement incursion for electricity</a:t>
            </a:r>
          </a:p>
          <a:p>
            <a:pPr lvl="1"/>
            <a:r>
              <a:rPr lang="en-US" sz="2000" dirty="0"/>
              <a:t>Getting approval from nearby residents for </a:t>
            </a:r>
            <a:r>
              <a:rPr lang="en-US" sz="2000" dirty="0" err="1"/>
              <a:t>wifi</a:t>
            </a:r>
            <a:r>
              <a:rPr lang="en-US" sz="2000" dirty="0"/>
              <a:t> device installation</a:t>
            </a:r>
          </a:p>
          <a:p>
            <a:pPr lvl="1"/>
            <a:r>
              <a:rPr lang="en-US" sz="2000" dirty="0"/>
              <a:t>Recurring issue if an agreeing resident moves – process for continued agreement</a:t>
            </a:r>
          </a:p>
          <a:p>
            <a:pPr lvl="1"/>
            <a:r>
              <a:rPr lang="en-US" sz="2000" dirty="0"/>
              <a:t>Cost of electrician to run power to the cameras</a:t>
            </a:r>
          </a:p>
          <a:p>
            <a:pPr lvl="1"/>
            <a:r>
              <a:rPr lang="en-US" sz="2000" dirty="0"/>
              <a:t>Cameras not specifically designed to capture license plate information</a:t>
            </a:r>
          </a:p>
          <a:p>
            <a:pPr lvl="1"/>
            <a:r>
              <a:rPr lang="en-US" sz="2000" dirty="0"/>
              <a:t>Limited assistance police investigation with limited license plate reading 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3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3700-A402-4E87-9B84-1BEEC87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073"/>
            <a:ext cx="7729728" cy="1779339"/>
          </a:xfrm>
        </p:spPr>
        <p:txBody>
          <a:bodyPr>
            <a:normAutofit/>
          </a:bodyPr>
          <a:lstStyle/>
          <a:p>
            <a:r>
              <a:rPr lang="en-US" sz="4400" dirty="0"/>
              <a:t>Cameras</a:t>
            </a:r>
            <a:br>
              <a:rPr lang="en-US" sz="4400" dirty="0"/>
            </a:br>
            <a:r>
              <a:rPr lang="en-US" sz="4400" dirty="0"/>
              <a:t>leasing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CDA-25D6-4B2D-96A3-8D173F43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8909"/>
            <a:ext cx="8043395" cy="445271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Flock Safety</a:t>
            </a:r>
          </a:p>
          <a:p>
            <a:pPr lvl="1"/>
            <a:r>
              <a:rPr lang="en-US" sz="1800" dirty="0"/>
              <a:t>Recommended equipment</a:t>
            </a:r>
          </a:p>
          <a:p>
            <a:pPr lvl="2"/>
            <a:r>
              <a:rPr lang="en-US" sz="1800" dirty="0"/>
              <a:t>Stand-alone solar powered HD license plate-reading camera system</a:t>
            </a:r>
          </a:p>
          <a:p>
            <a:pPr lvl="2"/>
            <a:r>
              <a:rPr lang="en-US" sz="1800" dirty="0"/>
              <a:t>Recommend 2 per entrance (one incoming, one outgoing)</a:t>
            </a:r>
          </a:p>
          <a:p>
            <a:pPr lvl="2"/>
            <a:r>
              <a:rPr lang="en-US" sz="1800" dirty="0"/>
              <a:t>Cellular cloud-based data storage (no equipment required)</a:t>
            </a:r>
          </a:p>
          <a:p>
            <a:pPr lvl="1"/>
            <a:r>
              <a:rPr lang="en-US" sz="2000" dirty="0">
                <a:hlinkClick r:id="rId2"/>
              </a:rPr>
              <a:t>Flock Safety Short Recording - Cypress Creek - Tulsa, OK – Zoom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Cost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$2,500 per camera per year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One camera per entrance - $7,500 per year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Two cameras per entrance - $15,000 per year</a:t>
            </a:r>
          </a:p>
        </p:txBody>
      </p:sp>
    </p:spTree>
    <p:extLst>
      <p:ext uri="{BB962C8B-B14F-4D97-AF65-F5344CB8AC3E}">
        <p14:creationId xmlns:p14="http://schemas.microsoft.com/office/powerpoint/2010/main" val="55561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3700-A402-4E87-9B84-1BEEC87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073"/>
            <a:ext cx="7729728" cy="1779339"/>
          </a:xfrm>
        </p:spPr>
        <p:txBody>
          <a:bodyPr>
            <a:normAutofit/>
          </a:bodyPr>
          <a:lstStyle/>
          <a:p>
            <a:r>
              <a:rPr lang="en-US" sz="4400" dirty="0"/>
              <a:t>Cameras</a:t>
            </a:r>
            <a:br>
              <a:rPr lang="en-US" sz="4400" dirty="0"/>
            </a:br>
            <a:r>
              <a:rPr lang="en-US" sz="4400" dirty="0"/>
              <a:t>leasing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CDA-25D6-4B2D-96A3-8D173F43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8909"/>
            <a:ext cx="8043395" cy="445271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Disadvantages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Do not own equipment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Annual rental fee, so recurring annual cost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Monthly cost - $1,250 (2 cameras per entrance)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Advantages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Do not own equipment – not responsible for repairs or upkeep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HD license plate reading cameras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Increased utility to police for investigative and prosecution purposes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Once agreement with TPD in place, automatic interface with TPD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No installation cost nor need to run electricity (solar powered stand alone)</a:t>
            </a:r>
          </a:p>
        </p:txBody>
      </p:sp>
    </p:spTree>
    <p:extLst>
      <p:ext uri="{BB962C8B-B14F-4D97-AF65-F5344CB8AC3E}">
        <p14:creationId xmlns:p14="http://schemas.microsoft.com/office/powerpoint/2010/main" val="286503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3700-A402-4E87-9B84-1BEEC87E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073"/>
            <a:ext cx="7729728" cy="1779339"/>
          </a:xfrm>
        </p:spPr>
        <p:txBody>
          <a:bodyPr>
            <a:normAutofit/>
          </a:bodyPr>
          <a:lstStyle/>
          <a:p>
            <a:r>
              <a:rPr lang="en-US" sz="4400" dirty="0"/>
              <a:t>Cameras</a:t>
            </a:r>
            <a:br>
              <a:rPr lang="en-US" sz="4400" dirty="0"/>
            </a:br>
            <a:r>
              <a:rPr lang="en-US" sz="4400" dirty="0"/>
              <a:t>leasing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CDA-25D6-4B2D-96A3-8D173F43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7" y="2288909"/>
            <a:ext cx="7729728" cy="445271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Advantages (continued)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HOA owns all the data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HOA can designate who can access the data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Captures usable and specific information on vehicles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Scalable and searchable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Cost analysis (2 cameras per entrance)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$15,000 per year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$1,250 per month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$4.38 per resident per month</a:t>
            </a:r>
          </a:p>
          <a:p>
            <a:pPr lvl="3"/>
            <a:r>
              <a:rPr lang="en-US" sz="1800" dirty="0">
                <a:solidFill>
                  <a:schemeClr val="tx1"/>
                </a:solidFill>
              </a:rPr>
              <a:t>$52 </a:t>
            </a:r>
            <a:r>
              <a:rPr lang="en-US" sz="1800">
                <a:solidFill>
                  <a:schemeClr val="tx1"/>
                </a:solidFill>
              </a:rPr>
              <a:t>per resident per year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5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A253E-C93E-804B-A3AF-A2C3E6B6F64B}"/>
              </a:ext>
            </a:extLst>
          </p:cNvPr>
          <p:cNvSpPr txBox="1"/>
          <p:nvPr/>
        </p:nvSpPr>
        <p:spPr>
          <a:xfrm>
            <a:off x="313612" y="1219200"/>
            <a:ext cx="10344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Announcement of new board members</a:t>
            </a:r>
          </a:p>
        </p:txBody>
      </p:sp>
    </p:spTree>
    <p:extLst>
      <p:ext uri="{BB962C8B-B14F-4D97-AF65-F5344CB8AC3E}">
        <p14:creationId xmlns:p14="http://schemas.microsoft.com/office/powerpoint/2010/main" val="2311447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A253E-C93E-804B-A3AF-A2C3E6B6F64B}"/>
              </a:ext>
            </a:extLst>
          </p:cNvPr>
          <p:cNvSpPr txBox="1"/>
          <p:nvPr/>
        </p:nvSpPr>
        <p:spPr>
          <a:xfrm>
            <a:off x="2367415" y="1219200"/>
            <a:ext cx="6237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Questions and Answers</a:t>
            </a: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5858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EA010-0570-4E07-8228-35B2507F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4522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FC0A6-4E2C-4A87-852A-0BA25864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/>
              <a:t>CYPRESS CREEK FINANCIAL SUMMARY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6E970-9E8C-492A-995E-7007C3E5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April 22</a:t>
            </a:r>
            <a:r>
              <a:rPr lang="en-US" baseline="30000" dirty="0"/>
              <a:t>nd</a:t>
            </a:r>
            <a:r>
              <a:rPr lang="en-US" dirty="0"/>
              <a:t>  ANNUAL HOA MEETING</a:t>
            </a:r>
          </a:p>
        </p:txBody>
      </p:sp>
    </p:spTree>
    <p:extLst>
      <p:ext uri="{BB962C8B-B14F-4D97-AF65-F5344CB8AC3E}">
        <p14:creationId xmlns:p14="http://schemas.microsoft.com/office/powerpoint/2010/main" val="215054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4AF12-8047-49C2-A897-EAAEDA014C46}"/>
              </a:ext>
            </a:extLst>
          </p:cNvPr>
          <p:cNvSpPr txBox="1">
            <a:spLocks/>
          </p:cNvSpPr>
          <p:nvPr/>
        </p:nvSpPr>
        <p:spPr>
          <a:xfrm>
            <a:off x="918177" y="152402"/>
            <a:ext cx="10014865" cy="15389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CASH POSITION</a:t>
            </a:r>
            <a:br>
              <a:rPr lang="en-US" dirty="0"/>
            </a:br>
            <a:r>
              <a:rPr lang="en-US" dirty="0"/>
              <a:t>AS OF APRIL 1, 2021</a:t>
            </a:r>
            <a:r>
              <a:rPr lang="en-US" sz="3600" u="sn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C1C0-BAD6-4E3D-B1F9-FD44C727CC70}"/>
              </a:ext>
            </a:extLst>
          </p:cNvPr>
          <p:cNvSpPr txBox="1">
            <a:spLocks/>
          </p:cNvSpPr>
          <p:nvPr/>
        </p:nvSpPr>
        <p:spPr>
          <a:xfrm>
            <a:off x="516835" y="1603513"/>
            <a:ext cx="11778447" cy="525448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Cash - Operating Account (April 1)            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$63,943</a:t>
            </a: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+ Outstanding Dues to Receive 			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$  1,250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                                          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Outstanding Expenses 				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$55,497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Move to Cash Reserve				</a:t>
            </a:r>
            <a:r>
              <a:rPr lang="en-US" sz="11200" u="sng" dirty="0">
                <a:latin typeface="Arial" panose="020B0604020202020204" pitchFamily="34" charset="0"/>
                <a:cs typeface="Arial" panose="020B0604020202020204" pitchFamily="34" charset="0"/>
              </a:rPr>
              <a:t>$  5,000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= End of Assessment Period cash		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$  4,696                                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Cash - Reserve Account (April 1)	        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$  5,000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    - Receive from Operating Account		</a:t>
            </a:r>
            <a:r>
              <a:rPr lang="en-US" sz="11200" u="sng" dirty="0">
                <a:latin typeface="Arial" panose="020B0604020202020204" pitchFamily="34" charset="0"/>
                <a:cs typeface="Arial" panose="020B0604020202020204" pitchFamily="34" charset="0"/>
              </a:rPr>
              <a:t>$  5,000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   = End of Assessment Period cash              </a:t>
            </a:r>
            <a:r>
              <a:rPr lang="en-US" sz="11200" dirty="0">
                <a:latin typeface="Arial" panose="020B0604020202020204" pitchFamily="34" charset="0"/>
                <a:cs typeface="Arial" panose="020B0604020202020204" pitchFamily="34" charset="0"/>
              </a:rPr>
              <a:t>$ 10,000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		                   </a:t>
            </a:r>
          </a:p>
          <a:p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Total End of Assessment Period Cash	</a:t>
            </a:r>
            <a:r>
              <a:rPr lang="en-US" sz="11200" b="1" dirty="0">
                <a:latin typeface="Arial" panose="020B0604020202020204" pitchFamily="34" charset="0"/>
                <a:cs typeface="Arial" panose="020B0604020202020204" pitchFamily="34" charset="0"/>
              </a:rPr>
              <a:t>$ 14,696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		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dirty="0"/>
              <a:t>																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6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4769-25D9-4D81-AF3F-6498E6D6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97" y="402866"/>
            <a:ext cx="10168128" cy="117957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UNPAID DUES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C63D0D1-4A1A-43E2-BD99-6AD6E0704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92259"/>
              </p:ext>
            </p:extLst>
          </p:nvPr>
        </p:nvGraphicFramePr>
        <p:xfrm>
          <a:off x="238539" y="1728216"/>
          <a:ext cx="11847444" cy="458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861">
                  <a:extLst>
                    <a:ext uri="{9D8B030D-6E8A-4147-A177-3AD203B41FA5}">
                      <a16:colId xmlns:a16="http://schemas.microsoft.com/office/drawing/2014/main" val="3036796850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3173757860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2180612314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1136146943"/>
                    </a:ext>
                  </a:extLst>
                </a:gridCol>
              </a:tblGrid>
              <a:tr h="1145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1</a:t>
                      </a:r>
                    </a:p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</a:t>
                      </a:r>
                    </a:p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 6</a:t>
                      </a:r>
                    </a:p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28120"/>
                  </a:ext>
                </a:extLst>
              </a:tr>
              <a:tr h="114528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AGED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$ 1,338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09979"/>
                  </a:ext>
                </a:extLst>
              </a:tr>
              <a:tr h="1145286">
                <a:tc>
                  <a:txBody>
                    <a:bodyPr/>
                    <a:lstStyle/>
                    <a:p>
                      <a:pPr algn="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$ 2,774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$59, 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39832"/>
                  </a:ext>
                </a:extLst>
              </a:tr>
              <a:tr h="114528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$ 4,112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$73,039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60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51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799B22-AB4B-4C39-BADD-821903803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874150"/>
              </p:ext>
            </p:extLst>
          </p:nvPr>
        </p:nvGraphicFramePr>
        <p:xfrm>
          <a:off x="578069" y="231803"/>
          <a:ext cx="11035861" cy="639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5915156" imgH="4524432" progId="Excel.Sheet.12">
                  <p:embed/>
                </p:oleObj>
              </mc:Choice>
              <mc:Fallback>
                <p:oleObj name="Worksheet" r:id="rId3" imgW="5915156" imgH="45244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069" y="231803"/>
                        <a:ext cx="11035861" cy="639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41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DFD21-1A69-44F3-B3AA-8E9F1443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123" y="1639301"/>
            <a:ext cx="3716593" cy="36648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E6555F-DF2D-4688-A002-7BA824358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7430" y="1138427"/>
            <a:ext cx="4594082" cy="50087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678E-43FC-492B-A72A-EC1C798E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7" y="136685"/>
            <a:ext cx="10168128" cy="1179576"/>
          </a:xfrm>
        </p:spPr>
        <p:txBody>
          <a:bodyPr/>
          <a:lstStyle/>
          <a:p>
            <a:pPr algn="ctr"/>
            <a:r>
              <a:rPr lang="en-US" dirty="0"/>
              <a:t>YOUR DUES AT WORK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7EDD94A-8B82-4419-AB1C-68257B669C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6065713"/>
              </p:ext>
            </p:extLst>
          </p:nvPr>
        </p:nvGraphicFramePr>
        <p:xfrm>
          <a:off x="309159" y="1024759"/>
          <a:ext cx="5492551" cy="569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CCF33E6-D17D-481C-A771-FC94AEE64E4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81763881"/>
              </p:ext>
            </p:extLst>
          </p:nvPr>
        </p:nvGraphicFramePr>
        <p:xfrm>
          <a:off x="6155021" y="1024759"/>
          <a:ext cx="5905600" cy="571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95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B6DFE2C-0EF2-4216-8A9E-156BFA41A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111054"/>
              </p:ext>
            </p:extLst>
          </p:nvPr>
        </p:nvGraphicFramePr>
        <p:xfrm>
          <a:off x="590843" y="719666"/>
          <a:ext cx="10972799" cy="5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61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19385-5EEC-B54D-B87D-0E77C802012C}"/>
              </a:ext>
            </a:extLst>
          </p:cNvPr>
          <p:cNvSpPr txBox="1"/>
          <p:nvPr/>
        </p:nvSpPr>
        <p:spPr>
          <a:xfrm>
            <a:off x="2197767" y="689810"/>
            <a:ext cx="8245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Committee</a:t>
            </a:r>
            <a:r>
              <a:rPr lang="en-US" sz="3600" dirty="0"/>
              <a:t>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8ACCE-86AE-C24F-806A-11AA42AA7C2E}"/>
              </a:ext>
            </a:extLst>
          </p:cNvPr>
          <p:cNvSpPr txBox="1"/>
          <p:nvPr/>
        </p:nvSpPr>
        <p:spPr>
          <a:xfrm>
            <a:off x="1876926" y="2470484"/>
            <a:ext cx="829182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Landscape  - Brian </a:t>
            </a:r>
            <a:r>
              <a:rPr lang="en-US" sz="4000" dirty="0" err="1"/>
              <a:t>Konieczny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Social – Priscilla Eddy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Architectural – John Moore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Compliance – Daryl Ousley-Wray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Welcome – Greer Nichols</a:t>
            </a:r>
          </a:p>
        </p:txBody>
      </p:sp>
    </p:spTree>
    <p:extLst>
      <p:ext uri="{BB962C8B-B14F-4D97-AF65-F5344CB8AC3E}">
        <p14:creationId xmlns:p14="http://schemas.microsoft.com/office/powerpoint/2010/main" val="152466557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43741"/>
      </a:dk2>
      <a:lt2>
        <a:srgbClr val="E8E2E2"/>
      </a:lt2>
      <a:accent1>
        <a:srgbClr val="2FB1BB"/>
      </a:accent1>
      <a:accent2>
        <a:srgbClr val="2578C7"/>
      </a:accent2>
      <a:accent3>
        <a:srgbClr val="4352DB"/>
      </a:accent3>
      <a:accent4>
        <a:srgbClr val="7245CF"/>
      </a:accent4>
      <a:accent5>
        <a:srgbClr val="AE37D9"/>
      </a:accent5>
      <a:accent6>
        <a:srgbClr val="C725AE"/>
      </a:accent6>
      <a:hlink>
        <a:srgbClr val="C75F58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951</Words>
  <Application>Microsoft Macintosh PowerPoint</Application>
  <PresentationFormat>Widescreen</PresentationFormat>
  <Paragraphs>162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Next LT Pro</vt:lpstr>
      <vt:lpstr>Calibri</vt:lpstr>
      <vt:lpstr>Century Gothic</vt:lpstr>
      <vt:lpstr>Elephant</vt:lpstr>
      <vt:lpstr>Yanone Kaffeesatz</vt:lpstr>
      <vt:lpstr>AccentBoxVTI</vt:lpstr>
      <vt:lpstr>BrushVTI</vt:lpstr>
      <vt:lpstr>Worksheet</vt:lpstr>
      <vt:lpstr>Cypress Creek Annual Board Meeting 4/22/21 </vt:lpstr>
      <vt:lpstr>Presidents Report</vt:lpstr>
      <vt:lpstr>CYPRESS CREEK FINANCIAL SUMMARY</vt:lpstr>
      <vt:lpstr>PowerPoint Presentation</vt:lpstr>
      <vt:lpstr>UNPAID DUES</vt:lpstr>
      <vt:lpstr>PowerPoint Presentation</vt:lpstr>
      <vt:lpstr>YOUR DUES AT WORK</vt:lpstr>
      <vt:lpstr>PowerPoint Presentation</vt:lpstr>
      <vt:lpstr>PowerPoint Presentation</vt:lpstr>
      <vt:lpstr>PowerPoint Presentation</vt:lpstr>
      <vt:lpstr>Master Tree Plan Greer Nichols </vt:lpstr>
      <vt:lpstr>PowerPoint Presentation</vt:lpstr>
      <vt:lpstr>PowerPoint Presentation</vt:lpstr>
      <vt:lpstr>PowerPoint Presentation</vt:lpstr>
      <vt:lpstr>Neighborhood security</vt:lpstr>
      <vt:lpstr>Concerns</vt:lpstr>
      <vt:lpstr>Possible solutions</vt:lpstr>
      <vt:lpstr>Controlled Access (gates)</vt:lpstr>
      <vt:lpstr>Hired Security Patrols</vt:lpstr>
      <vt:lpstr>Neighborhood entrance cameras</vt:lpstr>
      <vt:lpstr>Cameras purchasing option</vt:lpstr>
      <vt:lpstr>Cameras purchasing option</vt:lpstr>
      <vt:lpstr>Cameras leasing option</vt:lpstr>
      <vt:lpstr>Cameras leasing option</vt:lpstr>
      <vt:lpstr>Cameras leasing option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CYPRESS CREEK FINANCIALS</dc:title>
  <dc:creator>Wendy Carmody</dc:creator>
  <cp:lastModifiedBy>Microsoft Office User</cp:lastModifiedBy>
  <cp:revision>88</cp:revision>
  <cp:lastPrinted>2021-04-21T16:55:34Z</cp:lastPrinted>
  <dcterms:created xsi:type="dcterms:W3CDTF">2020-07-19T17:30:13Z</dcterms:created>
  <dcterms:modified xsi:type="dcterms:W3CDTF">2021-04-22T19:29:05Z</dcterms:modified>
</cp:coreProperties>
</file>