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3" r:id="rId5"/>
  </p:sldMasterIdLst>
  <p:notesMasterIdLst>
    <p:notesMasterId r:id="rId27"/>
  </p:notesMasterIdLst>
  <p:handoutMasterIdLst>
    <p:handoutMasterId r:id="rId28"/>
  </p:handoutMasterIdLst>
  <p:sldIdLst>
    <p:sldId id="256" r:id="rId6"/>
    <p:sldId id="352" r:id="rId7"/>
    <p:sldId id="307" r:id="rId8"/>
    <p:sldId id="309" r:id="rId9"/>
    <p:sldId id="318" r:id="rId10"/>
    <p:sldId id="337" r:id="rId11"/>
    <p:sldId id="357" r:id="rId12"/>
    <p:sldId id="319" r:id="rId13"/>
    <p:sldId id="312" r:id="rId14"/>
    <p:sldId id="313" r:id="rId15"/>
    <p:sldId id="311" r:id="rId16"/>
    <p:sldId id="314" r:id="rId17"/>
    <p:sldId id="315" r:id="rId18"/>
    <p:sldId id="323" r:id="rId19"/>
    <p:sldId id="340" r:id="rId20"/>
    <p:sldId id="320" r:id="rId21"/>
    <p:sldId id="348" r:id="rId22"/>
    <p:sldId id="324" r:id="rId23"/>
    <p:sldId id="325" r:id="rId24"/>
    <p:sldId id="347" r:id="rId25"/>
    <p:sldId id="354" r:id="rId26"/>
  </p:sldIdLst>
  <p:sldSz cx="12192000" cy="6858000"/>
  <p:notesSz cx="7010400" cy="9296400"/>
  <p:custDataLst>
    <p:tags r:id="rId2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77C2"/>
    <a:srgbClr val="6050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78" autoAdjust="0"/>
    <p:restoredTop sz="67248" autoAdjust="0"/>
  </p:normalViewPr>
  <p:slideViewPr>
    <p:cSldViewPr>
      <p:cViewPr varScale="1">
        <p:scale>
          <a:sx n="58" d="100"/>
          <a:sy n="58" d="100"/>
        </p:scale>
        <p:origin x="1613" y="53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gs" Target="tags/tag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Relationship Id="rId8" Type="http://schemas.openxmlformats.org/officeDocument/2006/relationships/slide" Target="slides/slide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FC21CE-1A2F-4E88-AE4F-6FFB1F49262E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B95427-9872-4DAA-BC3E-0C61776F6C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4823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1"/>
          </a:xfrm>
          <a:prstGeom prst="rect">
            <a:avLst/>
          </a:prstGeom>
        </p:spPr>
        <p:txBody>
          <a:bodyPr vert="horz" lIns="92336" tIns="46168" rIns="92336" bIns="4616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1"/>
          </a:xfrm>
          <a:prstGeom prst="rect">
            <a:avLst/>
          </a:prstGeom>
        </p:spPr>
        <p:txBody>
          <a:bodyPr vert="horz" lIns="92336" tIns="46168" rIns="92336" bIns="46168" rtlCol="0"/>
          <a:lstStyle>
            <a:lvl1pPr algn="r">
              <a:defRPr sz="1200"/>
            </a:lvl1pPr>
          </a:lstStyle>
          <a:p>
            <a:fld id="{5F2622C2-DF48-40D1-959D-A62430E24B9E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36" tIns="46168" rIns="92336" bIns="4616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1"/>
            <a:ext cx="5608320" cy="4183381"/>
          </a:xfrm>
          <a:prstGeom prst="rect">
            <a:avLst/>
          </a:prstGeom>
        </p:spPr>
        <p:txBody>
          <a:bodyPr vert="horz" lIns="92336" tIns="46168" rIns="92336" bIns="4616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1"/>
          </a:xfrm>
          <a:prstGeom prst="rect">
            <a:avLst/>
          </a:prstGeom>
        </p:spPr>
        <p:txBody>
          <a:bodyPr vert="horz" lIns="92336" tIns="46168" rIns="92336" bIns="4616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1"/>
          </a:xfrm>
          <a:prstGeom prst="rect">
            <a:avLst/>
          </a:prstGeom>
        </p:spPr>
        <p:txBody>
          <a:bodyPr vert="horz" lIns="92336" tIns="46168" rIns="92336" bIns="46168" rtlCol="0" anchor="b"/>
          <a:lstStyle>
            <a:lvl1pPr algn="r">
              <a:defRPr sz="1200"/>
            </a:lvl1pPr>
          </a:lstStyle>
          <a:p>
            <a:fld id="{9B779EA0-46DB-4116-9AD4-D4418070B2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745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779EA0-46DB-4116-9AD4-D4418070B2B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05966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779EA0-46DB-4116-9AD4-D4418070B2B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7760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779EA0-46DB-4116-9AD4-D4418070B2B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5803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0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779EA0-46DB-4116-9AD4-D4418070B2B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0565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779EA0-46DB-4116-9AD4-D4418070B2B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0416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779EA0-46DB-4116-9AD4-D4418070B2B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7469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779EA0-46DB-4116-9AD4-D4418070B2B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9860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00" baseline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779EA0-46DB-4116-9AD4-D4418070B2B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1657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779EA0-46DB-4116-9AD4-D4418070B2B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45311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779EA0-46DB-4116-9AD4-D4418070B2B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26810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931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Eras Medium ITC" panose="020B06020305040208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ras Medium ITC" panose="020B06020305040208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ras Medium ITC" panose="020B06020305040208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ras Medium ITC" panose="020B06020305040208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ras Medium ITC" panose="020B06020305040208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 Medium ITC" panose="020B06020305040208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 Medium ITC" panose="020B06020305040208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 Medium ITC" panose="020B06020305040208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 Medium ITC" panose="020B0602030504020804" pitchFamily="34" charset="0"/>
              </a:defRPr>
            </a:lvl9pPr>
          </a:lstStyle>
          <a:p>
            <a:fld id="{EA025BDD-60AD-41DF-ADAF-52971BFF76B0}" type="slidenum">
              <a:rPr lang="en-US" altLang="en-US" smtClean="0">
                <a:latin typeface="Arial" panose="020B0604020202020204" pitchFamily="34" charset="0"/>
              </a:rPr>
              <a:pPr/>
              <a:t>19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48516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8EFB485-521B-4630-ABEA-0BFA16FDF871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6165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000" baseline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779EA0-46DB-4116-9AD4-D4418070B2B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59968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8422E-3C5D-4A6B-860D-1E0C238BDE3A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0788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779EA0-46DB-4116-9AD4-D4418070B2B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635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779EA0-46DB-4116-9AD4-D4418070B2B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8226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779EA0-46DB-4116-9AD4-D4418070B2B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7829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779EA0-46DB-4116-9AD4-D4418070B2B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3877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779EA0-46DB-4116-9AD4-D4418070B2B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358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0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779EA0-46DB-4116-9AD4-D4418070B2B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8174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sz="100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779EA0-46DB-4116-9AD4-D4418070B2B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5751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76E87-A9AC-414F-9957-57CED762F984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8C258-9416-419C-838F-C7EE5CB5D95E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1973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76E87-A9AC-414F-9957-57CED762F984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8C258-9416-419C-838F-C7EE5CB5D9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0709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76E87-A9AC-414F-9957-57CED762F984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8C258-9416-419C-838F-C7EE5CB5D9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2521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3A95EC-C1D4-4C61-9B5A-2A357A0838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838713"/>
      </p:ext>
    </p:extLst>
  </p:cSld>
  <p:clrMapOvr>
    <a:masterClrMapping/>
  </p:clrMapOvr>
  <p:transition advClick="0"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2135340"/>
            <a:ext cx="10058400" cy="2189772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8000" spc="-5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737987" y="4455620"/>
            <a:ext cx="3420464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none" spc="0" baseline="0">
                <a:solidFill>
                  <a:schemeClr val="tx2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Presenter info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4" descr="Disability Network Southwest Michigan logo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433" y="239595"/>
            <a:ext cx="3195485" cy="1783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44848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0153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88593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95536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10920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2250334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763587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76E87-A9AC-414F-9957-57CED762F984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8C258-9416-419C-838F-C7EE5CB5D9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0685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42041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Q &amp;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Questions? Comments?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8111613" y="4699819"/>
            <a:ext cx="29005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Presenter info</a:t>
            </a:r>
          </a:p>
        </p:txBody>
      </p:sp>
      <p:pic>
        <p:nvPicPr>
          <p:cNvPr id="4" name="Picture 4" descr="Disability Network Southwest Michigan logo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7471" y="1995275"/>
            <a:ext cx="5524978" cy="3083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8526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76E87-A9AC-414F-9957-57CED762F984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8C258-9416-419C-838F-C7EE5CB5D95E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1893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76E87-A9AC-414F-9957-57CED762F984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8C258-9416-419C-838F-C7EE5CB5D9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2566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76E87-A9AC-414F-9957-57CED762F984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8C258-9416-419C-838F-C7EE5CB5D9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3528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76E87-A9AC-414F-9957-57CED762F984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8C258-9416-419C-838F-C7EE5CB5D9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7909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76E87-A9AC-414F-9957-57CED762F984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8C258-9416-419C-838F-C7EE5CB5D9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3588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CDA76E87-A9AC-414F-9957-57CED762F984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8B8C258-9416-419C-838F-C7EE5CB5D9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7455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76E87-A9AC-414F-9957-57CED762F984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8C258-9416-419C-838F-C7EE5CB5D9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6193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CDA76E87-A9AC-414F-9957-57CED762F984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78B8C258-9416-419C-838F-C7EE5CB5D95E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3499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0825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ourier New" panose="02070309020205020404" pitchFamily="49" charset="0"/>
        <a:buChar char="o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grunwellm@dnswm.or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://www.dnswm.org/" TargetMode="External"/><Relationship Id="rId4" Type="http://schemas.openxmlformats.org/officeDocument/2006/relationships/hyperlink" Target="mailto:grunwellm@dnswm.or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autistictic.com/2020/02/14/the-holistic-model-of-disability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1981200"/>
            <a:ext cx="10058400" cy="218977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Ableism 102:</a:t>
            </a:r>
            <a:br>
              <a:rPr lang="en-US" dirty="0"/>
            </a:br>
            <a:r>
              <a:rPr lang="en-US" sz="4000" dirty="0"/>
              <a:t>Next Steps in Dismantling Ableism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9A932FF-386E-41AF-AC66-0B9D4D593149}"/>
              </a:ext>
            </a:extLst>
          </p:cNvPr>
          <p:cNvSpPr/>
          <p:nvPr/>
        </p:nvSpPr>
        <p:spPr>
          <a:xfrm>
            <a:off x="4577169" y="4800600"/>
            <a:ext cx="303766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Miranda Grunwell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269-345-1516 x120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3"/>
              </a:rPr>
              <a:t>grunwellm@dnswm.org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700407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rawing of an unhappy-looking person using a wheelchair. There is a bow on their head with a tag labeled &quot;Special.&quot;" title="Person in wheelchair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82200" y="3415748"/>
            <a:ext cx="2209800" cy="28583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0177C2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Personal</a:t>
            </a:r>
            <a:endParaRPr lang="en-US" dirty="0">
              <a:solidFill>
                <a:srgbClr val="0177C2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0018" y="1982061"/>
            <a:ext cx="10502382" cy="3504339"/>
          </a:xfrm>
        </p:spPr>
        <p:txBody>
          <a:bodyPr>
            <a:normAutofit/>
          </a:bodyPr>
          <a:lstStyle/>
          <a:p>
            <a:pPr lvl="0">
              <a:buFont typeface="Wingdings" panose="05000000000000000000" pitchFamily="2" charset="2"/>
              <a:buChar char="Ø"/>
            </a:pPr>
            <a:r>
              <a:rPr lang="en-US" sz="30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thoughts, values, feelings, and beliefs about disability</a:t>
            </a:r>
          </a:p>
          <a:p>
            <a:pPr lvl="1">
              <a:lnSpc>
                <a:spcPct val="200000"/>
              </a:lnSpc>
            </a:pPr>
            <a:r>
              <a:rPr lang="en-US" sz="28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“I’m so glad my baby wasn't born with a disability.”</a:t>
            </a:r>
          </a:p>
          <a:p>
            <a:pPr lvl="1">
              <a:lnSpc>
                <a:spcPct val="200000"/>
              </a:lnSpc>
            </a:pPr>
            <a:r>
              <a:rPr lang="en-US" sz="28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“People with disabilities are so inspirational and nice!”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28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Action Step: </a:t>
            </a:r>
            <a:r>
              <a:rPr lang="en-US" sz="28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Challenge your own implicit bias and ask,            “Why am I thinking or feeling this way?”</a:t>
            </a:r>
          </a:p>
          <a:p>
            <a:endParaRPr lang="en-US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56901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rawing of a person using a wheelchair with a smile on his face. People in the the background have thought bubbles which read &quot;Isn't he brave!&quot; and &quot;He is so courageous.&quot; " title="Cartoon panel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7800" y="3276600"/>
            <a:ext cx="3048000" cy="304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457200"/>
            <a:ext cx="8229600" cy="1143000"/>
          </a:xfrm>
        </p:spPr>
        <p:txBody>
          <a:bodyPr/>
          <a:lstStyle/>
          <a:p>
            <a:r>
              <a:rPr lang="en-US" b="1" dirty="0">
                <a:solidFill>
                  <a:srgbClr val="0177C2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Interpersonal </a:t>
            </a:r>
            <a:endParaRPr lang="en-US" dirty="0">
              <a:solidFill>
                <a:srgbClr val="0177C2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05001"/>
            <a:ext cx="10972800" cy="36576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Actions, behaviors, and language regarding disability</a:t>
            </a:r>
          </a:p>
          <a:p>
            <a:pPr lvl="1">
              <a:lnSpc>
                <a:spcPct val="100000"/>
              </a:lnSpc>
            </a:pP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“She can’t be on this committee – she would have too much trouble understanding what’s going on.”</a:t>
            </a:r>
          </a:p>
          <a:p>
            <a:pPr lvl="1">
              <a:lnSpc>
                <a:spcPct val="150000"/>
              </a:lnSpc>
            </a:pP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“It’s so cute that he has a girlfriend!” </a:t>
            </a:r>
          </a:p>
          <a:p>
            <a:pPr>
              <a:lnSpc>
                <a:spcPct val="100000"/>
              </a:lnSpc>
              <a:buClr>
                <a:srgbClr val="0079CC"/>
              </a:buClr>
              <a:buFont typeface="Wingdings" panose="05000000000000000000" pitchFamily="2" charset="2"/>
              <a:buChar char="Ø"/>
            </a:pPr>
            <a:r>
              <a:rPr lang="en-US" sz="28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Action Step: </a:t>
            </a:r>
            <a:r>
              <a:rPr lang="en-US" sz="28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neutral language, show respect,                         and ask! </a:t>
            </a:r>
          </a:p>
          <a:p>
            <a:pPr lvl="1">
              <a:lnSpc>
                <a:spcPct val="150000"/>
              </a:lnSpc>
            </a:pP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33703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1783" y="537369"/>
            <a:ext cx="8229600" cy="1143000"/>
          </a:xfrm>
        </p:spPr>
        <p:txBody>
          <a:bodyPr/>
          <a:lstStyle/>
          <a:p>
            <a:r>
              <a:rPr lang="en-US" b="1" dirty="0">
                <a:solidFill>
                  <a:srgbClr val="0177C2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Organizational </a:t>
            </a:r>
            <a:endParaRPr lang="en-US" dirty="0">
              <a:solidFill>
                <a:srgbClr val="0177C2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038054"/>
            <a:ext cx="8057854" cy="4267337"/>
          </a:xfrm>
        </p:spPr>
        <p:txBody>
          <a:bodyPr>
            <a:noAutofit/>
          </a:bodyPr>
          <a:lstStyle/>
          <a:p>
            <a:pPr lvl="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way an organization does things</a:t>
            </a:r>
          </a:p>
          <a:p>
            <a:pPr lvl="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organization could make the changes. </a:t>
            </a:r>
          </a:p>
          <a:p>
            <a:pPr lvl="1">
              <a:lnSpc>
                <a:spcPct val="100000"/>
              </a:lnSpc>
            </a:pP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“Our public event flyers don't include information on how to request accommodations.”</a:t>
            </a:r>
          </a:p>
          <a:p>
            <a:pPr lvl="1">
              <a:lnSpc>
                <a:spcPct val="100000"/>
              </a:lnSpc>
            </a:pP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“You must be able to lift 50 pounds for this job.”</a:t>
            </a:r>
          </a:p>
          <a:p>
            <a:pPr>
              <a:lnSpc>
                <a:spcPct val="100000"/>
              </a:lnSpc>
              <a:buClr>
                <a:srgbClr val="0079CC"/>
              </a:buClr>
              <a:buFont typeface="Wingdings" panose="05000000000000000000" pitchFamily="2" charset="2"/>
              <a:buChar char="Ø"/>
            </a:pPr>
            <a:r>
              <a:rPr lang="en-US" sz="28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Action Step: </a:t>
            </a:r>
            <a:r>
              <a:rPr lang="en-US" sz="28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Review organizational policies, procedures, programs, and services regularly.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4" name="AutoShape 2" descr="Image result for lefting at work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 descr="A drawing of pink stairs with text on them that reads, &quot;You're not an ally to disabled people if you host events that are not accessible!&quot; At the top of the stairs is a green door with a sign that says, &quot;All are welcome.&quot;">
            <a:extLst>
              <a:ext uri="{FF2B5EF4-FFF2-40B4-BE49-F238E27FC236}">
                <a16:creationId xmlns:a16="http://schemas.microsoft.com/office/drawing/2014/main" id="{9CD63EC5-8567-46E6-B0B8-026EB01C72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10600" y="2038054"/>
            <a:ext cx="3480492" cy="3480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745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04800"/>
            <a:ext cx="10058400" cy="1450757"/>
          </a:xfrm>
        </p:spPr>
        <p:txBody>
          <a:bodyPr/>
          <a:lstStyle/>
          <a:p>
            <a:r>
              <a:rPr lang="en-US" b="1" dirty="0">
                <a:solidFill>
                  <a:srgbClr val="0177C2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 Institutional </a:t>
            </a:r>
            <a:endParaRPr lang="en-US" dirty="0">
              <a:solidFill>
                <a:srgbClr val="0177C2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1" y="1905000"/>
            <a:ext cx="7449094" cy="4525963"/>
          </a:xfrm>
        </p:spPr>
        <p:txBody>
          <a:bodyPr>
            <a:normAutofit/>
          </a:bodyPr>
          <a:lstStyle/>
          <a:p>
            <a:pPr lvl="0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Consists of systemic rules, policies, and procedures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 could be made to policies, but it’s outside of your control or your organization.</a:t>
            </a:r>
          </a:p>
          <a:p>
            <a:pPr lvl="1"/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Marriage inequality</a:t>
            </a:r>
          </a:p>
          <a:p>
            <a:pPr lvl="1"/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Guardianship/conservatorship</a:t>
            </a:r>
          </a:p>
          <a:p>
            <a:pPr>
              <a:lnSpc>
                <a:spcPct val="100000"/>
              </a:lnSpc>
              <a:buClr>
                <a:srgbClr val="0079CC"/>
              </a:buClr>
              <a:buFont typeface="Wingdings" panose="05000000000000000000" pitchFamily="2" charset="2"/>
              <a:buChar char="Ø"/>
            </a:pPr>
            <a:r>
              <a:rPr lang="en-US" sz="28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Action Step: </a:t>
            </a:r>
            <a:r>
              <a:rPr lang="en-US" sz="28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Advocate with legislators for improved laws and policies.</a:t>
            </a:r>
            <a:endParaRPr lang="en-US" sz="2800" dirty="0">
              <a:solidFill>
                <a:srgbClr val="000000"/>
              </a:solidFill>
            </a:endParaRPr>
          </a:p>
        </p:txBody>
      </p:sp>
      <p:pic>
        <p:nvPicPr>
          <p:cNvPr id="5" name="Picture 4" descr="A drawing depicts a brown-skinned person with long black, curly hair sitting in a manual wheelchair. The person is wearing a pale pink dress and white boots with pink and purple flowers on them. Pink and purple flowers adorn the wheels of the wheelchair. The person says, &quot;There is no marriage equality until people with disabilities can marry without losing benefits.&quot;">
            <a:extLst>
              <a:ext uri="{FF2B5EF4-FFF2-40B4-BE49-F238E27FC236}">
                <a16:creationId xmlns:a16="http://schemas.microsoft.com/office/drawing/2014/main" id="{94667679-D886-440E-AE0B-34AE01864CA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140" t="2628" r="6378" b="3090"/>
          <a:stretch/>
        </p:blipFill>
        <p:spPr>
          <a:xfrm>
            <a:off x="8439695" y="1828800"/>
            <a:ext cx="3352800" cy="447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5948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b="1" dirty="0">
                <a:solidFill>
                  <a:srgbClr val="0177C2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Power &amp; Privilege</a:t>
            </a:r>
            <a:endParaRPr lang="en-US" dirty="0">
              <a:solidFill>
                <a:srgbClr val="0177C2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2209800"/>
            <a:ext cx="9936480" cy="365929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having the ability to make decisions that impact others.</a:t>
            </a:r>
          </a:p>
          <a:p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 for people without disabilities: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Selecting where people with disabilities can live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Determining if a person with a disability can work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Deciding if a student will be segregated at school </a:t>
            </a:r>
          </a:p>
        </p:txBody>
      </p:sp>
    </p:spTree>
    <p:extLst>
      <p:ext uri="{BB962C8B-B14F-4D97-AF65-F5344CB8AC3E}">
        <p14:creationId xmlns:p14="http://schemas.microsoft.com/office/powerpoint/2010/main" val="27132543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177C2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Power &amp; Privilege</a:t>
            </a:r>
            <a:endParaRPr lang="en-US" dirty="0">
              <a:solidFill>
                <a:srgbClr val="0177C2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2209800"/>
            <a:ext cx="9936480" cy="3659294"/>
          </a:xfrm>
        </p:spPr>
        <p:txBody>
          <a:bodyPr/>
          <a:lstStyle/>
          <a:p>
            <a:pPr marL="0" indent="0">
              <a:buNone/>
            </a:pP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Privilege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what I am able to do.</a:t>
            </a:r>
          </a:p>
          <a:p>
            <a:pPr lvl="0"/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Privilege for people without disabilities: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Presumed competence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Access to public/private life and spaces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Right to try and fail</a:t>
            </a:r>
          </a:p>
          <a:p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8573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177C2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You and I Activity</a:t>
            </a:r>
            <a:endParaRPr lang="en-US" dirty="0">
              <a:solidFill>
                <a:srgbClr val="0177C2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28800"/>
            <a:ext cx="10058400" cy="4525963"/>
          </a:xfrm>
        </p:spPr>
        <p:txBody>
          <a:bodyPr/>
          <a:lstStyle/>
          <a:p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Need two volunteers who are willing to read in front of the whole group</a:t>
            </a:r>
          </a:p>
          <a:p>
            <a:pPr lvl="1"/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 person reads statements starting with “You”</a:t>
            </a:r>
          </a:p>
          <a:p>
            <a:pPr lvl="1"/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 person reads statements starting with “I” 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457200" lvl="1" indent="0">
              <a:buNone/>
            </a:pP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6" name="Picture 2" descr="Cartoon image of two people standing and speaking to two people in wheelchairs and a person with dark sunglasses. They are saying &quot;Don't worry - When we want your opinion, we'll tell you what it is!&quot;" title="Cartoon pane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3880" y="3635829"/>
            <a:ext cx="3505200" cy="2612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32151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177C2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Oppression</a:t>
            </a:r>
            <a:endParaRPr lang="en-US" dirty="0">
              <a:solidFill>
                <a:srgbClr val="0177C2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866120" cy="402336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Oppression is using our power and privilege against others.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 + Privilege = Oppression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Oppression is the opposite of inclusion.</a:t>
            </a:r>
          </a:p>
        </p:txBody>
      </p:sp>
      <p:pic>
        <p:nvPicPr>
          <p:cNvPr id="4" name="Picture 3" descr="Photo of three people sitting in power chairs. One is holding a megaphone, and another is holding a sign that states, &quot;We're not second class citizens!&quot;" title="Protester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8600" y="3844351"/>
            <a:ext cx="4572000" cy="2266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6503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177C2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Full Inclusion</a:t>
            </a:r>
            <a:endParaRPr lang="en-US" dirty="0">
              <a:solidFill>
                <a:srgbClr val="0177C2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2133600"/>
            <a:ext cx="9936480" cy="373549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Inclusion is a journey.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Generally, people don’t like having to change the way they do something to accommodate someone else.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Full inclusion will challenge us to do things differently.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Reflect upon systemic ableism in our processes.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if it means changing how an event is always done? </a:t>
            </a:r>
          </a:p>
        </p:txBody>
      </p:sp>
    </p:spTree>
    <p:extLst>
      <p:ext uri="{BB962C8B-B14F-4D97-AF65-F5344CB8AC3E}">
        <p14:creationId xmlns:p14="http://schemas.microsoft.com/office/powerpoint/2010/main" val="31254349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Picture 2" descr="Drawing of a winding road. Text bubbles along the sides of the road depict steps in the journey to full inclusion: 1. Denial - Exclusion, 2. Charity, 3. Project with Funding, 4. Understanding - Integration, 5. Inclusion." title="Journey of inclusio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424" y="525462"/>
            <a:ext cx="10163175" cy="580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Callout 3" descr="1. Denial - Exclusion" title="Bubble 1"/>
          <p:cNvSpPr/>
          <p:nvPr/>
        </p:nvSpPr>
        <p:spPr>
          <a:xfrm>
            <a:off x="1752600" y="2209800"/>
            <a:ext cx="1905000" cy="1219200"/>
          </a:xfrm>
          <a:prstGeom prst="wedgeEllipseCallou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1. Denial – Exclusion</a:t>
            </a:r>
          </a:p>
        </p:txBody>
      </p:sp>
      <p:sp>
        <p:nvSpPr>
          <p:cNvPr id="5" name="Oval Callout 4" descr="2. Charity" title="Bubble 2"/>
          <p:cNvSpPr/>
          <p:nvPr/>
        </p:nvSpPr>
        <p:spPr>
          <a:xfrm>
            <a:off x="3581400" y="4662488"/>
            <a:ext cx="1828800" cy="1066800"/>
          </a:xfrm>
          <a:prstGeom prst="wedgeEllipseCallout">
            <a:avLst>
              <a:gd name="adj1" fmla="val -35927"/>
              <a:gd name="adj2" fmla="val -57177"/>
            </a:avLst>
          </a:prstGeom>
          <a:solidFill>
            <a:srgbClr val="FF66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2. Charity </a:t>
            </a:r>
          </a:p>
        </p:txBody>
      </p:sp>
      <p:sp>
        <p:nvSpPr>
          <p:cNvPr id="6" name="Oval Callout 5" descr="3. Project with Funding" title="Bubble 3"/>
          <p:cNvSpPr/>
          <p:nvPr/>
        </p:nvSpPr>
        <p:spPr>
          <a:xfrm>
            <a:off x="4495800" y="1752600"/>
            <a:ext cx="2133600" cy="1524000"/>
          </a:xfrm>
          <a:prstGeom prst="wedgeEllipseCallout">
            <a:avLst/>
          </a:prstGeom>
          <a:solidFill>
            <a:srgbClr val="CC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3. Project with Funding</a:t>
            </a:r>
          </a:p>
        </p:txBody>
      </p:sp>
      <p:sp>
        <p:nvSpPr>
          <p:cNvPr id="7" name="Oval Callout 6" descr="4. Understanding - Integration " title="Bubble 4"/>
          <p:cNvSpPr/>
          <p:nvPr/>
        </p:nvSpPr>
        <p:spPr>
          <a:xfrm>
            <a:off x="7620000" y="4343400"/>
            <a:ext cx="2971800" cy="1219200"/>
          </a:xfrm>
          <a:prstGeom prst="wedgeEllipseCallout">
            <a:avLst>
              <a:gd name="adj1" fmla="val -48119"/>
              <a:gd name="adj2" fmla="val -81840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4. Understanding –</a:t>
            </a:r>
          </a:p>
          <a:p>
            <a:pPr algn="ctr">
              <a:defRPr/>
            </a:pPr>
            <a:r>
              <a:rPr lang="en-US" dirty="0"/>
              <a:t>Integration </a:t>
            </a:r>
          </a:p>
        </p:txBody>
      </p:sp>
      <p:sp>
        <p:nvSpPr>
          <p:cNvPr id="8" name="Oval Callout 7" descr="5. Inclusion " title="Bubble 5"/>
          <p:cNvSpPr/>
          <p:nvPr/>
        </p:nvSpPr>
        <p:spPr>
          <a:xfrm>
            <a:off x="7772400" y="304800"/>
            <a:ext cx="2133600" cy="1447800"/>
          </a:xfrm>
          <a:prstGeom prst="wedgeEllipseCallout">
            <a:avLst/>
          </a:prstGeom>
          <a:solidFill>
            <a:srgbClr val="99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5. Inclusion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766763" y="268289"/>
            <a:ext cx="7772401" cy="147002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en-US" kern="0" dirty="0"/>
          </a:p>
        </p:txBody>
      </p:sp>
      <p:sp>
        <p:nvSpPr>
          <p:cNvPr id="2" name="Rectangle 1"/>
          <p:cNvSpPr/>
          <p:nvPr/>
        </p:nvSpPr>
        <p:spPr>
          <a:xfrm>
            <a:off x="802556" y="366712"/>
            <a:ext cx="538692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0177C2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Scale of Inclusion</a:t>
            </a:r>
            <a:endParaRPr lang="en-US" sz="4000" dirty="0">
              <a:solidFill>
                <a:srgbClr val="0177C2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45435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1219200" y="286603"/>
            <a:ext cx="10058400" cy="1450757"/>
          </a:xfrm>
        </p:spPr>
        <p:txBody>
          <a:bodyPr/>
          <a:lstStyle/>
          <a:p>
            <a:r>
              <a:rPr lang="en-US" dirty="0">
                <a:solidFill>
                  <a:srgbClr val="0177C2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Definition of Disability</a:t>
            </a:r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533399" y="1981200"/>
            <a:ext cx="6942147" cy="4419600"/>
          </a:xfrm>
        </p:spPr>
        <p:txBody>
          <a:bodyPr>
            <a:normAutofit fontScale="92500"/>
          </a:bodyPr>
          <a:lstStyle/>
          <a:p>
            <a:pPr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en-US" altLang="en-US" sz="3500" dirty="0">
                <a:solidFill>
                  <a:schemeClr val="tx1"/>
                </a:solidFill>
                <a:latin typeface="Arial" panose="020B0604020202020204" pitchFamily="34" charset="0"/>
              </a:rPr>
              <a:t>A physical/mental impairment that substantially limits one or more major life activities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en-US" altLang="en-US" sz="3500" dirty="0">
                <a:solidFill>
                  <a:schemeClr val="tx1"/>
                </a:solidFill>
                <a:latin typeface="Arial" panose="020B0604020202020204" pitchFamily="34" charset="0"/>
              </a:rPr>
              <a:t>The ADA also protects people who:</a:t>
            </a:r>
          </a:p>
          <a:p>
            <a:pPr lvl="1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altLang="en-US" sz="3000" dirty="0">
                <a:solidFill>
                  <a:schemeClr val="tx1"/>
                </a:solidFill>
                <a:latin typeface="Arial" panose="020B0604020202020204" pitchFamily="34" charset="0"/>
              </a:rPr>
              <a:t>Have a record of such impairment</a:t>
            </a:r>
          </a:p>
          <a:p>
            <a:pPr lvl="1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altLang="en-US" sz="3000" dirty="0">
                <a:solidFill>
                  <a:schemeClr val="tx1"/>
                </a:solidFill>
                <a:latin typeface="Arial" panose="020B0604020202020204" pitchFamily="34" charset="0"/>
              </a:rPr>
              <a:t>Are regarded as having such an impairment</a:t>
            </a:r>
          </a:p>
        </p:txBody>
      </p:sp>
      <p:sp>
        <p:nvSpPr>
          <p:cNvPr id="6148" name="AutoShape 5" descr="Image result for disability people"/>
          <p:cNvSpPr>
            <a:spLocks noChangeAspect="1" noChangeArrowheads="1"/>
          </p:cNvSpPr>
          <p:nvPr/>
        </p:nvSpPr>
        <p:spPr bwMode="auto">
          <a:xfrm>
            <a:off x="1524000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Calisto MT" panose="0204060305050503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Calisto MT" panose="0204060305050503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Calisto MT" panose="0204060305050503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Calisto MT" panose="0204060305050503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Calisto MT" panose="0204060305050503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Calisto MT" panose="0204060305050503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Calisto MT" panose="0204060305050503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Calisto MT" panose="0204060305050503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Calisto MT" panose="0204060305050503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pic>
        <p:nvPicPr>
          <p:cNvPr id="3" name="Picture 2" descr="Group photo&#10;&#10;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2053" y="2590800"/>
            <a:ext cx="4419600" cy="2848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9747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177C2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Stopping Ableism</a:t>
            </a:r>
            <a:endParaRPr lang="en-US" dirty="0">
              <a:solidFill>
                <a:srgbClr val="0177C2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1" y="2057400"/>
            <a:ext cx="7924800" cy="425196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Don’t share or repost.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Ask the person why they are thinking that way.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 alternative language.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Call people in/out and provide education on why their words or actions are ableist.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 from people with all types of Disabilities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0E66C3C-5344-4D41-97F1-A434BBD45F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8200" y="1864991"/>
            <a:ext cx="3261643" cy="4444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5185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>
                <a:solidFill>
                  <a:srgbClr val="0177C2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Questions? Comments?</a:t>
            </a:r>
          </a:p>
        </p:txBody>
      </p:sp>
      <p:pic>
        <p:nvPicPr>
          <p:cNvPr id="6" name="Picture 4" descr="Blue circle with blue and orange text that reads &quot;Disability Network Southwest Michigan&quot;" title="Disability Network Southwest Michigan logo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28800" y="2349085"/>
            <a:ext cx="5089585" cy="2853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>
          <a:xfrm>
            <a:off x="8546354" y="4038600"/>
            <a:ext cx="3617343" cy="2314612"/>
          </a:xfrm>
        </p:spPr>
        <p:txBody>
          <a:bodyPr>
            <a:normAutofit/>
          </a:bodyPr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Miranda Grunwell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grunwellm@dnswm.org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www.dnswm.org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endParaRPr lang="en-US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89808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177C2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Ableism</a:t>
            </a:r>
            <a:endParaRPr lang="en-US" dirty="0">
              <a:solidFill>
                <a:srgbClr val="0177C2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systematic oppression (mistreatment, marginalization, exploitation) of people with disabilities</a:t>
            </a: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 descr="An image of a school class sitting on bleachers and having their picture taken. A student using a powerchair is sitting next to the bleachers, separated from the rest of the children. " title="Exclusionary class photo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3223413"/>
            <a:ext cx="4337050" cy="290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5258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177C2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Let’s talk!</a:t>
            </a:r>
            <a:endParaRPr lang="en-US" dirty="0">
              <a:solidFill>
                <a:srgbClr val="0177C2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981200"/>
            <a:ext cx="9936480" cy="68580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are some examples of why it can be difficult to have a disability?</a:t>
            </a:r>
          </a:p>
        </p:txBody>
      </p:sp>
      <p:pic>
        <p:nvPicPr>
          <p:cNvPr id="4" name="Picture 3" descr="Woman with a crutch standing at a podium with a microphone. Two people in power chairs sit in the background. " title="Woman speak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2947852"/>
            <a:ext cx="4476750" cy="306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3393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>
                <a:solidFill>
                  <a:srgbClr val="0177C2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Model of Disability: Medical</a:t>
            </a:r>
            <a:endParaRPr lang="en-US" sz="4400" dirty="0">
              <a:solidFill>
                <a:srgbClr val="0177C2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951037"/>
            <a:ext cx="9906000" cy="452596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Medical Model of Disability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>
              <a:lnSpc>
                <a:spcPct val="100000"/>
              </a:lnSpc>
            </a:pP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Disability is caused by a person’s impairment or difference.</a:t>
            </a:r>
          </a:p>
          <a:p>
            <a:pPr lvl="2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Looks at what is wrong with the person</a:t>
            </a:r>
          </a:p>
          <a:p>
            <a:pPr lvl="2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Impairments should be fixed.</a:t>
            </a:r>
          </a:p>
        </p:txBody>
      </p:sp>
      <p:pic>
        <p:nvPicPr>
          <p:cNvPr id="5" name="Picture 4" descr="Drawing of a person inside a circle labeled &quot;the individual&quot; with &quot;the problem&quot; written on their shirt. Arrows pointing at the person are labeled &quot;the problem.&quot; The person looks unhappy. " title="Medical model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9600" y="3057525"/>
            <a:ext cx="3156327" cy="326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969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>
                <a:solidFill>
                  <a:srgbClr val="0177C2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Model of Disability: Social</a:t>
            </a:r>
            <a:endParaRPr lang="en-US" sz="4400" dirty="0">
              <a:solidFill>
                <a:srgbClr val="0177C2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996440"/>
            <a:ext cx="10058400" cy="402336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Social Model of Disability: </a:t>
            </a:r>
          </a:p>
          <a:p>
            <a:pPr>
              <a:lnSpc>
                <a:spcPct val="100000"/>
              </a:lnSpc>
            </a:pP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Disability is caused by the way society is organized.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Looks at ways to remove barriers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Choice and control over their own lives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 descr="Drawing of a person inside a circle labeled &quot;Society.&quot; Arrows pointing away from the person are labeled &quot;barriers.&quot;" title="Social model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5800" y="3048000"/>
            <a:ext cx="3314341" cy="3256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8064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3A1D8C-0F2C-4F52-A70E-2A1F8289DE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177C2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Model of Disability: Holistic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7B12DB-A2FB-415D-BA9B-0B4A06E4A0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555066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Holistic Model of Disability: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Disability is a physical or mental impairment that by itself and/or in interaction with the environment interferes with a person’s full and equal participation in any aspect of life or society.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Looks at treatments/therapies and social/environmental changes that support Disabled people’s needs, wants, and goals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Impairments are inherently disabling and/or disabling due to social and environmental factors.</a:t>
            </a:r>
          </a:p>
          <a:p>
            <a:pPr marL="0" indent="0" algn="r">
              <a:lnSpc>
                <a:spcPct val="100000"/>
              </a:lnSpc>
              <a:buNone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Source: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Introducing the Holistic Model of Disability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75012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8720" y="286603"/>
            <a:ext cx="9966960" cy="1450757"/>
          </a:xfrm>
        </p:spPr>
        <p:txBody>
          <a:bodyPr/>
          <a:lstStyle/>
          <a:p>
            <a:r>
              <a:rPr lang="en-US" b="1" dirty="0">
                <a:solidFill>
                  <a:srgbClr val="0177C2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Applying Models of Disability</a:t>
            </a:r>
            <a:endParaRPr lang="en-US" dirty="0">
              <a:solidFill>
                <a:srgbClr val="0177C2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2209800"/>
            <a:ext cx="9966960" cy="325966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Diabetes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Medical Model: medication, diet, and finding a cure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Social Model: job accommodations, free healthcare, person picks their treatment plan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Holistic Model: person-centered, parts of both models are used </a:t>
            </a:r>
          </a:p>
        </p:txBody>
      </p:sp>
    </p:spTree>
    <p:extLst>
      <p:ext uri="{BB962C8B-B14F-4D97-AF65-F5344CB8AC3E}">
        <p14:creationId xmlns:p14="http://schemas.microsoft.com/office/powerpoint/2010/main" val="10032104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0177C2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Four Levels of Ableism </a:t>
            </a:r>
            <a:endParaRPr lang="en-US" dirty="0">
              <a:solidFill>
                <a:srgbClr val="0177C2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924050"/>
            <a:ext cx="4419600" cy="3275768"/>
          </a:xfrm>
        </p:spPr>
        <p:txBody>
          <a:bodyPr>
            <a:normAutofit/>
          </a:bodyPr>
          <a:lstStyle/>
          <a:p>
            <a:endParaRPr lang="en-US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Personal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Interpersonal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Organizational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Institutional</a:t>
            </a:r>
          </a:p>
        </p:txBody>
      </p:sp>
      <p:pic>
        <p:nvPicPr>
          <p:cNvPr id="5" name="Picture 4" descr="Drawing of a person using a wheelchair. Their thought bubbles state, &quot;I will never get a job,&quot; &quot;I'm not good enough,&quot; &quot;I'm broken and need to be fixed,&quot; and &quot;I'm asking for too much.&quot; " title="Internalized ableism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8726" y="2209800"/>
            <a:ext cx="5096954" cy="3248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24129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PVERSION" val="5"/>
  <p:tag name="TPFULLVERSION" val="5.3.1.3337"/>
  <p:tag name="PPTVERSION" val="14"/>
  <p:tag name="TPOS" val="2"/>
</p:tagLst>
</file>

<file path=ppt/theme/theme1.xml><?xml version="1.0" encoding="utf-8"?>
<a:theme xmlns:a="http://schemas.openxmlformats.org/drawingml/2006/main" name="Retrospect">
  <a:themeElements>
    <a:clrScheme name="Custom 15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0079CC"/>
      </a:accent1>
      <a:accent2>
        <a:srgbClr val="E48312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E4831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DNSWM PowerPoint theme">
  <a:themeElements>
    <a:clrScheme name="DNSWM Theme">
      <a:dk1>
        <a:srgbClr val="000000"/>
      </a:dk1>
      <a:lt1>
        <a:sysClr val="window" lastClr="FFFFFF"/>
      </a:lt1>
      <a:dk2>
        <a:srgbClr val="000000"/>
      </a:dk2>
      <a:lt2>
        <a:srgbClr val="FFFFFF"/>
      </a:lt2>
      <a:accent1>
        <a:srgbClr val="0079CC"/>
      </a:accent1>
      <a:accent2>
        <a:srgbClr val="E48312"/>
      </a:accent2>
      <a:accent3>
        <a:srgbClr val="92D050"/>
      </a:accent3>
      <a:accent4>
        <a:srgbClr val="E1B71D"/>
      </a:accent4>
      <a:accent5>
        <a:srgbClr val="002060"/>
      </a:accent5>
      <a:accent6>
        <a:srgbClr val="9966FF"/>
      </a:accent6>
      <a:hlink>
        <a:srgbClr val="2998E3"/>
      </a:hlink>
      <a:folHlink>
        <a:srgbClr val="E48312"/>
      </a:folHlink>
    </a:clrScheme>
    <a:fontScheme name="DNSWM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NSWM PowerPoint theme" id="{305D1E53-0873-4E33-9ED3-8B765118C5DB}" vid="{B7D7E512-3217-4A91-8287-FC9341D2DF40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30104FD27AFD0469F3A93041A166FB2" ma:contentTypeVersion="13" ma:contentTypeDescription="Create a new document." ma:contentTypeScope="" ma:versionID="8740289d434a67c53af8477b8f96888f">
  <xsd:schema xmlns:xsd="http://www.w3.org/2001/XMLSchema" xmlns:xs="http://www.w3.org/2001/XMLSchema" xmlns:p="http://schemas.microsoft.com/office/2006/metadata/properties" xmlns:ns3="65a23f1d-db66-4ee9-9b93-a4e6bd266dea" xmlns:ns4="3f601249-b0e4-46a8-ac49-06bc7a8e0f3e" targetNamespace="http://schemas.microsoft.com/office/2006/metadata/properties" ma:root="true" ma:fieldsID="6e1334c12febb2d04634c52d86e99305" ns3:_="" ns4:_="">
    <xsd:import namespace="65a23f1d-db66-4ee9-9b93-a4e6bd266dea"/>
    <xsd:import namespace="3f601249-b0e4-46a8-ac49-06bc7a8e0f3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5a23f1d-db66-4ee9-9b93-a4e6bd266de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2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601249-b0e4-46a8-ac49-06bc7a8e0f3e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F495919-F103-4737-8E45-482D130642C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82BA5AE-1E6F-449F-A7B8-6C0804101C5C}">
  <ds:schemaRefs>
    <ds:schemaRef ds:uri="http://purl.org/dc/elements/1.1/"/>
    <ds:schemaRef ds:uri="3f601249-b0e4-46a8-ac49-06bc7a8e0f3e"/>
    <ds:schemaRef ds:uri="http://purl.org/dc/terms/"/>
    <ds:schemaRef ds:uri="http://schemas.microsoft.com/office/2006/metadata/properties"/>
    <ds:schemaRef ds:uri="http://www.w3.org/XML/1998/namespace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65a23f1d-db66-4ee9-9b93-a4e6bd266dea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95F44439-7804-4492-926C-0523B0F552C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5a23f1d-db66-4ee9-9b93-a4e6bd266dea"/>
    <ds:schemaRef ds:uri="3f601249-b0e4-46a8-ac49-06bc7a8e0f3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19777</TotalTime>
  <Words>802</Words>
  <Application>Microsoft Office PowerPoint</Application>
  <PresentationFormat>Widescreen</PresentationFormat>
  <Paragraphs>128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Arial</vt:lpstr>
      <vt:lpstr>Arial Black</vt:lpstr>
      <vt:lpstr>Calibri</vt:lpstr>
      <vt:lpstr>Calibri Light</vt:lpstr>
      <vt:lpstr>Courier New</vt:lpstr>
      <vt:lpstr>Wingdings</vt:lpstr>
      <vt:lpstr>Retrospect</vt:lpstr>
      <vt:lpstr>DNSWM PowerPoint theme</vt:lpstr>
      <vt:lpstr>Ableism 102: Next Steps in Dismantling Ableism</vt:lpstr>
      <vt:lpstr>Definition of Disability</vt:lpstr>
      <vt:lpstr>Ableism</vt:lpstr>
      <vt:lpstr>Let’s talk!</vt:lpstr>
      <vt:lpstr>Model of Disability: Medical</vt:lpstr>
      <vt:lpstr>Model of Disability: Social</vt:lpstr>
      <vt:lpstr>Model of Disability: Holistic</vt:lpstr>
      <vt:lpstr>Applying Models of Disability</vt:lpstr>
      <vt:lpstr>Four Levels of Ableism </vt:lpstr>
      <vt:lpstr> Personal</vt:lpstr>
      <vt:lpstr>Interpersonal </vt:lpstr>
      <vt:lpstr> Organizational </vt:lpstr>
      <vt:lpstr>  Institutional </vt:lpstr>
      <vt:lpstr>Power &amp; Privilege</vt:lpstr>
      <vt:lpstr>Power &amp; Privilege</vt:lpstr>
      <vt:lpstr>You and I Activity</vt:lpstr>
      <vt:lpstr>Oppression</vt:lpstr>
      <vt:lpstr> Full Inclusion</vt:lpstr>
      <vt:lpstr>PowerPoint Presentation</vt:lpstr>
      <vt:lpstr>Stopping Ableism</vt:lpstr>
      <vt:lpstr>Questions? Comments?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Michele McGowen</dc:creator>
  <cp:lastModifiedBy>Miranda Grunwell</cp:lastModifiedBy>
  <cp:revision>446</cp:revision>
  <cp:lastPrinted>2020-03-03T20:52:08Z</cp:lastPrinted>
  <dcterms:created xsi:type="dcterms:W3CDTF">2015-06-04T19:16:56Z</dcterms:created>
  <dcterms:modified xsi:type="dcterms:W3CDTF">2023-04-14T16:59:55Z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0x010100D30104FD27AFD0469F3A93041A166FB2</vt:lpwstr>
  </property>
</Properties>
</file>