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95" r:id="rId3"/>
    <p:sldId id="280" r:id="rId4"/>
    <p:sldId id="297" r:id="rId5"/>
    <p:sldId id="271" r:id="rId6"/>
    <p:sldId id="272" r:id="rId7"/>
    <p:sldId id="284" r:id="rId8"/>
    <p:sldId id="298" r:id="rId9"/>
    <p:sldId id="277" r:id="rId10"/>
    <p:sldId id="281" r:id="rId11"/>
    <p:sldId id="286" r:id="rId12"/>
    <p:sldId id="262" r:id="rId13"/>
    <p:sldId id="273" r:id="rId14"/>
    <p:sldId id="263" r:id="rId15"/>
    <p:sldId id="265" r:id="rId16"/>
    <p:sldId id="287" r:id="rId17"/>
    <p:sldId id="301" r:id="rId18"/>
    <p:sldId id="290" r:id="rId19"/>
    <p:sldId id="302" r:id="rId20"/>
    <p:sldId id="305" r:id="rId21"/>
    <p:sldId id="304" r:id="rId22"/>
    <p:sldId id="303" r:id="rId23"/>
    <p:sldId id="276" r:id="rId24"/>
    <p:sldId id="296" r:id="rId25"/>
    <p:sldId id="274" r:id="rId26"/>
    <p:sldId id="299" r:id="rId27"/>
    <p:sldId id="267" r:id="rId28"/>
    <p:sldId id="269" r:id="rId29"/>
    <p:sldId id="282" r:id="rId30"/>
    <p:sldId id="283" r:id="rId31"/>
    <p:sldId id="275" r:id="rId32"/>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0D"/>
    <a:srgbClr val="A24106"/>
    <a:srgbClr val="9E1C79"/>
    <a:srgbClr val="FDFDFD"/>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8" autoAdjust="0"/>
    <p:restoredTop sz="84802" autoAdjust="0"/>
  </p:normalViewPr>
  <p:slideViewPr>
    <p:cSldViewPr>
      <p:cViewPr varScale="1">
        <p:scale>
          <a:sx n="52" d="100"/>
          <a:sy n="52" d="100"/>
        </p:scale>
        <p:origin x="1194" y="3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Overall ELL Increase by School</a:t>
            </a:r>
            <a:r>
              <a:rPr lang="en-US" baseline="0"/>
              <a:t> Year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2015-16</c:v>
                </c:pt>
              </c:strCache>
            </c:strRef>
          </c:tx>
          <c:spPr>
            <a:solidFill>
              <a:schemeClr val="accent1"/>
            </a:solidFill>
            <a:ln>
              <a:noFill/>
            </a:ln>
            <a:effectLst/>
          </c:spPr>
          <c:invertIfNegative val="0"/>
          <c:cat>
            <c:strRef>
              <c:f>Sheet1!$A$2:$A$5</c:f>
              <c:strCache>
                <c:ptCount val="1"/>
                <c:pt idx="0">
                  <c:v>Category 1</c:v>
                </c:pt>
              </c:strCache>
            </c:strRef>
          </c:cat>
          <c:val>
            <c:numRef>
              <c:f>Sheet1!$B$2:$B$5</c:f>
              <c:numCache>
                <c:formatCode>General</c:formatCode>
                <c:ptCount val="4"/>
                <c:pt idx="0">
                  <c:v>95</c:v>
                </c:pt>
              </c:numCache>
            </c:numRef>
          </c:val>
          <c:extLst>
            <c:ext xmlns:c16="http://schemas.microsoft.com/office/drawing/2014/chart" uri="{C3380CC4-5D6E-409C-BE32-E72D297353CC}">
              <c16:uniqueId val="{00000000-876F-482B-A299-A32A2555EC61}"/>
            </c:ext>
          </c:extLst>
        </c:ser>
        <c:ser>
          <c:idx val="1"/>
          <c:order val="1"/>
          <c:tx>
            <c:strRef>
              <c:f>Sheet1!$C$1</c:f>
              <c:strCache>
                <c:ptCount val="1"/>
                <c:pt idx="0">
                  <c:v>2016-17</c:v>
                </c:pt>
              </c:strCache>
            </c:strRef>
          </c:tx>
          <c:spPr>
            <a:solidFill>
              <a:schemeClr val="accent2"/>
            </a:solidFill>
            <a:ln>
              <a:noFill/>
            </a:ln>
            <a:effectLst/>
          </c:spPr>
          <c:invertIfNegative val="0"/>
          <c:cat>
            <c:strRef>
              <c:f>Sheet1!$A$2:$A$5</c:f>
              <c:strCache>
                <c:ptCount val="1"/>
                <c:pt idx="0">
                  <c:v>Category 1</c:v>
                </c:pt>
              </c:strCache>
            </c:strRef>
          </c:cat>
          <c:val>
            <c:numRef>
              <c:f>Sheet1!$C$2:$C$5</c:f>
              <c:numCache>
                <c:formatCode>General</c:formatCode>
                <c:ptCount val="4"/>
                <c:pt idx="0">
                  <c:v>145</c:v>
                </c:pt>
              </c:numCache>
            </c:numRef>
          </c:val>
          <c:extLst>
            <c:ext xmlns:c16="http://schemas.microsoft.com/office/drawing/2014/chart" uri="{C3380CC4-5D6E-409C-BE32-E72D297353CC}">
              <c16:uniqueId val="{00000001-876F-482B-A299-A32A2555EC61}"/>
            </c:ext>
          </c:extLst>
        </c:ser>
        <c:ser>
          <c:idx val="2"/>
          <c:order val="2"/>
          <c:tx>
            <c:strRef>
              <c:f>Sheet1!$D$1</c:f>
              <c:strCache>
                <c:ptCount val="1"/>
                <c:pt idx="0">
                  <c:v>2017-18</c:v>
                </c:pt>
              </c:strCache>
            </c:strRef>
          </c:tx>
          <c:spPr>
            <a:solidFill>
              <a:schemeClr val="accent3"/>
            </a:solidFill>
            <a:ln>
              <a:noFill/>
            </a:ln>
            <a:effectLst/>
          </c:spPr>
          <c:invertIfNegative val="0"/>
          <c:cat>
            <c:strRef>
              <c:f>Sheet1!$A$2:$A$5</c:f>
              <c:strCache>
                <c:ptCount val="1"/>
                <c:pt idx="0">
                  <c:v>Category 1</c:v>
                </c:pt>
              </c:strCache>
            </c:strRef>
          </c:cat>
          <c:val>
            <c:numRef>
              <c:f>Sheet1!$D$2:$D$5</c:f>
              <c:numCache>
                <c:formatCode>General</c:formatCode>
                <c:ptCount val="4"/>
                <c:pt idx="0">
                  <c:v>167</c:v>
                </c:pt>
              </c:numCache>
            </c:numRef>
          </c:val>
          <c:extLst>
            <c:ext xmlns:c16="http://schemas.microsoft.com/office/drawing/2014/chart" uri="{C3380CC4-5D6E-409C-BE32-E72D297353CC}">
              <c16:uniqueId val="{00000002-876F-482B-A299-A32A2555EC61}"/>
            </c:ext>
          </c:extLst>
        </c:ser>
        <c:ser>
          <c:idx val="3"/>
          <c:order val="3"/>
          <c:tx>
            <c:strRef>
              <c:f>Sheet1!$E$1</c:f>
              <c:strCache>
                <c:ptCount val="1"/>
                <c:pt idx="0">
                  <c:v>2018-19</c:v>
                </c:pt>
              </c:strCache>
            </c:strRef>
          </c:tx>
          <c:spPr>
            <a:solidFill>
              <a:schemeClr val="accent4"/>
            </a:solidFill>
            <a:ln>
              <a:noFill/>
            </a:ln>
            <a:effectLst/>
          </c:spPr>
          <c:invertIfNegative val="0"/>
          <c:cat>
            <c:strRef>
              <c:f>Sheet1!$A$2:$A$5</c:f>
              <c:strCache>
                <c:ptCount val="1"/>
                <c:pt idx="0">
                  <c:v>Category 1</c:v>
                </c:pt>
              </c:strCache>
            </c:strRef>
          </c:cat>
          <c:val>
            <c:numRef>
              <c:f>Sheet1!$E$2:$E$5</c:f>
              <c:numCache>
                <c:formatCode>General</c:formatCode>
                <c:ptCount val="4"/>
                <c:pt idx="0">
                  <c:v>215</c:v>
                </c:pt>
              </c:numCache>
            </c:numRef>
          </c:val>
          <c:extLst>
            <c:ext xmlns:c16="http://schemas.microsoft.com/office/drawing/2014/chart" uri="{C3380CC4-5D6E-409C-BE32-E72D297353CC}">
              <c16:uniqueId val="{00000003-876F-482B-A299-A32A2555EC61}"/>
            </c:ext>
          </c:extLst>
        </c:ser>
        <c:ser>
          <c:idx val="4"/>
          <c:order val="4"/>
          <c:tx>
            <c:strRef>
              <c:f>Sheet1!$F$1</c:f>
              <c:strCache>
                <c:ptCount val="1"/>
                <c:pt idx="0">
                  <c:v>2019-20</c:v>
                </c:pt>
              </c:strCache>
            </c:strRef>
          </c:tx>
          <c:spPr>
            <a:solidFill>
              <a:schemeClr val="accent5"/>
            </a:solidFill>
            <a:ln>
              <a:noFill/>
            </a:ln>
            <a:effectLst/>
          </c:spPr>
          <c:invertIfNegative val="0"/>
          <c:cat>
            <c:strRef>
              <c:f>Sheet1!$A$2:$A$5</c:f>
              <c:strCache>
                <c:ptCount val="1"/>
                <c:pt idx="0">
                  <c:v>Category 1</c:v>
                </c:pt>
              </c:strCache>
            </c:strRef>
          </c:cat>
          <c:val>
            <c:numRef>
              <c:f>Sheet1!$F$2:$F$5</c:f>
              <c:numCache>
                <c:formatCode>General</c:formatCode>
                <c:ptCount val="4"/>
                <c:pt idx="0">
                  <c:v>234</c:v>
                </c:pt>
              </c:numCache>
            </c:numRef>
          </c:val>
          <c:extLst>
            <c:ext xmlns:c16="http://schemas.microsoft.com/office/drawing/2014/chart" uri="{C3380CC4-5D6E-409C-BE32-E72D297353CC}">
              <c16:uniqueId val="{00000004-876F-482B-A299-A32A2555EC61}"/>
            </c:ext>
          </c:extLst>
        </c:ser>
        <c:ser>
          <c:idx val="5"/>
          <c:order val="5"/>
          <c:tx>
            <c:strRef>
              <c:f>Sheet1!$G$1</c:f>
              <c:strCache>
                <c:ptCount val="1"/>
                <c:pt idx="0">
                  <c:v>2020-21</c:v>
                </c:pt>
              </c:strCache>
            </c:strRef>
          </c:tx>
          <c:spPr>
            <a:solidFill>
              <a:schemeClr val="accent6"/>
            </a:solidFill>
            <a:ln>
              <a:noFill/>
            </a:ln>
            <a:effectLst/>
          </c:spPr>
          <c:invertIfNegative val="0"/>
          <c:cat>
            <c:strRef>
              <c:f>Sheet1!$A$2:$A$5</c:f>
              <c:strCache>
                <c:ptCount val="1"/>
                <c:pt idx="0">
                  <c:v>Category 1</c:v>
                </c:pt>
              </c:strCache>
            </c:strRef>
          </c:cat>
          <c:val>
            <c:numRef>
              <c:f>Sheet1!$G$2:$G$5</c:f>
              <c:numCache>
                <c:formatCode>General</c:formatCode>
                <c:ptCount val="4"/>
                <c:pt idx="0">
                  <c:v>218</c:v>
                </c:pt>
              </c:numCache>
            </c:numRef>
          </c:val>
          <c:extLst>
            <c:ext xmlns:c16="http://schemas.microsoft.com/office/drawing/2014/chart" uri="{C3380CC4-5D6E-409C-BE32-E72D297353CC}">
              <c16:uniqueId val="{00000005-876F-482B-A299-A32A2555EC61}"/>
            </c:ext>
          </c:extLst>
        </c:ser>
        <c:ser>
          <c:idx val="6"/>
          <c:order val="6"/>
          <c:tx>
            <c:strRef>
              <c:f>Sheet1!$H$1</c:f>
              <c:strCache>
                <c:ptCount val="1"/>
                <c:pt idx="0">
                  <c:v>2021-22</c:v>
                </c:pt>
              </c:strCache>
            </c:strRef>
          </c:tx>
          <c:spPr>
            <a:solidFill>
              <a:schemeClr val="accent1">
                <a:lumMod val="60000"/>
              </a:schemeClr>
            </a:solidFill>
            <a:ln>
              <a:noFill/>
            </a:ln>
            <a:effectLst/>
          </c:spPr>
          <c:invertIfNegative val="0"/>
          <c:cat>
            <c:strRef>
              <c:f>Sheet1!$A$2:$A$5</c:f>
              <c:strCache>
                <c:ptCount val="1"/>
                <c:pt idx="0">
                  <c:v>Category 1</c:v>
                </c:pt>
              </c:strCache>
            </c:strRef>
          </c:cat>
          <c:val>
            <c:numRef>
              <c:f>Sheet1!$H$2:$H$5</c:f>
              <c:numCache>
                <c:formatCode>General</c:formatCode>
                <c:ptCount val="4"/>
                <c:pt idx="0">
                  <c:v>184</c:v>
                </c:pt>
              </c:numCache>
            </c:numRef>
          </c:val>
          <c:extLst>
            <c:ext xmlns:c16="http://schemas.microsoft.com/office/drawing/2014/chart" uri="{C3380CC4-5D6E-409C-BE32-E72D297353CC}">
              <c16:uniqueId val="{00000006-876F-482B-A299-A32A2555EC61}"/>
            </c:ext>
          </c:extLst>
        </c:ser>
        <c:ser>
          <c:idx val="7"/>
          <c:order val="7"/>
          <c:tx>
            <c:strRef>
              <c:f>Sheet1!$I$1</c:f>
              <c:strCache>
                <c:ptCount val="1"/>
                <c:pt idx="0">
                  <c:v>2022-23</c:v>
                </c:pt>
              </c:strCache>
            </c:strRef>
          </c:tx>
          <c:spPr>
            <a:solidFill>
              <a:schemeClr val="accent2">
                <a:lumMod val="60000"/>
              </a:schemeClr>
            </a:solidFill>
            <a:ln>
              <a:noFill/>
            </a:ln>
            <a:effectLst/>
          </c:spPr>
          <c:invertIfNegative val="0"/>
          <c:cat>
            <c:strRef>
              <c:f>Sheet1!$A$2:$A$5</c:f>
              <c:strCache>
                <c:ptCount val="1"/>
                <c:pt idx="0">
                  <c:v>Category 1</c:v>
                </c:pt>
              </c:strCache>
            </c:strRef>
          </c:cat>
          <c:val>
            <c:numRef>
              <c:f>Sheet1!$I$2:$I$5</c:f>
              <c:numCache>
                <c:formatCode>General</c:formatCode>
                <c:ptCount val="4"/>
                <c:pt idx="0">
                  <c:v>220</c:v>
                </c:pt>
              </c:numCache>
            </c:numRef>
          </c:val>
          <c:extLst>
            <c:ext xmlns:c16="http://schemas.microsoft.com/office/drawing/2014/chart" uri="{C3380CC4-5D6E-409C-BE32-E72D297353CC}">
              <c16:uniqueId val="{00000007-876F-482B-A299-A32A2555EC61}"/>
            </c:ext>
          </c:extLst>
        </c:ser>
        <c:dLbls>
          <c:showLegendKey val="0"/>
          <c:showVal val="0"/>
          <c:showCatName val="0"/>
          <c:showSerName val="0"/>
          <c:showPercent val="0"/>
          <c:showBubbleSize val="0"/>
        </c:dLbls>
        <c:gapWidth val="219"/>
        <c:overlap val="-27"/>
        <c:axId val="368978464"/>
        <c:axId val="368982208"/>
      </c:barChart>
      <c:catAx>
        <c:axId val="36897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982208"/>
        <c:crosses val="autoZero"/>
        <c:auto val="1"/>
        <c:lblAlgn val="ctr"/>
        <c:lblOffset val="100"/>
        <c:noMultiLvlLbl val="0"/>
      </c:catAx>
      <c:valAx>
        <c:axId val="36898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978464"/>
        <c:crosses val="autoZero"/>
        <c:crossBetween val="between"/>
      </c:valAx>
      <c:spPr>
        <a:noFill/>
        <a:ln>
          <a:noFill/>
        </a:ln>
        <a:effectLst/>
      </c:spPr>
    </c:plotArea>
    <c:legend>
      <c:legendPos val="b"/>
      <c:layout>
        <c:manualLayout>
          <c:xMode val="edge"/>
          <c:yMode val="edge"/>
          <c:x val="5.0912802566345887E-2"/>
          <c:y val="0.9092257217847769"/>
          <c:w val="0.925952172645086"/>
          <c:h val="6.69647544056992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Growth in Select Programs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598368850964291E-2"/>
          <c:y val="0.25705443069616296"/>
          <c:w val="0.90140163114903571"/>
          <c:h val="0.52811523559555051"/>
        </c:manualLayout>
      </c:layout>
      <c:barChart>
        <c:barDir val="col"/>
        <c:grouping val="clustered"/>
        <c:varyColors val="0"/>
        <c:ser>
          <c:idx val="0"/>
          <c:order val="0"/>
          <c:tx>
            <c:strRef>
              <c:f>Sheet1!$B$1</c:f>
              <c:strCache>
                <c:ptCount val="1"/>
                <c:pt idx="0">
                  <c:v>2015-16</c:v>
                </c:pt>
              </c:strCache>
            </c:strRef>
          </c:tx>
          <c:spPr>
            <a:solidFill>
              <a:schemeClr val="accent1"/>
            </a:solidFill>
            <a:ln>
              <a:noFill/>
            </a:ln>
            <a:effectLst/>
          </c:spPr>
          <c:invertIfNegative val="0"/>
          <c:cat>
            <c:strRef>
              <c:f>Sheet1!$A$2:$A$9</c:f>
              <c:strCache>
                <c:ptCount val="7"/>
                <c:pt idx="0">
                  <c:v>Health</c:v>
                </c:pt>
                <c:pt idx="1">
                  <c:v>Auto/Diesel</c:v>
                </c:pt>
                <c:pt idx="2">
                  <c:v>Criminal J.</c:v>
                </c:pt>
                <c:pt idx="3">
                  <c:v>IT</c:v>
                </c:pt>
                <c:pt idx="4">
                  <c:v>Construction</c:v>
                </c:pt>
                <c:pt idx="5">
                  <c:v>Hospitality</c:v>
                </c:pt>
                <c:pt idx="6">
                  <c:v>Eng/Arch</c:v>
                </c:pt>
              </c:strCache>
            </c:strRef>
          </c:cat>
          <c:val>
            <c:numRef>
              <c:f>Sheet1!$B$2:$B$9</c:f>
              <c:numCache>
                <c:formatCode>General</c:formatCode>
                <c:ptCount val="8"/>
                <c:pt idx="0">
                  <c:v>32</c:v>
                </c:pt>
                <c:pt idx="1">
                  <c:v>17</c:v>
                </c:pt>
                <c:pt idx="2">
                  <c:v>7</c:v>
                </c:pt>
                <c:pt idx="3">
                  <c:v>6</c:v>
                </c:pt>
                <c:pt idx="4">
                  <c:v>3</c:v>
                </c:pt>
                <c:pt idx="5">
                  <c:v>5</c:v>
                </c:pt>
                <c:pt idx="6">
                  <c:v>3</c:v>
                </c:pt>
              </c:numCache>
            </c:numRef>
          </c:val>
          <c:extLst>
            <c:ext xmlns:c16="http://schemas.microsoft.com/office/drawing/2014/chart" uri="{C3380CC4-5D6E-409C-BE32-E72D297353CC}">
              <c16:uniqueId val="{00000000-385E-4C4F-80CE-92D921F04CE6}"/>
            </c:ext>
          </c:extLst>
        </c:ser>
        <c:ser>
          <c:idx val="1"/>
          <c:order val="1"/>
          <c:tx>
            <c:strRef>
              <c:f>Sheet1!$C$1</c:f>
              <c:strCache>
                <c:ptCount val="1"/>
                <c:pt idx="0">
                  <c:v>2016-17</c:v>
                </c:pt>
              </c:strCache>
            </c:strRef>
          </c:tx>
          <c:spPr>
            <a:solidFill>
              <a:schemeClr val="accent2"/>
            </a:solidFill>
            <a:ln>
              <a:noFill/>
            </a:ln>
            <a:effectLst/>
          </c:spPr>
          <c:invertIfNegative val="0"/>
          <c:cat>
            <c:strRef>
              <c:f>Sheet1!$A$2:$A$9</c:f>
              <c:strCache>
                <c:ptCount val="7"/>
                <c:pt idx="0">
                  <c:v>Health</c:v>
                </c:pt>
                <c:pt idx="1">
                  <c:v>Auto/Diesel</c:v>
                </c:pt>
                <c:pt idx="2">
                  <c:v>Criminal J.</c:v>
                </c:pt>
                <c:pt idx="3">
                  <c:v>IT</c:v>
                </c:pt>
                <c:pt idx="4">
                  <c:v>Construction</c:v>
                </c:pt>
                <c:pt idx="5">
                  <c:v>Hospitality</c:v>
                </c:pt>
                <c:pt idx="6">
                  <c:v>Eng/Arch</c:v>
                </c:pt>
              </c:strCache>
            </c:strRef>
          </c:cat>
          <c:val>
            <c:numRef>
              <c:f>Sheet1!$C$2:$C$9</c:f>
              <c:numCache>
                <c:formatCode>General</c:formatCode>
                <c:ptCount val="8"/>
                <c:pt idx="0">
                  <c:v>56</c:v>
                </c:pt>
                <c:pt idx="1">
                  <c:v>34</c:v>
                </c:pt>
                <c:pt idx="2">
                  <c:v>8</c:v>
                </c:pt>
                <c:pt idx="3">
                  <c:v>6</c:v>
                </c:pt>
                <c:pt idx="4">
                  <c:v>4</c:v>
                </c:pt>
                <c:pt idx="5">
                  <c:v>9</c:v>
                </c:pt>
                <c:pt idx="6">
                  <c:v>3</c:v>
                </c:pt>
              </c:numCache>
            </c:numRef>
          </c:val>
          <c:extLst>
            <c:ext xmlns:c16="http://schemas.microsoft.com/office/drawing/2014/chart" uri="{C3380CC4-5D6E-409C-BE32-E72D297353CC}">
              <c16:uniqueId val="{00000001-385E-4C4F-80CE-92D921F04CE6}"/>
            </c:ext>
          </c:extLst>
        </c:ser>
        <c:ser>
          <c:idx val="2"/>
          <c:order val="2"/>
          <c:tx>
            <c:strRef>
              <c:f>Sheet1!$D$1</c:f>
              <c:strCache>
                <c:ptCount val="1"/>
                <c:pt idx="0">
                  <c:v>2017-18</c:v>
                </c:pt>
              </c:strCache>
            </c:strRef>
          </c:tx>
          <c:spPr>
            <a:solidFill>
              <a:schemeClr val="accent3"/>
            </a:solidFill>
            <a:ln>
              <a:noFill/>
            </a:ln>
            <a:effectLst/>
          </c:spPr>
          <c:invertIfNegative val="0"/>
          <c:cat>
            <c:strRef>
              <c:f>Sheet1!$A$2:$A$9</c:f>
              <c:strCache>
                <c:ptCount val="7"/>
                <c:pt idx="0">
                  <c:v>Health</c:v>
                </c:pt>
                <c:pt idx="1">
                  <c:v>Auto/Diesel</c:v>
                </c:pt>
                <c:pt idx="2">
                  <c:v>Criminal J.</c:v>
                </c:pt>
                <c:pt idx="3">
                  <c:v>IT</c:v>
                </c:pt>
                <c:pt idx="4">
                  <c:v>Construction</c:v>
                </c:pt>
                <c:pt idx="5">
                  <c:v>Hospitality</c:v>
                </c:pt>
                <c:pt idx="6">
                  <c:v>Eng/Arch</c:v>
                </c:pt>
              </c:strCache>
            </c:strRef>
          </c:cat>
          <c:val>
            <c:numRef>
              <c:f>Sheet1!$D$2:$D$9</c:f>
              <c:numCache>
                <c:formatCode>General</c:formatCode>
                <c:ptCount val="8"/>
                <c:pt idx="0">
                  <c:v>70</c:v>
                </c:pt>
                <c:pt idx="1">
                  <c:v>38</c:v>
                </c:pt>
                <c:pt idx="2">
                  <c:v>6</c:v>
                </c:pt>
                <c:pt idx="3">
                  <c:v>3</c:v>
                </c:pt>
                <c:pt idx="4">
                  <c:v>12</c:v>
                </c:pt>
                <c:pt idx="5">
                  <c:v>12</c:v>
                </c:pt>
                <c:pt idx="6">
                  <c:v>7</c:v>
                </c:pt>
              </c:numCache>
            </c:numRef>
          </c:val>
          <c:extLst>
            <c:ext xmlns:c16="http://schemas.microsoft.com/office/drawing/2014/chart" uri="{C3380CC4-5D6E-409C-BE32-E72D297353CC}">
              <c16:uniqueId val="{00000002-385E-4C4F-80CE-92D921F04CE6}"/>
            </c:ext>
          </c:extLst>
        </c:ser>
        <c:ser>
          <c:idx val="3"/>
          <c:order val="3"/>
          <c:tx>
            <c:strRef>
              <c:f>Sheet1!$E$1</c:f>
              <c:strCache>
                <c:ptCount val="1"/>
                <c:pt idx="0">
                  <c:v>2018-19</c:v>
                </c:pt>
              </c:strCache>
            </c:strRef>
          </c:tx>
          <c:spPr>
            <a:solidFill>
              <a:schemeClr val="accent4"/>
            </a:solidFill>
            <a:ln>
              <a:noFill/>
            </a:ln>
            <a:effectLst/>
          </c:spPr>
          <c:invertIfNegative val="0"/>
          <c:cat>
            <c:strRef>
              <c:f>Sheet1!$A$2:$A$9</c:f>
              <c:strCache>
                <c:ptCount val="7"/>
                <c:pt idx="0">
                  <c:v>Health</c:v>
                </c:pt>
                <c:pt idx="1">
                  <c:v>Auto/Diesel</c:v>
                </c:pt>
                <c:pt idx="2">
                  <c:v>Criminal J.</c:v>
                </c:pt>
                <c:pt idx="3">
                  <c:v>IT</c:v>
                </c:pt>
                <c:pt idx="4">
                  <c:v>Construction</c:v>
                </c:pt>
                <c:pt idx="5">
                  <c:v>Hospitality</c:v>
                </c:pt>
                <c:pt idx="6">
                  <c:v>Eng/Arch</c:v>
                </c:pt>
              </c:strCache>
            </c:strRef>
          </c:cat>
          <c:val>
            <c:numRef>
              <c:f>Sheet1!$E$2:$E$9</c:f>
              <c:numCache>
                <c:formatCode>General</c:formatCode>
                <c:ptCount val="8"/>
                <c:pt idx="0">
                  <c:v>88</c:v>
                </c:pt>
                <c:pt idx="1">
                  <c:v>51</c:v>
                </c:pt>
                <c:pt idx="2">
                  <c:v>11</c:v>
                </c:pt>
                <c:pt idx="3">
                  <c:v>6</c:v>
                </c:pt>
                <c:pt idx="4">
                  <c:v>12</c:v>
                </c:pt>
                <c:pt idx="5">
                  <c:v>12</c:v>
                </c:pt>
                <c:pt idx="6">
                  <c:v>8</c:v>
                </c:pt>
              </c:numCache>
            </c:numRef>
          </c:val>
          <c:extLst>
            <c:ext xmlns:c16="http://schemas.microsoft.com/office/drawing/2014/chart" uri="{C3380CC4-5D6E-409C-BE32-E72D297353CC}">
              <c16:uniqueId val="{00000003-385E-4C4F-80CE-92D921F04CE6}"/>
            </c:ext>
          </c:extLst>
        </c:ser>
        <c:ser>
          <c:idx val="4"/>
          <c:order val="4"/>
          <c:tx>
            <c:strRef>
              <c:f>Sheet1!$F$1</c:f>
              <c:strCache>
                <c:ptCount val="1"/>
                <c:pt idx="0">
                  <c:v>2019-20</c:v>
                </c:pt>
              </c:strCache>
            </c:strRef>
          </c:tx>
          <c:spPr>
            <a:solidFill>
              <a:schemeClr val="accent5"/>
            </a:solidFill>
            <a:ln>
              <a:noFill/>
            </a:ln>
            <a:effectLst/>
          </c:spPr>
          <c:invertIfNegative val="0"/>
          <c:cat>
            <c:strRef>
              <c:f>Sheet1!$A$2:$A$9</c:f>
              <c:strCache>
                <c:ptCount val="7"/>
                <c:pt idx="0">
                  <c:v>Health</c:v>
                </c:pt>
                <c:pt idx="1">
                  <c:v>Auto/Diesel</c:v>
                </c:pt>
                <c:pt idx="2">
                  <c:v>Criminal J.</c:v>
                </c:pt>
                <c:pt idx="3">
                  <c:v>IT</c:v>
                </c:pt>
                <c:pt idx="4">
                  <c:v>Construction</c:v>
                </c:pt>
                <c:pt idx="5">
                  <c:v>Hospitality</c:v>
                </c:pt>
                <c:pt idx="6">
                  <c:v>Eng/Arch</c:v>
                </c:pt>
              </c:strCache>
            </c:strRef>
          </c:cat>
          <c:val>
            <c:numRef>
              <c:f>Sheet1!$F$2:$F$9</c:f>
              <c:numCache>
                <c:formatCode>General</c:formatCode>
                <c:ptCount val="8"/>
                <c:pt idx="0">
                  <c:v>88</c:v>
                </c:pt>
                <c:pt idx="1">
                  <c:v>47</c:v>
                </c:pt>
                <c:pt idx="2">
                  <c:v>19</c:v>
                </c:pt>
                <c:pt idx="3">
                  <c:v>11</c:v>
                </c:pt>
                <c:pt idx="4">
                  <c:v>15</c:v>
                </c:pt>
                <c:pt idx="5">
                  <c:v>14</c:v>
                </c:pt>
                <c:pt idx="6">
                  <c:v>8</c:v>
                </c:pt>
              </c:numCache>
            </c:numRef>
          </c:val>
          <c:extLst>
            <c:ext xmlns:c16="http://schemas.microsoft.com/office/drawing/2014/chart" uri="{C3380CC4-5D6E-409C-BE32-E72D297353CC}">
              <c16:uniqueId val="{00000004-385E-4C4F-80CE-92D921F04CE6}"/>
            </c:ext>
          </c:extLst>
        </c:ser>
        <c:ser>
          <c:idx val="5"/>
          <c:order val="5"/>
          <c:tx>
            <c:strRef>
              <c:f>Sheet1!$G$1</c:f>
              <c:strCache>
                <c:ptCount val="1"/>
                <c:pt idx="0">
                  <c:v>2020-21</c:v>
                </c:pt>
              </c:strCache>
            </c:strRef>
          </c:tx>
          <c:spPr>
            <a:solidFill>
              <a:schemeClr val="accent6"/>
            </a:solidFill>
            <a:ln>
              <a:noFill/>
            </a:ln>
            <a:effectLst/>
          </c:spPr>
          <c:invertIfNegative val="0"/>
          <c:cat>
            <c:strRef>
              <c:f>Sheet1!$A$2:$A$9</c:f>
              <c:strCache>
                <c:ptCount val="7"/>
                <c:pt idx="0">
                  <c:v>Health</c:v>
                </c:pt>
                <c:pt idx="1">
                  <c:v>Auto/Diesel</c:v>
                </c:pt>
                <c:pt idx="2">
                  <c:v>Criminal J.</c:v>
                </c:pt>
                <c:pt idx="3">
                  <c:v>IT</c:v>
                </c:pt>
                <c:pt idx="4">
                  <c:v>Construction</c:v>
                </c:pt>
                <c:pt idx="5">
                  <c:v>Hospitality</c:v>
                </c:pt>
                <c:pt idx="6">
                  <c:v>Eng/Arch</c:v>
                </c:pt>
              </c:strCache>
            </c:strRef>
          </c:cat>
          <c:val>
            <c:numRef>
              <c:f>Sheet1!$G$2:$G$9</c:f>
              <c:numCache>
                <c:formatCode>General</c:formatCode>
                <c:ptCount val="8"/>
                <c:pt idx="0">
                  <c:v>80</c:v>
                </c:pt>
                <c:pt idx="1">
                  <c:v>40</c:v>
                </c:pt>
                <c:pt idx="2">
                  <c:v>17</c:v>
                </c:pt>
                <c:pt idx="3">
                  <c:v>6</c:v>
                </c:pt>
                <c:pt idx="4">
                  <c:v>15</c:v>
                </c:pt>
                <c:pt idx="5">
                  <c:v>17</c:v>
                </c:pt>
                <c:pt idx="6">
                  <c:v>9</c:v>
                </c:pt>
              </c:numCache>
            </c:numRef>
          </c:val>
          <c:extLst>
            <c:ext xmlns:c16="http://schemas.microsoft.com/office/drawing/2014/chart" uri="{C3380CC4-5D6E-409C-BE32-E72D297353CC}">
              <c16:uniqueId val="{00000005-385E-4C4F-80CE-92D921F04CE6}"/>
            </c:ext>
          </c:extLst>
        </c:ser>
        <c:dLbls>
          <c:showLegendKey val="0"/>
          <c:showVal val="0"/>
          <c:showCatName val="0"/>
          <c:showSerName val="0"/>
          <c:showPercent val="0"/>
          <c:showBubbleSize val="0"/>
        </c:dLbls>
        <c:gapWidth val="219"/>
        <c:overlap val="-27"/>
        <c:axId val="462065136"/>
        <c:axId val="462063888"/>
      </c:barChart>
      <c:catAx>
        <c:axId val="46206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063888"/>
        <c:crosses val="autoZero"/>
        <c:auto val="1"/>
        <c:lblAlgn val="ctr"/>
        <c:lblOffset val="100"/>
        <c:noMultiLvlLbl val="0"/>
      </c:catAx>
      <c:valAx>
        <c:axId val="46206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06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F4830-5CD4-4C71-985C-0708E9B0BE14}" type="doc">
      <dgm:prSet loTypeId="urn:microsoft.com/office/officeart/2005/8/layout/StepDownProcess" loCatId="process" qsTypeId="urn:microsoft.com/office/officeart/2005/8/quickstyle/simple4" qsCatId="simple" csTypeId="urn:microsoft.com/office/officeart/2005/8/colors/accent0_1" csCatId="mainScheme" phldr="1"/>
      <dgm:spPr/>
      <dgm:t>
        <a:bodyPr/>
        <a:lstStyle/>
        <a:p>
          <a:endParaRPr lang="en-US"/>
        </a:p>
      </dgm:t>
    </dgm:pt>
    <dgm:pt modelId="{98450B70-D18C-4E1D-97E9-FA8BA06091D9}">
      <dgm:prSet phldrT="[Text]"/>
      <dgm:spPr>
        <a:solidFill>
          <a:schemeClr val="accent3"/>
        </a:solidFill>
      </dgm:spPr>
      <dgm:t>
        <a:bodyPr/>
        <a:lstStyle/>
        <a:p>
          <a:r>
            <a:rPr lang="en-US" b="1" dirty="0"/>
            <a:t>Names have meaning</a:t>
          </a:r>
        </a:p>
      </dgm:t>
      <dgm:extLst>
        <a:ext uri="{E40237B7-FDA0-4F09-8148-C483321AD2D9}">
          <dgm14:cNvPr xmlns:dgm14="http://schemas.microsoft.com/office/drawing/2010/diagram" id="0" name="" title="Group A title"/>
        </a:ext>
      </dgm:extLst>
    </dgm:pt>
    <dgm:pt modelId="{D3A29EAE-789C-47E5-9852-BCEC72920C67}" type="parTrans" cxnId="{E5063A27-7015-42DC-B1DA-489D94936D4B}">
      <dgm:prSet/>
      <dgm:spPr/>
      <dgm:t>
        <a:bodyPr/>
        <a:lstStyle/>
        <a:p>
          <a:endParaRPr lang="en-US"/>
        </a:p>
      </dgm:t>
    </dgm:pt>
    <dgm:pt modelId="{5476BBDE-A636-40EE-8272-09D0B7700854}" type="sibTrans" cxnId="{E5063A27-7015-42DC-B1DA-489D94936D4B}">
      <dgm:prSet/>
      <dgm:spPr/>
      <dgm:t>
        <a:bodyPr/>
        <a:lstStyle/>
        <a:p>
          <a:endParaRPr lang="en-US"/>
        </a:p>
      </dgm:t>
    </dgm:pt>
    <dgm:pt modelId="{F20117B0-FCD8-4927-B2D0-4FE779DC2A9B}">
      <dgm:prSet phldrT="[Text]"/>
      <dgm:spPr>
        <a:solidFill>
          <a:schemeClr val="accent3"/>
        </a:solidFill>
      </dgm:spPr>
      <dgm:t>
        <a:bodyPr/>
        <a:lstStyle/>
        <a:p>
          <a:r>
            <a:rPr lang="en-US" b="1" dirty="0"/>
            <a:t>Names say who we are</a:t>
          </a:r>
        </a:p>
      </dgm:t>
      <dgm:extLst>
        <a:ext uri="{E40237B7-FDA0-4F09-8148-C483321AD2D9}">
          <dgm14:cNvPr xmlns:dgm14="http://schemas.microsoft.com/office/drawing/2010/diagram" id="0" name="" title="Group B title"/>
        </a:ext>
      </dgm:extLst>
    </dgm:pt>
    <dgm:pt modelId="{B7B5CF59-8994-46C1-B996-2D89DD31FA35}" type="parTrans" cxnId="{616F7DC2-8C47-419A-9301-3002DA2ECB22}">
      <dgm:prSet/>
      <dgm:spPr/>
      <dgm:t>
        <a:bodyPr/>
        <a:lstStyle/>
        <a:p>
          <a:endParaRPr lang="en-US"/>
        </a:p>
      </dgm:t>
    </dgm:pt>
    <dgm:pt modelId="{73C4C127-0365-4ABF-A0E4-A1536DE07080}" type="sibTrans" cxnId="{616F7DC2-8C47-419A-9301-3002DA2ECB22}">
      <dgm:prSet/>
      <dgm:spPr/>
      <dgm:t>
        <a:bodyPr/>
        <a:lstStyle/>
        <a:p>
          <a:endParaRPr lang="en-US"/>
        </a:p>
      </dgm:t>
    </dgm:pt>
    <dgm:pt modelId="{0D636056-30D8-4434-99F7-E38A6E2B8161}">
      <dgm:prSet phldrT="[Text]"/>
      <dgm:spPr>
        <a:solidFill>
          <a:schemeClr val="accent3"/>
        </a:solidFill>
      </dgm:spPr>
      <dgm:t>
        <a:bodyPr/>
        <a:lstStyle/>
        <a:p>
          <a:r>
            <a:rPr lang="en-US" b="1" dirty="0"/>
            <a:t>Names connect us to our roots</a:t>
          </a:r>
        </a:p>
      </dgm:t>
      <dgm:extLst>
        <a:ext uri="{E40237B7-FDA0-4F09-8148-C483321AD2D9}">
          <dgm14:cNvPr xmlns:dgm14="http://schemas.microsoft.com/office/drawing/2010/diagram" id="0" name="" title="Group C title"/>
        </a:ext>
      </dgm:extLst>
    </dgm:pt>
    <dgm:pt modelId="{BB5BFE0E-B039-45BE-BD5F-A1F8AB17574F}" type="parTrans" cxnId="{509F2F7C-8BDB-46E3-A012-91E3DFD74DCA}">
      <dgm:prSet/>
      <dgm:spPr/>
      <dgm:t>
        <a:bodyPr/>
        <a:lstStyle/>
        <a:p>
          <a:endParaRPr lang="en-US"/>
        </a:p>
      </dgm:t>
    </dgm:pt>
    <dgm:pt modelId="{29834D85-C3E6-4A35-9EB5-194ABE6020BC}" type="sibTrans" cxnId="{509F2F7C-8BDB-46E3-A012-91E3DFD74DCA}">
      <dgm:prSet/>
      <dgm:spPr/>
      <dgm:t>
        <a:bodyPr/>
        <a:lstStyle/>
        <a:p>
          <a:endParaRPr lang="en-US"/>
        </a:p>
      </dgm:t>
    </dgm:pt>
    <dgm:pt modelId="{08ECF78B-FAD5-4D9C-8E49-B3383B679E74}" type="pres">
      <dgm:prSet presAssocID="{A33F4830-5CD4-4C71-985C-0708E9B0BE14}" presName="rootnode" presStyleCnt="0">
        <dgm:presLayoutVars>
          <dgm:chMax/>
          <dgm:chPref/>
          <dgm:dir/>
          <dgm:animLvl val="lvl"/>
        </dgm:presLayoutVars>
      </dgm:prSet>
      <dgm:spPr/>
    </dgm:pt>
    <dgm:pt modelId="{CA25F1EE-EBF1-4624-880B-D3BCF13A2F47}" type="pres">
      <dgm:prSet presAssocID="{98450B70-D18C-4E1D-97E9-FA8BA06091D9}" presName="composite" presStyleCnt="0"/>
      <dgm:spPr/>
    </dgm:pt>
    <dgm:pt modelId="{1DBDDA96-9BFE-4E8D-B03A-B2FB6EE49E38}" type="pres">
      <dgm:prSet presAssocID="{98450B70-D18C-4E1D-97E9-FA8BA06091D9}" presName="bentUpArrow1" presStyleLbl="alignImgPlace1" presStyleIdx="0" presStyleCnt="2"/>
      <dgm:spPr>
        <a:solidFill>
          <a:schemeClr val="accent2"/>
        </a:solidFill>
      </dgm:spPr>
      <dgm:extLst>
        <a:ext uri="{E40237B7-FDA0-4F09-8148-C483321AD2D9}">
          <dgm14:cNvPr xmlns:dgm14="http://schemas.microsoft.com/office/drawing/2010/diagram" id="0" name="" title="Group A to Group B"/>
        </a:ext>
      </dgm:extLst>
    </dgm:pt>
    <dgm:pt modelId="{E2700167-FF4B-4025-A48B-3CB1A8B5F4C4}" type="pres">
      <dgm:prSet presAssocID="{98450B70-D18C-4E1D-97E9-FA8BA06091D9}" presName="ParentText" presStyleLbl="node1" presStyleIdx="0" presStyleCnt="3">
        <dgm:presLayoutVars>
          <dgm:chMax val="1"/>
          <dgm:chPref val="1"/>
          <dgm:bulletEnabled val="1"/>
        </dgm:presLayoutVars>
      </dgm:prSet>
      <dgm:spPr/>
    </dgm:pt>
    <dgm:pt modelId="{B00BB2B3-43BF-4BBF-B8B9-75901CCFACA5}" type="pres">
      <dgm:prSet presAssocID="{98450B70-D18C-4E1D-97E9-FA8BA06091D9}" presName="ChildText" presStyleLbl="revTx" presStyleIdx="0" presStyleCnt="2">
        <dgm:presLayoutVars>
          <dgm:chMax val="0"/>
          <dgm:chPref val="0"/>
          <dgm:bulletEnabled val="1"/>
        </dgm:presLayoutVars>
      </dgm:prSet>
      <dgm:spPr/>
    </dgm:pt>
    <dgm:pt modelId="{939CB33E-F6DE-4B22-86E1-389888939D48}" type="pres">
      <dgm:prSet presAssocID="{5476BBDE-A636-40EE-8272-09D0B7700854}" presName="sibTrans" presStyleCnt="0"/>
      <dgm:spPr/>
    </dgm:pt>
    <dgm:pt modelId="{0B9F427B-E521-4A0D-A610-47D9D62FF434}" type="pres">
      <dgm:prSet presAssocID="{F20117B0-FCD8-4927-B2D0-4FE779DC2A9B}" presName="composite" presStyleCnt="0"/>
      <dgm:spPr/>
    </dgm:pt>
    <dgm:pt modelId="{CB65E7BF-26FC-4997-A604-64C56983E379}" type="pres">
      <dgm:prSet presAssocID="{F20117B0-FCD8-4927-B2D0-4FE779DC2A9B}" presName="bentUpArrow1" presStyleLbl="alignImgPlace1" presStyleIdx="1" presStyleCnt="2"/>
      <dgm:spPr>
        <a:solidFill>
          <a:schemeClr val="accent2"/>
        </a:solidFill>
      </dgm:spPr>
      <dgm:extLst>
        <a:ext uri="{E40237B7-FDA0-4F09-8148-C483321AD2D9}">
          <dgm14:cNvPr xmlns:dgm14="http://schemas.microsoft.com/office/drawing/2010/diagram" id="0" name="" title="Group B to Group C"/>
        </a:ext>
      </dgm:extLst>
    </dgm:pt>
    <dgm:pt modelId="{1D736981-5D82-4672-9205-279958AACFE2}" type="pres">
      <dgm:prSet presAssocID="{F20117B0-FCD8-4927-B2D0-4FE779DC2A9B}" presName="ParentText" presStyleLbl="node1" presStyleIdx="1" presStyleCnt="3">
        <dgm:presLayoutVars>
          <dgm:chMax val="1"/>
          <dgm:chPref val="1"/>
          <dgm:bulletEnabled val="1"/>
        </dgm:presLayoutVars>
      </dgm:prSet>
      <dgm:spPr/>
    </dgm:pt>
    <dgm:pt modelId="{5812CCDB-7FE7-42D3-9D84-BC2F375234DF}" type="pres">
      <dgm:prSet presAssocID="{F20117B0-FCD8-4927-B2D0-4FE779DC2A9B}" presName="ChildText" presStyleLbl="revTx" presStyleIdx="1" presStyleCnt="2">
        <dgm:presLayoutVars>
          <dgm:chMax val="0"/>
          <dgm:chPref val="0"/>
          <dgm:bulletEnabled val="1"/>
        </dgm:presLayoutVars>
      </dgm:prSet>
      <dgm:spPr/>
    </dgm:pt>
    <dgm:pt modelId="{11E7C21B-758A-4A9D-8566-914D35C1B9FC}" type="pres">
      <dgm:prSet presAssocID="{73C4C127-0365-4ABF-A0E4-A1536DE07080}" presName="sibTrans" presStyleCnt="0"/>
      <dgm:spPr/>
    </dgm:pt>
    <dgm:pt modelId="{27AC4152-3790-436F-BE68-EF7D8416D588}" type="pres">
      <dgm:prSet presAssocID="{0D636056-30D8-4434-99F7-E38A6E2B8161}" presName="composite" presStyleCnt="0"/>
      <dgm:spPr/>
    </dgm:pt>
    <dgm:pt modelId="{AE7ECB50-F4B1-47FD-BE6E-79C06FC25BB6}" type="pres">
      <dgm:prSet presAssocID="{0D636056-30D8-4434-99F7-E38A6E2B8161}" presName="ParentText" presStyleLbl="node1" presStyleIdx="2" presStyleCnt="3" custLinFactNeighborX="143" custLinFactNeighborY="2268">
        <dgm:presLayoutVars>
          <dgm:chMax val="1"/>
          <dgm:chPref val="1"/>
          <dgm:bulletEnabled val="1"/>
        </dgm:presLayoutVars>
      </dgm:prSet>
      <dgm:spPr/>
    </dgm:pt>
  </dgm:ptLst>
  <dgm:cxnLst>
    <dgm:cxn modelId="{E5063A27-7015-42DC-B1DA-489D94936D4B}" srcId="{A33F4830-5CD4-4C71-985C-0708E9B0BE14}" destId="{98450B70-D18C-4E1D-97E9-FA8BA06091D9}" srcOrd="0" destOrd="0" parTransId="{D3A29EAE-789C-47E5-9852-BCEC72920C67}" sibTransId="{5476BBDE-A636-40EE-8272-09D0B7700854}"/>
    <dgm:cxn modelId="{30F28D69-C421-42F6-81F5-B07C3AE9930C}" type="presOf" srcId="{A33F4830-5CD4-4C71-985C-0708E9B0BE14}" destId="{08ECF78B-FAD5-4D9C-8E49-B3383B679E74}" srcOrd="0" destOrd="0" presId="urn:microsoft.com/office/officeart/2005/8/layout/StepDownProcess"/>
    <dgm:cxn modelId="{509F2F7C-8BDB-46E3-A012-91E3DFD74DCA}" srcId="{A33F4830-5CD4-4C71-985C-0708E9B0BE14}" destId="{0D636056-30D8-4434-99F7-E38A6E2B8161}" srcOrd="2" destOrd="0" parTransId="{BB5BFE0E-B039-45BE-BD5F-A1F8AB17574F}" sibTransId="{29834D85-C3E6-4A35-9EB5-194ABE6020BC}"/>
    <dgm:cxn modelId="{B0AEEB88-5C20-4D17-8B31-F9DDE87A6EE5}" type="presOf" srcId="{98450B70-D18C-4E1D-97E9-FA8BA06091D9}" destId="{E2700167-FF4B-4025-A48B-3CB1A8B5F4C4}" srcOrd="0" destOrd="0" presId="urn:microsoft.com/office/officeart/2005/8/layout/StepDownProcess"/>
    <dgm:cxn modelId="{BBFE1DAB-C84D-4021-AC30-C1AC2976C539}" type="presOf" srcId="{F20117B0-FCD8-4927-B2D0-4FE779DC2A9B}" destId="{1D736981-5D82-4672-9205-279958AACFE2}" srcOrd="0" destOrd="0" presId="urn:microsoft.com/office/officeart/2005/8/layout/StepDownProcess"/>
    <dgm:cxn modelId="{616F7DC2-8C47-419A-9301-3002DA2ECB22}" srcId="{A33F4830-5CD4-4C71-985C-0708E9B0BE14}" destId="{F20117B0-FCD8-4927-B2D0-4FE779DC2A9B}" srcOrd="1" destOrd="0" parTransId="{B7B5CF59-8994-46C1-B996-2D89DD31FA35}" sibTransId="{73C4C127-0365-4ABF-A0E4-A1536DE07080}"/>
    <dgm:cxn modelId="{78AA1BCD-5813-402A-B939-9DC94AC402AA}" type="presOf" srcId="{0D636056-30D8-4434-99F7-E38A6E2B8161}" destId="{AE7ECB50-F4B1-47FD-BE6E-79C06FC25BB6}" srcOrd="0" destOrd="0" presId="urn:microsoft.com/office/officeart/2005/8/layout/StepDownProcess"/>
    <dgm:cxn modelId="{F29E68CB-DB17-40C8-A5E8-3AE492D31CB2}" type="presParOf" srcId="{08ECF78B-FAD5-4D9C-8E49-B3383B679E74}" destId="{CA25F1EE-EBF1-4624-880B-D3BCF13A2F47}" srcOrd="0" destOrd="0" presId="urn:microsoft.com/office/officeart/2005/8/layout/StepDownProcess"/>
    <dgm:cxn modelId="{D23640E8-2BAF-47B6-88BC-A3EF6465366C}" type="presParOf" srcId="{CA25F1EE-EBF1-4624-880B-D3BCF13A2F47}" destId="{1DBDDA96-9BFE-4E8D-B03A-B2FB6EE49E38}" srcOrd="0" destOrd="0" presId="urn:microsoft.com/office/officeart/2005/8/layout/StepDownProcess"/>
    <dgm:cxn modelId="{55035472-E4CA-48B1-BF2B-4DAAAB04A364}" type="presParOf" srcId="{CA25F1EE-EBF1-4624-880B-D3BCF13A2F47}" destId="{E2700167-FF4B-4025-A48B-3CB1A8B5F4C4}" srcOrd="1" destOrd="0" presId="urn:microsoft.com/office/officeart/2005/8/layout/StepDownProcess"/>
    <dgm:cxn modelId="{EED632F1-8854-4F71-934F-45F2CEC02E09}" type="presParOf" srcId="{CA25F1EE-EBF1-4624-880B-D3BCF13A2F47}" destId="{B00BB2B3-43BF-4BBF-B8B9-75901CCFACA5}" srcOrd="2" destOrd="0" presId="urn:microsoft.com/office/officeart/2005/8/layout/StepDownProcess"/>
    <dgm:cxn modelId="{5CC4978F-7A2D-4EDA-A34B-45A7F5F6526D}" type="presParOf" srcId="{08ECF78B-FAD5-4D9C-8E49-B3383B679E74}" destId="{939CB33E-F6DE-4B22-86E1-389888939D48}" srcOrd="1" destOrd="0" presId="urn:microsoft.com/office/officeart/2005/8/layout/StepDownProcess"/>
    <dgm:cxn modelId="{C2E107DE-F98D-47D2-84A7-D0DDDA9E558C}" type="presParOf" srcId="{08ECF78B-FAD5-4D9C-8E49-B3383B679E74}" destId="{0B9F427B-E521-4A0D-A610-47D9D62FF434}" srcOrd="2" destOrd="0" presId="urn:microsoft.com/office/officeart/2005/8/layout/StepDownProcess"/>
    <dgm:cxn modelId="{5F313F57-1708-4819-8737-D6829F469464}" type="presParOf" srcId="{0B9F427B-E521-4A0D-A610-47D9D62FF434}" destId="{CB65E7BF-26FC-4997-A604-64C56983E379}" srcOrd="0" destOrd="0" presId="urn:microsoft.com/office/officeart/2005/8/layout/StepDownProcess"/>
    <dgm:cxn modelId="{B7EAA625-4715-4955-9E0E-B102C341C7B0}" type="presParOf" srcId="{0B9F427B-E521-4A0D-A610-47D9D62FF434}" destId="{1D736981-5D82-4672-9205-279958AACFE2}" srcOrd="1" destOrd="0" presId="urn:microsoft.com/office/officeart/2005/8/layout/StepDownProcess"/>
    <dgm:cxn modelId="{32045BE1-54E9-4768-896D-DA17335C9157}" type="presParOf" srcId="{0B9F427B-E521-4A0D-A610-47D9D62FF434}" destId="{5812CCDB-7FE7-42D3-9D84-BC2F375234DF}" srcOrd="2" destOrd="0" presId="urn:microsoft.com/office/officeart/2005/8/layout/StepDownProcess"/>
    <dgm:cxn modelId="{963C884C-1227-4140-B158-31F66ADB330B}" type="presParOf" srcId="{08ECF78B-FAD5-4D9C-8E49-B3383B679E74}" destId="{11E7C21B-758A-4A9D-8566-914D35C1B9FC}" srcOrd="3" destOrd="0" presId="urn:microsoft.com/office/officeart/2005/8/layout/StepDownProcess"/>
    <dgm:cxn modelId="{E24CC220-2306-4B3C-86BD-F564B4C8C13E}" type="presParOf" srcId="{08ECF78B-FAD5-4D9C-8E49-B3383B679E74}" destId="{27AC4152-3790-436F-BE68-EF7D8416D588}" srcOrd="4" destOrd="0" presId="urn:microsoft.com/office/officeart/2005/8/layout/StepDownProcess"/>
    <dgm:cxn modelId="{52628CA3-D475-4246-804F-472C881865C4}" type="presParOf" srcId="{27AC4152-3790-436F-BE68-EF7D8416D588}" destId="{AE7ECB50-F4B1-47FD-BE6E-79C06FC25BB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DDA96-9BFE-4E8D-B03A-B2FB6EE49E38}">
      <dsp:nvSpPr>
        <dsp:cNvPr id="0" name=""/>
        <dsp:cNvSpPr/>
      </dsp:nvSpPr>
      <dsp:spPr>
        <a:xfrm rot="5400000">
          <a:off x="281006" y="1326309"/>
          <a:ext cx="1051083" cy="1196621"/>
        </a:xfrm>
        <a:prstGeom prst="bentUpArrow">
          <a:avLst>
            <a:gd name="adj1" fmla="val 32840"/>
            <a:gd name="adj2" fmla="val 25000"/>
            <a:gd name="adj3" fmla="val 35780"/>
          </a:avLst>
        </a:prstGeom>
        <a:solidFill>
          <a:schemeClr val="accent2"/>
        </a:solidFill>
        <a:ln>
          <a:noFill/>
        </a:ln>
        <a:effectLst/>
      </dsp:spPr>
      <dsp:style>
        <a:lnRef idx="0">
          <a:scrgbClr r="0" g="0" b="0"/>
        </a:lnRef>
        <a:fillRef idx="1">
          <a:scrgbClr r="0" g="0" b="0"/>
        </a:fillRef>
        <a:effectRef idx="2">
          <a:scrgbClr r="0" g="0" b="0"/>
        </a:effectRef>
        <a:fontRef idx="minor"/>
      </dsp:style>
    </dsp:sp>
    <dsp:sp modelId="{E2700167-FF4B-4025-A48B-3CB1A8B5F4C4}">
      <dsp:nvSpPr>
        <dsp:cNvPr id="0" name=""/>
        <dsp:cNvSpPr/>
      </dsp:nvSpPr>
      <dsp:spPr>
        <a:xfrm>
          <a:off x="2533" y="161161"/>
          <a:ext cx="1769406" cy="1238527"/>
        </a:xfrm>
        <a:prstGeom prst="roundRect">
          <a:avLst>
            <a:gd name="adj" fmla="val 1667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Names have meaning</a:t>
          </a:r>
        </a:p>
      </dsp:txBody>
      <dsp:txXfrm>
        <a:off x="63004" y="221632"/>
        <a:ext cx="1648464" cy="1117585"/>
      </dsp:txXfrm>
    </dsp:sp>
    <dsp:sp modelId="{B00BB2B3-43BF-4BBF-B8B9-75901CCFACA5}">
      <dsp:nvSpPr>
        <dsp:cNvPr id="0" name=""/>
        <dsp:cNvSpPr/>
      </dsp:nvSpPr>
      <dsp:spPr>
        <a:xfrm>
          <a:off x="1771939" y="279283"/>
          <a:ext cx="1286897" cy="1001032"/>
        </a:xfrm>
        <a:prstGeom prst="rect">
          <a:avLst/>
        </a:prstGeom>
        <a:noFill/>
        <a:ln>
          <a:noFill/>
        </a:ln>
        <a:effectLst/>
      </dsp:spPr>
      <dsp:style>
        <a:lnRef idx="0">
          <a:scrgbClr r="0" g="0" b="0"/>
        </a:lnRef>
        <a:fillRef idx="0">
          <a:scrgbClr r="0" g="0" b="0"/>
        </a:fillRef>
        <a:effectRef idx="0">
          <a:scrgbClr r="0" g="0" b="0"/>
        </a:effectRef>
        <a:fontRef idx="minor"/>
      </dsp:style>
    </dsp:sp>
    <dsp:sp modelId="{CB65E7BF-26FC-4997-A604-64C56983E379}">
      <dsp:nvSpPr>
        <dsp:cNvPr id="0" name=""/>
        <dsp:cNvSpPr/>
      </dsp:nvSpPr>
      <dsp:spPr>
        <a:xfrm rot="5400000">
          <a:off x="1748032" y="2717584"/>
          <a:ext cx="1051083" cy="1196621"/>
        </a:xfrm>
        <a:prstGeom prst="bentUpArrow">
          <a:avLst>
            <a:gd name="adj1" fmla="val 32840"/>
            <a:gd name="adj2" fmla="val 25000"/>
            <a:gd name="adj3" fmla="val 35780"/>
          </a:avLst>
        </a:prstGeom>
        <a:solidFill>
          <a:schemeClr val="accent2"/>
        </a:solidFill>
        <a:ln>
          <a:noFill/>
        </a:ln>
        <a:effectLst/>
      </dsp:spPr>
      <dsp:style>
        <a:lnRef idx="0">
          <a:scrgbClr r="0" g="0" b="0"/>
        </a:lnRef>
        <a:fillRef idx="1">
          <a:scrgbClr r="0" g="0" b="0"/>
        </a:fillRef>
        <a:effectRef idx="2">
          <a:scrgbClr r="0" g="0" b="0"/>
        </a:effectRef>
        <a:fontRef idx="minor"/>
      </dsp:style>
    </dsp:sp>
    <dsp:sp modelId="{1D736981-5D82-4672-9205-279958AACFE2}">
      <dsp:nvSpPr>
        <dsp:cNvPr id="0" name=""/>
        <dsp:cNvSpPr/>
      </dsp:nvSpPr>
      <dsp:spPr>
        <a:xfrm>
          <a:off x="1469559" y="1552436"/>
          <a:ext cx="1769406" cy="1238527"/>
        </a:xfrm>
        <a:prstGeom prst="roundRect">
          <a:avLst>
            <a:gd name="adj" fmla="val 1667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Names say who we are</a:t>
          </a:r>
        </a:p>
      </dsp:txBody>
      <dsp:txXfrm>
        <a:off x="1530030" y="1612907"/>
        <a:ext cx="1648464" cy="1117585"/>
      </dsp:txXfrm>
    </dsp:sp>
    <dsp:sp modelId="{5812CCDB-7FE7-42D3-9D84-BC2F375234DF}">
      <dsp:nvSpPr>
        <dsp:cNvPr id="0" name=""/>
        <dsp:cNvSpPr/>
      </dsp:nvSpPr>
      <dsp:spPr>
        <a:xfrm>
          <a:off x="3238965" y="1670558"/>
          <a:ext cx="1286897" cy="1001032"/>
        </a:xfrm>
        <a:prstGeom prst="rect">
          <a:avLst/>
        </a:prstGeom>
        <a:noFill/>
        <a:ln>
          <a:noFill/>
        </a:ln>
        <a:effectLst/>
      </dsp:spPr>
      <dsp:style>
        <a:lnRef idx="0">
          <a:scrgbClr r="0" g="0" b="0"/>
        </a:lnRef>
        <a:fillRef idx="0">
          <a:scrgbClr r="0" g="0" b="0"/>
        </a:fillRef>
        <a:effectRef idx="0">
          <a:scrgbClr r="0" g="0" b="0"/>
        </a:effectRef>
        <a:fontRef idx="minor"/>
      </dsp:style>
    </dsp:sp>
    <dsp:sp modelId="{AE7ECB50-F4B1-47FD-BE6E-79C06FC25BB6}">
      <dsp:nvSpPr>
        <dsp:cNvPr id="0" name=""/>
        <dsp:cNvSpPr/>
      </dsp:nvSpPr>
      <dsp:spPr>
        <a:xfrm>
          <a:off x="2939115" y="2971800"/>
          <a:ext cx="1769406" cy="1238527"/>
        </a:xfrm>
        <a:prstGeom prst="roundRect">
          <a:avLst>
            <a:gd name="adj" fmla="val 1667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Names connect us to our roots</a:t>
          </a:r>
        </a:p>
      </dsp:txBody>
      <dsp:txXfrm>
        <a:off x="2999586" y="3032271"/>
        <a:ext cx="1648464" cy="111758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28FCA9C-FF92-4024-BDEC-A6D3B663DC09}" type="datetimeFigureOut">
              <a:rPr lang="en-US"/>
              <a:t>5/3/2023</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72AB877-E7B1-4681-847E-D0918612832B}" type="datetimeFigureOut">
              <a:rPr lang="en-US"/>
              <a:t>5/3/2023</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MYSELF—EXPERIENCES IN CENTRAL AMERICA, YEARS WITH MIGRANT WELFARE, YRS W/ KCTC, EDUCATION, MY LANGUAGES.</a:t>
            </a:r>
          </a:p>
        </p:txBody>
      </p:sp>
      <p:sp>
        <p:nvSpPr>
          <p:cNvPr id="4" name="Slide Number Placeholder 3"/>
          <p:cNvSpPr>
            <a:spLocks noGrp="1"/>
          </p:cNvSpPr>
          <p:nvPr>
            <p:ph type="sldNum" sz="quarter" idx="5"/>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421976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SLIDES WILL COVER THE WIDA TEST AND THE CAN-DO DESCRIPTORS FOR DECIPHERING THE WIDA RESULTS.  WE WILL LOOK AT AN EXAMPLE OF AN L.A.P. A LITTLE LATER IN THIS PRESENTATION.</a:t>
            </a:r>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03561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37">
              <a:defRPr/>
            </a:pPr>
            <a:r>
              <a:rPr lang="en-US" dirty="0"/>
              <a:t>5-6 min</a:t>
            </a:r>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WE’VE TALKED ABOUT THE WHO AND THE WHY AND HOW TO DETERMINE ENGLISH LEVEL.  LET’S  NOW DIVE INTO WAYS TO SUPPORT THE ENGLISH-LEARNERS IN YOUR CLASSROOMS. FIRST &amp; FOREMOST, BUILD RELATIONSHIP WITH THEM! OF COURSE, THAT APPLIES TO ANY STUDENT, ENGLISH-LEARNER OR ENGLISH-NATIVE. HOWEVER, THERE MAY BE ADDED DOUBT, TIMIDITY &amp; DISTRUST WHEN  THERE ARE CULTURAL &amp; LANGUAGE DIFFERENCES.  IT MAY TAKE AN ENGLISH-LEARNER MORE TIME TO OPEN UP TO YOU. </a:t>
            </a: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211518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PAUSE RIGHT THERE AND DISCUSS IDIOMS USED IN THE CLASSROOM. THINK ABOUT WHAT A NON-NATIVE ENGLISH LEARNER IS GOING TO THINK ABOUT THESE PHRASES.  TAKE TURNS –ONE OF YOU BEING THE ENGLISH LEARNER AND ONE OF YOU BEING THE INSTRUCTOR OR SUPPORT STAFF.</a:t>
            </a:r>
          </a:p>
        </p:txBody>
      </p:sp>
      <p:sp>
        <p:nvSpPr>
          <p:cNvPr id="4" name="Slide Number Placeholder 3"/>
          <p:cNvSpPr>
            <a:spLocks noGrp="1"/>
          </p:cNvSpPr>
          <p:nvPr>
            <p:ph type="sldNum" sz="quarter" idx="5"/>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15761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PICTIONARY: 3 MINUTES</a:t>
            </a:r>
          </a:p>
        </p:txBody>
      </p:sp>
      <p:sp>
        <p:nvSpPr>
          <p:cNvPr id="4" name="Slide Number Placeholder 3"/>
          <p:cNvSpPr>
            <a:spLocks noGrp="1"/>
          </p:cNvSpPr>
          <p:nvPr>
            <p:ph type="sldNum" sz="quarter" idx="5"/>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156095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HAVE TO BE AN ARTIST! HERE IS A RECENT EXAMPLE OF SKETCHES AND DOODLES I ACTUALLY USED WHEN HELPING A STUDENT WITH A TEST OVER—CAN YOU GUESS?– THE URINARY SYSTEM.  FIND A NEW PARTNER—QUICKLY—AND DRAW WHAT’S ON YOUR CARD.  SEE IF THE ENGLISH-LEARNER CAN GAIN BETTER UNDERSTANDING.  WHAT WAS YOUR EXPERIENCE?</a:t>
            </a:r>
          </a:p>
        </p:txBody>
      </p:sp>
      <p:sp>
        <p:nvSpPr>
          <p:cNvPr id="4" name="Slide Number Placeholder 3"/>
          <p:cNvSpPr>
            <a:spLocks noGrp="1"/>
          </p:cNvSpPr>
          <p:nvPr>
            <p:ph type="sldNum" sz="quarter" idx="5"/>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8540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387166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MINUTES</a:t>
            </a:r>
          </a:p>
        </p:txBody>
      </p:sp>
      <p:sp>
        <p:nvSpPr>
          <p:cNvPr id="4" name="Slide Number Placeholder 3"/>
          <p:cNvSpPr>
            <a:spLocks noGrp="1"/>
          </p:cNvSpPr>
          <p:nvPr>
            <p:ph type="sldNum" sz="quarter" idx="5"/>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274696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RISE &amp; MOVE—FIND A DIFFERENT PARTNER.—4 MINUTES</a:t>
            </a:r>
          </a:p>
        </p:txBody>
      </p:sp>
      <p:sp>
        <p:nvSpPr>
          <p:cNvPr id="4" name="Slide Number Placeholder 3"/>
          <p:cNvSpPr>
            <a:spLocks noGrp="1"/>
          </p:cNvSpPr>
          <p:nvPr>
            <p:ph type="sldNum" sz="quarter" idx="5"/>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1468548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BUILT RELATIONSHIPS, WE’VE PROVIDED IN-SCHOOL SUPPORTS, BUT THE STUDENT IS STILL STRUGGLING AND IS ABSENT A LOT! WHAT ARE ADDITIONAL BARRIERS, BESIDES LANGUAGE, THAT IMMIGRANT &amp; REFUGEE STUDENTS MAY PRESENT? (5-6 MIN.)</a:t>
            </a:r>
          </a:p>
        </p:txBody>
      </p:sp>
      <p:sp>
        <p:nvSpPr>
          <p:cNvPr id="4" name="Slide Number Placeholder 3"/>
          <p:cNvSpPr>
            <a:spLocks noGrp="1"/>
          </p:cNvSpPr>
          <p:nvPr>
            <p:ph type="sldNum" sz="quarter" idx="5"/>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107592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NEXT SLIDE: WHAT DOES ANOTHER LANGUAGE SOUND LIKE TO YOU? (ALLOW ANSWERS)   SO WHAT MIGHT ENGLISH SOUND TO AN ENGLISH-LEARNER?  LET’S START OUT WITH A LITTLE TEST:</a:t>
            </a: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676845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28</a:t>
            </a:fld>
            <a:endParaRPr lang="en-US"/>
          </a:p>
        </p:txBody>
      </p:sp>
    </p:spTree>
    <p:extLst>
      <p:ext uri="{BB962C8B-B14F-4D97-AF65-F5344CB8AC3E}">
        <p14:creationId xmlns:p14="http://schemas.microsoft.com/office/powerpoint/2010/main" val="3711731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ACTIVITY: WE TESTED OUR ABILITY TO EXPLAIN SOME OF OUR ENGLISH IDIOMS; HERE ARE SOME IDIOMS FROM OTHER LANGUAGES.  WHAT DO YOU THINK THEY MIGHT MEAN?</a:t>
            </a:r>
          </a:p>
        </p:txBody>
      </p:sp>
      <p:sp>
        <p:nvSpPr>
          <p:cNvPr id="4" name="Slide Number Placeholder 3"/>
          <p:cNvSpPr>
            <a:spLocks noGrp="1"/>
          </p:cNvSpPr>
          <p:nvPr>
            <p:ph type="sldNum" sz="quarter" idx="5"/>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61438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PER PHRASE)</a:t>
            </a:r>
          </a:p>
          <a:p>
            <a:r>
              <a:rPr lang="en-US" dirty="0"/>
              <a:t>THE SKY’S THE LIMIT</a:t>
            </a:r>
          </a:p>
          <a:p>
            <a:r>
              <a:rPr lang="en-US" dirty="0"/>
              <a:t>ALFREDO SAUCE</a:t>
            </a:r>
          </a:p>
        </p:txBody>
      </p:sp>
      <p:sp>
        <p:nvSpPr>
          <p:cNvPr id="4" name="Slide Number Placeholder 3"/>
          <p:cNvSpPr>
            <a:spLocks noGrp="1"/>
          </p:cNvSpPr>
          <p:nvPr>
            <p:ph type="sldNum" sz="quarter" idx="5"/>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676239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PER PHRASE)</a:t>
            </a:r>
          </a:p>
          <a:p>
            <a:r>
              <a:rPr lang="en-US" dirty="0"/>
              <a:t>A PRACTICAL JOKE</a:t>
            </a:r>
          </a:p>
          <a:p>
            <a:r>
              <a:rPr lang="en-US" dirty="0"/>
              <a:t>THE MOTHER OF INVENTION</a:t>
            </a:r>
          </a:p>
        </p:txBody>
      </p:sp>
      <p:sp>
        <p:nvSpPr>
          <p:cNvPr id="4" name="Slide Number Placeholder 3"/>
          <p:cNvSpPr>
            <a:spLocks noGrp="1"/>
          </p:cNvSpPr>
          <p:nvPr>
            <p:ph type="sldNum" sz="quarter" idx="5"/>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39299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LET’S GET INTO THE STATISTICS THAT PROVIDE THE WHY FOR NEEDING THIS WORKSHOP.</a:t>
            </a:r>
          </a:p>
        </p:txBody>
      </p:sp>
      <p:sp>
        <p:nvSpPr>
          <p:cNvPr id="4" name="Slide Number Placeholder 3"/>
          <p:cNvSpPr>
            <a:spLocks noGrp="1"/>
          </p:cNvSpPr>
          <p:nvPr>
            <p:ph type="sldNum" sz="quarter" idx="5"/>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89904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INFLUXES OF REFUGEES AND IMMIGRANTS EVERY YEAR. THE COUNTRY OR AREA OF ORIGIN CHANGES OFTEN BASED ON THE WORLD “HOT SPOTS.”  MICHIGAN IS ONE OF THE MAIN STATES FOR RESETTLEMENT, ESP. IN THE DETROIT/DEARBORN AREA AND THE GRAND RAPIDS AREA, DUE TO POPULATIONS ALREADY HERE AND DUE TO TWO OF THE LARGEST RESETTLEMENT AGENCIES—SAMARITAS AND BETHANY—BEING LOCATED IN MICHIGAN. UNACCOMPANIED CHILDREN AND FAMILIES WITH CHILDREN WILL EVENTUALLY END UP IN THE SCHOOL SYSTEMS, SO WE NEED TO BE PREPARED TO RECEIVE THEM.</a:t>
            </a:r>
          </a:p>
        </p:txBody>
      </p:sp>
      <p:sp>
        <p:nvSpPr>
          <p:cNvPr id="4" name="Slide Number Placeholder 3"/>
          <p:cNvSpPr>
            <a:spLocks noGrp="1"/>
          </p:cNvSpPr>
          <p:nvPr>
            <p:ph type="sldNum" sz="quarter" idx="5"/>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89590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MINUTES</a:t>
            </a:r>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415790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3-4 MINUTES</a:t>
            </a:r>
          </a:p>
        </p:txBody>
      </p:sp>
      <p:sp>
        <p:nvSpPr>
          <p:cNvPr id="4" name="Slide Number Placeholder 3"/>
          <p:cNvSpPr>
            <a:spLocks noGrp="1"/>
          </p:cNvSpPr>
          <p:nvPr>
            <p:ph type="sldNum" sz="quarter" idx="10"/>
          </p:nvPr>
        </p:nvSpPr>
        <p:spPr/>
        <p:txBody>
          <a:bodyPr/>
          <a:lstStyle/>
          <a:p>
            <a:fld id="{3A2CC701-D80A-463B-8415-A85485312088}" type="slidenum">
              <a:rPr lang="en-US" smtClean="0"/>
              <a:t>12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and Share:  (3 min.)</a:t>
            </a:r>
          </a:p>
          <a:p>
            <a:r>
              <a:rPr lang="en-US" dirty="0"/>
              <a:t>Do you know what your name means?</a:t>
            </a:r>
          </a:p>
          <a:p>
            <a:r>
              <a:rPr lang="en-US" dirty="0"/>
              <a:t>Do you know your nation or culture of origin?</a:t>
            </a:r>
          </a:p>
          <a:p>
            <a:r>
              <a:rPr lang="en-US" dirty="0"/>
              <a:t>If you’re from a family that has “recently” immigrated, what has been your/their experience?</a:t>
            </a:r>
          </a:p>
        </p:txBody>
      </p:sp>
      <p:sp>
        <p:nvSpPr>
          <p:cNvPr id="4" name="Slide Number Placeholder 3"/>
          <p:cNvSpPr>
            <a:spLocks noGrp="1"/>
          </p:cNvSpPr>
          <p:nvPr>
            <p:ph type="sldNum" sz="quarter" idx="5"/>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78942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5/3/2023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5/3/2023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5/3/2023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5/3/2023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5/3/2023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5/3/2023</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5/3/2023</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5/3/2023</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5/3/2023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5/3/2023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5/3/2023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chigan.gov/mde/0,4615,7-140-22709_40192---,00.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wida.wisc.edu/sites/default/files/resource/CanDo-KeyUses-Gr-9-12.pdf"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smarckschools.org/cms/lib/ND02203833/Centricity/Domain/209/ILP%20BPS%202017-18.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kisd-my.sharepoint.com/:b:/g/personal/alanerozelle_kentisd_org/Ef6DmHPDKZdaqp9Wf-rX3TEBFJxGfKQEsZtOYbu8sSDCyg?e=FFxqD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www.michigan.gov/documents/mde/Michigan_Seal_of_Biliteracy_1.10.2017_610783_7.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clumich.org/en/press-releases/aclu-thanks-michigan-legislators-introducing-bills-allow-undocumented-immigra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lpp.org/2022immigrantsnapshot/Michiga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amaritas.org/Portals/0/UM%20Re-Issued%20Final%20Copy%20-%20Draft%20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066801"/>
            <a:ext cx="9753600" cy="2819399"/>
          </a:xfrm>
        </p:spPr>
        <p:txBody>
          <a:bodyPr>
            <a:normAutofit/>
          </a:bodyPr>
          <a:lstStyle/>
          <a:p>
            <a:r>
              <a:rPr lang="es-US" sz="5400" b="1" dirty="0">
                <a:solidFill>
                  <a:schemeClr val="accent1">
                    <a:lumMod val="50000"/>
                  </a:schemeClr>
                </a:solidFill>
              </a:rPr>
              <a:t>Help! I </a:t>
            </a:r>
            <a:r>
              <a:rPr lang="es-US" sz="5400" b="1" dirty="0" err="1">
                <a:solidFill>
                  <a:schemeClr val="accent1">
                    <a:lumMod val="50000"/>
                  </a:schemeClr>
                </a:solidFill>
              </a:rPr>
              <a:t>don’t</a:t>
            </a:r>
            <a:r>
              <a:rPr lang="es-US" sz="5400" b="1" dirty="0">
                <a:solidFill>
                  <a:schemeClr val="accent1">
                    <a:lumMod val="50000"/>
                  </a:schemeClr>
                </a:solidFill>
              </a:rPr>
              <a:t> </a:t>
            </a:r>
            <a:r>
              <a:rPr lang="es-US" sz="5400" b="1" dirty="0" err="1">
                <a:solidFill>
                  <a:schemeClr val="accent1">
                    <a:lumMod val="50000"/>
                  </a:schemeClr>
                </a:solidFill>
              </a:rPr>
              <a:t>speak</a:t>
            </a:r>
            <a:r>
              <a:rPr lang="es-US" sz="5400" b="1" dirty="0">
                <a:solidFill>
                  <a:schemeClr val="accent1">
                    <a:lumMod val="50000"/>
                  </a:schemeClr>
                </a:solidFill>
              </a:rPr>
              <a:t> swahili, kinyarwanda, </a:t>
            </a:r>
            <a:r>
              <a:rPr lang="es-US" sz="5400" b="1" dirty="0" err="1">
                <a:solidFill>
                  <a:schemeClr val="accent1">
                    <a:lumMod val="50000"/>
                  </a:schemeClr>
                </a:solidFill>
              </a:rPr>
              <a:t>spanish</a:t>
            </a:r>
            <a:r>
              <a:rPr lang="es-US" sz="5400" b="1" dirty="0">
                <a:solidFill>
                  <a:schemeClr val="accent1">
                    <a:lumMod val="50000"/>
                  </a:schemeClr>
                </a:solidFill>
              </a:rPr>
              <a:t>, </a:t>
            </a:r>
            <a:r>
              <a:rPr lang="es-US" sz="5400" b="1" dirty="0" err="1">
                <a:solidFill>
                  <a:schemeClr val="accent1">
                    <a:lumMod val="50000"/>
                  </a:schemeClr>
                </a:solidFill>
              </a:rPr>
              <a:t>or</a:t>
            </a:r>
            <a:r>
              <a:rPr lang="es-US" sz="5400" b="1" dirty="0">
                <a:solidFill>
                  <a:schemeClr val="accent1">
                    <a:lumMod val="50000"/>
                  </a:schemeClr>
                </a:solidFill>
              </a:rPr>
              <a:t> </a:t>
            </a:r>
            <a:r>
              <a:rPr lang="es-US" sz="5400" b="1" dirty="0" err="1">
                <a:solidFill>
                  <a:schemeClr val="accent1">
                    <a:lumMod val="50000"/>
                  </a:schemeClr>
                </a:solidFill>
              </a:rPr>
              <a:t>arabic</a:t>
            </a:r>
            <a:r>
              <a:rPr lang="es-US" sz="5400" b="1" dirty="0">
                <a:solidFill>
                  <a:schemeClr val="accent1">
                    <a:lumMod val="50000"/>
                  </a:schemeClr>
                </a:solidFill>
              </a:rPr>
              <a:t>!</a:t>
            </a:r>
            <a:endParaRPr lang="en-US" sz="5400" b="1" dirty="0">
              <a:solidFill>
                <a:schemeClr val="accent1">
                  <a:lumMod val="50000"/>
                </a:schemeClr>
              </a:solidFill>
            </a:endParaRPr>
          </a:p>
        </p:txBody>
      </p:sp>
      <p:sp>
        <p:nvSpPr>
          <p:cNvPr id="3" name="Subtitle 2"/>
          <p:cNvSpPr>
            <a:spLocks noGrp="1"/>
          </p:cNvSpPr>
          <p:nvPr>
            <p:ph type="subTitle" idx="1"/>
          </p:nvPr>
        </p:nvSpPr>
        <p:spPr>
          <a:xfrm>
            <a:off x="1217614" y="4191000"/>
            <a:ext cx="8762998" cy="1981200"/>
          </a:xfrm>
        </p:spPr>
        <p:txBody>
          <a:bodyPr>
            <a:noAutofit/>
          </a:bodyPr>
          <a:lstStyle/>
          <a:p>
            <a:r>
              <a:rPr lang="es-US" sz="3200" b="1" dirty="0"/>
              <a:t>HOW TO SUPPORT ENGLISH LEARNERS IN YOUR CTE PROGRAM</a:t>
            </a:r>
          </a:p>
          <a:p>
            <a:endParaRPr lang="es-US" b="1" dirty="0"/>
          </a:p>
          <a:p>
            <a:r>
              <a:rPr lang="es-US" b="1" dirty="0"/>
              <a:t>	ALANE ROZELLE, KENT CAREER TECH CENTER, GRAND RAPIDS</a:t>
            </a:r>
          </a:p>
          <a:p>
            <a:r>
              <a:rPr lang="es-US" b="1" dirty="0"/>
              <a:t>             MOSPA 2023</a:t>
            </a:r>
            <a:endParaRPr lang="en-US" b="1"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78B3-2338-4F75-9DE8-B3DD82257AAA}"/>
              </a:ext>
            </a:extLst>
          </p:cNvPr>
          <p:cNvSpPr>
            <a:spLocks noGrp="1"/>
          </p:cNvSpPr>
          <p:nvPr>
            <p:ph type="title"/>
          </p:nvPr>
        </p:nvSpPr>
        <p:spPr>
          <a:xfrm>
            <a:off x="1217614" y="274638"/>
            <a:ext cx="9966532" cy="1325562"/>
          </a:xfrm>
        </p:spPr>
        <p:txBody>
          <a:bodyPr/>
          <a:lstStyle/>
          <a:p>
            <a:r>
              <a:rPr lang="en-US" dirty="0"/>
              <a:t>			   </a:t>
            </a:r>
            <a:r>
              <a:rPr lang="en-US" sz="4400" b="1" dirty="0"/>
              <a:t>RIGHTS TO EDUCATION</a:t>
            </a:r>
          </a:p>
        </p:txBody>
      </p:sp>
      <p:sp>
        <p:nvSpPr>
          <p:cNvPr id="3" name="Content Placeholder 2">
            <a:extLst>
              <a:ext uri="{FF2B5EF4-FFF2-40B4-BE49-F238E27FC236}">
                <a16:creationId xmlns:a16="http://schemas.microsoft.com/office/drawing/2014/main" id="{C9F4B9F9-8A96-420D-9D32-0FC36CAF2559}"/>
              </a:ext>
            </a:extLst>
          </p:cNvPr>
          <p:cNvSpPr>
            <a:spLocks noGrp="1"/>
          </p:cNvSpPr>
          <p:nvPr>
            <p:ph sz="half" idx="1"/>
          </p:nvPr>
        </p:nvSpPr>
        <p:spPr>
          <a:xfrm>
            <a:off x="1233278" y="1828800"/>
            <a:ext cx="9966533" cy="4343400"/>
          </a:xfrm>
        </p:spPr>
        <p:txBody>
          <a:bodyPr>
            <a:normAutofit fontScale="92500"/>
          </a:bodyPr>
          <a:lstStyle/>
          <a:p>
            <a:pPr lvl="0"/>
            <a:r>
              <a:rPr lang="en-US" altLang="zh-CN" dirty="0"/>
              <a:t>OCR (Office of Civil Rights) Title VI Policy is Violated If:</a:t>
            </a:r>
            <a:endParaRPr lang="en-US" altLang="zh-CN" sz="2400" dirty="0"/>
          </a:p>
          <a:p>
            <a:pPr lvl="0"/>
            <a:r>
              <a:rPr lang="en-US" altLang="zh-CN" sz="2400" u="sng" dirty="0"/>
              <a:t>students are excluded from effective participation in school because of their inability to speak and understand the language of instruction;</a:t>
            </a:r>
          </a:p>
          <a:p>
            <a:pPr lvl="0"/>
            <a:r>
              <a:rPr lang="en-US" altLang="zh-CN" sz="2400" dirty="0"/>
              <a:t>national-origin minority students are misassigned to classes for </a:t>
            </a:r>
            <a:r>
              <a:rPr lang="en-US" altLang="zh-CN" dirty="0"/>
              <a:t>those with intellectual disabilities </a:t>
            </a:r>
            <a:r>
              <a:rPr lang="en-US" altLang="zh-CN" sz="2400" dirty="0"/>
              <a:t>because of their lack of English skills;</a:t>
            </a:r>
          </a:p>
          <a:p>
            <a:pPr lvl="0"/>
            <a:r>
              <a:rPr lang="en-US" altLang="zh-CN" sz="2400" dirty="0"/>
              <a:t>programs for students whose English is less than proficient are not designed to teach them English as soon as possible, or if these programs operate as a dead-end track; or</a:t>
            </a:r>
          </a:p>
          <a:p>
            <a:pPr lvl="0"/>
            <a:r>
              <a:rPr lang="en-US" altLang="zh-CN" sz="2400" u="sng" dirty="0"/>
              <a:t>parents whose English is limited do not receive school notices and other information in a language they can understand.</a:t>
            </a:r>
          </a:p>
          <a:p>
            <a:endParaRPr lang="en-US" dirty="0"/>
          </a:p>
        </p:txBody>
      </p:sp>
      <p:pic>
        <p:nvPicPr>
          <p:cNvPr id="2054" name="Picture 6" descr="Best Books of 2022 Picked by PEOPLE Magazine">
            <a:extLst>
              <a:ext uri="{FF2B5EF4-FFF2-40B4-BE49-F238E27FC236}">
                <a16:creationId xmlns:a16="http://schemas.microsoft.com/office/drawing/2014/main" id="{1487E5C5-71B6-4D01-A50B-237D0C9ED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2" y="401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7649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762C-EEED-4A39-A7A4-F297CC575D23}"/>
              </a:ext>
            </a:extLst>
          </p:cNvPr>
          <p:cNvSpPr>
            <a:spLocks noGrp="1"/>
          </p:cNvSpPr>
          <p:nvPr>
            <p:ph type="title"/>
          </p:nvPr>
        </p:nvSpPr>
        <p:spPr/>
        <p:txBody>
          <a:bodyPr>
            <a:normAutofit/>
          </a:bodyPr>
          <a:lstStyle/>
          <a:p>
            <a:r>
              <a:rPr lang="en-US" sz="3600" b="1" dirty="0"/>
              <a:t>Per title vi, schools are required to:</a:t>
            </a:r>
          </a:p>
        </p:txBody>
      </p:sp>
      <p:sp>
        <p:nvSpPr>
          <p:cNvPr id="3" name="Content Placeholder 2">
            <a:extLst>
              <a:ext uri="{FF2B5EF4-FFF2-40B4-BE49-F238E27FC236}">
                <a16:creationId xmlns:a16="http://schemas.microsoft.com/office/drawing/2014/main" id="{D0FF8FC1-0B51-4F90-80ED-931B02F65A69}"/>
              </a:ext>
            </a:extLst>
          </p:cNvPr>
          <p:cNvSpPr>
            <a:spLocks noGrp="1"/>
          </p:cNvSpPr>
          <p:nvPr>
            <p:ph idx="1"/>
          </p:nvPr>
        </p:nvSpPr>
        <p:spPr/>
        <p:txBody>
          <a:bodyPr/>
          <a:lstStyle/>
          <a:p>
            <a:pPr lvl="0"/>
            <a:r>
              <a:rPr lang="en-US" altLang="zh-CN" u="sng" dirty="0"/>
              <a:t>identify students who need assistance</a:t>
            </a:r>
            <a:r>
              <a:rPr lang="en-US" altLang="zh-CN" dirty="0"/>
              <a:t>;</a:t>
            </a:r>
          </a:p>
          <a:p>
            <a:pPr lvl="0"/>
            <a:r>
              <a:rPr lang="en-US" altLang="zh-CN" dirty="0"/>
              <a:t>develop a program which, in the view of experts in the field, has a reasonable chance for success;</a:t>
            </a:r>
          </a:p>
          <a:p>
            <a:pPr lvl="0"/>
            <a:r>
              <a:rPr lang="en-US" altLang="zh-CN" u="sng" dirty="0"/>
              <a:t>ensure that necessary staff</a:t>
            </a:r>
            <a:r>
              <a:rPr lang="en-US" altLang="zh-CN" dirty="0"/>
              <a:t>, curricular materials, and facilities are in place and used properly;</a:t>
            </a:r>
          </a:p>
          <a:p>
            <a:pPr lvl="0"/>
            <a:r>
              <a:rPr lang="en-US" altLang="zh-CN" u="sng" dirty="0"/>
              <a:t>develop appropriate evaluation standards</a:t>
            </a:r>
            <a:r>
              <a:rPr lang="en-US" altLang="zh-CN" dirty="0"/>
              <a:t>, including program exit criteria, for measuring the progress of students; and</a:t>
            </a:r>
          </a:p>
          <a:p>
            <a:pPr lvl="0"/>
            <a:r>
              <a:rPr lang="en-US" altLang="zh-CN" dirty="0"/>
              <a:t>assess the success of the program and </a:t>
            </a:r>
            <a:r>
              <a:rPr lang="en-US" altLang="zh-CN" u="sng" dirty="0"/>
              <a:t>modify it where needed.</a:t>
            </a:r>
          </a:p>
          <a:p>
            <a:endParaRPr lang="en-US" dirty="0"/>
          </a:p>
        </p:txBody>
      </p:sp>
      <p:pic>
        <p:nvPicPr>
          <p:cNvPr id="3076" name="Picture 4" descr="23,000+ Free Border Designs | Vector Borders, Frames, and Invitation  Templates">
            <a:extLst>
              <a:ext uri="{FF2B5EF4-FFF2-40B4-BE49-F238E27FC236}">
                <a16:creationId xmlns:a16="http://schemas.microsoft.com/office/drawing/2014/main" id="{A6F05228-AC51-4ADA-80B7-5FD6F9FBA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5638800"/>
            <a:ext cx="6248400" cy="1181100"/>
          </a:xfrm>
          <a:prstGeom prst="rect">
            <a:avLst/>
          </a:prstGeom>
          <a:solidFill>
            <a:schemeClr val="bg2">
              <a:lumMod val="40000"/>
              <a:lumOff val="60000"/>
            </a:schemeClr>
          </a:solidFill>
        </p:spPr>
      </p:pic>
    </p:spTree>
    <p:extLst>
      <p:ext uri="{BB962C8B-B14F-4D97-AF65-F5344CB8AC3E}">
        <p14:creationId xmlns:p14="http://schemas.microsoft.com/office/powerpoint/2010/main" val="21531357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812" y="274638"/>
            <a:ext cx="10058402" cy="1325562"/>
          </a:xfrm>
        </p:spPr>
        <p:txBody>
          <a:bodyPr>
            <a:normAutofit/>
          </a:bodyPr>
          <a:lstStyle/>
          <a:p>
            <a:r>
              <a:rPr lang="en-US" b="1" dirty="0">
                <a:solidFill>
                  <a:schemeClr val="accent6">
                    <a:lumMod val="50000"/>
                  </a:schemeClr>
                </a:solidFill>
              </a:rPr>
              <a:t>WHY CTE SHOULD BE GOOD FIT FOR ELLs</a:t>
            </a:r>
          </a:p>
        </p:txBody>
      </p:sp>
      <p:sp>
        <p:nvSpPr>
          <p:cNvPr id="5" name="Content Placeholder 4"/>
          <p:cNvSpPr>
            <a:spLocks noGrp="1"/>
          </p:cNvSpPr>
          <p:nvPr>
            <p:ph sz="half" idx="2"/>
          </p:nvPr>
        </p:nvSpPr>
        <p:spPr/>
        <p:txBody>
          <a:bodyPr>
            <a:normAutofit fontScale="92500" lnSpcReduction="10000"/>
          </a:bodyPr>
          <a:lstStyle/>
          <a:p>
            <a:r>
              <a:rPr lang="en-US" b="1" dirty="0"/>
              <a:t>See and Do  </a:t>
            </a:r>
          </a:p>
          <a:p>
            <a:r>
              <a:rPr lang="en-US" b="1" dirty="0"/>
              <a:t>Developing vocab in desired career path</a:t>
            </a:r>
          </a:p>
          <a:p>
            <a:r>
              <a:rPr lang="en-US" b="1" dirty="0"/>
              <a:t>Learning a marketable skill </a:t>
            </a:r>
            <a:r>
              <a:rPr lang="en-US" b="1" u="sng" dirty="0"/>
              <a:t>along with </a:t>
            </a:r>
            <a:r>
              <a:rPr lang="en-US" b="1" dirty="0"/>
              <a:t>language-learning</a:t>
            </a:r>
          </a:p>
          <a:p>
            <a:r>
              <a:rPr lang="en-US" b="1" dirty="0"/>
              <a:t>Giving graduation a purpose</a:t>
            </a:r>
          </a:p>
          <a:p>
            <a:r>
              <a:rPr lang="en-US" b="1" dirty="0"/>
              <a:t>Developing relationships with adults in the career path and connections in industry</a:t>
            </a:r>
          </a:p>
          <a:p>
            <a:r>
              <a:rPr lang="en-US" b="1" dirty="0"/>
              <a:t>Learning the “American” system of work</a:t>
            </a:r>
          </a:p>
        </p:txBody>
      </p:sp>
      <p:pic>
        <p:nvPicPr>
          <p:cNvPr id="3" name="Content Placeholder 2"/>
          <p:cNvPicPr>
            <a:picLocks noGrp="1" noChangeAspect="1"/>
          </p:cNvPicPr>
          <p:nvPr>
            <p:ph sz="half" idx="1"/>
          </p:nvPr>
        </p:nvPicPr>
        <p:blipFill>
          <a:blip r:embed="rId3"/>
          <a:stretch>
            <a:fillRect/>
          </a:stretch>
        </p:blipFill>
        <p:spPr>
          <a:xfrm>
            <a:off x="912812" y="2018974"/>
            <a:ext cx="4708525" cy="1951046"/>
          </a:xfrm>
          <a:prstGeom prst="rect">
            <a:avLst/>
          </a:prstGeom>
        </p:spPr>
      </p:pic>
      <p:pic>
        <p:nvPicPr>
          <p:cNvPr id="7" name="Picture 6"/>
          <p:cNvPicPr>
            <a:picLocks noChangeAspect="1"/>
          </p:cNvPicPr>
          <p:nvPr/>
        </p:nvPicPr>
        <p:blipFill>
          <a:blip r:embed="rId4"/>
          <a:stretch>
            <a:fillRect/>
          </a:stretch>
        </p:blipFill>
        <p:spPr>
          <a:xfrm>
            <a:off x="912812" y="4343400"/>
            <a:ext cx="4708525" cy="2171700"/>
          </a:xfrm>
          <a:prstGeom prst="rect">
            <a:avLst/>
          </a:prstGeom>
        </p:spPr>
      </p:pic>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First: get to know one another</a:t>
            </a:r>
          </a:p>
        </p:txBody>
      </p:sp>
      <p:graphicFrame>
        <p:nvGraphicFramePr>
          <p:cNvPr id="5" name="Content Placeholder 4" descr="Step down process diagram showing sequence of 3 steps in descending order with tasks"/>
          <p:cNvGraphicFramePr>
            <a:graphicFrameLocks noGrp="1"/>
          </p:cNvGraphicFramePr>
          <p:nvPr>
            <p:ph sz="half" idx="2"/>
            <p:extLst>
              <p:ext uri="{D42A27DB-BD31-4B8C-83A1-F6EECF244321}">
                <p14:modId xmlns:p14="http://schemas.microsoft.com/office/powerpoint/2010/main" val="3131201529"/>
              </p:ext>
            </p:extLst>
          </p:nvPr>
        </p:nvGraphicFramePr>
        <p:xfrm>
          <a:off x="6262688" y="1828800"/>
          <a:ext cx="47085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1"/>
          </p:nvPr>
        </p:nvSpPr>
        <p:spPr/>
        <p:txBody>
          <a:bodyPr>
            <a:normAutofit/>
          </a:bodyPr>
          <a:lstStyle/>
          <a:p>
            <a:r>
              <a:rPr lang="en-US" sz="3200" b="1" dirty="0"/>
              <a:t>Names / Identity</a:t>
            </a:r>
          </a:p>
          <a:p>
            <a:r>
              <a:rPr lang="en-US" sz="3200" b="1" dirty="0"/>
              <a:t>Home Country, Culture, Languages Spoken</a:t>
            </a:r>
          </a:p>
          <a:p>
            <a:r>
              <a:rPr lang="en-US" sz="3200" b="1" dirty="0"/>
              <a:t>Prior Education &amp; English Ability</a:t>
            </a:r>
          </a:p>
          <a:p>
            <a:r>
              <a:rPr lang="en-US" sz="3200" b="1" dirty="0"/>
              <a:t>Support Base</a:t>
            </a:r>
          </a:p>
        </p:txBody>
      </p:sp>
    </p:spTree>
    <p:extLst>
      <p:ext uri="{BB962C8B-B14F-4D97-AF65-F5344CB8AC3E}">
        <p14:creationId xmlns:p14="http://schemas.microsoft.com/office/powerpoint/2010/main" val="141783683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133600"/>
            <a:ext cx="9753600" cy="3657599"/>
          </a:xfrm>
        </p:spPr>
        <p:txBody>
          <a:bodyPr/>
          <a:lstStyle/>
          <a:p>
            <a:r>
              <a:rPr lang="en-US" b="1" dirty="0"/>
              <a:t>1.  </a:t>
            </a:r>
            <a:r>
              <a:rPr lang="en-US" b="1" dirty="0" err="1"/>
              <a:t>Wida</a:t>
            </a:r>
            <a:br>
              <a:rPr lang="en-US" b="1" dirty="0"/>
            </a:br>
            <a:r>
              <a:rPr lang="en-US" b="1" dirty="0"/>
              <a:t>2.  Can do DESCRIPTORS</a:t>
            </a:r>
            <a:br>
              <a:rPr lang="en-US" b="1" dirty="0"/>
            </a:br>
            <a:r>
              <a:rPr lang="en-US" b="1" dirty="0"/>
              <a:t>3.  LANGUAGE ACQUISITION PLANS</a:t>
            </a:r>
          </a:p>
        </p:txBody>
      </p:sp>
      <p:sp>
        <p:nvSpPr>
          <p:cNvPr id="5" name="Text Placeholder 4"/>
          <p:cNvSpPr>
            <a:spLocks noGrp="1"/>
          </p:cNvSpPr>
          <p:nvPr>
            <p:ph type="body" idx="1"/>
          </p:nvPr>
        </p:nvSpPr>
        <p:spPr/>
        <p:txBody>
          <a:bodyPr>
            <a:normAutofit/>
          </a:bodyPr>
          <a:lstStyle/>
          <a:p>
            <a:r>
              <a:rPr lang="en-US" sz="5400" b="1" dirty="0">
                <a:solidFill>
                  <a:srgbClr val="FFC50D"/>
                </a:solidFill>
              </a:rPr>
              <a:t>WIDA AND LAPs</a:t>
            </a:r>
          </a:p>
        </p:txBody>
      </p:sp>
      <p:pic>
        <p:nvPicPr>
          <p:cNvPr id="1026" name="Picture 2" descr="Culture and Customs of Nepal | Geography of Nepal | Nepalese Hospitality">
            <a:extLst>
              <a:ext uri="{FF2B5EF4-FFF2-40B4-BE49-F238E27FC236}">
                <a16:creationId xmlns:a16="http://schemas.microsoft.com/office/drawing/2014/main" id="{93E95A2A-BB61-4C64-AAB7-5431F6583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2" y="152400"/>
            <a:ext cx="5126789" cy="2971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514422-F005-4347-A1A2-7C22806544F0}"/>
              </a:ext>
            </a:extLst>
          </p:cNvPr>
          <p:cNvSpPr txBox="1"/>
          <p:nvPr/>
        </p:nvSpPr>
        <p:spPr>
          <a:xfrm>
            <a:off x="7120732" y="3124200"/>
            <a:ext cx="4307679" cy="424732"/>
          </a:xfrm>
          <a:prstGeom prst="rect">
            <a:avLst/>
          </a:prstGeom>
          <a:noFill/>
        </p:spPr>
        <p:txBody>
          <a:bodyPr wrap="square" rtlCol="0">
            <a:spAutoFit/>
          </a:bodyPr>
          <a:lstStyle/>
          <a:p>
            <a:pPr>
              <a:lnSpc>
                <a:spcPct val="90000"/>
              </a:lnSpc>
            </a:pPr>
            <a:r>
              <a:rPr lang="en-US" sz="2400" dirty="0"/>
              <a:t>Nepalese ethnic dancers</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217614" y="304800"/>
            <a:ext cx="4709160" cy="1600201"/>
          </a:xfrm>
        </p:spPr>
        <p:txBody>
          <a:bodyPr>
            <a:normAutofit/>
          </a:bodyPr>
          <a:lstStyle/>
          <a:p>
            <a:pPr algn="ctr"/>
            <a:endParaRPr lang="en-US" sz="3200" b="1" dirty="0"/>
          </a:p>
          <a:p>
            <a:pPr algn="ctr"/>
            <a:r>
              <a:rPr lang="en-US" sz="3200" b="1" dirty="0"/>
              <a:t>WIDA</a:t>
            </a:r>
          </a:p>
          <a:p>
            <a:pPr algn="ctr"/>
            <a:r>
              <a:rPr lang="en-US" sz="1200" b="1" dirty="0">
                <a:hlinkClick r:id="rId3"/>
              </a:rPr>
              <a:t>https://www.michigan.gov/mde/0,4615,7-140-22709_40192---,00.html</a:t>
            </a:r>
            <a:endParaRPr lang="en-US" sz="1200" b="1" dirty="0"/>
          </a:p>
          <a:p>
            <a:pPr algn="ctr"/>
            <a:endParaRPr lang="en-US" sz="3200" b="1" dirty="0"/>
          </a:p>
        </p:txBody>
      </p:sp>
      <p:pic>
        <p:nvPicPr>
          <p:cNvPr id="3" name="Content Placeholder 2"/>
          <p:cNvPicPr>
            <a:picLocks noGrp="1" noChangeAspect="1"/>
          </p:cNvPicPr>
          <p:nvPr>
            <p:ph sz="half" idx="2"/>
          </p:nvPr>
        </p:nvPicPr>
        <p:blipFill>
          <a:blip r:embed="rId4"/>
          <a:stretch>
            <a:fillRect/>
          </a:stretch>
        </p:blipFill>
        <p:spPr>
          <a:xfrm>
            <a:off x="1598612" y="1693581"/>
            <a:ext cx="3733800" cy="4478619"/>
          </a:xfrm>
          <a:prstGeom prst="rect">
            <a:avLst/>
          </a:prstGeom>
        </p:spPr>
      </p:pic>
      <p:sp>
        <p:nvSpPr>
          <p:cNvPr id="10" name="Text Placeholder 9"/>
          <p:cNvSpPr>
            <a:spLocks noGrp="1"/>
          </p:cNvSpPr>
          <p:nvPr>
            <p:ph type="body" sz="quarter" idx="3"/>
          </p:nvPr>
        </p:nvSpPr>
        <p:spPr>
          <a:xfrm>
            <a:off x="6262054" y="457201"/>
            <a:ext cx="4709160" cy="1371600"/>
          </a:xfrm>
        </p:spPr>
        <p:txBody>
          <a:bodyPr>
            <a:normAutofit/>
          </a:bodyPr>
          <a:lstStyle/>
          <a:p>
            <a:r>
              <a:rPr lang="en-US" sz="3200" b="1" dirty="0"/>
              <a:t> Can do DESCRIPTORS</a:t>
            </a:r>
          </a:p>
          <a:p>
            <a:r>
              <a:rPr lang="en-US" sz="1000" b="1" dirty="0">
                <a:hlinkClick r:id="rId5"/>
              </a:rPr>
              <a:t>https://wida.wisc.edu/sites/default/files/resource/CanDo-KeyUses-Gr-9-12.pdf</a:t>
            </a:r>
            <a:endParaRPr lang="en-US" sz="1000" b="1" dirty="0"/>
          </a:p>
          <a:p>
            <a:endParaRPr lang="en-US" sz="1000" b="1" dirty="0"/>
          </a:p>
        </p:txBody>
      </p:sp>
      <p:pic>
        <p:nvPicPr>
          <p:cNvPr id="5" name="Content Placeholder 4"/>
          <p:cNvPicPr>
            <a:picLocks noGrp="1" noChangeAspect="1"/>
          </p:cNvPicPr>
          <p:nvPr>
            <p:ph sz="quarter" idx="4"/>
          </p:nvPr>
        </p:nvPicPr>
        <p:blipFill>
          <a:blip r:embed="rId6"/>
          <a:stretch>
            <a:fillRect/>
          </a:stretch>
        </p:blipFill>
        <p:spPr>
          <a:xfrm>
            <a:off x="5917115" y="1693581"/>
            <a:ext cx="5872290" cy="4478619"/>
          </a:xfrm>
          <a:prstGeom prst="rect">
            <a:avLst/>
          </a:prstGeom>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D49294-AB5C-437C-BEDD-173836B041B0}"/>
              </a:ext>
            </a:extLst>
          </p:cNvPr>
          <p:cNvPicPr>
            <a:picLocks noChangeAspect="1"/>
          </p:cNvPicPr>
          <p:nvPr/>
        </p:nvPicPr>
        <p:blipFill>
          <a:blip r:embed="rId2"/>
          <a:stretch>
            <a:fillRect/>
          </a:stretch>
        </p:blipFill>
        <p:spPr>
          <a:xfrm>
            <a:off x="2284412" y="2008856"/>
            <a:ext cx="7900744" cy="4812528"/>
          </a:xfrm>
          <a:prstGeom prst="rect">
            <a:avLst/>
          </a:prstGeom>
        </p:spPr>
      </p:pic>
      <p:pic>
        <p:nvPicPr>
          <p:cNvPr id="4" name="Picture 3">
            <a:extLst>
              <a:ext uri="{FF2B5EF4-FFF2-40B4-BE49-F238E27FC236}">
                <a16:creationId xmlns:a16="http://schemas.microsoft.com/office/drawing/2014/main" id="{5FC55B66-4695-4DD2-B4FB-8CCD88E7CC42}"/>
              </a:ext>
            </a:extLst>
          </p:cNvPr>
          <p:cNvPicPr>
            <a:picLocks noChangeAspect="1"/>
          </p:cNvPicPr>
          <p:nvPr/>
        </p:nvPicPr>
        <p:blipFill>
          <a:blip r:embed="rId3"/>
          <a:stretch>
            <a:fillRect/>
          </a:stretch>
        </p:blipFill>
        <p:spPr>
          <a:xfrm>
            <a:off x="0" y="18803"/>
            <a:ext cx="8361361" cy="1981200"/>
          </a:xfrm>
          <a:prstGeom prst="rect">
            <a:avLst/>
          </a:prstGeom>
        </p:spPr>
      </p:pic>
    </p:spTree>
    <p:extLst>
      <p:ext uri="{BB962C8B-B14F-4D97-AF65-F5344CB8AC3E}">
        <p14:creationId xmlns:p14="http://schemas.microsoft.com/office/powerpoint/2010/main" val="1171844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80E0-EEC1-4F0E-88B8-F31263F074D7}"/>
              </a:ext>
            </a:extLst>
          </p:cNvPr>
          <p:cNvSpPr>
            <a:spLocks noGrp="1"/>
          </p:cNvSpPr>
          <p:nvPr>
            <p:ph type="title"/>
          </p:nvPr>
        </p:nvSpPr>
        <p:spPr>
          <a:xfrm>
            <a:off x="-1" y="274638"/>
            <a:ext cx="13028613" cy="1325562"/>
          </a:xfrm>
        </p:spPr>
        <p:txBody>
          <a:bodyPr>
            <a:normAutofit/>
          </a:bodyPr>
          <a:lstStyle/>
          <a:p>
            <a:r>
              <a:rPr lang="en-US" sz="4400" b="1" dirty="0"/>
              <a:t>CLASSROOM TIPS FOR INSTRUCTION/SUPPORT</a:t>
            </a:r>
          </a:p>
        </p:txBody>
      </p:sp>
      <p:sp>
        <p:nvSpPr>
          <p:cNvPr id="3" name="Content Placeholder 2">
            <a:extLst>
              <a:ext uri="{FF2B5EF4-FFF2-40B4-BE49-F238E27FC236}">
                <a16:creationId xmlns:a16="http://schemas.microsoft.com/office/drawing/2014/main" id="{B45187FD-5DB0-4BDA-9D18-D652063B36F7}"/>
              </a:ext>
            </a:extLst>
          </p:cNvPr>
          <p:cNvSpPr>
            <a:spLocks noGrp="1"/>
          </p:cNvSpPr>
          <p:nvPr>
            <p:ph idx="1"/>
          </p:nvPr>
        </p:nvSpPr>
        <p:spPr/>
        <p:txBody>
          <a:bodyPr>
            <a:noAutofit/>
          </a:bodyPr>
          <a:lstStyle/>
          <a:p>
            <a:r>
              <a:rPr lang="en-US" sz="3200" b="1" dirty="0"/>
              <a:t>1.  BUILD RELATIONSHIPS.</a:t>
            </a:r>
          </a:p>
          <a:p>
            <a:r>
              <a:rPr lang="en-US" sz="3200" b="1" dirty="0"/>
              <a:t>2.  INCORPORATE THE EL’S CULTURE IN THE CTE CLASSROOM.</a:t>
            </a:r>
          </a:p>
          <a:p>
            <a:r>
              <a:rPr lang="en-US" sz="3200" b="1" dirty="0"/>
              <a:t>3.  PAIRING:  same language vs a native English-speaker.</a:t>
            </a:r>
          </a:p>
          <a:p>
            <a:r>
              <a:rPr lang="en-US" sz="3200" b="1" dirty="0"/>
              <a:t>4.  LECTURING/INSTRUCTION:  speech, idioms, vocab.</a:t>
            </a:r>
          </a:p>
          <a:p>
            <a:pPr marL="45720" indent="0">
              <a:buNone/>
            </a:pPr>
            <a:r>
              <a:rPr lang="en-US" sz="3200" b="1" dirty="0"/>
              <a:t>	*PAIR &amp; SHARE– next slide!</a:t>
            </a:r>
          </a:p>
        </p:txBody>
      </p:sp>
    </p:spTree>
    <p:extLst>
      <p:ext uri="{BB962C8B-B14F-4D97-AF65-F5344CB8AC3E}">
        <p14:creationId xmlns:p14="http://schemas.microsoft.com/office/powerpoint/2010/main" val="3432767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2A30-3D6E-4D1A-B2F3-234B6454AC66}"/>
              </a:ext>
            </a:extLst>
          </p:cNvPr>
          <p:cNvSpPr>
            <a:spLocks noGrp="1"/>
          </p:cNvSpPr>
          <p:nvPr>
            <p:ph type="title"/>
          </p:nvPr>
        </p:nvSpPr>
        <p:spPr/>
        <p:txBody>
          <a:bodyPr/>
          <a:lstStyle/>
          <a:p>
            <a:r>
              <a:rPr lang="en-US" b="1" dirty="0"/>
              <a:t>PAIR &amp; SHARE:</a:t>
            </a:r>
          </a:p>
        </p:txBody>
      </p:sp>
      <p:sp>
        <p:nvSpPr>
          <p:cNvPr id="3" name="Content Placeholder 2">
            <a:extLst>
              <a:ext uri="{FF2B5EF4-FFF2-40B4-BE49-F238E27FC236}">
                <a16:creationId xmlns:a16="http://schemas.microsoft.com/office/drawing/2014/main" id="{10882918-067D-44EA-A35C-D078AB9495B6}"/>
              </a:ext>
            </a:extLst>
          </p:cNvPr>
          <p:cNvSpPr>
            <a:spLocks noGrp="1"/>
          </p:cNvSpPr>
          <p:nvPr>
            <p:ph idx="1"/>
          </p:nvPr>
        </p:nvSpPr>
        <p:spPr>
          <a:xfrm>
            <a:off x="1217614" y="1981200"/>
            <a:ext cx="9753600" cy="4343400"/>
          </a:xfrm>
        </p:spPr>
        <p:txBody>
          <a:bodyPr>
            <a:normAutofit/>
          </a:bodyPr>
          <a:lstStyle/>
          <a:p>
            <a:r>
              <a:rPr lang="en-US" sz="2800" b="1" dirty="0"/>
              <a:t>DISCUSS HOW YOU WOULD EXPLAIN THESE TERMS OR IDIOMS:</a:t>
            </a:r>
          </a:p>
          <a:p>
            <a:r>
              <a:rPr lang="en-US" b="1" dirty="0"/>
              <a:t>RED FLAG  (!)</a:t>
            </a:r>
          </a:p>
          <a:p>
            <a:r>
              <a:rPr lang="en-US" b="1" dirty="0"/>
              <a:t>HIT IT OUT OF THE BALLPARK  (We’re playing baseball now?)</a:t>
            </a:r>
          </a:p>
          <a:p>
            <a:r>
              <a:rPr lang="en-US" b="1" dirty="0"/>
              <a:t>TAKE A BACK SEAT TO …</a:t>
            </a:r>
          </a:p>
          <a:p>
            <a:r>
              <a:rPr lang="en-US" b="1" dirty="0"/>
              <a:t>WATER UNDER THE BRIDGE</a:t>
            </a:r>
          </a:p>
          <a:p>
            <a:r>
              <a:rPr lang="en-US" b="1" dirty="0"/>
              <a:t>DON’T LET THE CAT OUT OF THE BAG  (What cat? Why in bag?)</a:t>
            </a:r>
          </a:p>
          <a:p>
            <a:r>
              <a:rPr lang="en-US" b="1" dirty="0"/>
              <a:t>IT’S A PIECE OF CAKE (Where’s the cake?)</a:t>
            </a:r>
          </a:p>
        </p:txBody>
      </p:sp>
    </p:spTree>
    <p:extLst>
      <p:ext uri="{BB962C8B-B14F-4D97-AF65-F5344CB8AC3E}">
        <p14:creationId xmlns:p14="http://schemas.microsoft.com/office/powerpoint/2010/main" val="373095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B9D92-B4C2-4C53-94CB-395D8EA9D9B9}"/>
              </a:ext>
            </a:extLst>
          </p:cNvPr>
          <p:cNvSpPr>
            <a:spLocks noGrp="1"/>
          </p:cNvSpPr>
          <p:nvPr>
            <p:ph idx="1"/>
          </p:nvPr>
        </p:nvSpPr>
        <p:spPr>
          <a:xfrm>
            <a:off x="1" y="457200"/>
            <a:ext cx="12188824" cy="6400800"/>
          </a:xfrm>
        </p:spPr>
        <p:txBody>
          <a:bodyPr>
            <a:normAutofit fontScale="25000" lnSpcReduction="20000"/>
          </a:bodyPr>
          <a:lstStyle/>
          <a:p>
            <a:r>
              <a:rPr lang="en-US" sz="11200" b="1" dirty="0"/>
              <a:t>5. VISUALS: VOCAB, DEMOS, HANDS-ON</a:t>
            </a:r>
          </a:p>
          <a:p>
            <a:pPr marL="45720" indent="0">
              <a:buNone/>
            </a:pPr>
            <a:r>
              <a:rPr lang="en-US" sz="11200" b="1" dirty="0"/>
              <a:t>	</a:t>
            </a:r>
          </a:p>
          <a:p>
            <a:r>
              <a:rPr lang="en-US" sz="11200" b="1" dirty="0"/>
              <a:t>6. ASSESSMENTS/EVALUATIONS—</a:t>
            </a:r>
          </a:p>
          <a:p>
            <a:pPr marL="45720" indent="0">
              <a:buNone/>
            </a:pPr>
            <a:r>
              <a:rPr lang="en-US" sz="11200" b="1" dirty="0"/>
              <a:t>	--EXTENDED TIME, </a:t>
            </a:r>
          </a:p>
          <a:p>
            <a:pPr marL="45720" indent="0">
              <a:buNone/>
            </a:pPr>
            <a:r>
              <a:rPr lang="en-US" sz="11200" b="1" dirty="0"/>
              <a:t>	--SHORTENED ASSIGNMENTS,</a:t>
            </a:r>
          </a:p>
          <a:p>
            <a:pPr marL="45720" indent="0">
              <a:buNone/>
            </a:pPr>
            <a:r>
              <a:rPr lang="en-US" sz="11200" b="1" dirty="0"/>
              <a:t>	--ALTERNATE MEANS OF DEMONSTRATING MASTERY*   	(examples)</a:t>
            </a:r>
          </a:p>
          <a:p>
            <a:pPr marL="45720" indent="0">
              <a:buNone/>
            </a:pPr>
            <a:endParaRPr lang="en-US" sz="11200" b="1" dirty="0"/>
          </a:p>
          <a:p>
            <a:r>
              <a:rPr lang="en-US" sz="11200" b="1" dirty="0"/>
              <a:t>7. BE THE SCRIBE:  for resumes, essays, cover letters</a:t>
            </a:r>
          </a:p>
          <a:p>
            <a:pPr marL="45720" indent="0">
              <a:buNone/>
            </a:pPr>
            <a:r>
              <a:rPr lang="en-US" sz="11200" b="1" dirty="0"/>
              <a:t>	--sentence starters</a:t>
            </a:r>
          </a:p>
          <a:p>
            <a:pPr marL="45720" indent="0">
              <a:buNone/>
            </a:pPr>
            <a:endParaRPr lang="en-US" sz="11200" b="1" dirty="0"/>
          </a:p>
          <a:p>
            <a:r>
              <a:rPr lang="en-US" sz="11200" b="1" dirty="0"/>
              <a:t>8. ONLINE REVIEW GAMES: QUIZLET, BLOOKET, JEOPARDY, etc.</a:t>
            </a:r>
          </a:p>
          <a:p>
            <a:pPr marL="45720" indent="0">
              <a:buNone/>
            </a:pPr>
            <a:endParaRPr lang="en-US" sz="11200" b="1" dirty="0"/>
          </a:p>
          <a:p>
            <a:pPr lvl="3"/>
            <a:r>
              <a:rPr lang="en-US" dirty="0"/>
              <a:t>--</a:t>
            </a:r>
          </a:p>
          <a:p>
            <a:pPr marL="45720" indent="0">
              <a:buNone/>
            </a:pPr>
            <a:r>
              <a:rPr lang="en-US" dirty="0"/>
              <a:t> </a:t>
            </a:r>
          </a:p>
        </p:txBody>
      </p:sp>
    </p:spTree>
    <p:extLst>
      <p:ext uri="{BB962C8B-B14F-4D97-AF65-F5344CB8AC3E}">
        <p14:creationId xmlns:p14="http://schemas.microsoft.com/office/powerpoint/2010/main" val="15230870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7F8B-49BA-4120-A416-1F3369538D01}"/>
              </a:ext>
            </a:extLst>
          </p:cNvPr>
          <p:cNvSpPr>
            <a:spLocks noGrp="1"/>
          </p:cNvSpPr>
          <p:nvPr>
            <p:ph type="title"/>
          </p:nvPr>
        </p:nvSpPr>
        <p:spPr/>
        <p:txBody>
          <a:bodyPr>
            <a:normAutofit/>
          </a:bodyPr>
          <a:lstStyle/>
          <a:p>
            <a:r>
              <a:rPr lang="en-US" sz="5400" b="1" dirty="0"/>
              <a:t>GAME TIME!</a:t>
            </a:r>
          </a:p>
        </p:txBody>
      </p:sp>
      <p:sp>
        <p:nvSpPr>
          <p:cNvPr id="3" name="Content Placeholder 2">
            <a:extLst>
              <a:ext uri="{FF2B5EF4-FFF2-40B4-BE49-F238E27FC236}">
                <a16:creationId xmlns:a16="http://schemas.microsoft.com/office/drawing/2014/main" id="{4E01BE7E-65A2-4A29-8FEE-639BCE0E8F13}"/>
              </a:ext>
            </a:extLst>
          </p:cNvPr>
          <p:cNvSpPr>
            <a:spLocks noGrp="1"/>
          </p:cNvSpPr>
          <p:nvPr>
            <p:ph idx="1"/>
          </p:nvPr>
        </p:nvSpPr>
        <p:spPr/>
        <p:txBody>
          <a:bodyPr/>
          <a:lstStyle/>
          <a:p>
            <a:r>
              <a:rPr lang="en-US" b="1" dirty="0"/>
              <a:t>LET’S PLAY:</a:t>
            </a:r>
          </a:p>
          <a:p>
            <a:r>
              <a:rPr lang="en-US" b="1" dirty="0"/>
              <a:t>DO YOU HEAR LIKE AN ENGLISH-LEARNER?</a:t>
            </a:r>
          </a:p>
          <a:p>
            <a:r>
              <a:rPr lang="en-US" b="1" dirty="0"/>
              <a:t>UNSCRAMBLE THESE GARBLED PHRASES.</a:t>
            </a:r>
          </a:p>
        </p:txBody>
      </p:sp>
      <p:pic>
        <p:nvPicPr>
          <p:cNvPr id="4098" name="Picture 2" descr="The 25 best game shows of all time | Yardbarker">
            <a:extLst>
              <a:ext uri="{FF2B5EF4-FFF2-40B4-BE49-F238E27FC236}">
                <a16:creationId xmlns:a16="http://schemas.microsoft.com/office/drawing/2014/main" id="{028482CF-B432-441D-A97E-77B0B11F7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3801019"/>
            <a:ext cx="5334000" cy="2987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25 best TV game shows of all time | EW.com">
            <a:extLst>
              <a:ext uri="{FF2B5EF4-FFF2-40B4-BE49-F238E27FC236}">
                <a16:creationId xmlns:a16="http://schemas.microsoft.com/office/drawing/2014/main" id="{4C2AB8AB-0F44-460A-BD97-89C428BA29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7012" y="172071"/>
            <a:ext cx="4265612" cy="284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26893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7745F-6A93-42AC-BCF9-6ABDD0D310AE}"/>
              </a:ext>
            </a:extLst>
          </p:cNvPr>
          <p:cNvSpPr>
            <a:spLocks noGrp="1"/>
          </p:cNvSpPr>
          <p:nvPr>
            <p:ph idx="1"/>
          </p:nvPr>
        </p:nvSpPr>
        <p:spPr>
          <a:xfrm>
            <a:off x="1217614" y="381000"/>
            <a:ext cx="9753600" cy="5791200"/>
          </a:xfrm>
        </p:spPr>
        <p:txBody>
          <a:bodyPr/>
          <a:lstStyle/>
          <a:p>
            <a:endParaRPr lang="en-US" dirty="0"/>
          </a:p>
        </p:txBody>
      </p:sp>
    </p:spTree>
    <p:extLst>
      <p:ext uri="{BB962C8B-B14F-4D97-AF65-F5344CB8AC3E}">
        <p14:creationId xmlns:p14="http://schemas.microsoft.com/office/powerpoint/2010/main" val="157330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6398-F790-45CF-8E09-5B79C7053653}"/>
              </a:ext>
            </a:extLst>
          </p:cNvPr>
          <p:cNvSpPr>
            <a:spLocks noGrp="1"/>
          </p:cNvSpPr>
          <p:nvPr>
            <p:ph type="title"/>
          </p:nvPr>
        </p:nvSpPr>
        <p:spPr/>
        <p:txBody>
          <a:bodyPr/>
          <a:lstStyle/>
          <a:p>
            <a:r>
              <a:rPr lang="en-US" dirty="0"/>
              <a:t>PICTIONARY TIME!</a:t>
            </a:r>
          </a:p>
        </p:txBody>
      </p:sp>
      <p:pic>
        <p:nvPicPr>
          <p:cNvPr id="4" name="Picture 2">
            <a:extLst>
              <a:ext uri="{FF2B5EF4-FFF2-40B4-BE49-F238E27FC236}">
                <a16:creationId xmlns:a16="http://schemas.microsoft.com/office/drawing/2014/main" id="{F5C1F72F-0D29-4864-8E2C-660582A1D1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6410" y="381000"/>
            <a:ext cx="4114801" cy="548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85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814B-FBBD-485D-9256-1E8579AAD07E}"/>
              </a:ext>
            </a:extLst>
          </p:cNvPr>
          <p:cNvSpPr>
            <a:spLocks noGrp="1"/>
          </p:cNvSpPr>
          <p:nvPr>
            <p:ph type="title"/>
          </p:nvPr>
        </p:nvSpPr>
        <p:spPr/>
        <p:txBody>
          <a:bodyPr/>
          <a:lstStyle/>
          <a:p>
            <a:r>
              <a:rPr lang="en-US" dirty="0"/>
              <a:t>HAND-OUTS:</a:t>
            </a:r>
          </a:p>
        </p:txBody>
      </p:sp>
      <p:sp>
        <p:nvSpPr>
          <p:cNvPr id="4" name="Content Placeholder 3">
            <a:extLst>
              <a:ext uri="{FF2B5EF4-FFF2-40B4-BE49-F238E27FC236}">
                <a16:creationId xmlns:a16="http://schemas.microsoft.com/office/drawing/2014/main" id="{2CE4816D-E9A7-482F-ADE6-91C8D803A40E}"/>
              </a:ext>
            </a:extLst>
          </p:cNvPr>
          <p:cNvSpPr>
            <a:spLocks noGrp="1"/>
          </p:cNvSpPr>
          <p:nvPr>
            <p:ph sz="half" idx="2"/>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45720" indent="0">
              <a:buNone/>
            </a:pPr>
            <a:r>
              <a:rPr lang="en-US" b="1" dirty="0">
                <a:ln w="0"/>
                <a:solidFill>
                  <a:schemeClr val="tx1"/>
                </a:solidFill>
                <a:effectLst>
                  <a:outerShdw blurRad="38100" dist="19050" dir="2700000" algn="tl" rotWithShape="0">
                    <a:schemeClr val="dk1">
                      <a:alpha val="40000"/>
                    </a:schemeClr>
                  </a:outerShdw>
                </a:effectLst>
              </a:rPr>
              <a:t>OAKLAND SCHOOLS</a:t>
            </a:r>
          </a:p>
          <a:p>
            <a:pPr marL="45720" indent="0">
              <a:buNone/>
            </a:pPr>
            <a:r>
              <a:rPr lang="en-US" b="1" dirty="0">
                <a:ln w="0"/>
                <a:solidFill>
                  <a:schemeClr val="tx1"/>
                </a:solidFill>
                <a:effectLst>
                  <a:outerShdw blurRad="38100" dist="19050" dir="2700000" algn="tl" rotWithShape="0">
                    <a:schemeClr val="dk1">
                      <a:alpha val="40000"/>
                    </a:schemeClr>
                  </a:outerShdw>
                </a:effectLst>
              </a:rPr>
              <a:t>*LESSON PLAN/FORMATIVES</a:t>
            </a:r>
          </a:p>
          <a:p>
            <a:pPr marL="45720" indent="0">
              <a:buNone/>
            </a:pPr>
            <a:r>
              <a:rPr lang="en-US" b="1" dirty="0">
                <a:ln w="0"/>
                <a:solidFill>
                  <a:schemeClr val="tx1"/>
                </a:solidFill>
                <a:effectLst>
                  <a:outerShdw blurRad="38100" dist="19050" dir="2700000" algn="tl" rotWithShape="0">
                    <a:schemeClr val="dk1">
                      <a:alpha val="40000"/>
                    </a:schemeClr>
                  </a:outerShdw>
                </a:effectLst>
              </a:rPr>
              <a:t>*SOCIAL &amp; ACADEMIC TALK</a:t>
            </a:r>
          </a:p>
          <a:p>
            <a:pPr marL="45720" indent="0">
              <a:buNone/>
            </a:pPr>
            <a:r>
              <a:rPr lang="en-US" b="1" dirty="0">
                <a:ln w="0"/>
                <a:solidFill>
                  <a:schemeClr val="tx1"/>
                </a:solidFill>
                <a:effectLst>
                  <a:outerShdw blurRad="38100" dist="19050" dir="2700000" algn="tl" rotWithShape="0">
                    <a:schemeClr val="dk1">
                      <a:alpha val="40000"/>
                    </a:schemeClr>
                  </a:outerShdw>
                </a:effectLst>
              </a:rPr>
              <a:t>*TRANSLATION</a:t>
            </a:r>
          </a:p>
          <a:p>
            <a:pPr marL="45720" indent="0">
              <a:buNone/>
            </a:pPr>
            <a:r>
              <a:rPr lang="en-US" b="1" dirty="0">
                <a:ln w="0"/>
                <a:solidFill>
                  <a:schemeClr val="tx1"/>
                </a:solidFill>
                <a:effectLst>
                  <a:outerShdw blurRad="38100" dist="19050" dir="2700000" algn="tl" rotWithShape="0">
                    <a:schemeClr val="dk1">
                      <a:alpha val="40000"/>
                    </a:schemeClr>
                  </a:outerShdw>
                </a:effectLst>
              </a:rPr>
              <a:t>*ACCOMMODATED TEXT</a:t>
            </a:r>
          </a:p>
          <a:p>
            <a:pPr marL="45720" indent="0">
              <a:buNone/>
            </a:pPr>
            <a:r>
              <a:rPr lang="en-US" b="1" dirty="0">
                <a:ln w="0"/>
                <a:solidFill>
                  <a:schemeClr val="tx1"/>
                </a:solidFill>
                <a:effectLst>
                  <a:outerShdw blurRad="38100" dist="19050" dir="2700000" algn="tl" rotWithShape="0">
                    <a:schemeClr val="dk1">
                      <a:alpha val="40000"/>
                    </a:schemeClr>
                  </a:outerShdw>
                </a:effectLst>
              </a:rPr>
              <a:t>*VOCAB</a:t>
            </a:r>
          </a:p>
          <a:p>
            <a:pPr marL="45720" indent="0">
              <a:buNone/>
            </a:pPr>
            <a:r>
              <a:rPr lang="en-US" b="1" dirty="0">
                <a:ln w="0"/>
                <a:solidFill>
                  <a:schemeClr val="tx1"/>
                </a:solidFill>
                <a:effectLst>
                  <a:outerShdw blurRad="38100" dist="19050" dir="2700000" algn="tl" rotWithShape="0">
                    <a:schemeClr val="dk1">
                      <a:alpha val="40000"/>
                    </a:schemeClr>
                  </a:outerShdw>
                </a:effectLst>
              </a:rPr>
              <a:t>*VISUALS</a:t>
            </a:r>
          </a:p>
          <a:p>
            <a:pPr marL="45720" indent="0">
              <a:buNone/>
            </a:pPr>
            <a:r>
              <a:rPr lang="en-US" b="1" dirty="0">
                <a:ln w="0"/>
                <a:solidFill>
                  <a:schemeClr val="tx1"/>
                </a:solidFill>
                <a:effectLst>
                  <a:outerShdw blurRad="38100" dist="19050" dir="2700000" algn="tl" rotWithShape="0">
                    <a:schemeClr val="dk1">
                      <a:alpha val="40000"/>
                    </a:schemeClr>
                  </a:outerShdw>
                </a:effectLst>
              </a:rPr>
              <a:t>*FEEDBACK</a:t>
            </a:r>
          </a:p>
        </p:txBody>
      </p:sp>
      <p:sp>
        <p:nvSpPr>
          <p:cNvPr id="15" name="TextBox 14">
            <a:extLst>
              <a:ext uri="{FF2B5EF4-FFF2-40B4-BE49-F238E27FC236}">
                <a16:creationId xmlns:a16="http://schemas.microsoft.com/office/drawing/2014/main" id="{709FBDEF-50FD-4EBB-B6C2-195AAFEE3429}"/>
              </a:ext>
            </a:extLst>
          </p:cNvPr>
          <p:cNvSpPr txBox="1"/>
          <p:nvPr/>
        </p:nvSpPr>
        <p:spPr>
          <a:xfrm>
            <a:off x="455610" y="1905000"/>
            <a:ext cx="4572002" cy="35394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45720" indent="0">
              <a:buNone/>
            </a:pPr>
            <a:r>
              <a:rPr lang="en-US" sz="3200" b="1" dirty="0"/>
              <a:t>C.L.A.A.S.S.</a:t>
            </a:r>
          </a:p>
          <a:p>
            <a:pPr marL="45720" indent="0">
              <a:buNone/>
            </a:pPr>
            <a:r>
              <a:rPr lang="en-US" sz="3200" b="1" dirty="0"/>
              <a:t>*CLARITY</a:t>
            </a:r>
          </a:p>
          <a:p>
            <a:pPr marL="45720" indent="0">
              <a:buNone/>
            </a:pPr>
            <a:r>
              <a:rPr lang="en-US" sz="3200" b="1" dirty="0"/>
              <a:t>*LINKS</a:t>
            </a:r>
          </a:p>
          <a:p>
            <a:pPr marL="45720" indent="0">
              <a:buNone/>
            </a:pPr>
            <a:r>
              <a:rPr lang="en-US" sz="3200" b="1" dirty="0"/>
              <a:t>*ACCESSIBILITY</a:t>
            </a:r>
          </a:p>
          <a:p>
            <a:pPr marL="45720" indent="0">
              <a:buNone/>
            </a:pPr>
            <a:r>
              <a:rPr lang="en-US" sz="3200" b="1" dirty="0"/>
              <a:t>*ASSESSMENTS</a:t>
            </a:r>
          </a:p>
          <a:p>
            <a:pPr marL="45720" indent="0">
              <a:buNone/>
            </a:pPr>
            <a:r>
              <a:rPr lang="en-US" sz="3200" b="1" dirty="0"/>
              <a:t>*SUPPORTS</a:t>
            </a:r>
          </a:p>
          <a:p>
            <a:pPr marL="45720" indent="0">
              <a:buNone/>
            </a:pPr>
            <a:r>
              <a:rPr lang="en-US" sz="3200" b="1" dirty="0"/>
              <a:t>*SOCIAL</a:t>
            </a:r>
          </a:p>
        </p:txBody>
      </p:sp>
    </p:spTree>
    <p:extLst>
      <p:ext uri="{BB962C8B-B14F-4D97-AF65-F5344CB8AC3E}">
        <p14:creationId xmlns:p14="http://schemas.microsoft.com/office/powerpoint/2010/main" val="180893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Language acquisition plan (lap)</a:t>
            </a:r>
          </a:p>
        </p:txBody>
      </p:sp>
      <p:sp>
        <p:nvSpPr>
          <p:cNvPr id="3" name="Content Placeholder 2"/>
          <p:cNvSpPr>
            <a:spLocks noGrp="1"/>
          </p:cNvSpPr>
          <p:nvPr>
            <p:ph idx="1"/>
          </p:nvPr>
        </p:nvSpPr>
        <p:spPr/>
        <p:txBody>
          <a:bodyPr/>
          <a:lstStyle/>
          <a:p>
            <a:r>
              <a:rPr lang="en-US" sz="3200" b="1" dirty="0"/>
              <a:t>Also called:  Individual Language Plan (ILP), Language Development Plan (LDP), etc.</a:t>
            </a:r>
          </a:p>
          <a:p>
            <a:r>
              <a:rPr lang="en-US" sz="3200" b="1" dirty="0"/>
              <a:t>Example:</a:t>
            </a:r>
          </a:p>
          <a:p>
            <a:pPr marL="45720" indent="0">
              <a:buNone/>
            </a:pPr>
            <a:r>
              <a:rPr lang="en-US" b="1" dirty="0">
                <a:hlinkClick r:id="rId3"/>
              </a:rPr>
              <a:t>https://www.bismarckschools.org/cms/lib/ND02203833/Centricity/Domain/209/ILP%20BPS%202017-18.pdf</a:t>
            </a:r>
            <a:endParaRPr lang="en-US" b="1" dirty="0"/>
          </a:p>
          <a:p>
            <a:pPr marL="45720" indent="0">
              <a:buNone/>
            </a:pPr>
            <a:r>
              <a:rPr lang="en-US" b="1" dirty="0">
                <a:hlinkClick r:id="rId4"/>
              </a:rPr>
              <a:t>https://kisd-my.sharepoint.com/:b:/g/personal/alanerozelle_kentisd_org/Ef6DmHPDKZdaqp9Wf-rX3TEBFJxGfKQEsZtOYbu8sSDCyg?e=FFxqDR</a:t>
            </a:r>
            <a:endParaRPr lang="en-US" b="1" dirty="0"/>
          </a:p>
          <a:p>
            <a:pPr marL="45720" indent="0">
              <a:buNone/>
            </a:pPr>
            <a:endParaRPr lang="en-US" dirty="0"/>
          </a:p>
        </p:txBody>
      </p:sp>
    </p:spTree>
    <p:extLst>
      <p:ext uri="{BB962C8B-B14F-4D97-AF65-F5344CB8AC3E}">
        <p14:creationId xmlns:p14="http://schemas.microsoft.com/office/powerpoint/2010/main" val="1562086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4FCF-D3EA-4B50-B48D-0989A6284227}"/>
              </a:ext>
            </a:extLst>
          </p:cNvPr>
          <p:cNvSpPr>
            <a:spLocks noGrp="1"/>
          </p:cNvSpPr>
          <p:nvPr>
            <p:ph type="title"/>
          </p:nvPr>
        </p:nvSpPr>
        <p:spPr/>
        <p:txBody>
          <a:bodyPr/>
          <a:lstStyle/>
          <a:p>
            <a:r>
              <a:rPr lang="en-US" b="1" dirty="0"/>
              <a:t>PAIR &amp; SHARE</a:t>
            </a:r>
          </a:p>
        </p:txBody>
      </p:sp>
      <p:sp>
        <p:nvSpPr>
          <p:cNvPr id="3" name="Content Placeholder 2">
            <a:extLst>
              <a:ext uri="{FF2B5EF4-FFF2-40B4-BE49-F238E27FC236}">
                <a16:creationId xmlns:a16="http://schemas.microsoft.com/office/drawing/2014/main" id="{0438CDC1-7407-4EC8-94AE-A4B5CE7699C2}"/>
              </a:ext>
            </a:extLst>
          </p:cNvPr>
          <p:cNvSpPr>
            <a:spLocks noGrp="1"/>
          </p:cNvSpPr>
          <p:nvPr>
            <p:ph idx="1"/>
          </p:nvPr>
        </p:nvSpPr>
        <p:spPr/>
        <p:txBody>
          <a:bodyPr>
            <a:normAutofit/>
          </a:bodyPr>
          <a:lstStyle/>
          <a:p>
            <a:pPr marL="45720" indent="0">
              <a:buNone/>
            </a:pPr>
            <a:r>
              <a:rPr lang="en-US" sz="3200" b="1" dirty="0"/>
              <a:t>USING SOME OF THE INFO SHEETS YOU’VE JUST BEEN PRESENTED, DISCUSS WITH A PARTNER THE HELP SUGGESTIONS THAT YOU THINK MIGHT BEST SUPPORT A LOW-SCORING ENGLISH-LEARNER IN YOUR (OR ANY) CTE CLASSROOM.</a:t>
            </a:r>
          </a:p>
          <a:p>
            <a:pPr marL="45720" indent="0">
              <a:buNone/>
            </a:pPr>
            <a:r>
              <a:rPr lang="en-US" sz="3200" dirty="0"/>
              <a:t>(AUTO REPAIR, CONSTRUCTION, IT, WELDING, GRAPHICS, CULINARY, COSMETOLOGY, NURSE TECH, ETC.)</a:t>
            </a:r>
          </a:p>
        </p:txBody>
      </p:sp>
    </p:spTree>
    <p:extLst>
      <p:ext uri="{BB962C8B-B14F-4D97-AF65-F5344CB8AC3E}">
        <p14:creationId xmlns:p14="http://schemas.microsoft.com/office/powerpoint/2010/main" val="89244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213" y="685800"/>
            <a:ext cx="4876800" cy="1066800"/>
          </a:xfrm>
        </p:spPr>
        <p:txBody>
          <a:bodyPr/>
          <a:lstStyle/>
          <a:p>
            <a:r>
              <a:rPr lang="en-US" b="1" dirty="0">
                <a:solidFill>
                  <a:schemeClr val="accent6">
                    <a:lumMod val="75000"/>
                  </a:schemeClr>
                </a:solidFill>
              </a:rPr>
              <a:t>OBSTACLES/ ISSUES</a:t>
            </a:r>
          </a:p>
        </p:txBody>
      </p:sp>
      <p:pic>
        <p:nvPicPr>
          <p:cNvPr id="2" name="Content Placeholder 1"/>
          <p:cNvPicPr>
            <a:picLocks noGrp="1" noChangeAspect="1"/>
          </p:cNvPicPr>
          <p:nvPr>
            <p:ph idx="1"/>
          </p:nvPr>
        </p:nvPicPr>
        <p:blipFill>
          <a:blip r:embed="rId3"/>
          <a:stretch>
            <a:fillRect/>
          </a:stretch>
        </p:blipFill>
        <p:spPr>
          <a:xfrm>
            <a:off x="5942012" y="914400"/>
            <a:ext cx="2466975" cy="1847850"/>
          </a:xfrm>
          <a:prstGeom prst="rect">
            <a:avLst/>
          </a:prstGeom>
        </p:spPr>
      </p:pic>
      <p:sp>
        <p:nvSpPr>
          <p:cNvPr id="7" name="Text Placeholder 6"/>
          <p:cNvSpPr>
            <a:spLocks noGrp="1"/>
          </p:cNvSpPr>
          <p:nvPr>
            <p:ph type="body" sz="half" idx="2"/>
          </p:nvPr>
        </p:nvSpPr>
        <p:spPr>
          <a:xfrm>
            <a:off x="695707" y="1981200"/>
            <a:ext cx="4495800" cy="4114800"/>
          </a:xfrm>
        </p:spPr>
        <p:txBody>
          <a:bodyPr>
            <a:normAutofit fontScale="92500"/>
          </a:bodyPr>
          <a:lstStyle/>
          <a:p>
            <a:pPr marL="342900" indent="-342900">
              <a:buAutoNum type="arabicPeriod"/>
            </a:pPr>
            <a:r>
              <a:rPr lang="en-US" sz="2800" b="1" dirty="0"/>
              <a:t>ATTENDANCE</a:t>
            </a:r>
          </a:p>
          <a:p>
            <a:pPr marL="342900" indent="-342900">
              <a:buAutoNum type="arabicPeriod"/>
            </a:pPr>
            <a:endParaRPr lang="en-US" sz="2800" b="1" dirty="0"/>
          </a:p>
          <a:p>
            <a:pPr marL="342900" indent="-342900">
              <a:buAutoNum type="arabicPeriod"/>
            </a:pPr>
            <a:r>
              <a:rPr lang="en-US" sz="2800" b="1" dirty="0"/>
              <a:t>FAMILY RESPONSIBILITIES</a:t>
            </a:r>
          </a:p>
          <a:p>
            <a:pPr marL="342900" indent="-342900">
              <a:buAutoNum type="arabicPeriod"/>
            </a:pPr>
            <a:endParaRPr lang="en-US" sz="2800" b="1" dirty="0"/>
          </a:p>
          <a:p>
            <a:pPr marL="342900" indent="-342900">
              <a:buAutoNum type="arabicPeriod"/>
            </a:pPr>
            <a:r>
              <a:rPr lang="en-US" sz="2800" b="1" dirty="0"/>
              <a:t>HISTORY / TRAUMA</a:t>
            </a:r>
          </a:p>
          <a:p>
            <a:pPr marL="342900" indent="-342900">
              <a:buAutoNum type="arabicPeriod"/>
            </a:pPr>
            <a:endParaRPr lang="en-US" sz="2800" b="1" dirty="0"/>
          </a:p>
          <a:p>
            <a:pPr marL="342900" indent="-342900">
              <a:buAutoNum type="arabicPeriod"/>
            </a:pPr>
            <a:r>
              <a:rPr lang="en-US" sz="2800" b="1" dirty="0"/>
              <a:t>UNDOCUMENTED</a:t>
            </a:r>
          </a:p>
          <a:p>
            <a:pPr marL="342900" indent="-342900">
              <a:buAutoNum type="arabicPeriod"/>
            </a:pPr>
            <a:endParaRPr lang="en-US" sz="2800" b="1" dirty="0"/>
          </a:p>
          <a:p>
            <a:pPr marL="342900" indent="-342900">
              <a:buAutoNum type="arabicPeriod"/>
            </a:pPr>
            <a:r>
              <a:rPr lang="en-US" sz="2800" b="1" dirty="0"/>
              <a:t>OTHER: LOSS, FINANCES, LACK OF KNOWLEDGE OF U.S. SYSTEM</a:t>
            </a:r>
          </a:p>
          <a:p>
            <a:pPr marL="342900" indent="-342900">
              <a:buAutoNum type="arabicPeriod"/>
            </a:pPr>
            <a:endParaRPr lang="en-US" sz="2800" b="1" dirty="0"/>
          </a:p>
        </p:txBody>
      </p:sp>
      <p:pic>
        <p:nvPicPr>
          <p:cNvPr id="3" name="Picture 2"/>
          <p:cNvPicPr>
            <a:picLocks noChangeAspect="1"/>
          </p:cNvPicPr>
          <p:nvPr/>
        </p:nvPicPr>
        <p:blipFill>
          <a:blip r:embed="rId4"/>
          <a:stretch>
            <a:fillRect/>
          </a:stretch>
        </p:blipFill>
        <p:spPr>
          <a:xfrm>
            <a:off x="8685212" y="1838325"/>
            <a:ext cx="2857500" cy="1600200"/>
          </a:xfrm>
          <a:prstGeom prst="rect">
            <a:avLst/>
          </a:prstGeom>
        </p:spPr>
      </p:pic>
      <p:pic>
        <p:nvPicPr>
          <p:cNvPr id="4" name="Picture 3"/>
          <p:cNvPicPr>
            <a:picLocks noChangeAspect="1"/>
          </p:cNvPicPr>
          <p:nvPr/>
        </p:nvPicPr>
        <p:blipFill>
          <a:blip r:embed="rId5"/>
          <a:stretch>
            <a:fillRect/>
          </a:stretch>
        </p:blipFill>
        <p:spPr>
          <a:xfrm>
            <a:off x="5570536" y="3855571"/>
            <a:ext cx="3209925" cy="1826091"/>
          </a:xfrm>
          <a:prstGeom prst="rect">
            <a:avLst/>
          </a:prstGeom>
        </p:spPr>
      </p:pic>
      <p:pic>
        <p:nvPicPr>
          <p:cNvPr id="8" name="Picture 7"/>
          <p:cNvPicPr>
            <a:picLocks noChangeAspect="1"/>
          </p:cNvPicPr>
          <p:nvPr/>
        </p:nvPicPr>
        <p:blipFill>
          <a:blip r:embed="rId6"/>
          <a:stretch>
            <a:fillRect/>
          </a:stretch>
        </p:blipFill>
        <p:spPr>
          <a:xfrm>
            <a:off x="8832344" y="4114800"/>
            <a:ext cx="2755900" cy="2066925"/>
          </a:xfrm>
          <a:prstGeom prst="rect">
            <a:avLst/>
          </a:prstGeom>
        </p:spPr>
      </p:pic>
    </p:spTree>
    <p:extLst>
      <p:ext uri="{BB962C8B-B14F-4D97-AF65-F5344CB8AC3E}">
        <p14:creationId xmlns:p14="http://schemas.microsoft.com/office/powerpoint/2010/main" val="41057905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F8B2-492E-45A8-8D52-22F145FD9D09}"/>
              </a:ext>
            </a:extLst>
          </p:cNvPr>
          <p:cNvSpPr>
            <a:spLocks noGrp="1"/>
          </p:cNvSpPr>
          <p:nvPr>
            <p:ph type="title"/>
          </p:nvPr>
        </p:nvSpPr>
        <p:spPr/>
        <p:txBody>
          <a:bodyPr/>
          <a:lstStyle/>
          <a:p>
            <a:r>
              <a:rPr lang="en-US" dirty="0"/>
              <a:t>COMMUNICATION W/ COMMUNITY</a:t>
            </a:r>
          </a:p>
        </p:txBody>
      </p:sp>
      <p:sp>
        <p:nvSpPr>
          <p:cNvPr id="3" name="Content Placeholder 2">
            <a:extLst>
              <a:ext uri="{FF2B5EF4-FFF2-40B4-BE49-F238E27FC236}">
                <a16:creationId xmlns:a16="http://schemas.microsoft.com/office/drawing/2014/main" id="{F8938C78-6F49-4018-814E-BA7769445ECC}"/>
              </a:ext>
            </a:extLst>
          </p:cNvPr>
          <p:cNvSpPr>
            <a:spLocks noGrp="1"/>
          </p:cNvSpPr>
          <p:nvPr>
            <p:ph idx="1"/>
          </p:nvPr>
        </p:nvSpPr>
        <p:spPr/>
        <p:txBody>
          <a:bodyPr>
            <a:normAutofit/>
          </a:bodyPr>
          <a:lstStyle/>
          <a:p>
            <a:r>
              <a:rPr lang="en-US" sz="2800" b="1" dirty="0"/>
              <a:t>PROPIO ONE Interpretation Services for phone calls.</a:t>
            </a:r>
          </a:p>
          <a:p>
            <a:r>
              <a:rPr lang="en-US" sz="2800" b="1" dirty="0"/>
              <a:t>Hire staff that are multilingual or learn a language yourself.</a:t>
            </a:r>
          </a:p>
          <a:p>
            <a:r>
              <a:rPr lang="en-US" sz="2800" b="1" dirty="0"/>
              <a:t>It’s important that parents be informed of school activities and rules in a language that they can understand.</a:t>
            </a:r>
          </a:p>
        </p:txBody>
      </p:sp>
    </p:spTree>
    <p:extLst>
      <p:ext uri="{BB962C8B-B14F-4D97-AF65-F5344CB8AC3E}">
        <p14:creationId xmlns:p14="http://schemas.microsoft.com/office/powerpoint/2010/main" val="281235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304800"/>
            <a:ext cx="10744200" cy="1311128"/>
          </a:xfrm>
          <a:prstGeom prst="rect">
            <a:avLst/>
          </a:prstGeom>
          <a:noFill/>
        </p:spPr>
        <p:txBody>
          <a:bodyPr wrap="square" rtlCol="0">
            <a:spAutoFit/>
          </a:bodyPr>
          <a:lstStyle/>
          <a:p>
            <a:pPr>
              <a:lnSpc>
                <a:spcPct val="90000"/>
              </a:lnSpc>
            </a:pPr>
            <a:endParaRPr lang="en-US" sz="4000" b="1" dirty="0"/>
          </a:p>
          <a:p>
            <a:pPr>
              <a:lnSpc>
                <a:spcPct val="90000"/>
              </a:lnSpc>
            </a:pPr>
            <a:r>
              <a:rPr lang="en-US" sz="4800" b="1" dirty="0">
                <a:solidFill>
                  <a:srgbClr val="FF0000"/>
                </a:solidFill>
              </a:rPr>
              <a:t>WORK-BASED LEARNING</a:t>
            </a:r>
          </a:p>
        </p:txBody>
      </p:sp>
      <p:sp>
        <p:nvSpPr>
          <p:cNvPr id="4" name="TextBox 3"/>
          <p:cNvSpPr txBox="1"/>
          <p:nvPr/>
        </p:nvSpPr>
        <p:spPr>
          <a:xfrm>
            <a:off x="684212" y="1676400"/>
            <a:ext cx="10820400" cy="4413516"/>
          </a:xfrm>
          <a:prstGeom prst="rect">
            <a:avLst/>
          </a:prstGeom>
          <a:noFill/>
        </p:spPr>
        <p:txBody>
          <a:bodyPr wrap="square" rtlCol="0">
            <a:spAutoFit/>
          </a:bodyPr>
          <a:lstStyle/>
          <a:p>
            <a:pPr>
              <a:lnSpc>
                <a:spcPct val="90000"/>
              </a:lnSpc>
            </a:pPr>
            <a:r>
              <a:rPr lang="en-US" sz="2400" b="1" dirty="0"/>
              <a:t>*</a:t>
            </a:r>
            <a:r>
              <a:rPr lang="en-US" sz="2400" b="1" dirty="0" err="1"/>
              <a:t>NorthStar</a:t>
            </a:r>
            <a:r>
              <a:rPr lang="en-US" sz="2400" b="1" dirty="0"/>
              <a:t>:  must be low income and additional barrier such as ELL, homeless, unaccompanied minor, refugee, pregnant.</a:t>
            </a:r>
          </a:p>
          <a:p>
            <a:pPr>
              <a:lnSpc>
                <a:spcPct val="90000"/>
              </a:lnSpc>
            </a:pPr>
            <a:endParaRPr lang="en-US" sz="2400" b="1" dirty="0"/>
          </a:p>
          <a:p>
            <a:pPr>
              <a:lnSpc>
                <a:spcPct val="90000"/>
              </a:lnSpc>
            </a:pPr>
            <a:r>
              <a:rPr lang="en-US" sz="2400" b="1" dirty="0"/>
              <a:t>*Step between no job and a real job.  Learning to be employable.</a:t>
            </a:r>
          </a:p>
          <a:p>
            <a:pPr>
              <a:lnSpc>
                <a:spcPct val="90000"/>
              </a:lnSpc>
            </a:pPr>
            <a:r>
              <a:rPr lang="en-US" sz="2400" b="1" dirty="0"/>
              <a:t>*Not always in desired career path.</a:t>
            </a:r>
          </a:p>
          <a:p>
            <a:pPr>
              <a:lnSpc>
                <a:spcPct val="90000"/>
              </a:lnSpc>
            </a:pPr>
            <a:r>
              <a:rPr lang="en-US" sz="2400" b="1" dirty="0"/>
              <a:t>*Limited term: 6-7 weeks in summer, some during school year.</a:t>
            </a:r>
          </a:p>
          <a:p>
            <a:pPr>
              <a:lnSpc>
                <a:spcPct val="90000"/>
              </a:lnSpc>
            </a:pPr>
            <a:r>
              <a:rPr lang="en-US" sz="2400" b="1" dirty="0"/>
              <a:t>*More likely to graduate.</a:t>
            </a:r>
          </a:p>
          <a:p>
            <a:pPr>
              <a:lnSpc>
                <a:spcPct val="90000"/>
              </a:lnSpc>
            </a:pPr>
            <a:endParaRPr lang="en-US" sz="2400" b="1" dirty="0"/>
          </a:p>
          <a:p>
            <a:pPr>
              <a:lnSpc>
                <a:spcPct val="90000"/>
              </a:lnSpc>
            </a:pPr>
            <a:r>
              <a:rPr lang="en-US" sz="2400" b="1" dirty="0"/>
              <a:t>Other WBL / OJT options at KCTC:</a:t>
            </a:r>
          </a:p>
          <a:p>
            <a:pPr>
              <a:lnSpc>
                <a:spcPct val="90000"/>
              </a:lnSpc>
            </a:pPr>
            <a:r>
              <a:rPr lang="en-US" sz="2400" b="1" dirty="0"/>
              <a:t>*Language has not been a large barrier </a:t>
            </a:r>
          </a:p>
          <a:p>
            <a:pPr>
              <a:lnSpc>
                <a:spcPct val="90000"/>
              </a:lnSpc>
            </a:pPr>
            <a:r>
              <a:rPr lang="en-US" sz="2400" b="1" dirty="0"/>
              <a:t>*Transportation can be an issue</a:t>
            </a:r>
          </a:p>
          <a:p>
            <a:pPr>
              <a:lnSpc>
                <a:spcPct val="90000"/>
              </a:lnSpc>
            </a:pPr>
            <a:r>
              <a:rPr lang="en-US" sz="2400" b="1" dirty="0"/>
              <a:t>*Work Eligibility is issue until law is changed</a:t>
            </a:r>
          </a:p>
          <a:p>
            <a:pPr>
              <a:lnSpc>
                <a:spcPct val="90000"/>
              </a:lnSpc>
            </a:pPr>
            <a:endParaRPr lang="en-US" sz="2400" dirty="0"/>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3" y="685800"/>
            <a:ext cx="3886200" cy="1676400"/>
          </a:xfrm>
        </p:spPr>
        <p:txBody>
          <a:bodyPr/>
          <a:lstStyle/>
          <a:p>
            <a:r>
              <a:rPr lang="en-US" b="1" dirty="0"/>
              <a:t>SEAL OF BILITERACY</a:t>
            </a:r>
          </a:p>
        </p:txBody>
      </p:sp>
      <p:pic>
        <p:nvPicPr>
          <p:cNvPr id="2" name="Picture Placeholder 1"/>
          <p:cNvPicPr>
            <a:picLocks noGrp="1" noChangeAspect="1"/>
          </p:cNvPicPr>
          <p:nvPr>
            <p:ph type="pic" idx="1"/>
          </p:nvPr>
        </p:nvPicPr>
        <p:blipFill>
          <a:blip r:embed="rId3"/>
          <a:srcRect l="10672" r="10672"/>
          <a:stretch>
            <a:fillRect/>
          </a:stretch>
        </p:blipFill>
        <p:spPr>
          <a:xfrm>
            <a:off x="5332412" y="609600"/>
            <a:ext cx="6172201" cy="5486400"/>
          </a:xfrm>
          <a:prstGeom prst="rect">
            <a:avLst/>
          </a:prstGeom>
        </p:spPr>
      </p:pic>
      <p:sp>
        <p:nvSpPr>
          <p:cNvPr id="7" name="Text Placeholder 6"/>
          <p:cNvSpPr>
            <a:spLocks noGrp="1"/>
          </p:cNvSpPr>
          <p:nvPr>
            <p:ph type="body" sz="half" idx="2"/>
          </p:nvPr>
        </p:nvSpPr>
        <p:spPr>
          <a:xfrm>
            <a:off x="684213" y="3276600"/>
            <a:ext cx="3886200" cy="2895600"/>
          </a:xfrm>
        </p:spPr>
        <p:txBody>
          <a:bodyPr/>
          <a:lstStyle/>
          <a:p>
            <a:r>
              <a:rPr lang="en-US" b="1" dirty="0">
                <a:hlinkClick r:id="rId4"/>
              </a:rPr>
              <a:t>https://www.michigan.gov/documents/mde/Michigan_Seal_of_Biliteracy_1.10.2017_610783_7.pdf</a:t>
            </a:r>
            <a:endParaRPr lang="en-US" b="1" dirty="0"/>
          </a:p>
          <a:p>
            <a:endParaRPr lang="en-US" dirty="0"/>
          </a:p>
          <a:p>
            <a:r>
              <a:rPr lang="en-US" b="1" dirty="0"/>
              <a:t>TO RECOGNIZE NATIVE SPEAKERS OF LANGUAGES OTHER THAN ENGLISH </a:t>
            </a:r>
          </a:p>
          <a:p>
            <a:r>
              <a:rPr lang="en-US" b="1" dirty="0"/>
              <a:t>AND</a:t>
            </a:r>
          </a:p>
          <a:p>
            <a:r>
              <a:rPr lang="en-US" b="1" dirty="0"/>
              <a:t>TO RECOGNIZE NATIVE ENGLISH SPEAKERS WHO MASTER ANOTHER LANGUAGE</a:t>
            </a:r>
          </a:p>
        </p:txBody>
      </p:sp>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0CFB-1968-40F6-ACCF-ECF0E65605D4}"/>
              </a:ext>
            </a:extLst>
          </p:cNvPr>
          <p:cNvSpPr>
            <a:spLocks noGrp="1"/>
          </p:cNvSpPr>
          <p:nvPr>
            <p:ph type="title"/>
          </p:nvPr>
        </p:nvSpPr>
        <p:spPr/>
        <p:txBody>
          <a:bodyPr/>
          <a:lstStyle/>
          <a:p>
            <a:r>
              <a:rPr lang="en-US" dirty="0"/>
              <a:t>GAME TIME:  </a:t>
            </a:r>
            <a:br>
              <a:rPr lang="en-US" dirty="0"/>
            </a:br>
            <a:r>
              <a:rPr lang="en-US" dirty="0"/>
              <a:t>guess the English equivalent</a:t>
            </a:r>
          </a:p>
        </p:txBody>
      </p:sp>
      <p:sp>
        <p:nvSpPr>
          <p:cNvPr id="5" name="Content Placeholder 4">
            <a:extLst>
              <a:ext uri="{FF2B5EF4-FFF2-40B4-BE49-F238E27FC236}">
                <a16:creationId xmlns:a16="http://schemas.microsoft.com/office/drawing/2014/main" id="{932BD200-4BDB-4C8D-ADA0-E72FC6C5ABA3}"/>
              </a:ext>
            </a:extLst>
          </p:cNvPr>
          <p:cNvSpPr>
            <a:spLocks noGrp="1"/>
          </p:cNvSpPr>
          <p:nvPr>
            <p:ph sz="half" idx="1"/>
          </p:nvPr>
        </p:nvSpPr>
        <p:spPr/>
        <p:txBody>
          <a:bodyPr/>
          <a:lstStyle/>
          <a:p>
            <a:r>
              <a:rPr lang="en-US" b="1" dirty="0"/>
              <a:t>Spanish: He’s in his turkey age.</a:t>
            </a:r>
          </a:p>
          <a:p>
            <a:r>
              <a:rPr lang="en-US" b="1" dirty="0"/>
              <a:t>Spanish: She made herself purple.</a:t>
            </a:r>
          </a:p>
          <a:p>
            <a:r>
              <a:rPr lang="en-US" b="1" dirty="0"/>
              <a:t>Creole: Wen fish ko from </a:t>
            </a:r>
            <a:r>
              <a:rPr lang="en-US" b="1" dirty="0" err="1"/>
              <a:t>ribba</a:t>
            </a:r>
            <a:r>
              <a:rPr lang="en-US" b="1" dirty="0"/>
              <a:t> bottom tell </a:t>
            </a:r>
            <a:r>
              <a:rPr lang="en-US" b="1" dirty="0" err="1"/>
              <a:t>yu</a:t>
            </a:r>
            <a:r>
              <a:rPr lang="en-US" b="1" dirty="0"/>
              <a:t> </a:t>
            </a:r>
            <a:r>
              <a:rPr lang="en-US" b="1" dirty="0" err="1"/>
              <a:t>alligatah</a:t>
            </a:r>
            <a:r>
              <a:rPr lang="en-US" b="1" dirty="0"/>
              <a:t> </a:t>
            </a:r>
            <a:r>
              <a:rPr lang="en-US" b="1" dirty="0" err="1"/>
              <a:t>hongri</a:t>
            </a:r>
            <a:r>
              <a:rPr lang="en-US" b="1" dirty="0"/>
              <a:t>, </a:t>
            </a:r>
            <a:r>
              <a:rPr lang="en-US" b="1" dirty="0" err="1"/>
              <a:t>belieb</a:t>
            </a:r>
            <a:r>
              <a:rPr lang="en-US" b="1" dirty="0"/>
              <a:t> an.</a:t>
            </a:r>
          </a:p>
          <a:p>
            <a:r>
              <a:rPr lang="en-US" b="1" dirty="0"/>
              <a:t>Swahili: How can you be burned by a hot pepper you haven’t eaten?</a:t>
            </a:r>
          </a:p>
          <a:p>
            <a:pPr marL="45720" indent="0">
              <a:buNone/>
            </a:pPr>
            <a:endParaRPr lang="en-US" dirty="0"/>
          </a:p>
        </p:txBody>
      </p:sp>
      <p:sp>
        <p:nvSpPr>
          <p:cNvPr id="6" name="Content Placeholder 5">
            <a:extLst>
              <a:ext uri="{FF2B5EF4-FFF2-40B4-BE49-F238E27FC236}">
                <a16:creationId xmlns:a16="http://schemas.microsoft.com/office/drawing/2014/main" id="{FD802448-A748-496E-AF1F-376130F8FFDE}"/>
              </a:ext>
            </a:extLst>
          </p:cNvPr>
          <p:cNvSpPr>
            <a:spLocks noGrp="1"/>
          </p:cNvSpPr>
          <p:nvPr>
            <p:ph sz="half" idx="2"/>
          </p:nvPr>
        </p:nvSpPr>
        <p:spPr/>
        <p:txBody>
          <a:bodyPr/>
          <a:lstStyle/>
          <a:p>
            <a:r>
              <a:rPr lang="en-US" b="1" dirty="0">
                <a:solidFill>
                  <a:schemeClr val="accent1">
                    <a:lumMod val="75000"/>
                  </a:schemeClr>
                </a:solidFill>
              </a:rPr>
              <a:t>He’s in his teenage angst period.</a:t>
            </a:r>
          </a:p>
          <a:p>
            <a:r>
              <a:rPr lang="en-US" b="1" dirty="0">
                <a:solidFill>
                  <a:schemeClr val="accent1">
                    <a:lumMod val="75000"/>
                  </a:schemeClr>
                </a:solidFill>
              </a:rPr>
              <a:t>She ate like a horse.</a:t>
            </a:r>
          </a:p>
          <a:p>
            <a:endParaRPr lang="en-US" b="1" dirty="0">
              <a:solidFill>
                <a:schemeClr val="accent1">
                  <a:lumMod val="75000"/>
                </a:schemeClr>
              </a:solidFill>
            </a:endParaRPr>
          </a:p>
          <a:p>
            <a:r>
              <a:rPr lang="en-US" b="1" dirty="0">
                <a:solidFill>
                  <a:schemeClr val="accent1">
                    <a:lumMod val="75000"/>
                  </a:schemeClr>
                </a:solidFill>
              </a:rPr>
              <a:t>Listen to the voice of experience.</a:t>
            </a:r>
          </a:p>
          <a:p>
            <a:r>
              <a:rPr lang="en-US" b="1" dirty="0">
                <a:solidFill>
                  <a:schemeClr val="accent1">
                    <a:lumMod val="75000"/>
                  </a:schemeClr>
                </a:solidFill>
              </a:rPr>
              <a:t>Mind your own business!</a:t>
            </a:r>
          </a:p>
        </p:txBody>
      </p:sp>
    </p:spTree>
    <p:extLst>
      <p:ext uri="{BB962C8B-B14F-4D97-AF65-F5344CB8AC3E}">
        <p14:creationId xmlns:p14="http://schemas.microsoft.com/office/powerpoint/2010/main" val="210873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accent3">
                    <a:lumMod val="75000"/>
                  </a:schemeClr>
                </a:solidFill>
              </a:rPr>
              <a:t>What an </a:t>
            </a:r>
            <a:r>
              <a:rPr lang="en-US" sz="6000" b="1" dirty="0" err="1">
                <a:solidFill>
                  <a:schemeClr val="accent3">
                    <a:lumMod val="75000"/>
                  </a:schemeClr>
                </a:solidFill>
              </a:rPr>
              <a:t>el</a:t>
            </a:r>
            <a:r>
              <a:rPr lang="en-US" sz="6000" b="1" dirty="0">
                <a:solidFill>
                  <a:schemeClr val="accent3">
                    <a:lumMod val="75000"/>
                  </a:schemeClr>
                </a:solidFill>
              </a:rPr>
              <a:t> might hear:</a:t>
            </a:r>
          </a:p>
        </p:txBody>
      </p:sp>
      <p:sp>
        <p:nvSpPr>
          <p:cNvPr id="3" name="Content Placeholder 2"/>
          <p:cNvSpPr>
            <a:spLocks noGrp="1"/>
          </p:cNvSpPr>
          <p:nvPr>
            <p:ph sz="half" idx="1"/>
          </p:nvPr>
        </p:nvSpPr>
        <p:spPr>
          <a:ln>
            <a:solidFill>
              <a:schemeClr val="tx2"/>
            </a:solidFill>
          </a:ln>
        </p:spPr>
        <p:txBody>
          <a:bodyPr>
            <a:normAutofit/>
          </a:bodyPr>
          <a:lstStyle/>
          <a:p>
            <a:pPr marL="45720" indent="0" algn="ctr">
              <a:buNone/>
            </a:pPr>
            <a:r>
              <a:rPr lang="en-US" sz="4400" b="1" dirty="0">
                <a:solidFill>
                  <a:srgbClr val="9E1C79"/>
                </a:solidFill>
              </a:rPr>
              <a:t>DISS </a:t>
            </a:r>
          </a:p>
          <a:p>
            <a:pPr marL="45720" indent="0" algn="ctr">
              <a:buNone/>
            </a:pPr>
            <a:r>
              <a:rPr lang="en-US" sz="4400" b="1" dirty="0">
                <a:solidFill>
                  <a:srgbClr val="9E1C79"/>
                </a:solidFill>
              </a:rPr>
              <a:t>GUYS</a:t>
            </a:r>
          </a:p>
          <a:p>
            <a:pPr marL="45720" indent="0" algn="ctr">
              <a:buNone/>
            </a:pPr>
            <a:r>
              <a:rPr lang="en-US" sz="4400" b="1" dirty="0">
                <a:solidFill>
                  <a:srgbClr val="9E1C79"/>
                </a:solidFill>
              </a:rPr>
              <a:t>THEY’LL </a:t>
            </a:r>
          </a:p>
          <a:p>
            <a:pPr marL="45720" indent="0" algn="ctr">
              <a:buNone/>
            </a:pPr>
            <a:r>
              <a:rPr lang="en-US" sz="4400" b="1" dirty="0">
                <a:solidFill>
                  <a:srgbClr val="9E1C79"/>
                </a:solidFill>
              </a:rPr>
              <a:t>HIM</a:t>
            </a:r>
          </a:p>
          <a:p>
            <a:pPr marL="45720" indent="0" algn="ctr">
              <a:buNone/>
            </a:pPr>
            <a:r>
              <a:rPr lang="en-US" sz="4400" b="1" dirty="0">
                <a:solidFill>
                  <a:srgbClr val="9E1C79"/>
                </a:solidFill>
              </a:rPr>
              <a:t>IT</a:t>
            </a:r>
          </a:p>
        </p:txBody>
      </p:sp>
      <p:sp>
        <p:nvSpPr>
          <p:cNvPr id="4" name="Content Placeholder 3"/>
          <p:cNvSpPr>
            <a:spLocks noGrp="1"/>
          </p:cNvSpPr>
          <p:nvPr>
            <p:ph sz="half" idx="2"/>
          </p:nvPr>
        </p:nvSpPr>
        <p:spPr>
          <a:ln>
            <a:solidFill>
              <a:schemeClr val="tx2"/>
            </a:solidFill>
          </a:ln>
        </p:spPr>
        <p:txBody>
          <a:bodyPr>
            <a:normAutofit/>
          </a:bodyPr>
          <a:lstStyle/>
          <a:p>
            <a:pPr marL="45720" indent="0" algn="ctr">
              <a:buNone/>
            </a:pPr>
            <a:r>
              <a:rPr lang="en-US" sz="4400" b="1" dirty="0">
                <a:solidFill>
                  <a:schemeClr val="accent1">
                    <a:lumMod val="50000"/>
                  </a:schemeClr>
                </a:solidFill>
              </a:rPr>
              <a:t>OWL</a:t>
            </a:r>
          </a:p>
          <a:p>
            <a:pPr marL="45720" indent="0" algn="ctr">
              <a:buNone/>
            </a:pPr>
            <a:r>
              <a:rPr lang="en-US" sz="4400" b="1" dirty="0">
                <a:solidFill>
                  <a:schemeClr val="accent1">
                    <a:lumMod val="50000"/>
                  </a:schemeClr>
                </a:solidFill>
              </a:rPr>
              <a:t>FRAYED</a:t>
            </a:r>
          </a:p>
          <a:p>
            <a:pPr marL="45720" indent="0" algn="ctr">
              <a:buNone/>
            </a:pPr>
            <a:r>
              <a:rPr lang="en-US" sz="4400" b="1" dirty="0">
                <a:solidFill>
                  <a:schemeClr val="accent1">
                    <a:lumMod val="50000"/>
                  </a:schemeClr>
                </a:solidFill>
              </a:rPr>
              <a:t>HOSE</a:t>
            </a:r>
          </a:p>
          <a:p>
            <a:pPr marL="45720" indent="0" algn="ctr">
              <a:buNone/>
            </a:pPr>
            <a:r>
              <a:rPr lang="en-US" sz="4400" b="1" dirty="0">
                <a:solidFill>
                  <a:schemeClr val="accent1">
                    <a:lumMod val="50000"/>
                  </a:schemeClr>
                </a:solidFill>
              </a:rPr>
              <a:t>HOSS</a:t>
            </a:r>
          </a:p>
        </p:txBody>
      </p:sp>
    </p:spTree>
    <p:extLst>
      <p:ext uri="{BB962C8B-B14F-4D97-AF65-F5344CB8AC3E}">
        <p14:creationId xmlns:p14="http://schemas.microsoft.com/office/powerpoint/2010/main" val="34465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3)">
                                      <p:cBhvr>
                                        <p:cTn id="7" dur="2000"/>
                                        <p:tgtEl>
                                          <p:spTgt spid="3">
                                            <p:txEl>
                                              <p:pRg st="0" end="0"/>
                                            </p:txEl>
                                          </p:spTgt>
                                        </p:tgtEl>
                                      </p:cBhvr>
                                    </p:animEffect>
                                  </p:childTnLst>
                                </p:cTn>
                              </p:par>
                              <p:par>
                                <p:cTn id="8" presetID="21" presetClass="entr" presetSubtype="3"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3)">
                                      <p:cBhvr>
                                        <p:cTn id="10" dur="2000"/>
                                        <p:tgtEl>
                                          <p:spTgt spid="3">
                                            <p:txEl>
                                              <p:pRg st="1" end="1"/>
                                            </p:txEl>
                                          </p:spTgt>
                                        </p:tgtEl>
                                      </p:cBhvr>
                                    </p:animEffect>
                                  </p:childTnLst>
                                </p:cTn>
                              </p:par>
                              <p:par>
                                <p:cTn id="11" presetID="21" presetClass="entr" presetSubtype="3"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3)">
                                      <p:cBhvr>
                                        <p:cTn id="13" dur="2000"/>
                                        <p:tgtEl>
                                          <p:spTgt spid="3">
                                            <p:txEl>
                                              <p:pRg st="2" end="2"/>
                                            </p:txEl>
                                          </p:spTgt>
                                        </p:tgtEl>
                                      </p:cBhvr>
                                    </p:animEffect>
                                  </p:childTnLst>
                                </p:cTn>
                              </p:par>
                              <p:par>
                                <p:cTn id="14" presetID="21" presetClass="entr" presetSubtype="3"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3)">
                                      <p:cBhvr>
                                        <p:cTn id="16" dur="2000"/>
                                        <p:tgtEl>
                                          <p:spTgt spid="3">
                                            <p:txEl>
                                              <p:pRg st="3" end="3"/>
                                            </p:txEl>
                                          </p:spTgt>
                                        </p:tgtEl>
                                      </p:cBhvr>
                                    </p:animEffect>
                                  </p:childTnLst>
                                </p:cTn>
                              </p:par>
                              <p:par>
                                <p:cTn id="17" presetID="21" presetClass="entr" presetSubtype="3"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3)">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80">
                                          <p:stCondLst>
                                            <p:cond delay="0"/>
                                          </p:stCondLst>
                                        </p:cTn>
                                        <p:tgtEl>
                                          <p:spTgt spid="4">
                                            <p:txEl>
                                              <p:pRg st="0" end="0"/>
                                            </p:txEl>
                                          </p:spTgt>
                                        </p:tgtEl>
                                      </p:cBhvr>
                                    </p:animEffect>
                                    <p:anim calcmode="lin" valueType="num">
                                      <p:cBhvr>
                                        <p:cTn id="2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0" end="0"/>
                                            </p:txEl>
                                          </p:spTgt>
                                        </p:tgtEl>
                                      </p:cBhvr>
                                      <p:to x="100000" y="60000"/>
                                    </p:animScale>
                                    <p:animScale>
                                      <p:cBhvr>
                                        <p:cTn id="31" dur="166" decel="50000">
                                          <p:stCondLst>
                                            <p:cond delay="676"/>
                                          </p:stCondLst>
                                        </p:cTn>
                                        <p:tgtEl>
                                          <p:spTgt spid="4">
                                            <p:txEl>
                                              <p:pRg st="0" end="0"/>
                                            </p:txEl>
                                          </p:spTgt>
                                        </p:tgtEl>
                                      </p:cBhvr>
                                      <p:to x="100000" y="100000"/>
                                    </p:animScale>
                                    <p:animScale>
                                      <p:cBhvr>
                                        <p:cTn id="32" dur="26">
                                          <p:stCondLst>
                                            <p:cond delay="1312"/>
                                          </p:stCondLst>
                                        </p:cTn>
                                        <p:tgtEl>
                                          <p:spTgt spid="4">
                                            <p:txEl>
                                              <p:pRg st="0" end="0"/>
                                            </p:txEl>
                                          </p:spTgt>
                                        </p:tgtEl>
                                      </p:cBhvr>
                                      <p:to x="100000" y="80000"/>
                                    </p:animScale>
                                    <p:animScale>
                                      <p:cBhvr>
                                        <p:cTn id="33" dur="166" decel="50000">
                                          <p:stCondLst>
                                            <p:cond delay="1338"/>
                                          </p:stCondLst>
                                        </p:cTn>
                                        <p:tgtEl>
                                          <p:spTgt spid="4">
                                            <p:txEl>
                                              <p:pRg st="0" end="0"/>
                                            </p:txEl>
                                          </p:spTgt>
                                        </p:tgtEl>
                                      </p:cBhvr>
                                      <p:to x="100000" y="100000"/>
                                    </p:animScale>
                                    <p:animScale>
                                      <p:cBhvr>
                                        <p:cTn id="34" dur="26">
                                          <p:stCondLst>
                                            <p:cond delay="1642"/>
                                          </p:stCondLst>
                                        </p:cTn>
                                        <p:tgtEl>
                                          <p:spTgt spid="4">
                                            <p:txEl>
                                              <p:pRg st="0" end="0"/>
                                            </p:txEl>
                                          </p:spTgt>
                                        </p:tgtEl>
                                      </p:cBhvr>
                                      <p:to x="100000" y="90000"/>
                                    </p:animScale>
                                    <p:animScale>
                                      <p:cBhvr>
                                        <p:cTn id="35" dur="166" decel="50000">
                                          <p:stCondLst>
                                            <p:cond delay="1668"/>
                                          </p:stCondLst>
                                        </p:cTn>
                                        <p:tgtEl>
                                          <p:spTgt spid="4">
                                            <p:txEl>
                                              <p:pRg st="0" end="0"/>
                                            </p:txEl>
                                          </p:spTgt>
                                        </p:tgtEl>
                                      </p:cBhvr>
                                      <p:to x="100000" y="100000"/>
                                    </p:animScale>
                                    <p:animScale>
                                      <p:cBhvr>
                                        <p:cTn id="36" dur="26">
                                          <p:stCondLst>
                                            <p:cond delay="1808"/>
                                          </p:stCondLst>
                                        </p:cTn>
                                        <p:tgtEl>
                                          <p:spTgt spid="4">
                                            <p:txEl>
                                              <p:pRg st="0" end="0"/>
                                            </p:txEl>
                                          </p:spTgt>
                                        </p:tgtEl>
                                      </p:cBhvr>
                                      <p:to x="100000" y="95000"/>
                                    </p:animScale>
                                    <p:animScale>
                                      <p:cBhvr>
                                        <p:cTn id="37" dur="166" decel="50000">
                                          <p:stCondLst>
                                            <p:cond delay="1834"/>
                                          </p:stCondLst>
                                        </p:cTn>
                                        <p:tgtEl>
                                          <p:spTgt spid="4">
                                            <p:txEl>
                                              <p:pRg st="0" end="0"/>
                                            </p:txEl>
                                          </p:spTgt>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80">
                                          <p:stCondLst>
                                            <p:cond delay="0"/>
                                          </p:stCondLst>
                                        </p:cTn>
                                        <p:tgtEl>
                                          <p:spTgt spid="4">
                                            <p:txEl>
                                              <p:pRg st="3" end="3"/>
                                            </p:txEl>
                                          </p:spTgt>
                                        </p:tgtEl>
                                      </p:cBhvr>
                                    </p:animEffect>
                                    <p:anim calcmode="lin" valueType="num">
                                      <p:cBhvr>
                                        <p:cTn id="41"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xEl>
                                              <p:pRg st="3" end="3"/>
                                            </p:txEl>
                                          </p:spTgt>
                                        </p:tgtEl>
                                      </p:cBhvr>
                                      <p:to x="100000" y="60000"/>
                                    </p:animScale>
                                    <p:animScale>
                                      <p:cBhvr>
                                        <p:cTn id="47" dur="166" decel="50000">
                                          <p:stCondLst>
                                            <p:cond delay="676"/>
                                          </p:stCondLst>
                                        </p:cTn>
                                        <p:tgtEl>
                                          <p:spTgt spid="4">
                                            <p:txEl>
                                              <p:pRg st="3" end="3"/>
                                            </p:txEl>
                                          </p:spTgt>
                                        </p:tgtEl>
                                      </p:cBhvr>
                                      <p:to x="100000" y="100000"/>
                                    </p:animScale>
                                    <p:animScale>
                                      <p:cBhvr>
                                        <p:cTn id="48" dur="26">
                                          <p:stCondLst>
                                            <p:cond delay="1312"/>
                                          </p:stCondLst>
                                        </p:cTn>
                                        <p:tgtEl>
                                          <p:spTgt spid="4">
                                            <p:txEl>
                                              <p:pRg st="3" end="3"/>
                                            </p:txEl>
                                          </p:spTgt>
                                        </p:tgtEl>
                                      </p:cBhvr>
                                      <p:to x="100000" y="80000"/>
                                    </p:animScale>
                                    <p:animScale>
                                      <p:cBhvr>
                                        <p:cTn id="49" dur="166" decel="50000">
                                          <p:stCondLst>
                                            <p:cond delay="1338"/>
                                          </p:stCondLst>
                                        </p:cTn>
                                        <p:tgtEl>
                                          <p:spTgt spid="4">
                                            <p:txEl>
                                              <p:pRg st="3" end="3"/>
                                            </p:txEl>
                                          </p:spTgt>
                                        </p:tgtEl>
                                      </p:cBhvr>
                                      <p:to x="100000" y="100000"/>
                                    </p:animScale>
                                    <p:animScale>
                                      <p:cBhvr>
                                        <p:cTn id="50" dur="26">
                                          <p:stCondLst>
                                            <p:cond delay="1642"/>
                                          </p:stCondLst>
                                        </p:cTn>
                                        <p:tgtEl>
                                          <p:spTgt spid="4">
                                            <p:txEl>
                                              <p:pRg st="3" end="3"/>
                                            </p:txEl>
                                          </p:spTgt>
                                        </p:tgtEl>
                                      </p:cBhvr>
                                      <p:to x="100000" y="90000"/>
                                    </p:animScale>
                                    <p:animScale>
                                      <p:cBhvr>
                                        <p:cTn id="51" dur="166" decel="50000">
                                          <p:stCondLst>
                                            <p:cond delay="1668"/>
                                          </p:stCondLst>
                                        </p:cTn>
                                        <p:tgtEl>
                                          <p:spTgt spid="4">
                                            <p:txEl>
                                              <p:pRg st="3" end="3"/>
                                            </p:txEl>
                                          </p:spTgt>
                                        </p:tgtEl>
                                      </p:cBhvr>
                                      <p:to x="100000" y="100000"/>
                                    </p:animScale>
                                    <p:animScale>
                                      <p:cBhvr>
                                        <p:cTn id="52" dur="26">
                                          <p:stCondLst>
                                            <p:cond delay="1808"/>
                                          </p:stCondLst>
                                        </p:cTn>
                                        <p:tgtEl>
                                          <p:spTgt spid="4">
                                            <p:txEl>
                                              <p:pRg st="3" end="3"/>
                                            </p:txEl>
                                          </p:spTgt>
                                        </p:tgtEl>
                                      </p:cBhvr>
                                      <p:to x="100000" y="95000"/>
                                    </p:animScale>
                                    <p:animScale>
                                      <p:cBhvr>
                                        <p:cTn id="53" dur="166" decel="50000">
                                          <p:stCondLst>
                                            <p:cond delay="1834"/>
                                          </p:stCondLst>
                                        </p:cTn>
                                        <p:tgtEl>
                                          <p:spTgt spid="4">
                                            <p:txEl>
                                              <p:pRg st="3" end="3"/>
                                            </p:txEl>
                                          </p:spTgt>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wipe(down)">
                                      <p:cBhvr>
                                        <p:cTn id="56" dur="580">
                                          <p:stCondLst>
                                            <p:cond delay="0"/>
                                          </p:stCondLst>
                                        </p:cTn>
                                        <p:tgtEl>
                                          <p:spTgt spid="4">
                                            <p:txEl>
                                              <p:pRg st="1" end="1"/>
                                            </p:txEl>
                                          </p:spTgt>
                                        </p:tgtEl>
                                      </p:cBhvr>
                                    </p:animEffect>
                                    <p:anim calcmode="lin" valueType="num">
                                      <p:cBhvr>
                                        <p:cTn id="57"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4">
                                            <p:txEl>
                                              <p:pRg st="1" end="1"/>
                                            </p:txEl>
                                          </p:spTgt>
                                        </p:tgtEl>
                                      </p:cBhvr>
                                      <p:to x="100000" y="60000"/>
                                    </p:animScale>
                                    <p:animScale>
                                      <p:cBhvr>
                                        <p:cTn id="63" dur="166" decel="50000">
                                          <p:stCondLst>
                                            <p:cond delay="676"/>
                                          </p:stCondLst>
                                        </p:cTn>
                                        <p:tgtEl>
                                          <p:spTgt spid="4">
                                            <p:txEl>
                                              <p:pRg st="1" end="1"/>
                                            </p:txEl>
                                          </p:spTgt>
                                        </p:tgtEl>
                                      </p:cBhvr>
                                      <p:to x="100000" y="100000"/>
                                    </p:animScale>
                                    <p:animScale>
                                      <p:cBhvr>
                                        <p:cTn id="64" dur="26">
                                          <p:stCondLst>
                                            <p:cond delay="1312"/>
                                          </p:stCondLst>
                                        </p:cTn>
                                        <p:tgtEl>
                                          <p:spTgt spid="4">
                                            <p:txEl>
                                              <p:pRg st="1" end="1"/>
                                            </p:txEl>
                                          </p:spTgt>
                                        </p:tgtEl>
                                      </p:cBhvr>
                                      <p:to x="100000" y="80000"/>
                                    </p:animScale>
                                    <p:animScale>
                                      <p:cBhvr>
                                        <p:cTn id="65" dur="166" decel="50000">
                                          <p:stCondLst>
                                            <p:cond delay="1338"/>
                                          </p:stCondLst>
                                        </p:cTn>
                                        <p:tgtEl>
                                          <p:spTgt spid="4">
                                            <p:txEl>
                                              <p:pRg st="1" end="1"/>
                                            </p:txEl>
                                          </p:spTgt>
                                        </p:tgtEl>
                                      </p:cBhvr>
                                      <p:to x="100000" y="100000"/>
                                    </p:animScale>
                                    <p:animScale>
                                      <p:cBhvr>
                                        <p:cTn id="66" dur="26">
                                          <p:stCondLst>
                                            <p:cond delay="1642"/>
                                          </p:stCondLst>
                                        </p:cTn>
                                        <p:tgtEl>
                                          <p:spTgt spid="4">
                                            <p:txEl>
                                              <p:pRg st="1" end="1"/>
                                            </p:txEl>
                                          </p:spTgt>
                                        </p:tgtEl>
                                      </p:cBhvr>
                                      <p:to x="100000" y="90000"/>
                                    </p:animScale>
                                    <p:animScale>
                                      <p:cBhvr>
                                        <p:cTn id="67" dur="166" decel="50000">
                                          <p:stCondLst>
                                            <p:cond delay="1668"/>
                                          </p:stCondLst>
                                        </p:cTn>
                                        <p:tgtEl>
                                          <p:spTgt spid="4">
                                            <p:txEl>
                                              <p:pRg st="1" end="1"/>
                                            </p:txEl>
                                          </p:spTgt>
                                        </p:tgtEl>
                                      </p:cBhvr>
                                      <p:to x="100000" y="100000"/>
                                    </p:animScale>
                                    <p:animScale>
                                      <p:cBhvr>
                                        <p:cTn id="68" dur="26">
                                          <p:stCondLst>
                                            <p:cond delay="1808"/>
                                          </p:stCondLst>
                                        </p:cTn>
                                        <p:tgtEl>
                                          <p:spTgt spid="4">
                                            <p:txEl>
                                              <p:pRg st="1" end="1"/>
                                            </p:txEl>
                                          </p:spTgt>
                                        </p:tgtEl>
                                      </p:cBhvr>
                                      <p:to x="100000" y="95000"/>
                                    </p:animScale>
                                    <p:animScale>
                                      <p:cBhvr>
                                        <p:cTn id="69" dur="166" decel="50000">
                                          <p:stCondLst>
                                            <p:cond delay="1834"/>
                                          </p:stCondLst>
                                        </p:cTn>
                                        <p:tgtEl>
                                          <p:spTgt spid="4">
                                            <p:txEl>
                                              <p:pRg st="1" end="1"/>
                                            </p:txEl>
                                          </p:spTgt>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wipe(down)">
                                      <p:cBhvr>
                                        <p:cTn id="72" dur="580">
                                          <p:stCondLst>
                                            <p:cond delay="0"/>
                                          </p:stCondLst>
                                        </p:cTn>
                                        <p:tgtEl>
                                          <p:spTgt spid="4">
                                            <p:txEl>
                                              <p:pRg st="2" end="2"/>
                                            </p:txEl>
                                          </p:spTgt>
                                        </p:tgtEl>
                                      </p:cBhvr>
                                    </p:animEffect>
                                    <p:anim calcmode="lin" valueType="num">
                                      <p:cBhvr>
                                        <p:cTn id="73"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4">
                                            <p:txEl>
                                              <p:pRg st="2" end="2"/>
                                            </p:txEl>
                                          </p:spTgt>
                                        </p:tgtEl>
                                      </p:cBhvr>
                                      <p:to x="100000" y="60000"/>
                                    </p:animScale>
                                    <p:animScale>
                                      <p:cBhvr>
                                        <p:cTn id="79" dur="166" decel="50000">
                                          <p:stCondLst>
                                            <p:cond delay="676"/>
                                          </p:stCondLst>
                                        </p:cTn>
                                        <p:tgtEl>
                                          <p:spTgt spid="4">
                                            <p:txEl>
                                              <p:pRg st="2" end="2"/>
                                            </p:txEl>
                                          </p:spTgt>
                                        </p:tgtEl>
                                      </p:cBhvr>
                                      <p:to x="100000" y="100000"/>
                                    </p:animScale>
                                    <p:animScale>
                                      <p:cBhvr>
                                        <p:cTn id="80" dur="26">
                                          <p:stCondLst>
                                            <p:cond delay="1312"/>
                                          </p:stCondLst>
                                        </p:cTn>
                                        <p:tgtEl>
                                          <p:spTgt spid="4">
                                            <p:txEl>
                                              <p:pRg st="2" end="2"/>
                                            </p:txEl>
                                          </p:spTgt>
                                        </p:tgtEl>
                                      </p:cBhvr>
                                      <p:to x="100000" y="80000"/>
                                    </p:animScale>
                                    <p:animScale>
                                      <p:cBhvr>
                                        <p:cTn id="81" dur="166" decel="50000">
                                          <p:stCondLst>
                                            <p:cond delay="1338"/>
                                          </p:stCondLst>
                                        </p:cTn>
                                        <p:tgtEl>
                                          <p:spTgt spid="4">
                                            <p:txEl>
                                              <p:pRg st="2" end="2"/>
                                            </p:txEl>
                                          </p:spTgt>
                                        </p:tgtEl>
                                      </p:cBhvr>
                                      <p:to x="100000" y="100000"/>
                                    </p:animScale>
                                    <p:animScale>
                                      <p:cBhvr>
                                        <p:cTn id="82" dur="26">
                                          <p:stCondLst>
                                            <p:cond delay="1642"/>
                                          </p:stCondLst>
                                        </p:cTn>
                                        <p:tgtEl>
                                          <p:spTgt spid="4">
                                            <p:txEl>
                                              <p:pRg st="2" end="2"/>
                                            </p:txEl>
                                          </p:spTgt>
                                        </p:tgtEl>
                                      </p:cBhvr>
                                      <p:to x="100000" y="90000"/>
                                    </p:animScale>
                                    <p:animScale>
                                      <p:cBhvr>
                                        <p:cTn id="83" dur="166" decel="50000">
                                          <p:stCondLst>
                                            <p:cond delay="1668"/>
                                          </p:stCondLst>
                                        </p:cTn>
                                        <p:tgtEl>
                                          <p:spTgt spid="4">
                                            <p:txEl>
                                              <p:pRg st="2" end="2"/>
                                            </p:txEl>
                                          </p:spTgt>
                                        </p:tgtEl>
                                      </p:cBhvr>
                                      <p:to x="100000" y="100000"/>
                                    </p:animScale>
                                    <p:animScale>
                                      <p:cBhvr>
                                        <p:cTn id="84" dur="26">
                                          <p:stCondLst>
                                            <p:cond delay="1808"/>
                                          </p:stCondLst>
                                        </p:cTn>
                                        <p:tgtEl>
                                          <p:spTgt spid="4">
                                            <p:txEl>
                                              <p:pRg st="2" end="2"/>
                                            </p:txEl>
                                          </p:spTgt>
                                        </p:tgtEl>
                                      </p:cBhvr>
                                      <p:to x="100000" y="95000"/>
                                    </p:animScale>
                                    <p:animScale>
                                      <p:cBhvr>
                                        <p:cTn id="85"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79984-41FD-4AFE-97B2-9758D3D6A8A8}"/>
              </a:ext>
            </a:extLst>
          </p:cNvPr>
          <p:cNvSpPr>
            <a:spLocks noGrp="1"/>
          </p:cNvSpPr>
          <p:nvPr>
            <p:ph sz="half" idx="1"/>
          </p:nvPr>
        </p:nvSpPr>
        <p:spPr>
          <a:xfrm>
            <a:off x="1233279" y="685800"/>
            <a:ext cx="4708734" cy="5486400"/>
          </a:xfrm>
        </p:spPr>
        <p:txBody>
          <a:bodyPr/>
          <a:lstStyle/>
          <a:p>
            <a:r>
              <a:rPr lang="en-US" b="1" dirty="0"/>
              <a:t>Burmese:  Like playing a harp to a buffalo.</a:t>
            </a:r>
          </a:p>
          <a:p>
            <a:pPr marL="45720" indent="0">
              <a:buNone/>
            </a:pPr>
            <a:endParaRPr lang="en-US" b="1" dirty="0"/>
          </a:p>
          <a:p>
            <a:r>
              <a:rPr lang="en-US" b="1" dirty="0"/>
              <a:t>Nepali: The summary of the heaven in front of the king of gods.</a:t>
            </a:r>
          </a:p>
          <a:p>
            <a:pPr marL="45720" indent="0">
              <a:buNone/>
            </a:pPr>
            <a:endParaRPr lang="en-US" b="1" dirty="0"/>
          </a:p>
          <a:p>
            <a:r>
              <a:rPr lang="en-US" b="1" dirty="0"/>
              <a:t>Kinyarwanda:  Every cackling hen was an egg first.</a:t>
            </a:r>
          </a:p>
        </p:txBody>
      </p:sp>
      <p:sp>
        <p:nvSpPr>
          <p:cNvPr id="4" name="Content Placeholder 3">
            <a:extLst>
              <a:ext uri="{FF2B5EF4-FFF2-40B4-BE49-F238E27FC236}">
                <a16:creationId xmlns:a16="http://schemas.microsoft.com/office/drawing/2014/main" id="{76F07AC3-36E1-43A2-891D-F2E7BD8D6809}"/>
              </a:ext>
            </a:extLst>
          </p:cNvPr>
          <p:cNvSpPr>
            <a:spLocks noGrp="1"/>
          </p:cNvSpPr>
          <p:nvPr>
            <p:ph sz="half" idx="2"/>
          </p:nvPr>
        </p:nvSpPr>
        <p:spPr>
          <a:xfrm>
            <a:off x="6262479" y="685800"/>
            <a:ext cx="4708734" cy="5486400"/>
          </a:xfrm>
        </p:spPr>
        <p:txBody>
          <a:bodyPr/>
          <a:lstStyle/>
          <a:p>
            <a:r>
              <a:rPr lang="en-US" b="1" dirty="0">
                <a:solidFill>
                  <a:schemeClr val="accent1">
                    <a:lumMod val="75000"/>
                  </a:schemeClr>
                </a:solidFill>
              </a:rPr>
              <a:t>An uncultured person will not appreciate the finer things in life. (Like throwing your pearls before swine.)</a:t>
            </a:r>
          </a:p>
          <a:p>
            <a:r>
              <a:rPr lang="en-US" b="1" dirty="0">
                <a:solidFill>
                  <a:schemeClr val="accent1">
                    <a:lumMod val="75000"/>
                  </a:schemeClr>
                </a:solidFill>
              </a:rPr>
              <a:t>Trying to show off your bit of knowledge in front of the expert.</a:t>
            </a:r>
          </a:p>
          <a:p>
            <a:pPr marL="45720" indent="0">
              <a:buNone/>
            </a:pPr>
            <a:endParaRPr lang="en-US" b="1" dirty="0">
              <a:solidFill>
                <a:schemeClr val="accent1">
                  <a:lumMod val="75000"/>
                </a:schemeClr>
              </a:solidFill>
            </a:endParaRPr>
          </a:p>
          <a:p>
            <a:r>
              <a:rPr lang="en-US" b="1" dirty="0">
                <a:solidFill>
                  <a:schemeClr val="accent1">
                    <a:lumMod val="75000"/>
                  </a:schemeClr>
                </a:solidFill>
              </a:rPr>
              <a:t>Every successful person started somewhere.</a:t>
            </a:r>
          </a:p>
        </p:txBody>
      </p:sp>
    </p:spTree>
    <p:extLst>
      <p:ext uri="{BB962C8B-B14F-4D97-AF65-F5344CB8AC3E}">
        <p14:creationId xmlns:p14="http://schemas.microsoft.com/office/powerpoint/2010/main" val="14186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anim calcmode="lin" valueType="num">
                                      <p:cBhvr>
                                        <p:cTn id="18"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solidFill>
                  <a:srgbClr val="00B0F0"/>
                </a:solidFill>
              </a:rPr>
              <a:t>ADVOCATE!</a:t>
            </a:r>
          </a:p>
        </p:txBody>
      </p:sp>
      <p:sp>
        <p:nvSpPr>
          <p:cNvPr id="5" name="Content Placeholder 4"/>
          <p:cNvSpPr>
            <a:spLocks noGrp="1"/>
          </p:cNvSpPr>
          <p:nvPr>
            <p:ph idx="1"/>
          </p:nvPr>
        </p:nvSpPr>
        <p:spPr>
          <a:xfrm>
            <a:off x="608012" y="1722438"/>
            <a:ext cx="10363202" cy="4449762"/>
          </a:xfrm>
        </p:spPr>
        <p:txBody>
          <a:bodyPr>
            <a:normAutofit fontScale="25000" lnSpcReduction="20000"/>
          </a:bodyPr>
          <a:lstStyle/>
          <a:p>
            <a:endParaRPr lang="en-US" dirty="0"/>
          </a:p>
          <a:p>
            <a:r>
              <a:rPr lang="en-US" sz="9600" b="1" dirty="0"/>
              <a:t>Be a friend as well as a helper.</a:t>
            </a:r>
          </a:p>
          <a:p>
            <a:r>
              <a:rPr lang="en-US" sz="9600" b="1" dirty="0"/>
              <a:t>Help find what’s best for your ELLs.</a:t>
            </a:r>
          </a:p>
          <a:p>
            <a:r>
              <a:rPr lang="en-US" sz="9600" b="1" dirty="0"/>
              <a:t>You may be the only one speaking up for them.</a:t>
            </a:r>
          </a:p>
          <a:p>
            <a:r>
              <a:rPr lang="en-US" sz="9600" b="1" dirty="0"/>
              <a:t>Campaign to change laws: for example, MI ID or DL; resolve DACA; pathway to Citizenship, etc.</a:t>
            </a:r>
          </a:p>
          <a:p>
            <a:pPr marL="45720" indent="0">
              <a:buNone/>
            </a:pPr>
            <a:r>
              <a:rPr lang="en-US" sz="9600" b="1" dirty="0">
                <a:hlinkClick r:id="rId2"/>
              </a:rPr>
              <a:t>https://aclumich.org/en/press-releases/aclu-thanks-michigan-legislators-introducing-bills-allow-undocumented-immigrants</a:t>
            </a:r>
            <a:endParaRPr lang="en-US" sz="9600" b="1" dirty="0"/>
          </a:p>
          <a:p>
            <a:pPr marL="45720" indent="0">
              <a:buNone/>
            </a:pPr>
            <a:r>
              <a:rPr lang="en-US" sz="9600" b="1" dirty="0"/>
              <a:t>*RECOMMENDED BOOK: </a:t>
            </a:r>
          </a:p>
          <a:p>
            <a:pPr marL="45720" indent="0">
              <a:buNone/>
            </a:pPr>
            <a:r>
              <a:rPr lang="en-US" sz="9600" b="1" dirty="0"/>
              <a:t>“Teaching English Language Learners in Career and Technical Education Programs,” Victor M. </a:t>
            </a:r>
            <a:r>
              <a:rPr lang="en-US" sz="9600" b="1" dirty="0" err="1"/>
              <a:t>Hern</a:t>
            </a:r>
            <a:r>
              <a:rPr lang="es-US" sz="9600" b="1" dirty="0" err="1"/>
              <a:t>ández</a:t>
            </a:r>
            <a:r>
              <a:rPr lang="en-US" sz="9600" b="1" dirty="0"/>
              <a:t>-</a:t>
            </a:r>
            <a:r>
              <a:rPr lang="en-US" sz="9600" b="1" dirty="0" err="1"/>
              <a:t>Gantes</a:t>
            </a:r>
            <a:r>
              <a:rPr lang="en-US" sz="9600" b="1" dirty="0"/>
              <a:t> and William Blank, 2009.</a:t>
            </a:r>
          </a:p>
        </p:txBody>
      </p:sp>
      <p:pic>
        <p:nvPicPr>
          <p:cNvPr id="6" name="Picture 5"/>
          <p:cNvPicPr>
            <a:picLocks noChangeAspect="1"/>
          </p:cNvPicPr>
          <p:nvPr/>
        </p:nvPicPr>
        <p:blipFill>
          <a:blip r:embed="rId3"/>
          <a:stretch>
            <a:fillRect/>
          </a:stretch>
        </p:blipFill>
        <p:spPr>
          <a:xfrm>
            <a:off x="9599612" y="152400"/>
            <a:ext cx="2470466" cy="3276600"/>
          </a:xfrm>
          <a:prstGeom prst="rect">
            <a:avLst/>
          </a:prstGeom>
        </p:spPr>
      </p:pic>
    </p:spTree>
    <p:extLst>
      <p:ext uri="{BB962C8B-B14F-4D97-AF65-F5344CB8AC3E}">
        <p14:creationId xmlns:p14="http://schemas.microsoft.com/office/powerpoint/2010/main" val="33922352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959056-BAB4-4650-A042-EA623105BFD9}"/>
              </a:ext>
            </a:extLst>
          </p:cNvPr>
          <p:cNvSpPr>
            <a:spLocks noGrp="1"/>
          </p:cNvSpPr>
          <p:nvPr>
            <p:ph sz="half" idx="1"/>
          </p:nvPr>
        </p:nvSpPr>
        <p:spPr/>
        <p:txBody>
          <a:bodyPr>
            <a:normAutofit lnSpcReduction="10000"/>
          </a:bodyPr>
          <a:lstStyle/>
          <a:p>
            <a:pPr marL="45720" indent="0" algn="ctr">
              <a:buNone/>
            </a:pPr>
            <a:r>
              <a:rPr lang="en-US" sz="5400" b="1" dirty="0">
                <a:solidFill>
                  <a:schemeClr val="accent6"/>
                </a:solidFill>
              </a:rPr>
              <a:t>UP</a:t>
            </a:r>
          </a:p>
          <a:p>
            <a:pPr marL="45720" indent="0" algn="ctr">
              <a:buNone/>
            </a:pPr>
            <a:r>
              <a:rPr lang="en-US" sz="5400" b="1" dirty="0">
                <a:solidFill>
                  <a:schemeClr val="accent6"/>
                </a:solidFill>
              </a:rPr>
              <a:t>RACKED</a:t>
            </a:r>
          </a:p>
          <a:p>
            <a:pPr marL="45720" indent="0" algn="ctr">
              <a:buNone/>
            </a:pPr>
            <a:r>
              <a:rPr lang="en-US" sz="5400" b="1" dirty="0">
                <a:solidFill>
                  <a:schemeClr val="accent6"/>
                </a:solidFill>
              </a:rPr>
              <a:t>HICK</a:t>
            </a:r>
          </a:p>
          <a:p>
            <a:pPr marL="45720" indent="0" algn="ctr">
              <a:buNone/>
            </a:pPr>
            <a:r>
              <a:rPr lang="en-US" sz="5400" b="1" dirty="0">
                <a:solidFill>
                  <a:schemeClr val="accent6"/>
                </a:solidFill>
              </a:rPr>
              <a:t>GULCH</a:t>
            </a:r>
          </a:p>
          <a:p>
            <a:pPr marL="45720" indent="0" algn="ctr">
              <a:buNone/>
            </a:pPr>
            <a:r>
              <a:rPr lang="en-US" sz="5400" b="1" dirty="0">
                <a:solidFill>
                  <a:schemeClr val="accent6"/>
                </a:solidFill>
              </a:rPr>
              <a:t>OAK</a:t>
            </a:r>
          </a:p>
        </p:txBody>
      </p:sp>
      <p:sp>
        <p:nvSpPr>
          <p:cNvPr id="6" name="Content Placeholder 5">
            <a:extLst>
              <a:ext uri="{FF2B5EF4-FFF2-40B4-BE49-F238E27FC236}">
                <a16:creationId xmlns:a16="http://schemas.microsoft.com/office/drawing/2014/main" id="{83E16284-70D9-4AFE-91C6-436A8C56AB8C}"/>
              </a:ext>
            </a:extLst>
          </p:cNvPr>
          <p:cNvSpPr>
            <a:spLocks noGrp="1"/>
          </p:cNvSpPr>
          <p:nvPr>
            <p:ph sz="half" idx="2"/>
          </p:nvPr>
        </p:nvSpPr>
        <p:spPr/>
        <p:txBody>
          <a:bodyPr>
            <a:normAutofit lnSpcReduction="10000"/>
          </a:bodyPr>
          <a:lstStyle/>
          <a:p>
            <a:pPr marL="45720" indent="0" algn="ctr">
              <a:buNone/>
            </a:pPr>
            <a:r>
              <a:rPr lang="en-US" sz="5400" b="1" dirty="0">
                <a:solidFill>
                  <a:schemeClr val="accent3">
                    <a:lumMod val="75000"/>
                  </a:schemeClr>
                </a:solidFill>
              </a:rPr>
              <a:t>THUMB</a:t>
            </a:r>
          </a:p>
          <a:p>
            <a:pPr marL="45720" indent="0" algn="ctr">
              <a:buNone/>
            </a:pPr>
            <a:r>
              <a:rPr lang="en-US" sz="5400" b="1" dirty="0">
                <a:solidFill>
                  <a:schemeClr val="accent3">
                    <a:lumMod val="75000"/>
                  </a:schemeClr>
                </a:solidFill>
              </a:rPr>
              <a:t>OTHER</a:t>
            </a:r>
          </a:p>
          <a:p>
            <a:pPr marL="45720" indent="0" algn="ctr">
              <a:buNone/>
            </a:pPr>
            <a:r>
              <a:rPr lang="en-US" sz="5400" b="1" dirty="0">
                <a:solidFill>
                  <a:schemeClr val="accent3">
                    <a:lumMod val="75000"/>
                  </a:schemeClr>
                </a:solidFill>
              </a:rPr>
              <a:t>OVEN</a:t>
            </a:r>
          </a:p>
          <a:p>
            <a:pPr marL="45720" indent="0" algn="ctr">
              <a:buNone/>
            </a:pPr>
            <a:r>
              <a:rPr lang="en-US" sz="5400" b="1" dirty="0">
                <a:solidFill>
                  <a:schemeClr val="accent3">
                    <a:lumMod val="75000"/>
                  </a:schemeClr>
                </a:solidFill>
              </a:rPr>
              <a:t>FIN </a:t>
            </a:r>
          </a:p>
          <a:p>
            <a:pPr marL="45720" indent="0" algn="ctr">
              <a:buNone/>
            </a:pPr>
            <a:r>
              <a:rPr lang="en-US" sz="5400" b="1" dirty="0">
                <a:solidFill>
                  <a:schemeClr val="accent3">
                    <a:lumMod val="75000"/>
                  </a:schemeClr>
                </a:solidFill>
              </a:rPr>
              <a:t>CHIN</a:t>
            </a:r>
          </a:p>
        </p:txBody>
      </p:sp>
      <p:sp>
        <p:nvSpPr>
          <p:cNvPr id="10" name="Rectangle 9">
            <a:extLst>
              <a:ext uri="{FF2B5EF4-FFF2-40B4-BE49-F238E27FC236}">
                <a16:creationId xmlns:a16="http://schemas.microsoft.com/office/drawing/2014/main" id="{D6847D13-9181-4CC3-AA9D-BDECB72C649F}"/>
              </a:ext>
            </a:extLst>
          </p:cNvPr>
          <p:cNvSpPr/>
          <p:nvPr/>
        </p:nvSpPr>
        <p:spPr>
          <a:xfrm>
            <a:off x="2055812" y="1371600"/>
            <a:ext cx="3352800" cy="487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65182543-6E35-4C35-9B86-C90F4CBE22D6}"/>
              </a:ext>
            </a:extLst>
          </p:cNvPr>
          <p:cNvSpPr/>
          <p:nvPr/>
        </p:nvSpPr>
        <p:spPr>
          <a:xfrm>
            <a:off x="7008812" y="1371600"/>
            <a:ext cx="3200400" cy="48768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96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4">
                                            <p:txEl>
                                              <p:pRg st="4" end="4"/>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80">
                                          <p:stCondLst>
                                            <p:cond delay="0"/>
                                          </p:stCondLst>
                                        </p:cTn>
                                        <p:tgtEl>
                                          <p:spTgt spid="6">
                                            <p:txEl>
                                              <p:pRg st="0" end="0"/>
                                            </p:txEl>
                                          </p:spTgt>
                                        </p:tgtEl>
                                      </p:cBhvr>
                                    </p:animEffect>
                                    <p:anim calcmode="lin" valueType="num">
                                      <p:cBhvr>
                                        <p:cTn id="2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xEl>
                                              <p:pRg st="0" end="0"/>
                                            </p:txEl>
                                          </p:spTgt>
                                        </p:tgtEl>
                                      </p:cBhvr>
                                      <p:to x="100000" y="60000"/>
                                    </p:animScale>
                                    <p:animScale>
                                      <p:cBhvr>
                                        <p:cTn id="26" dur="166" decel="50000">
                                          <p:stCondLst>
                                            <p:cond delay="676"/>
                                          </p:stCondLst>
                                        </p:cTn>
                                        <p:tgtEl>
                                          <p:spTgt spid="6">
                                            <p:txEl>
                                              <p:pRg st="0" end="0"/>
                                            </p:txEl>
                                          </p:spTgt>
                                        </p:tgtEl>
                                      </p:cBhvr>
                                      <p:to x="100000" y="100000"/>
                                    </p:animScale>
                                    <p:animScale>
                                      <p:cBhvr>
                                        <p:cTn id="27" dur="26">
                                          <p:stCondLst>
                                            <p:cond delay="1312"/>
                                          </p:stCondLst>
                                        </p:cTn>
                                        <p:tgtEl>
                                          <p:spTgt spid="6">
                                            <p:txEl>
                                              <p:pRg st="0" end="0"/>
                                            </p:txEl>
                                          </p:spTgt>
                                        </p:tgtEl>
                                      </p:cBhvr>
                                      <p:to x="100000" y="80000"/>
                                    </p:animScale>
                                    <p:animScale>
                                      <p:cBhvr>
                                        <p:cTn id="28" dur="166" decel="50000">
                                          <p:stCondLst>
                                            <p:cond delay="1338"/>
                                          </p:stCondLst>
                                        </p:cTn>
                                        <p:tgtEl>
                                          <p:spTgt spid="6">
                                            <p:txEl>
                                              <p:pRg st="0" end="0"/>
                                            </p:txEl>
                                          </p:spTgt>
                                        </p:tgtEl>
                                      </p:cBhvr>
                                      <p:to x="100000" y="100000"/>
                                    </p:animScale>
                                    <p:animScale>
                                      <p:cBhvr>
                                        <p:cTn id="29" dur="26">
                                          <p:stCondLst>
                                            <p:cond delay="1642"/>
                                          </p:stCondLst>
                                        </p:cTn>
                                        <p:tgtEl>
                                          <p:spTgt spid="6">
                                            <p:txEl>
                                              <p:pRg st="0" end="0"/>
                                            </p:txEl>
                                          </p:spTgt>
                                        </p:tgtEl>
                                      </p:cBhvr>
                                      <p:to x="100000" y="90000"/>
                                    </p:animScale>
                                    <p:animScale>
                                      <p:cBhvr>
                                        <p:cTn id="30" dur="166" decel="50000">
                                          <p:stCondLst>
                                            <p:cond delay="1668"/>
                                          </p:stCondLst>
                                        </p:cTn>
                                        <p:tgtEl>
                                          <p:spTgt spid="6">
                                            <p:txEl>
                                              <p:pRg st="0" end="0"/>
                                            </p:txEl>
                                          </p:spTgt>
                                        </p:tgtEl>
                                      </p:cBhvr>
                                      <p:to x="100000" y="100000"/>
                                    </p:animScale>
                                    <p:animScale>
                                      <p:cBhvr>
                                        <p:cTn id="31" dur="26">
                                          <p:stCondLst>
                                            <p:cond delay="1808"/>
                                          </p:stCondLst>
                                        </p:cTn>
                                        <p:tgtEl>
                                          <p:spTgt spid="6">
                                            <p:txEl>
                                              <p:pRg st="0" end="0"/>
                                            </p:txEl>
                                          </p:spTgt>
                                        </p:tgtEl>
                                      </p:cBhvr>
                                      <p:to x="100000" y="95000"/>
                                    </p:animScale>
                                    <p:animScale>
                                      <p:cBhvr>
                                        <p:cTn id="32" dur="166" decel="50000">
                                          <p:stCondLst>
                                            <p:cond delay="1834"/>
                                          </p:stCondLst>
                                        </p:cTn>
                                        <p:tgtEl>
                                          <p:spTgt spid="6">
                                            <p:txEl>
                                              <p:pRg st="0" end="0"/>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down)">
                                      <p:cBhvr>
                                        <p:cTn id="35" dur="580">
                                          <p:stCondLst>
                                            <p:cond delay="0"/>
                                          </p:stCondLst>
                                        </p:cTn>
                                        <p:tgtEl>
                                          <p:spTgt spid="6">
                                            <p:txEl>
                                              <p:pRg st="1" end="1"/>
                                            </p:txEl>
                                          </p:spTgt>
                                        </p:tgtEl>
                                      </p:cBhvr>
                                    </p:animEffect>
                                    <p:anim calcmode="lin" valueType="num">
                                      <p:cBhvr>
                                        <p:cTn id="3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xEl>
                                              <p:pRg st="1" end="1"/>
                                            </p:txEl>
                                          </p:spTgt>
                                        </p:tgtEl>
                                      </p:cBhvr>
                                      <p:to x="100000" y="60000"/>
                                    </p:animScale>
                                    <p:animScale>
                                      <p:cBhvr>
                                        <p:cTn id="42" dur="166" decel="50000">
                                          <p:stCondLst>
                                            <p:cond delay="676"/>
                                          </p:stCondLst>
                                        </p:cTn>
                                        <p:tgtEl>
                                          <p:spTgt spid="6">
                                            <p:txEl>
                                              <p:pRg st="1" end="1"/>
                                            </p:txEl>
                                          </p:spTgt>
                                        </p:tgtEl>
                                      </p:cBhvr>
                                      <p:to x="100000" y="100000"/>
                                    </p:animScale>
                                    <p:animScale>
                                      <p:cBhvr>
                                        <p:cTn id="43" dur="26">
                                          <p:stCondLst>
                                            <p:cond delay="1312"/>
                                          </p:stCondLst>
                                        </p:cTn>
                                        <p:tgtEl>
                                          <p:spTgt spid="6">
                                            <p:txEl>
                                              <p:pRg st="1" end="1"/>
                                            </p:txEl>
                                          </p:spTgt>
                                        </p:tgtEl>
                                      </p:cBhvr>
                                      <p:to x="100000" y="80000"/>
                                    </p:animScale>
                                    <p:animScale>
                                      <p:cBhvr>
                                        <p:cTn id="44" dur="166" decel="50000">
                                          <p:stCondLst>
                                            <p:cond delay="1338"/>
                                          </p:stCondLst>
                                        </p:cTn>
                                        <p:tgtEl>
                                          <p:spTgt spid="6">
                                            <p:txEl>
                                              <p:pRg st="1" end="1"/>
                                            </p:txEl>
                                          </p:spTgt>
                                        </p:tgtEl>
                                      </p:cBhvr>
                                      <p:to x="100000" y="100000"/>
                                    </p:animScale>
                                    <p:animScale>
                                      <p:cBhvr>
                                        <p:cTn id="45" dur="26">
                                          <p:stCondLst>
                                            <p:cond delay="1642"/>
                                          </p:stCondLst>
                                        </p:cTn>
                                        <p:tgtEl>
                                          <p:spTgt spid="6">
                                            <p:txEl>
                                              <p:pRg st="1" end="1"/>
                                            </p:txEl>
                                          </p:spTgt>
                                        </p:tgtEl>
                                      </p:cBhvr>
                                      <p:to x="100000" y="90000"/>
                                    </p:animScale>
                                    <p:animScale>
                                      <p:cBhvr>
                                        <p:cTn id="46" dur="166" decel="50000">
                                          <p:stCondLst>
                                            <p:cond delay="1668"/>
                                          </p:stCondLst>
                                        </p:cTn>
                                        <p:tgtEl>
                                          <p:spTgt spid="6">
                                            <p:txEl>
                                              <p:pRg st="1" end="1"/>
                                            </p:txEl>
                                          </p:spTgt>
                                        </p:tgtEl>
                                      </p:cBhvr>
                                      <p:to x="100000" y="100000"/>
                                    </p:animScale>
                                    <p:animScale>
                                      <p:cBhvr>
                                        <p:cTn id="47" dur="26">
                                          <p:stCondLst>
                                            <p:cond delay="1808"/>
                                          </p:stCondLst>
                                        </p:cTn>
                                        <p:tgtEl>
                                          <p:spTgt spid="6">
                                            <p:txEl>
                                              <p:pRg st="1" end="1"/>
                                            </p:txEl>
                                          </p:spTgt>
                                        </p:tgtEl>
                                      </p:cBhvr>
                                      <p:to x="100000" y="95000"/>
                                    </p:animScale>
                                    <p:animScale>
                                      <p:cBhvr>
                                        <p:cTn id="48" dur="166" decel="50000">
                                          <p:stCondLst>
                                            <p:cond delay="1834"/>
                                          </p:stCondLst>
                                        </p:cTn>
                                        <p:tgtEl>
                                          <p:spTgt spid="6">
                                            <p:txEl>
                                              <p:pRg st="1" end="1"/>
                                            </p:txEl>
                                          </p:spTgt>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wipe(down)">
                                      <p:cBhvr>
                                        <p:cTn id="51" dur="580">
                                          <p:stCondLst>
                                            <p:cond delay="0"/>
                                          </p:stCondLst>
                                        </p:cTn>
                                        <p:tgtEl>
                                          <p:spTgt spid="6">
                                            <p:txEl>
                                              <p:pRg st="2" end="2"/>
                                            </p:txEl>
                                          </p:spTgt>
                                        </p:tgtEl>
                                      </p:cBhvr>
                                    </p:animEffect>
                                    <p:anim calcmode="lin" valueType="num">
                                      <p:cBhvr>
                                        <p:cTn id="5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xEl>
                                              <p:pRg st="2" end="2"/>
                                            </p:txEl>
                                          </p:spTgt>
                                        </p:tgtEl>
                                      </p:cBhvr>
                                      <p:to x="100000" y="60000"/>
                                    </p:animScale>
                                    <p:animScale>
                                      <p:cBhvr>
                                        <p:cTn id="58" dur="166" decel="50000">
                                          <p:stCondLst>
                                            <p:cond delay="676"/>
                                          </p:stCondLst>
                                        </p:cTn>
                                        <p:tgtEl>
                                          <p:spTgt spid="6">
                                            <p:txEl>
                                              <p:pRg st="2" end="2"/>
                                            </p:txEl>
                                          </p:spTgt>
                                        </p:tgtEl>
                                      </p:cBhvr>
                                      <p:to x="100000" y="100000"/>
                                    </p:animScale>
                                    <p:animScale>
                                      <p:cBhvr>
                                        <p:cTn id="59" dur="26">
                                          <p:stCondLst>
                                            <p:cond delay="1312"/>
                                          </p:stCondLst>
                                        </p:cTn>
                                        <p:tgtEl>
                                          <p:spTgt spid="6">
                                            <p:txEl>
                                              <p:pRg st="2" end="2"/>
                                            </p:txEl>
                                          </p:spTgt>
                                        </p:tgtEl>
                                      </p:cBhvr>
                                      <p:to x="100000" y="80000"/>
                                    </p:animScale>
                                    <p:animScale>
                                      <p:cBhvr>
                                        <p:cTn id="60" dur="166" decel="50000">
                                          <p:stCondLst>
                                            <p:cond delay="1338"/>
                                          </p:stCondLst>
                                        </p:cTn>
                                        <p:tgtEl>
                                          <p:spTgt spid="6">
                                            <p:txEl>
                                              <p:pRg st="2" end="2"/>
                                            </p:txEl>
                                          </p:spTgt>
                                        </p:tgtEl>
                                      </p:cBhvr>
                                      <p:to x="100000" y="100000"/>
                                    </p:animScale>
                                    <p:animScale>
                                      <p:cBhvr>
                                        <p:cTn id="61" dur="26">
                                          <p:stCondLst>
                                            <p:cond delay="1642"/>
                                          </p:stCondLst>
                                        </p:cTn>
                                        <p:tgtEl>
                                          <p:spTgt spid="6">
                                            <p:txEl>
                                              <p:pRg st="2" end="2"/>
                                            </p:txEl>
                                          </p:spTgt>
                                        </p:tgtEl>
                                      </p:cBhvr>
                                      <p:to x="100000" y="90000"/>
                                    </p:animScale>
                                    <p:animScale>
                                      <p:cBhvr>
                                        <p:cTn id="62" dur="166" decel="50000">
                                          <p:stCondLst>
                                            <p:cond delay="1668"/>
                                          </p:stCondLst>
                                        </p:cTn>
                                        <p:tgtEl>
                                          <p:spTgt spid="6">
                                            <p:txEl>
                                              <p:pRg st="2" end="2"/>
                                            </p:txEl>
                                          </p:spTgt>
                                        </p:tgtEl>
                                      </p:cBhvr>
                                      <p:to x="100000" y="100000"/>
                                    </p:animScale>
                                    <p:animScale>
                                      <p:cBhvr>
                                        <p:cTn id="63" dur="26">
                                          <p:stCondLst>
                                            <p:cond delay="1808"/>
                                          </p:stCondLst>
                                        </p:cTn>
                                        <p:tgtEl>
                                          <p:spTgt spid="6">
                                            <p:txEl>
                                              <p:pRg st="2" end="2"/>
                                            </p:txEl>
                                          </p:spTgt>
                                        </p:tgtEl>
                                      </p:cBhvr>
                                      <p:to x="100000" y="95000"/>
                                    </p:animScale>
                                    <p:animScale>
                                      <p:cBhvr>
                                        <p:cTn id="64" dur="166" decel="50000">
                                          <p:stCondLst>
                                            <p:cond delay="1834"/>
                                          </p:stCondLst>
                                        </p:cTn>
                                        <p:tgtEl>
                                          <p:spTgt spid="6">
                                            <p:txEl>
                                              <p:pRg st="2" end="2"/>
                                            </p:txEl>
                                          </p:spTgt>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wipe(down)">
                                      <p:cBhvr>
                                        <p:cTn id="67" dur="580">
                                          <p:stCondLst>
                                            <p:cond delay="0"/>
                                          </p:stCondLst>
                                        </p:cTn>
                                        <p:tgtEl>
                                          <p:spTgt spid="6">
                                            <p:txEl>
                                              <p:pRg st="3" end="3"/>
                                            </p:txEl>
                                          </p:spTgt>
                                        </p:tgtEl>
                                      </p:cBhvr>
                                    </p:animEffect>
                                    <p:anim calcmode="lin" valueType="num">
                                      <p:cBhvr>
                                        <p:cTn id="68"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6">
                                            <p:txEl>
                                              <p:pRg st="3" end="3"/>
                                            </p:txEl>
                                          </p:spTgt>
                                        </p:tgtEl>
                                      </p:cBhvr>
                                      <p:to x="100000" y="60000"/>
                                    </p:animScale>
                                    <p:animScale>
                                      <p:cBhvr>
                                        <p:cTn id="74" dur="166" decel="50000">
                                          <p:stCondLst>
                                            <p:cond delay="676"/>
                                          </p:stCondLst>
                                        </p:cTn>
                                        <p:tgtEl>
                                          <p:spTgt spid="6">
                                            <p:txEl>
                                              <p:pRg st="3" end="3"/>
                                            </p:txEl>
                                          </p:spTgt>
                                        </p:tgtEl>
                                      </p:cBhvr>
                                      <p:to x="100000" y="100000"/>
                                    </p:animScale>
                                    <p:animScale>
                                      <p:cBhvr>
                                        <p:cTn id="75" dur="26">
                                          <p:stCondLst>
                                            <p:cond delay="1312"/>
                                          </p:stCondLst>
                                        </p:cTn>
                                        <p:tgtEl>
                                          <p:spTgt spid="6">
                                            <p:txEl>
                                              <p:pRg st="3" end="3"/>
                                            </p:txEl>
                                          </p:spTgt>
                                        </p:tgtEl>
                                      </p:cBhvr>
                                      <p:to x="100000" y="80000"/>
                                    </p:animScale>
                                    <p:animScale>
                                      <p:cBhvr>
                                        <p:cTn id="76" dur="166" decel="50000">
                                          <p:stCondLst>
                                            <p:cond delay="1338"/>
                                          </p:stCondLst>
                                        </p:cTn>
                                        <p:tgtEl>
                                          <p:spTgt spid="6">
                                            <p:txEl>
                                              <p:pRg st="3" end="3"/>
                                            </p:txEl>
                                          </p:spTgt>
                                        </p:tgtEl>
                                      </p:cBhvr>
                                      <p:to x="100000" y="100000"/>
                                    </p:animScale>
                                    <p:animScale>
                                      <p:cBhvr>
                                        <p:cTn id="77" dur="26">
                                          <p:stCondLst>
                                            <p:cond delay="1642"/>
                                          </p:stCondLst>
                                        </p:cTn>
                                        <p:tgtEl>
                                          <p:spTgt spid="6">
                                            <p:txEl>
                                              <p:pRg st="3" end="3"/>
                                            </p:txEl>
                                          </p:spTgt>
                                        </p:tgtEl>
                                      </p:cBhvr>
                                      <p:to x="100000" y="90000"/>
                                    </p:animScale>
                                    <p:animScale>
                                      <p:cBhvr>
                                        <p:cTn id="78" dur="166" decel="50000">
                                          <p:stCondLst>
                                            <p:cond delay="1668"/>
                                          </p:stCondLst>
                                        </p:cTn>
                                        <p:tgtEl>
                                          <p:spTgt spid="6">
                                            <p:txEl>
                                              <p:pRg st="3" end="3"/>
                                            </p:txEl>
                                          </p:spTgt>
                                        </p:tgtEl>
                                      </p:cBhvr>
                                      <p:to x="100000" y="100000"/>
                                    </p:animScale>
                                    <p:animScale>
                                      <p:cBhvr>
                                        <p:cTn id="79" dur="26">
                                          <p:stCondLst>
                                            <p:cond delay="1808"/>
                                          </p:stCondLst>
                                        </p:cTn>
                                        <p:tgtEl>
                                          <p:spTgt spid="6">
                                            <p:txEl>
                                              <p:pRg st="3" end="3"/>
                                            </p:txEl>
                                          </p:spTgt>
                                        </p:tgtEl>
                                      </p:cBhvr>
                                      <p:to x="100000" y="95000"/>
                                    </p:animScale>
                                    <p:animScale>
                                      <p:cBhvr>
                                        <p:cTn id="80" dur="166" decel="50000">
                                          <p:stCondLst>
                                            <p:cond delay="1834"/>
                                          </p:stCondLst>
                                        </p:cTn>
                                        <p:tgtEl>
                                          <p:spTgt spid="6">
                                            <p:txEl>
                                              <p:pRg st="3" end="3"/>
                                            </p:txEl>
                                          </p:spTgt>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animEffect transition="in" filter="wipe(down)">
                                      <p:cBhvr>
                                        <p:cTn id="83" dur="580">
                                          <p:stCondLst>
                                            <p:cond delay="0"/>
                                          </p:stCondLst>
                                        </p:cTn>
                                        <p:tgtEl>
                                          <p:spTgt spid="6">
                                            <p:txEl>
                                              <p:pRg st="4" end="4"/>
                                            </p:txEl>
                                          </p:spTgt>
                                        </p:tgtEl>
                                      </p:cBhvr>
                                    </p:animEffect>
                                    <p:anim calcmode="lin" valueType="num">
                                      <p:cBhvr>
                                        <p:cTn id="84"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6">
                                            <p:txEl>
                                              <p:pRg st="4" end="4"/>
                                            </p:txEl>
                                          </p:spTgt>
                                        </p:tgtEl>
                                      </p:cBhvr>
                                      <p:to x="100000" y="60000"/>
                                    </p:animScale>
                                    <p:animScale>
                                      <p:cBhvr>
                                        <p:cTn id="90" dur="166" decel="50000">
                                          <p:stCondLst>
                                            <p:cond delay="676"/>
                                          </p:stCondLst>
                                        </p:cTn>
                                        <p:tgtEl>
                                          <p:spTgt spid="6">
                                            <p:txEl>
                                              <p:pRg st="4" end="4"/>
                                            </p:txEl>
                                          </p:spTgt>
                                        </p:tgtEl>
                                      </p:cBhvr>
                                      <p:to x="100000" y="100000"/>
                                    </p:animScale>
                                    <p:animScale>
                                      <p:cBhvr>
                                        <p:cTn id="91" dur="26">
                                          <p:stCondLst>
                                            <p:cond delay="1312"/>
                                          </p:stCondLst>
                                        </p:cTn>
                                        <p:tgtEl>
                                          <p:spTgt spid="6">
                                            <p:txEl>
                                              <p:pRg st="4" end="4"/>
                                            </p:txEl>
                                          </p:spTgt>
                                        </p:tgtEl>
                                      </p:cBhvr>
                                      <p:to x="100000" y="80000"/>
                                    </p:animScale>
                                    <p:animScale>
                                      <p:cBhvr>
                                        <p:cTn id="92" dur="166" decel="50000">
                                          <p:stCondLst>
                                            <p:cond delay="1338"/>
                                          </p:stCondLst>
                                        </p:cTn>
                                        <p:tgtEl>
                                          <p:spTgt spid="6">
                                            <p:txEl>
                                              <p:pRg st="4" end="4"/>
                                            </p:txEl>
                                          </p:spTgt>
                                        </p:tgtEl>
                                      </p:cBhvr>
                                      <p:to x="100000" y="100000"/>
                                    </p:animScale>
                                    <p:animScale>
                                      <p:cBhvr>
                                        <p:cTn id="93" dur="26">
                                          <p:stCondLst>
                                            <p:cond delay="1642"/>
                                          </p:stCondLst>
                                        </p:cTn>
                                        <p:tgtEl>
                                          <p:spTgt spid="6">
                                            <p:txEl>
                                              <p:pRg st="4" end="4"/>
                                            </p:txEl>
                                          </p:spTgt>
                                        </p:tgtEl>
                                      </p:cBhvr>
                                      <p:to x="100000" y="90000"/>
                                    </p:animScale>
                                    <p:animScale>
                                      <p:cBhvr>
                                        <p:cTn id="94" dur="166" decel="50000">
                                          <p:stCondLst>
                                            <p:cond delay="1668"/>
                                          </p:stCondLst>
                                        </p:cTn>
                                        <p:tgtEl>
                                          <p:spTgt spid="6">
                                            <p:txEl>
                                              <p:pRg st="4" end="4"/>
                                            </p:txEl>
                                          </p:spTgt>
                                        </p:tgtEl>
                                      </p:cBhvr>
                                      <p:to x="100000" y="100000"/>
                                    </p:animScale>
                                    <p:animScale>
                                      <p:cBhvr>
                                        <p:cTn id="95" dur="26">
                                          <p:stCondLst>
                                            <p:cond delay="1808"/>
                                          </p:stCondLst>
                                        </p:cTn>
                                        <p:tgtEl>
                                          <p:spTgt spid="6">
                                            <p:txEl>
                                              <p:pRg st="4" end="4"/>
                                            </p:txEl>
                                          </p:spTgt>
                                        </p:tgtEl>
                                      </p:cBhvr>
                                      <p:to x="100000" y="95000"/>
                                    </p:animScale>
                                    <p:animScale>
                                      <p:cBhvr>
                                        <p:cTn id="96"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74638"/>
            <a:ext cx="11353800" cy="1325562"/>
          </a:xfrm>
        </p:spPr>
        <p:txBody>
          <a:bodyPr>
            <a:normAutofit/>
          </a:bodyPr>
          <a:lstStyle/>
          <a:p>
            <a:r>
              <a:rPr lang="es-US" sz="4400" b="1" dirty="0">
                <a:solidFill>
                  <a:schemeClr val="accent6">
                    <a:lumMod val="50000"/>
                  </a:schemeClr>
                </a:solidFill>
              </a:rPr>
              <a:t>WHO ARE THEY </a:t>
            </a:r>
            <a:r>
              <a:rPr lang="en-US" sz="4400" b="1" dirty="0">
                <a:solidFill>
                  <a:schemeClr val="accent6">
                    <a:lumMod val="50000"/>
                  </a:schemeClr>
                </a:solidFill>
              </a:rPr>
              <a:t>&amp; WHERE ARE THEY FROM?</a:t>
            </a:r>
          </a:p>
        </p:txBody>
      </p:sp>
      <p:sp>
        <p:nvSpPr>
          <p:cNvPr id="3" name="Content Placeholder 2"/>
          <p:cNvSpPr>
            <a:spLocks noGrp="1"/>
          </p:cNvSpPr>
          <p:nvPr>
            <p:ph idx="1"/>
          </p:nvPr>
        </p:nvSpPr>
        <p:spPr/>
        <p:txBody>
          <a:bodyPr/>
          <a:lstStyle/>
          <a:p>
            <a:r>
              <a:rPr lang="en-US" sz="3200" b="1" dirty="0"/>
              <a:t>MICHIGAN OVERALL—numbers</a:t>
            </a:r>
          </a:p>
          <a:p>
            <a:r>
              <a:rPr lang="en-US" sz="3200" b="1" dirty="0"/>
              <a:t>Why have they come?  How did they end up in the Mittens?</a:t>
            </a:r>
          </a:p>
          <a:p>
            <a:r>
              <a:rPr lang="en-US" sz="3200" b="1" dirty="0"/>
              <a:t>Immigrants are good for the community</a:t>
            </a:r>
          </a:p>
          <a:p>
            <a:pPr marL="45720" indent="0">
              <a:buNone/>
            </a:pPr>
            <a:endParaRPr lang="en-US" dirty="0"/>
          </a:p>
        </p:txBody>
      </p:sp>
      <p:pic>
        <p:nvPicPr>
          <p:cNvPr id="4" name="Picture 3"/>
          <p:cNvPicPr>
            <a:picLocks noChangeAspect="1"/>
          </p:cNvPicPr>
          <p:nvPr/>
        </p:nvPicPr>
        <p:blipFill>
          <a:blip r:embed="rId3"/>
          <a:stretch>
            <a:fillRect/>
          </a:stretch>
        </p:blipFill>
        <p:spPr>
          <a:xfrm>
            <a:off x="608012" y="4296868"/>
            <a:ext cx="4572000" cy="2363554"/>
          </a:xfrm>
          <a:prstGeom prst="rect">
            <a:avLst/>
          </a:prstGeom>
        </p:spPr>
      </p:pic>
      <p:pic>
        <p:nvPicPr>
          <p:cNvPr id="5" name="Picture 4"/>
          <p:cNvPicPr>
            <a:picLocks noChangeAspect="1"/>
          </p:cNvPicPr>
          <p:nvPr/>
        </p:nvPicPr>
        <p:blipFill>
          <a:blip r:embed="rId4"/>
          <a:stretch>
            <a:fillRect/>
          </a:stretch>
        </p:blipFill>
        <p:spPr>
          <a:xfrm>
            <a:off x="7999412" y="4119303"/>
            <a:ext cx="1981200" cy="2305050"/>
          </a:xfrm>
          <a:prstGeom prst="rect">
            <a:avLst/>
          </a:prstGeom>
        </p:spPr>
      </p:pic>
    </p:spTree>
    <p:extLst>
      <p:ext uri="{BB962C8B-B14F-4D97-AF65-F5344CB8AC3E}">
        <p14:creationId xmlns:p14="http://schemas.microsoft.com/office/powerpoint/2010/main" val="29369780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10134598" cy="1325562"/>
          </a:xfrm>
        </p:spPr>
        <p:txBody>
          <a:bodyPr/>
          <a:lstStyle/>
          <a:p>
            <a:r>
              <a:rPr lang="en-US" b="1" dirty="0">
                <a:solidFill>
                  <a:schemeClr val="accent5">
                    <a:lumMod val="50000"/>
                  </a:schemeClr>
                </a:solidFill>
              </a:rPr>
              <a:t>RECENT IMMIGRATION INTO MICHIGAN</a:t>
            </a:r>
          </a:p>
        </p:txBody>
      </p:sp>
      <p:pic>
        <p:nvPicPr>
          <p:cNvPr id="4" name="Content Placeholder 3"/>
          <p:cNvPicPr>
            <a:picLocks noGrp="1" noChangeAspect="1"/>
          </p:cNvPicPr>
          <p:nvPr>
            <p:ph idx="1"/>
          </p:nvPr>
        </p:nvPicPr>
        <p:blipFill>
          <a:blip r:embed="rId3"/>
          <a:stretch>
            <a:fillRect/>
          </a:stretch>
        </p:blipFill>
        <p:spPr>
          <a:xfrm>
            <a:off x="1293812" y="1905000"/>
            <a:ext cx="3857625" cy="4086225"/>
          </a:xfrm>
          <a:prstGeom prst="rect">
            <a:avLst/>
          </a:prstGeom>
        </p:spPr>
      </p:pic>
      <p:pic>
        <p:nvPicPr>
          <p:cNvPr id="5" name="Picture 4"/>
          <p:cNvPicPr>
            <a:picLocks noChangeAspect="1"/>
          </p:cNvPicPr>
          <p:nvPr/>
        </p:nvPicPr>
        <p:blipFill>
          <a:blip r:embed="rId4"/>
          <a:stretch>
            <a:fillRect/>
          </a:stretch>
        </p:blipFill>
        <p:spPr>
          <a:xfrm>
            <a:off x="5713412" y="1952625"/>
            <a:ext cx="5143500" cy="3990975"/>
          </a:xfrm>
          <a:prstGeom prst="rect">
            <a:avLst/>
          </a:prstGeom>
        </p:spPr>
      </p:pic>
    </p:spTree>
    <p:extLst>
      <p:ext uri="{BB962C8B-B14F-4D97-AF65-F5344CB8AC3E}">
        <p14:creationId xmlns:p14="http://schemas.microsoft.com/office/powerpoint/2010/main" val="1493599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ECEF-24AC-47C1-B46D-BCAF6233F2A3}"/>
              </a:ext>
            </a:extLst>
          </p:cNvPr>
          <p:cNvSpPr>
            <a:spLocks noGrp="1"/>
          </p:cNvSpPr>
          <p:nvPr>
            <p:ph type="title"/>
          </p:nvPr>
        </p:nvSpPr>
        <p:spPr>
          <a:xfrm>
            <a:off x="1217614" y="274638"/>
            <a:ext cx="9753600" cy="868362"/>
          </a:xfrm>
        </p:spPr>
        <p:txBody>
          <a:bodyPr>
            <a:normAutofit fontScale="90000"/>
          </a:bodyPr>
          <a:lstStyle/>
          <a:p>
            <a:r>
              <a:rPr lang="en-US" sz="1800" dirty="0">
                <a:hlinkClick r:id="rId2"/>
              </a:rPr>
              <a:t>https://mlpp.org/2022immigrantsnapshot/Michigan.pdf</a:t>
            </a:r>
            <a:br>
              <a:rPr lang="en-US" dirty="0"/>
            </a:br>
            <a:endParaRPr lang="en-US" dirty="0"/>
          </a:p>
        </p:txBody>
      </p:sp>
      <p:pic>
        <p:nvPicPr>
          <p:cNvPr id="5" name="Content Placeholder 4">
            <a:extLst>
              <a:ext uri="{FF2B5EF4-FFF2-40B4-BE49-F238E27FC236}">
                <a16:creationId xmlns:a16="http://schemas.microsoft.com/office/drawing/2014/main" id="{3B0130B2-38C9-4E1A-9A06-88ECD3ADFB6C}"/>
              </a:ext>
            </a:extLst>
          </p:cNvPr>
          <p:cNvPicPr>
            <a:picLocks noGrp="1" noChangeAspect="1"/>
          </p:cNvPicPr>
          <p:nvPr>
            <p:ph idx="1"/>
          </p:nvPr>
        </p:nvPicPr>
        <p:blipFill>
          <a:blip r:embed="rId3"/>
          <a:stretch>
            <a:fillRect/>
          </a:stretch>
        </p:blipFill>
        <p:spPr>
          <a:xfrm>
            <a:off x="1396705" y="1066800"/>
            <a:ext cx="9395416" cy="5105400"/>
          </a:xfrm>
        </p:spPr>
      </p:pic>
    </p:spTree>
    <p:extLst>
      <p:ext uri="{BB962C8B-B14F-4D97-AF65-F5344CB8AC3E}">
        <p14:creationId xmlns:p14="http://schemas.microsoft.com/office/powerpoint/2010/main" val="2062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D57C-01B6-461B-AD19-D6757AD5F953}"/>
              </a:ext>
            </a:extLst>
          </p:cNvPr>
          <p:cNvSpPr>
            <a:spLocks noGrp="1"/>
          </p:cNvSpPr>
          <p:nvPr>
            <p:ph type="title"/>
          </p:nvPr>
        </p:nvSpPr>
        <p:spPr/>
        <p:txBody>
          <a:bodyPr/>
          <a:lstStyle/>
          <a:p>
            <a:r>
              <a:rPr lang="en-US" dirty="0"/>
              <a:t>OUR GROWTH AT KCTC</a:t>
            </a:r>
          </a:p>
        </p:txBody>
      </p:sp>
      <p:graphicFrame>
        <p:nvGraphicFramePr>
          <p:cNvPr id="4" name="Content Placeholder 3">
            <a:extLst>
              <a:ext uri="{FF2B5EF4-FFF2-40B4-BE49-F238E27FC236}">
                <a16:creationId xmlns:a16="http://schemas.microsoft.com/office/drawing/2014/main" id="{73F8C53E-F0F8-4406-B68C-37F4C45B3096}"/>
              </a:ext>
            </a:extLst>
          </p:cNvPr>
          <p:cNvGraphicFramePr>
            <a:graphicFrameLocks noGrp="1"/>
          </p:cNvGraphicFramePr>
          <p:nvPr>
            <p:ph idx="1"/>
            <p:extLst>
              <p:ext uri="{D42A27DB-BD31-4B8C-83A1-F6EECF244321}">
                <p14:modId xmlns:p14="http://schemas.microsoft.com/office/powerpoint/2010/main" val="3926699300"/>
              </p:ext>
            </p:extLst>
          </p:nvPr>
        </p:nvGraphicFramePr>
        <p:xfrm>
          <a:off x="989012" y="1905000"/>
          <a:ext cx="5105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B99AB02-5A5D-40B3-9B42-C9D555E83C40}"/>
              </a:ext>
            </a:extLst>
          </p:cNvPr>
          <p:cNvSpPr txBox="1"/>
          <p:nvPr/>
        </p:nvSpPr>
        <p:spPr>
          <a:xfrm>
            <a:off x="6475413" y="1869989"/>
            <a:ext cx="4724400" cy="757130"/>
          </a:xfrm>
          <a:prstGeom prst="rect">
            <a:avLst/>
          </a:prstGeom>
          <a:noFill/>
        </p:spPr>
        <p:txBody>
          <a:bodyPr wrap="square" rtlCol="0">
            <a:spAutoFit/>
          </a:bodyPr>
          <a:lstStyle/>
          <a:p>
            <a:pPr>
              <a:lnSpc>
                <a:spcPct val="90000"/>
              </a:lnSpc>
            </a:pPr>
            <a:r>
              <a:rPr lang="en-US" sz="2400" dirty="0"/>
              <a:t>Ave. 19 distinct languages; </a:t>
            </a:r>
          </a:p>
          <a:p>
            <a:pPr>
              <a:lnSpc>
                <a:spcPct val="90000"/>
              </a:lnSpc>
            </a:pPr>
            <a:r>
              <a:rPr lang="en-US" sz="2400" dirty="0"/>
              <a:t>50% WIDA scores &lt;4.0 target</a:t>
            </a:r>
          </a:p>
        </p:txBody>
      </p:sp>
      <p:graphicFrame>
        <p:nvGraphicFramePr>
          <p:cNvPr id="6" name="Chart 5">
            <a:extLst>
              <a:ext uri="{FF2B5EF4-FFF2-40B4-BE49-F238E27FC236}">
                <a16:creationId xmlns:a16="http://schemas.microsoft.com/office/drawing/2014/main" id="{B6855871-86B9-42D3-ABF1-C9663284B8B5}"/>
              </a:ext>
            </a:extLst>
          </p:cNvPr>
          <p:cNvGraphicFramePr/>
          <p:nvPr>
            <p:extLst>
              <p:ext uri="{D42A27DB-BD31-4B8C-83A1-F6EECF244321}">
                <p14:modId xmlns:p14="http://schemas.microsoft.com/office/powerpoint/2010/main" val="1993366635"/>
              </p:ext>
            </p:extLst>
          </p:nvPr>
        </p:nvGraphicFramePr>
        <p:xfrm>
          <a:off x="6246812" y="3019651"/>
          <a:ext cx="5247957"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22550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7614" y="274638"/>
            <a:ext cx="6019798" cy="1325562"/>
          </a:xfrm>
        </p:spPr>
        <p:txBody>
          <a:bodyPr/>
          <a:lstStyle/>
          <a:p>
            <a:r>
              <a:rPr lang="en-US" b="1" dirty="0"/>
              <a:t>Immigration benefits </a:t>
            </a:r>
            <a:r>
              <a:rPr lang="en-US" b="1" dirty="0" err="1"/>
              <a:t>michigan</a:t>
            </a:r>
            <a:endParaRPr lang="en-US" b="1" dirty="0"/>
          </a:p>
        </p:txBody>
      </p:sp>
      <p:sp>
        <p:nvSpPr>
          <p:cNvPr id="6" name="Content Placeholder 5"/>
          <p:cNvSpPr>
            <a:spLocks noGrp="1"/>
          </p:cNvSpPr>
          <p:nvPr>
            <p:ph idx="1"/>
          </p:nvPr>
        </p:nvSpPr>
        <p:spPr>
          <a:xfrm>
            <a:off x="1217614" y="1828800"/>
            <a:ext cx="6553198" cy="4343400"/>
          </a:xfrm>
        </p:spPr>
        <p:txBody>
          <a:bodyPr>
            <a:normAutofit fontScale="77500" lnSpcReduction="20000"/>
          </a:bodyPr>
          <a:lstStyle/>
          <a:p>
            <a:r>
              <a:rPr lang="en-US" dirty="0">
                <a:hlinkClick r:id="rId2"/>
              </a:rPr>
              <a:t>https://www.samaritas.org/Portals/0/UM%20Re-Issued%20Final%20Copy%20-%20Draft%205.pdf</a:t>
            </a:r>
            <a:endParaRPr lang="en-US" dirty="0"/>
          </a:p>
          <a:p>
            <a:r>
              <a:rPr lang="en-US" sz="3200" b="1" dirty="0"/>
              <a:t>1.  Immigrants </a:t>
            </a:r>
            <a:r>
              <a:rPr lang="en-US" sz="3200" b="1" u="sng" dirty="0"/>
              <a:t>want</a:t>
            </a:r>
            <a:r>
              <a:rPr lang="en-US" sz="3200" b="1" dirty="0"/>
              <a:t> to assimilate into the American culture.</a:t>
            </a:r>
          </a:p>
          <a:p>
            <a:r>
              <a:rPr lang="en-US" sz="3200" b="1" dirty="0"/>
              <a:t>2.  Immigrants fill shortages of jobs and pay taxes.</a:t>
            </a:r>
          </a:p>
          <a:p>
            <a:r>
              <a:rPr lang="en-US" sz="3200" b="1" dirty="0"/>
              <a:t>3.  Immigrants are not all criminals or terrorists.</a:t>
            </a:r>
          </a:p>
          <a:p>
            <a:r>
              <a:rPr lang="en-US" sz="3200" b="1" dirty="0"/>
              <a:t>---Majority are “documented.” Terminology: undocumented vs illegal</a:t>
            </a:r>
          </a:p>
          <a:p>
            <a:r>
              <a:rPr lang="en-US" sz="3200" b="1" dirty="0"/>
              <a:t>---Not all from Mexico/Latin America.</a:t>
            </a:r>
          </a:p>
          <a:p>
            <a:endParaRPr lang="en-US" dirty="0"/>
          </a:p>
          <a:p>
            <a:endParaRPr lang="en-US" dirty="0"/>
          </a:p>
        </p:txBody>
      </p:sp>
      <p:pic>
        <p:nvPicPr>
          <p:cNvPr id="2" name="Picture 1"/>
          <p:cNvPicPr>
            <a:picLocks noChangeAspect="1"/>
          </p:cNvPicPr>
          <p:nvPr/>
        </p:nvPicPr>
        <p:blipFill>
          <a:blip r:embed="rId3"/>
          <a:stretch>
            <a:fillRect/>
          </a:stretch>
        </p:blipFill>
        <p:spPr>
          <a:xfrm>
            <a:off x="7999412" y="533400"/>
            <a:ext cx="3884613" cy="5638800"/>
          </a:xfrm>
          <a:prstGeom prst="rect">
            <a:avLst/>
          </a:prstGeom>
        </p:spPr>
      </p:pic>
    </p:spTree>
    <p:extLst>
      <p:ext uri="{BB962C8B-B14F-4D97-AF65-F5344CB8AC3E}">
        <p14:creationId xmlns:p14="http://schemas.microsoft.com/office/powerpoint/2010/main" val="1256081841"/>
      </p:ext>
    </p:extLst>
  </p:cSld>
  <p:clrMapOvr>
    <a:masterClrMapping/>
  </p:clrMapOvr>
  <p:transition spd="slow">
    <p:cover/>
  </p:transition>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10329</TotalTime>
  <Words>2019</Words>
  <Application>Microsoft Office PowerPoint</Application>
  <PresentationFormat>Custom</PresentationFormat>
  <Paragraphs>243</Paragraphs>
  <Slides>31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Century Gothic</vt:lpstr>
      <vt:lpstr>World Presentation 16x9</vt:lpstr>
      <vt:lpstr>Help! I don’t speak swahili, kinyarwanda, spanish, or arabic!</vt:lpstr>
      <vt:lpstr>GAME TIME!</vt:lpstr>
      <vt:lpstr>What an el might hear:</vt:lpstr>
      <vt:lpstr>PowerPoint Presentation</vt:lpstr>
      <vt:lpstr>WHO ARE THEY &amp; WHERE ARE THEY FROM?</vt:lpstr>
      <vt:lpstr>RECENT IMMIGRATION INTO MICHIGAN</vt:lpstr>
      <vt:lpstr>https://mlpp.org/2022immigrantsnapshot/Michigan.pdf </vt:lpstr>
      <vt:lpstr>OUR GROWTH AT KCTC</vt:lpstr>
      <vt:lpstr>Immigration benefits michigan</vt:lpstr>
      <vt:lpstr>      RIGHTS TO EDUCATION</vt:lpstr>
      <vt:lpstr>Per title vi, schools are required to:</vt:lpstr>
      <vt:lpstr>WHY CTE SHOULD BE GOOD FIT FOR ELLs</vt:lpstr>
      <vt:lpstr>First: get to know one another</vt:lpstr>
      <vt:lpstr>1.  Wida 2.  Can do DESCRIPTORS 3.  LANGUAGE ACQUISITION PLANS</vt:lpstr>
      <vt:lpstr>PowerPoint Presentation</vt:lpstr>
      <vt:lpstr>PowerPoint Presentation</vt:lpstr>
      <vt:lpstr>CLASSROOM TIPS FOR INSTRUCTION/SUPPORT</vt:lpstr>
      <vt:lpstr>PAIR &amp; SHARE:</vt:lpstr>
      <vt:lpstr>PowerPoint Presentation</vt:lpstr>
      <vt:lpstr>PowerPoint Presentation</vt:lpstr>
      <vt:lpstr>PICTIONARY TIME!</vt:lpstr>
      <vt:lpstr>HAND-OUTS:</vt:lpstr>
      <vt:lpstr>Language acquisition plan (lap)</vt:lpstr>
      <vt:lpstr>PAIR &amp; SHARE</vt:lpstr>
      <vt:lpstr>OBSTACLES/ ISSUES</vt:lpstr>
      <vt:lpstr>COMMUNICATION W/ COMMUNITY</vt:lpstr>
      <vt:lpstr>PowerPoint Presentation</vt:lpstr>
      <vt:lpstr>SEAL OF BILITERACY</vt:lpstr>
      <vt:lpstr>GAME TIME:   guess the English equivalent</vt:lpstr>
      <vt:lpstr>PowerPoint Presentation</vt:lpstr>
      <vt:lpstr>ADVOCATE!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Muraho. Kyaoso.  Svagata cha.</dc:title>
  <dc:creator>Alane Rozelle</dc:creator>
  <cp:lastModifiedBy>Alane Rozelle</cp:lastModifiedBy>
  <cp:revision>106</cp:revision>
  <cp:lastPrinted>2023-03-28T15:10:14Z</cp:lastPrinted>
  <dcterms:created xsi:type="dcterms:W3CDTF">2019-04-26T12:42:37Z</dcterms:created>
  <dcterms:modified xsi:type="dcterms:W3CDTF">2023-05-03T19:03:14Z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