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66" r:id="rId3"/>
    <p:sldId id="257" r:id="rId4"/>
    <p:sldId id="259" r:id="rId5"/>
    <p:sldId id="258"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08"/>
    <p:restoredTop sz="94694"/>
  </p:normalViewPr>
  <p:slideViewPr>
    <p:cSldViewPr snapToGrid="0">
      <p:cViewPr varScale="1">
        <p:scale>
          <a:sx n="121" d="100"/>
          <a:sy n="121" d="100"/>
        </p:scale>
        <p:origin x="80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E6E36-E26A-8F43-9D67-B28EF2D8C47F}" type="datetimeFigureOut">
              <a:rPr lang="en-US" smtClean="0"/>
              <a:t>1/13/26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A7E771-C8EB-7B43-8990-1394F801AA00}" type="slidenum">
              <a:rPr lang="en-US" smtClean="0"/>
              <a:t>‹#›</a:t>
            </a:fld>
            <a:endParaRPr lang="en-US"/>
          </a:p>
        </p:txBody>
      </p:sp>
    </p:spTree>
    <p:extLst>
      <p:ext uri="{BB962C8B-B14F-4D97-AF65-F5344CB8AC3E}">
        <p14:creationId xmlns:p14="http://schemas.microsoft.com/office/powerpoint/2010/main" val="3594480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1/13/26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1/13/26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1/13/26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1/13/26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1/13/26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D4BBB-973A-E319-D6F5-18AFFB7E15D4}"/>
              </a:ext>
            </a:extLst>
          </p:cNvPr>
          <p:cNvSpPr>
            <a:spLocks noGrp="1"/>
          </p:cNvSpPr>
          <p:nvPr>
            <p:ph type="ctrTitle"/>
          </p:nvPr>
        </p:nvSpPr>
        <p:spPr/>
        <p:txBody>
          <a:bodyPr/>
          <a:lstStyle/>
          <a:p>
            <a:r>
              <a:rPr lang="en-US" dirty="0"/>
              <a:t>How Do Vitamins Contribute To Obesity</a:t>
            </a:r>
          </a:p>
        </p:txBody>
      </p:sp>
      <p:sp>
        <p:nvSpPr>
          <p:cNvPr id="3" name="Subtitle 2">
            <a:extLst>
              <a:ext uri="{FF2B5EF4-FFF2-40B4-BE49-F238E27FC236}">
                <a16:creationId xmlns:a16="http://schemas.microsoft.com/office/drawing/2014/main" id="{1733F911-B7EA-9866-BB1C-46A71844FB98}"/>
              </a:ext>
            </a:extLst>
          </p:cNvPr>
          <p:cNvSpPr>
            <a:spLocks noGrp="1"/>
          </p:cNvSpPr>
          <p:nvPr>
            <p:ph type="subTitle" idx="1"/>
          </p:nvPr>
        </p:nvSpPr>
        <p:spPr>
          <a:xfrm>
            <a:off x="1154955" y="4777380"/>
            <a:ext cx="8825658" cy="1400396"/>
          </a:xfrm>
        </p:spPr>
        <p:txBody>
          <a:bodyPr>
            <a:normAutofit/>
          </a:bodyPr>
          <a:lstStyle/>
          <a:p>
            <a:r>
              <a:rPr lang="en-US" dirty="0"/>
              <a:t>Felicia Simpson</a:t>
            </a:r>
          </a:p>
          <a:p>
            <a:r>
              <a:rPr lang="en-US" dirty="0"/>
              <a:t>HW499 Bachelors Capstone in health and wellness</a:t>
            </a:r>
          </a:p>
          <a:p>
            <a:r>
              <a:rPr lang="en-US" dirty="0"/>
              <a:t>Professor </a:t>
            </a:r>
            <a:r>
              <a:rPr lang="en-US" dirty="0" err="1"/>
              <a:t>maule</a:t>
            </a:r>
            <a:endParaRPr lang="en-US" dirty="0"/>
          </a:p>
          <a:p>
            <a:endParaRPr lang="en-US" dirty="0"/>
          </a:p>
        </p:txBody>
      </p:sp>
    </p:spTree>
    <p:extLst>
      <p:ext uri="{BB962C8B-B14F-4D97-AF65-F5344CB8AC3E}">
        <p14:creationId xmlns:p14="http://schemas.microsoft.com/office/powerpoint/2010/main" val="619766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00F5A096-3875-E03A-D6B2-A34BDC9580C1}"/>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Conclusion</a:t>
            </a:r>
          </a:p>
        </p:txBody>
      </p:sp>
      <p:sp>
        <p:nvSpPr>
          <p:cNvPr id="3" name="Content Placeholder 2">
            <a:extLst>
              <a:ext uri="{FF2B5EF4-FFF2-40B4-BE49-F238E27FC236}">
                <a16:creationId xmlns:a16="http://schemas.microsoft.com/office/drawing/2014/main" id="{48D05A9F-96CF-8509-BDD6-72C4232301D2}"/>
              </a:ext>
            </a:extLst>
          </p:cNvPr>
          <p:cNvSpPr>
            <a:spLocks noGrp="1"/>
          </p:cNvSpPr>
          <p:nvPr>
            <p:ph idx="1"/>
          </p:nvPr>
        </p:nvSpPr>
        <p:spPr>
          <a:xfrm>
            <a:off x="5290077" y="437513"/>
            <a:ext cx="5502614" cy="5954325"/>
          </a:xfrm>
        </p:spPr>
        <p:txBody>
          <a:bodyPr anchor="ctr">
            <a:normAutofit/>
          </a:bodyPr>
          <a:lstStyle/>
          <a:p>
            <a:pPr marL="0" indent="0">
              <a:buNone/>
            </a:pPr>
            <a:r>
              <a:rPr lang="en-US" sz="2000" dirty="0"/>
              <a:t>Obesity is a disease that can be prevented and improved through healthy lifestyle choices. Although access to care may be limited for some individuals, education empowers people to take control of their health. The first steps toward improvement are self-motivation and understanding how vitamins and lifestyle habits play a role in overall wellness.</a:t>
            </a:r>
          </a:p>
        </p:txBody>
      </p:sp>
    </p:spTree>
    <p:extLst>
      <p:ext uri="{BB962C8B-B14F-4D97-AF65-F5344CB8AC3E}">
        <p14:creationId xmlns:p14="http://schemas.microsoft.com/office/powerpoint/2010/main" val="3445366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B3EF4D6-026A-4D52-B916-967329EE3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5">
            <a:extLst>
              <a:ext uri="{FF2B5EF4-FFF2-40B4-BE49-F238E27FC236}">
                <a16:creationId xmlns:a16="http://schemas.microsoft.com/office/drawing/2014/main" id="{4DB4846F-6AA5-4DB3-9581-D95F22BD5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dirty="0"/>
          </a:p>
        </p:txBody>
      </p:sp>
      <p:sp>
        <p:nvSpPr>
          <p:cNvPr id="23" name="Freeform: Shape 22">
            <a:extLst>
              <a:ext uri="{FF2B5EF4-FFF2-40B4-BE49-F238E27FC236}">
                <a16:creationId xmlns:a16="http://schemas.microsoft.com/office/drawing/2014/main" id="{D54EC22E-2292-4292-A80B-E81DF64BFB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780041"/>
            <a:ext cx="12192000" cy="5077959"/>
          </a:xfrm>
          <a:custGeom>
            <a:avLst/>
            <a:gdLst>
              <a:gd name="connsiteX0" fmla="*/ 12192000 w 12192000"/>
              <a:gd name="connsiteY0" fmla="*/ 0 h 5077959"/>
              <a:gd name="connsiteX1" fmla="*/ 12192000 w 12192000"/>
              <a:gd name="connsiteY1" fmla="*/ 1972152 h 5077959"/>
              <a:gd name="connsiteX2" fmla="*/ 12192000 w 12192000"/>
              <a:gd name="connsiteY2" fmla="*/ 2361342 h 5077959"/>
              <a:gd name="connsiteX3" fmla="*/ 12192000 w 12192000"/>
              <a:gd name="connsiteY3" fmla="*/ 5077959 h 5077959"/>
              <a:gd name="connsiteX4" fmla="*/ 0 w 12192000"/>
              <a:gd name="connsiteY4" fmla="*/ 5077959 h 5077959"/>
              <a:gd name="connsiteX5" fmla="*/ 0 w 12192000"/>
              <a:gd name="connsiteY5" fmla="*/ 2361342 h 5077959"/>
              <a:gd name="connsiteX6" fmla="*/ 0 w 12192000"/>
              <a:gd name="connsiteY6" fmla="*/ 1972152 h 5077959"/>
              <a:gd name="connsiteX7" fmla="*/ 0 w 12192000"/>
              <a:gd name="connsiteY7" fmla="*/ 12515 h 5077959"/>
              <a:gd name="connsiteX8" fmla="*/ 108623 w 12192000"/>
              <a:gd name="connsiteY8" fmla="*/ 29540 h 5077959"/>
              <a:gd name="connsiteX9" fmla="*/ 300195 w 12192000"/>
              <a:gd name="connsiteY9" fmla="*/ 56163 h 5077959"/>
              <a:gd name="connsiteX10" fmla="*/ 527528 w 12192000"/>
              <a:gd name="connsiteY10" fmla="*/ 88041 h 5077959"/>
              <a:gd name="connsiteX11" fmla="*/ 779127 w 12192000"/>
              <a:gd name="connsiteY11" fmla="*/ 121671 h 5077959"/>
              <a:gd name="connsiteX12" fmla="*/ 1062654 w 12192000"/>
              <a:gd name="connsiteY12" fmla="*/ 157052 h 5077959"/>
              <a:gd name="connsiteX13" fmla="*/ 1371726 w 12192000"/>
              <a:gd name="connsiteY13" fmla="*/ 194535 h 5077959"/>
              <a:gd name="connsiteX14" fmla="*/ 1707616 w 12192000"/>
              <a:gd name="connsiteY14" fmla="*/ 232018 h 5077959"/>
              <a:gd name="connsiteX15" fmla="*/ 2065219 w 12192000"/>
              <a:gd name="connsiteY15" fmla="*/ 270201 h 5077959"/>
              <a:gd name="connsiteX16" fmla="*/ 2450918 w 12192000"/>
              <a:gd name="connsiteY16" fmla="*/ 305583 h 5077959"/>
              <a:gd name="connsiteX17" fmla="*/ 2854496 w 12192000"/>
              <a:gd name="connsiteY17" fmla="*/ 339562 h 5077959"/>
              <a:gd name="connsiteX18" fmla="*/ 3281065 w 12192000"/>
              <a:gd name="connsiteY18" fmla="*/ 370390 h 5077959"/>
              <a:gd name="connsiteX19" fmla="*/ 3725514 w 12192000"/>
              <a:gd name="connsiteY19" fmla="*/ 399815 h 5077959"/>
              <a:gd name="connsiteX20" fmla="*/ 4189119 w 12192000"/>
              <a:gd name="connsiteY20" fmla="*/ 427490 h 5077959"/>
              <a:gd name="connsiteX21" fmla="*/ 4426671 w 12192000"/>
              <a:gd name="connsiteY21" fmla="*/ 437298 h 5077959"/>
              <a:gd name="connsiteX22" fmla="*/ 4669330 w 12192000"/>
              <a:gd name="connsiteY22" fmla="*/ 448158 h 5077959"/>
              <a:gd name="connsiteX23" fmla="*/ 4915819 w 12192000"/>
              <a:gd name="connsiteY23" fmla="*/ 458317 h 5077959"/>
              <a:gd name="connsiteX24" fmla="*/ 5163586 w 12192000"/>
              <a:gd name="connsiteY24" fmla="*/ 464973 h 5077959"/>
              <a:gd name="connsiteX25" fmla="*/ 5416461 w 12192000"/>
              <a:gd name="connsiteY25" fmla="*/ 470928 h 5077959"/>
              <a:gd name="connsiteX26" fmla="*/ 5671892 w 12192000"/>
              <a:gd name="connsiteY26" fmla="*/ 477234 h 5077959"/>
              <a:gd name="connsiteX27" fmla="*/ 5932430 w 12192000"/>
              <a:gd name="connsiteY27" fmla="*/ 481437 h 5077959"/>
              <a:gd name="connsiteX28" fmla="*/ 6195523 w 12192000"/>
              <a:gd name="connsiteY28" fmla="*/ 481437 h 5077959"/>
              <a:gd name="connsiteX29" fmla="*/ 6461170 w 12192000"/>
              <a:gd name="connsiteY29" fmla="*/ 483539 h 5077959"/>
              <a:gd name="connsiteX30" fmla="*/ 6729372 w 12192000"/>
              <a:gd name="connsiteY30" fmla="*/ 481437 h 5077959"/>
              <a:gd name="connsiteX31" fmla="*/ 7001406 w 12192000"/>
              <a:gd name="connsiteY31" fmla="*/ 477234 h 5077959"/>
              <a:gd name="connsiteX32" fmla="*/ 7273439 w 12192000"/>
              <a:gd name="connsiteY32" fmla="*/ 473380 h 5077959"/>
              <a:gd name="connsiteX33" fmla="*/ 7549303 w 12192000"/>
              <a:gd name="connsiteY33" fmla="*/ 464973 h 5077959"/>
              <a:gd name="connsiteX34" fmla="*/ 7827722 w 12192000"/>
              <a:gd name="connsiteY34" fmla="*/ 456215 h 5077959"/>
              <a:gd name="connsiteX35" fmla="*/ 8106140 w 12192000"/>
              <a:gd name="connsiteY35" fmla="*/ 446056 h 5077959"/>
              <a:gd name="connsiteX36" fmla="*/ 8387114 w 12192000"/>
              <a:gd name="connsiteY36" fmla="*/ 431694 h 5077959"/>
              <a:gd name="connsiteX37" fmla="*/ 8670640 w 12192000"/>
              <a:gd name="connsiteY37" fmla="*/ 414528 h 5077959"/>
              <a:gd name="connsiteX38" fmla="*/ 8955446 w 12192000"/>
              <a:gd name="connsiteY38" fmla="*/ 398064 h 5077959"/>
              <a:gd name="connsiteX39" fmla="*/ 9240250 w 12192000"/>
              <a:gd name="connsiteY39" fmla="*/ 377045 h 5077959"/>
              <a:gd name="connsiteX40" fmla="*/ 9528886 w 12192000"/>
              <a:gd name="connsiteY40" fmla="*/ 351823 h 5077959"/>
              <a:gd name="connsiteX41" fmla="*/ 9813691 w 12192000"/>
              <a:gd name="connsiteY41" fmla="*/ 326601 h 5077959"/>
              <a:gd name="connsiteX42" fmla="*/ 10103603 w 12192000"/>
              <a:gd name="connsiteY42" fmla="*/ 297525 h 5077959"/>
              <a:gd name="connsiteX43" fmla="*/ 10394794 w 12192000"/>
              <a:gd name="connsiteY43" fmla="*/ 265647 h 5077959"/>
              <a:gd name="connsiteX44" fmla="*/ 10682153 w 12192000"/>
              <a:gd name="connsiteY44" fmla="*/ 232018 h 5077959"/>
              <a:gd name="connsiteX45" fmla="*/ 10973344 w 12192000"/>
              <a:gd name="connsiteY45" fmla="*/ 192783 h 5077959"/>
              <a:gd name="connsiteX46" fmla="*/ 11263257 w 12192000"/>
              <a:gd name="connsiteY46" fmla="*/ 150746 h 5077959"/>
              <a:gd name="connsiteX47" fmla="*/ 11554448 w 12192000"/>
              <a:gd name="connsiteY47" fmla="*/ 109060 h 5077959"/>
              <a:gd name="connsiteX48" fmla="*/ 11844360 w 12192000"/>
              <a:gd name="connsiteY48" fmla="*/ 60367 h 5077959"/>
              <a:gd name="connsiteX49" fmla="*/ 12132996 w 12192000"/>
              <a:gd name="connsiteY49" fmla="*/ 10623 h 5077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12192000" h="5077959">
                <a:moveTo>
                  <a:pt x="12192000" y="0"/>
                </a:moveTo>
                <a:lnTo>
                  <a:pt x="12192000" y="1972152"/>
                </a:lnTo>
                <a:lnTo>
                  <a:pt x="12192000" y="2361342"/>
                </a:lnTo>
                <a:lnTo>
                  <a:pt x="12192000" y="5077959"/>
                </a:lnTo>
                <a:lnTo>
                  <a:pt x="0" y="5077959"/>
                </a:lnTo>
                <a:lnTo>
                  <a:pt x="0" y="2361342"/>
                </a:lnTo>
                <a:lnTo>
                  <a:pt x="0" y="1972152"/>
                </a:lnTo>
                <a:lnTo>
                  <a:pt x="0" y="12515"/>
                </a:lnTo>
                <a:lnTo>
                  <a:pt x="108623" y="29540"/>
                </a:lnTo>
                <a:lnTo>
                  <a:pt x="300195" y="56163"/>
                </a:lnTo>
                <a:lnTo>
                  <a:pt x="527528" y="88041"/>
                </a:lnTo>
                <a:lnTo>
                  <a:pt x="779127" y="121671"/>
                </a:lnTo>
                <a:lnTo>
                  <a:pt x="1062654" y="157052"/>
                </a:lnTo>
                <a:lnTo>
                  <a:pt x="1371726" y="194535"/>
                </a:lnTo>
                <a:lnTo>
                  <a:pt x="1707616" y="232018"/>
                </a:lnTo>
                <a:lnTo>
                  <a:pt x="2065219" y="270201"/>
                </a:lnTo>
                <a:lnTo>
                  <a:pt x="2450918" y="305583"/>
                </a:lnTo>
                <a:lnTo>
                  <a:pt x="2854496" y="339562"/>
                </a:lnTo>
                <a:lnTo>
                  <a:pt x="3281065" y="370390"/>
                </a:lnTo>
                <a:lnTo>
                  <a:pt x="3725514" y="399815"/>
                </a:lnTo>
                <a:lnTo>
                  <a:pt x="4189119" y="427490"/>
                </a:lnTo>
                <a:lnTo>
                  <a:pt x="4426671" y="437298"/>
                </a:lnTo>
                <a:lnTo>
                  <a:pt x="4669330" y="448158"/>
                </a:lnTo>
                <a:lnTo>
                  <a:pt x="4915819" y="458317"/>
                </a:lnTo>
                <a:lnTo>
                  <a:pt x="5163586" y="464973"/>
                </a:lnTo>
                <a:lnTo>
                  <a:pt x="5416461" y="470928"/>
                </a:lnTo>
                <a:lnTo>
                  <a:pt x="5671892" y="477234"/>
                </a:lnTo>
                <a:lnTo>
                  <a:pt x="5932430" y="481437"/>
                </a:lnTo>
                <a:lnTo>
                  <a:pt x="6195523" y="481437"/>
                </a:lnTo>
                <a:lnTo>
                  <a:pt x="6461170" y="483539"/>
                </a:lnTo>
                <a:lnTo>
                  <a:pt x="6729372" y="481437"/>
                </a:lnTo>
                <a:lnTo>
                  <a:pt x="7001406" y="477234"/>
                </a:lnTo>
                <a:lnTo>
                  <a:pt x="7273439" y="473380"/>
                </a:lnTo>
                <a:lnTo>
                  <a:pt x="7549303" y="464973"/>
                </a:lnTo>
                <a:lnTo>
                  <a:pt x="7827722" y="456215"/>
                </a:lnTo>
                <a:lnTo>
                  <a:pt x="8106140" y="446056"/>
                </a:lnTo>
                <a:lnTo>
                  <a:pt x="8387114" y="431694"/>
                </a:lnTo>
                <a:lnTo>
                  <a:pt x="8670640" y="414528"/>
                </a:lnTo>
                <a:lnTo>
                  <a:pt x="8955446" y="398064"/>
                </a:lnTo>
                <a:lnTo>
                  <a:pt x="9240250" y="377045"/>
                </a:lnTo>
                <a:lnTo>
                  <a:pt x="9528886" y="351823"/>
                </a:lnTo>
                <a:lnTo>
                  <a:pt x="9813691" y="326601"/>
                </a:lnTo>
                <a:lnTo>
                  <a:pt x="10103603" y="297525"/>
                </a:lnTo>
                <a:lnTo>
                  <a:pt x="10394794" y="265647"/>
                </a:lnTo>
                <a:lnTo>
                  <a:pt x="10682153" y="232018"/>
                </a:lnTo>
                <a:lnTo>
                  <a:pt x="10973344" y="192783"/>
                </a:lnTo>
                <a:lnTo>
                  <a:pt x="11263257" y="150746"/>
                </a:lnTo>
                <a:lnTo>
                  <a:pt x="11554448" y="109060"/>
                </a:lnTo>
                <a:lnTo>
                  <a:pt x="11844360" y="60367"/>
                </a:lnTo>
                <a:lnTo>
                  <a:pt x="12132996" y="10623"/>
                </a:lnTo>
                <a:close/>
              </a:path>
            </a:pathLst>
          </a:custGeom>
          <a:solidFill>
            <a:srgbClr val="FFFFFF"/>
          </a:solidFill>
          <a:ln>
            <a:noFill/>
          </a:ln>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grpSp>
        <p:nvGrpSpPr>
          <p:cNvPr id="25" name="Group 24">
            <a:extLst>
              <a:ext uri="{FF2B5EF4-FFF2-40B4-BE49-F238E27FC236}">
                <a16:creationId xmlns:a16="http://schemas.microsoft.com/office/drawing/2014/main" id="{992A2039-50D4-4D49-A79F-C82A1D9131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a:solidFill>
            <a:srgbClr val="FFFFFF"/>
          </a:solidFill>
        </p:grpSpPr>
        <p:sp>
          <p:nvSpPr>
            <p:cNvPr id="26" name="Rectangle 25">
              <a:extLst>
                <a:ext uri="{FF2B5EF4-FFF2-40B4-BE49-F238E27FC236}">
                  <a16:creationId xmlns:a16="http://schemas.microsoft.com/office/drawing/2014/main" id="{CC1C7165-8A3A-44EB-88D0-4EFA36A004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27" name="Freeform 5">
              <a:extLst>
                <a:ext uri="{FF2B5EF4-FFF2-40B4-BE49-F238E27FC236}">
                  <a16:creationId xmlns:a16="http://schemas.microsoft.com/office/drawing/2014/main" id="{A1081473-BB93-49A4-B605-4E205373977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txBody>
            <a:bodyPr/>
            <a:lstStyle/>
            <a:p>
              <a:endParaRPr lang="en-US"/>
            </a:p>
          </p:txBody>
        </p:sp>
      </p:grpSp>
      <p:sp>
        <p:nvSpPr>
          <p:cNvPr id="2" name="Title 1">
            <a:extLst>
              <a:ext uri="{FF2B5EF4-FFF2-40B4-BE49-F238E27FC236}">
                <a16:creationId xmlns:a16="http://schemas.microsoft.com/office/drawing/2014/main" id="{EEFD5D9D-DCF2-2969-2EAD-16AEC0436CC8}"/>
              </a:ext>
            </a:extLst>
          </p:cNvPr>
          <p:cNvSpPr>
            <a:spLocks noGrp="1"/>
          </p:cNvSpPr>
          <p:nvPr>
            <p:ph type="title"/>
          </p:nvPr>
        </p:nvSpPr>
        <p:spPr>
          <a:xfrm>
            <a:off x="1683171" y="838200"/>
            <a:ext cx="8825659" cy="977902"/>
          </a:xfrm>
        </p:spPr>
        <p:txBody>
          <a:bodyPr>
            <a:normAutofit/>
          </a:bodyPr>
          <a:lstStyle/>
          <a:p>
            <a:pPr algn="ctr"/>
            <a:r>
              <a:rPr lang="en-US" dirty="0">
                <a:solidFill>
                  <a:srgbClr val="EBEBEB"/>
                </a:solidFill>
              </a:rPr>
              <a:t>References</a:t>
            </a:r>
          </a:p>
        </p:txBody>
      </p:sp>
      <p:sp>
        <p:nvSpPr>
          <p:cNvPr id="3" name="Content Placeholder 2">
            <a:extLst>
              <a:ext uri="{FF2B5EF4-FFF2-40B4-BE49-F238E27FC236}">
                <a16:creationId xmlns:a16="http://schemas.microsoft.com/office/drawing/2014/main" id="{A5DEA1E0-70A2-C02A-7670-1CD8E9515AD2}"/>
              </a:ext>
            </a:extLst>
          </p:cNvPr>
          <p:cNvSpPr>
            <a:spLocks noGrp="1"/>
          </p:cNvSpPr>
          <p:nvPr>
            <p:ph idx="1"/>
          </p:nvPr>
        </p:nvSpPr>
        <p:spPr>
          <a:xfrm>
            <a:off x="1683171" y="2757942"/>
            <a:ext cx="8825659" cy="3261857"/>
          </a:xfrm>
        </p:spPr>
        <p:txBody>
          <a:bodyPr>
            <a:normAutofit lnSpcReduction="10000"/>
          </a:bodyPr>
          <a:lstStyle/>
          <a:p>
            <a:pPr marL="457200" indent="-457200" algn="l"/>
            <a:r>
              <a:rPr lang="en-US" sz="1900" b="0" i="0" dirty="0">
                <a:solidFill>
                  <a:srgbClr val="000000"/>
                </a:solidFill>
                <a:effectLst/>
                <a:latin typeface="Calibri" panose="020F0502020204030204" pitchFamily="34" charset="0"/>
                <a:cs typeface="Calibri" panose="020F0502020204030204" pitchFamily="34" charset="0"/>
              </a:rPr>
              <a:t>Lee, </a:t>
            </a:r>
            <a:r>
              <a:rPr lang="en-US" sz="1900" b="0" i="0" dirty="0" err="1">
                <a:solidFill>
                  <a:srgbClr val="000000"/>
                </a:solidFill>
                <a:effectLst/>
                <a:latin typeface="Calibri" panose="020F0502020204030204" pitchFamily="34" charset="0"/>
                <a:cs typeface="Calibri" panose="020F0502020204030204" pitchFamily="34" charset="0"/>
              </a:rPr>
              <a:t>Chooi</a:t>
            </a:r>
            <a:r>
              <a:rPr lang="en-US" sz="1900" b="0" i="0" dirty="0">
                <a:solidFill>
                  <a:srgbClr val="000000"/>
                </a:solidFill>
                <a:effectLst/>
                <a:latin typeface="Calibri" panose="020F0502020204030204" pitchFamily="34" charset="0"/>
                <a:cs typeface="Calibri" panose="020F0502020204030204" pitchFamily="34" charset="0"/>
              </a:rPr>
              <a:t> </a:t>
            </a:r>
            <a:r>
              <a:rPr lang="en-US" sz="1900" b="0" i="0" dirty="0" err="1">
                <a:solidFill>
                  <a:srgbClr val="000000"/>
                </a:solidFill>
                <a:effectLst/>
                <a:latin typeface="Calibri" panose="020F0502020204030204" pitchFamily="34" charset="0"/>
                <a:cs typeface="Calibri" panose="020F0502020204030204" pitchFamily="34" charset="0"/>
              </a:rPr>
              <a:t>Yeng</a:t>
            </a:r>
            <a:r>
              <a:rPr lang="en-US" sz="1900" b="0" i="0" dirty="0">
                <a:solidFill>
                  <a:srgbClr val="000000"/>
                </a:solidFill>
                <a:effectLst/>
                <a:latin typeface="Calibri" panose="020F0502020204030204" pitchFamily="34" charset="0"/>
                <a:cs typeface="Calibri" panose="020F0502020204030204" pitchFamily="34" charset="0"/>
              </a:rPr>
              <a:t>. “Effects of Dietary Vitamins on Obesity-Related Metabolic Parameters.” </a:t>
            </a:r>
            <a:r>
              <a:rPr lang="en-US" sz="1900" b="0" i="1" dirty="0">
                <a:solidFill>
                  <a:srgbClr val="000000"/>
                </a:solidFill>
                <a:effectLst/>
                <a:latin typeface="Calibri" panose="020F0502020204030204" pitchFamily="34" charset="0"/>
                <a:cs typeface="Calibri" panose="020F0502020204030204" pitchFamily="34" charset="0"/>
              </a:rPr>
              <a:t>Journal of Nutritional Science</a:t>
            </a:r>
            <a:r>
              <a:rPr lang="en-US" sz="1900" b="0" i="0" dirty="0">
                <a:solidFill>
                  <a:srgbClr val="000000"/>
                </a:solidFill>
                <a:effectLst/>
                <a:latin typeface="Calibri" panose="020F0502020204030204" pitchFamily="34" charset="0"/>
                <a:cs typeface="Calibri" panose="020F0502020204030204" pitchFamily="34" charset="0"/>
              </a:rPr>
              <a:t>, vol. 12, 2023, https://</a:t>
            </a:r>
            <a:r>
              <a:rPr lang="en-US" sz="1900" b="0" i="0" dirty="0" err="1">
                <a:solidFill>
                  <a:srgbClr val="000000"/>
                </a:solidFill>
                <a:effectLst/>
                <a:latin typeface="Calibri" panose="020F0502020204030204" pitchFamily="34" charset="0"/>
                <a:cs typeface="Calibri" panose="020F0502020204030204" pitchFamily="34" charset="0"/>
              </a:rPr>
              <a:t>doi.org</a:t>
            </a:r>
            <a:r>
              <a:rPr lang="en-US" sz="1900" b="0" i="0" dirty="0">
                <a:solidFill>
                  <a:srgbClr val="000000"/>
                </a:solidFill>
                <a:effectLst/>
                <a:latin typeface="Calibri" panose="020F0502020204030204" pitchFamily="34" charset="0"/>
                <a:cs typeface="Calibri" panose="020F0502020204030204" pitchFamily="34" charset="0"/>
              </a:rPr>
              <a:t>/10.1017/jns.2023.30.</a:t>
            </a:r>
          </a:p>
          <a:p>
            <a:pPr marL="457200" indent="-457200" algn="l"/>
            <a:r>
              <a:rPr lang="en-US" sz="1900" b="0" i="0" dirty="0">
                <a:solidFill>
                  <a:srgbClr val="000000"/>
                </a:solidFill>
                <a:effectLst/>
                <a:latin typeface="Calibri" panose="020F0502020204030204" pitchFamily="34" charset="0"/>
                <a:cs typeface="Calibri" panose="020F0502020204030204" pitchFamily="34" charset="0"/>
              </a:rPr>
              <a:t>“What Are the Best Nutrients to Boost Your Metabolism?” </a:t>
            </a:r>
            <a:r>
              <a:rPr lang="en-US" sz="1900" b="0" i="1" dirty="0">
                <a:solidFill>
                  <a:srgbClr val="000000"/>
                </a:solidFill>
                <a:effectLst/>
                <a:latin typeface="Calibri" panose="020F0502020204030204" pitchFamily="34" charset="0"/>
                <a:cs typeface="Calibri" panose="020F0502020204030204" pitchFamily="34" charset="0"/>
              </a:rPr>
              <a:t>Healthline</a:t>
            </a:r>
            <a:r>
              <a:rPr lang="en-US" sz="1900" b="0" i="0" dirty="0">
                <a:solidFill>
                  <a:srgbClr val="000000"/>
                </a:solidFill>
                <a:effectLst/>
                <a:latin typeface="Calibri" panose="020F0502020204030204" pitchFamily="34" charset="0"/>
                <a:cs typeface="Calibri" panose="020F0502020204030204" pitchFamily="34" charset="0"/>
              </a:rPr>
              <a:t>, 19 Dec. 2018, </a:t>
            </a:r>
            <a:r>
              <a:rPr lang="en-US" sz="1900" b="0" i="0" dirty="0" err="1">
                <a:solidFill>
                  <a:srgbClr val="000000"/>
                </a:solidFill>
                <a:effectLst/>
                <a:latin typeface="Calibri" panose="020F0502020204030204" pitchFamily="34" charset="0"/>
                <a:cs typeface="Calibri" panose="020F0502020204030204" pitchFamily="34" charset="0"/>
              </a:rPr>
              <a:t>www.healthline.com</a:t>
            </a:r>
            <a:r>
              <a:rPr lang="en-US" sz="1900" b="0" i="0" dirty="0">
                <a:solidFill>
                  <a:srgbClr val="000000"/>
                </a:solidFill>
                <a:effectLst/>
                <a:latin typeface="Calibri" panose="020F0502020204030204" pitchFamily="34" charset="0"/>
                <a:cs typeface="Calibri" panose="020F0502020204030204" pitchFamily="34" charset="0"/>
              </a:rPr>
              <a:t>/health/food-nutrition/</a:t>
            </a:r>
            <a:r>
              <a:rPr lang="en-US" sz="1900" b="0" i="0" dirty="0" err="1">
                <a:solidFill>
                  <a:srgbClr val="000000"/>
                </a:solidFill>
                <a:effectLst/>
                <a:latin typeface="Calibri" panose="020F0502020204030204" pitchFamily="34" charset="0"/>
                <a:cs typeface="Calibri" panose="020F0502020204030204" pitchFamily="34" charset="0"/>
              </a:rPr>
              <a:t>vitamins-to-boost-metabolism#b-vitamins</a:t>
            </a:r>
            <a:r>
              <a:rPr lang="en-US" sz="1900" b="0" i="0" dirty="0">
                <a:solidFill>
                  <a:srgbClr val="000000"/>
                </a:solidFill>
                <a:effectLst/>
                <a:latin typeface="Calibri" panose="020F0502020204030204" pitchFamily="34" charset="0"/>
                <a:cs typeface="Calibri" panose="020F0502020204030204" pitchFamily="34" charset="0"/>
              </a:rPr>
              <a:t>.</a:t>
            </a:r>
          </a:p>
          <a:p>
            <a:pPr marL="457200" indent="-457200">
              <a:lnSpc>
                <a:spcPct val="110000"/>
              </a:lnSpc>
            </a:pPr>
            <a:r>
              <a:rPr lang="en-US" sz="1900" b="0" i="0" dirty="0">
                <a:solidFill>
                  <a:srgbClr val="000000"/>
                </a:solidFill>
                <a:effectLst/>
                <a:latin typeface="Calibri" panose="020F0502020204030204" pitchFamily="34" charset="0"/>
                <a:cs typeface="Calibri" panose="020F0502020204030204" pitchFamily="34" charset="0"/>
              </a:rPr>
              <a:t>‌</a:t>
            </a:r>
            <a:r>
              <a:rPr lang="en-US" sz="1900" dirty="0">
                <a:effectLst/>
                <a:latin typeface="Calibri" panose="020F0502020204030204" pitchFamily="34" charset="0"/>
                <a:cs typeface="Calibri" panose="020F0502020204030204" pitchFamily="34" charset="0"/>
              </a:rPr>
              <a:t>Via, Michael. “The Malnutrition of Obesity: Micronutrient Deficiencies That Promote Diabetes.” </a:t>
            </a:r>
            <a:r>
              <a:rPr lang="en-US" sz="1900" i="1" dirty="0">
                <a:effectLst/>
                <a:latin typeface="Calibri" panose="020F0502020204030204" pitchFamily="34" charset="0"/>
                <a:cs typeface="Calibri" panose="020F0502020204030204" pitchFamily="34" charset="0"/>
              </a:rPr>
              <a:t>ISRN Endocrinology</a:t>
            </a:r>
            <a:r>
              <a:rPr lang="en-US" sz="1900" dirty="0">
                <a:effectLst/>
                <a:latin typeface="Calibri" panose="020F0502020204030204" pitchFamily="34" charset="0"/>
                <a:cs typeface="Calibri" panose="020F0502020204030204" pitchFamily="34" charset="0"/>
              </a:rPr>
              <a:t>, vol. 2012, 2012, pp. 1–8, </a:t>
            </a:r>
            <a:r>
              <a:rPr lang="en-US" sz="1900" dirty="0" err="1">
                <a:effectLst/>
                <a:latin typeface="Calibri" panose="020F0502020204030204" pitchFamily="34" charset="0"/>
                <a:cs typeface="Calibri" panose="020F0502020204030204" pitchFamily="34" charset="0"/>
              </a:rPr>
              <a:t>www.ncbi.nlm.nih.gov</a:t>
            </a:r>
            <a:r>
              <a:rPr lang="en-US" sz="1900" dirty="0">
                <a:effectLst/>
                <a:latin typeface="Calibri" panose="020F0502020204030204" pitchFamily="34" charset="0"/>
                <a:cs typeface="Calibri" panose="020F0502020204030204" pitchFamily="34" charset="0"/>
              </a:rPr>
              <a:t>/</a:t>
            </a:r>
            <a:r>
              <a:rPr lang="en-US" sz="1900" dirty="0" err="1">
                <a:effectLst/>
                <a:latin typeface="Calibri" panose="020F0502020204030204" pitchFamily="34" charset="0"/>
                <a:cs typeface="Calibri" panose="020F0502020204030204" pitchFamily="34" charset="0"/>
              </a:rPr>
              <a:t>pmc</a:t>
            </a:r>
            <a:r>
              <a:rPr lang="en-US" sz="1900" dirty="0">
                <a:effectLst/>
                <a:latin typeface="Calibri" panose="020F0502020204030204" pitchFamily="34" charset="0"/>
                <a:cs typeface="Calibri" panose="020F0502020204030204" pitchFamily="34" charset="0"/>
              </a:rPr>
              <a:t>/articles/PMC3313629/, https://</a:t>
            </a:r>
            <a:r>
              <a:rPr lang="en-US" sz="1900" dirty="0" err="1">
                <a:effectLst/>
                <a:latin typeface="Calibri" panose="020F0502020204030204" pitchFamily="34" charset="0"/>
                <a:cs typeface="Calibri" panose="020F0502020204030204" pitchFamily="34" charset="0"/>
              </a:rPr>
              <a:t>doi.org</a:t>
            </a:r>
            <a:r>
              <a:rPr lang="en-US" sz="1900" dirty="0">
                <a:effectLst/>
                <a:latin typeface="Calibri" panose="020F0502020204030204" pitchFamily="34" charset="0"/>
                <a:cs typeface="Calibri" panose="020F0502020204030204" pitchFamily="34" charset="0"/>
              </a:rPr>
              <a:t>/10.5402/2012/103472.</a:t>
            </a:r>
          </a:p>
          <a:p>
            <a:endParaRPr lang="en-US" sz="2000" dirty="0">
              <a:solidFill>
                <a:srgbClr val="404040"/>
              </a:solidFill>
            </a:endParaRPr>
          </a:p>
        </p:txBody>
      </p:sp>
    </p:spTree>
    <p:extLst>
      <p:ext uri="{BB962C8B-B14F-4D97-AF65-F5344CB8AC3E}">
        <p14:creationId xmlns:p14="http://schemas.microsoft.com/office/powerpoint/2010/main" val="2633403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D40C6-DCBA-97D3-24A2-00E606A55276}"/>
              </a:ext>
            </a:extLst>
          </p:cNvPr>
          <p:cNvSpPr>
            <a:spLocks noGrp="1"/>
          </p:cNvSpPr>
          <p:nvPr>
            <p:ph type="title"/>
          </p:nvPr>
        </p:nvSpPr>
        <p:spPr/>
        <p:txBody>
          <a:bodyPr/>
          <a:lstStyle/>
          <a:p>
            <a:pPr algn="ctr"/>
            <a:r>
              <a:rPr lang="en-US" dirty="0"/>
              <a:t>Lecture Overview</a:t>
            </a:r>
          </a:p>
        </p:txBody>
      </p:sp>
      <p:sp>
        <p:nvSpPr>
          <p:cNvPr id="3" name="Content Placeholder 2">
            <a:extLst>
              <a:ext uri="{FF2B5EF4-FFF2-40B4-BE49-F238E27FC236}">
                <a16:creationId xmlns:a16="http://schemas.microsoft.com/office/drawing/2014/main" id="{8D56C5DD-AF02-A00E-AEB4-E9392A4522DA}"/>
              </a:ext>
            </a:extLst>
          </p:cNvPr>
          <p:cNvSpPr>
            <a:spLocks noGrp="1"/>
          </p:cNvSpPr>
          <p:nvPr>
            <p:ph idx="1"/>
          </p:nvPr>
        </p:nvSpPr>
        <p:spPr/>
        <p:txBody>
          <a:bodyPr>
            <a:normAutofit/>
          </a:bodyPr>
          <a:lstStyle/>
          <a:p>
            <a:pPr>
              <a:buFont typeface="Wingdings" pitchFamily="2" charset="2"/>
              <a:buChar char="q"/>
            </a:pPr>
            <a:r>
              <a:rPr lang="en-US" sz="2000" b="0" i="0" dirty="0">
                <a:solidFill>
                  <a:srgbClr val="0A0A0A"/>
                </a:solidFill>
                <a:effectLst/>
                <a:latin typeface="Google Sans"/>
              </a:rPr>
              <a:t>Introduction to Vitamin deficiency and how it relates to obesity (15 min)</a:t>
            </a:r>
          </a:p>
          <a:p>
            <a:pPr>
              <a:buFont typeface="Wingdings" pitchFamily="2" charset="2"/>
              <a:buChar char="q"/>
            </a:pPr>
            <a:r>
              <a:rPr lang="en-US" sz="2000" b="0" i="0" dirty="0">
                <a:solidFill>
                  <a:srgbClr val="0A0A0A"/>
                </a:solidFill>
                <a:effectLst/>
                <a:latin typeface="Google Sans"/>
              </a:rPr>
              <a:t>Vitamin deficiency and how it relates to the population(25 min) </a:t>
            </a:r>
          </a:p>
          <a:p>
            <a:pPr>
              <a:buFont typeface="Wingdings" pitchFamily="2" charset="2"/>
              <a:buChar char="q"/>
            </a:pPr>
            <a:r>
              <a:rPr lang="en-US" sz="2000" b="0" i="0" dirty="0">
                <a:solidFill>
                  <a:srgbClr val="0A0A0A"/>
                </a:solidFill>
                <a:effectLst/>
                <a:latin typeface="Google Sans"/>
              </a:rPr>
              <a:t>Locations and lifestyle factors (20 min) </a:t>
            </a:r>
          </a:p>
          <a:p>
            <a:pPr>
              <a:buFont typeface="Wingdings" pitchFamily="2" charset="2"/>
              <a:buChar char="q"/>
            </a:pPr>
            <a:r>
              <a:rPr lang="en-US" sz="2000" b="0" i="0" dirty="0">
                <a:solidFill>
                  <a:srgbClr val="0A0A0A"/>
                </a:solidFill>
                <a:effectLst/>
                <a:latin typeface="Google Sans"/>
              </a:rPr>
              <a:t>How to improve the condition (obesity). (10 min) </a:t>
            </a:r>
          </a:p>
          <a:p>
            <a:pPr>
              <a:buFont typeface="Wingdings" pitchFamily="2" charset="2"/>
              <a:buChar char="q"/>
            </a:pPr>
            <a:r>
              <a:rPr lang="en-US" sz="2000" b="0" i="0" dirty="0">
                <a:solidFill>
                  <a:srgbClr val="0A0A0A"/>
                </a:solidFill>
                <a:effectLst/>
                <a:latin typeface="Google Sans"/>
              </a:rPr>
              <a:t> How to choose the right vitamins and supplements (10 min) </a:t>
            </a:r>
          </a:p>
          <a:p>
            <a:pPr>
              <a:buFont typeface="Wingdings" pitchFamily="2" charset="2"/>
              <a:buChar char="q"/>
            </a:pPr>
            <a:r>
              <a:rPr lang="en-US" sz="2000" b="0" i="0" dirty="0">
                <a:solidFill>
                  <a:srgbClr val="0A0A0A"/>
                </a:solidFill>
                <a:effectLst/>
                <a:latin typeface="Google Sans"/>
              </a:rPr>
              <a:t>Questions/Wrap-up (10 min)</a:t>
            </a:r>
            <a:endParaRPr lang="en-US" sz="2000" dirty="0"/>
          </a:p>
        </p:txBody>
      </p:sp>
    </p:spTree>
    <p:extLst>
      <p:ext uri="{BB962C8B-B14F-4D97-AF65-F5344CB8AC3E}">
        <p14:creationId xmlns:p14="http://schemas.microsoft.com/office/powerpoint/2010/main" val="22203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grpSp>
      <p:sp>
        <p:nvSpPr>
          <p:cNvPr id="2" name="Title 1">
            <a:extLst>
              <a:ext uri="{FF2B5EF4-FFF2-40B4-BE49-F238E27FC236}">
                <a16:creationId xmlns:a16="http://schemas.microsoft.com/office/drawing/2014/main" id="{B87362E7-EEF8-5602-BF3A-762C561B46FA}"/>
              </a:ext>
            </a:extLst>
          </p:cNvPr>
          <p:cNvSpPr>
            <a:spLocks noGrp="1"/>
          </p:cNvSpPr>
          <p:nvPr>
            <p:ph type="title"/>
          </p:nvPr>
        </p:nvSpPr>
        <p:spPr>
          <a:xfrm>
            <a:off x="836247" y="1085549"/>
            <a:ext cx="3430947" cy="4686903"/>
          </a:xfrm>
        </p:spPr>
        <p:txBody>
          <a:bodyPr anchor="ctr">
            <a:normAutofit/>
          </a:bodyPr>
          <a:lstStyle/>
          <a:p>
            <a:pPr algn="r"/>
            <a:r>
              <a:rPr lang="en-US" dirty="0">
                <a:solidFill>
                  <a:schemeClr val="tx1"/>
                </a:solidFill>
              </a:rPr>
              <a:t>Vitamins the aid in metabolic Health </a:t>
            </a: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B0EFCBA-FACC-F51D-770A-47AF7EAC4B0B}"/>
              </a:ext>
            </a:extLst>
          </p:cNvPr>
          <p:cNvSpPr>
            <a:spLocks noGrp="1"/>
          </p:cNvSpPr>
          <p:nvPr>
            <p:ph idx="1"/>
          </p:nvPr>
        </p:nvSpPr>
        <p:spPr>
          <a:xfrm>
            <a:off x="5041399" y="1085549"/>
            <a:ext cx="5579707" cy="4686903"/>
          </a:xfrm>
        </p:spPr>
        <p:txBody>
          <a:bodyPr anchor="ctr">
            <a:normAutofit lnSpcReduction="10000"/>
          </a:bodyPr>
          <a:lstStyle/>
          <a:p>
            <a:pPr>
              <a:buFont typeface="Wingdings" pitchFamily="2" charset="2"/>
              <a:buChar char="q"/>
            </a:pPr>
            <a:r>
              <a:rPr lang="en-US" dirty="0"/>
              <a:t>Some vitamins and supplements can aid in weight management:</a:t>
            </a:r>
          </a:p>
          <a:p>
            <a:pPr>
              <a:buFont typeface="Wingdings" pitchFamily="2" charset="2"/>
              <a:buChar char="q"/>
            </a:pPr>
            <a:r>
              <a:rPr lang="en-US" b="1" dirty="0"/>
              <a:t>Vitamin B1 (Thiamin):</a:t>
            </a:r>
            <a:r>
              <a:rPr lang="en-US" dirty="0"/>
              <a:t> Supports the nervous system and muscle function.</a:t>
            </a:r>
          </a:p>
          <a:p>
            <a:pPr>
              <a:buFont typeface="Wingdings" pitchFamily="2" charset="2"/>
              <a:buChar char="q"/>
            </a:pPr>
            <a:r>
              <a:rPr lang="en-US" b="1" dirty="0"/>
              <a:t>Vitamin B2 (Riboflavin):</a:t>
            </a:r>
            <a:r>
              <a:rPr lang="en-US" dirty="0"/>
              <a:t> Helps metabolize fats, proteins, and carbohydrates.</a:t>
            </a:r>
          </a:p>
          <a:p>
            <a:pPr>
              <a:buFont typeface="Wingdings" pitchFamily="2" charset="2"/>
              <a:buChar char="q"/>
            </a:pPr>
            <a:r>
              <a:rPr lang="en-US" b="1" dirty="0"/>
              <a:t>Vitamin B9 (Folate):</a:t>
            </a:r>
            <a:r>
              <a:rPr lang="en-US" dirty="0"/>
              <a:t> Supports metabolic processes.</a:t>
            </a:r>
          </a:p>
          <a:p>
            <a:pPr>
              <a:buFont typeface="Wingdings" pitchFamily="2" charset="2"/>
              <a:buChar char="q"/>
            </a:pPr>
            <a:r>
              <a:rPr lang="en-US" b="1" dirty="0"/>
              <a:t>Vitamin D:</a:t>
            </a:r>
            <a:r>
              <a:rPr lang="en-US" dirty="0"/>
              <a:t> Helps regulate abdominal fat and plays a role in metabolic health.</a:t>
            </a:r>
          </a:p>
          <a:p>
            <a:pPr>
              <a:buFont typeface="Wingdings" pitchFamily="2" charset="2"/>
              <a:buChar char="q"/>
            </a:pPr>
            <a:r>
              <a:rPr lang="en-US" b="1" dirty="0"/>
              <a:t>Magnesium:</a:t>
            </a:r>
            <a:r>
              <a:rPr lang="en-US" dirty="0"/>
              <a:t> Helps balance electrolytes, supports hydration, and contributes to muscle and bone health.</a:t>
            </a:r>
          </a:p>
          <a:p>
            <a:r>
              <a:rPr lang="en-US" i="1" dirty="0"/>
              <a:t>(“What Are the Best Nutrients to Boost Your Metabolism?”)</a:t>
            </a:r>
            <a:endParaRPr lang="en-US" dirty="0"/>
          </a:p>
        </p:txBody>
      </p:sp>
      <p:sp>
        <p:nvSpPr>
          <p:cNvPr id="5" name="Footer Placeholder 4">
            <a:extLst>
              <a:ext uri="{FF2B5EF4-FFF2-40B4-BE49-F238E27FC236}">
                <a16:creationId xmlns:a16="http://schemas.microsoft.com/office/drawing/2014/main" id="{D527191F-350C-60E4-F718-5431F1F3C929}"/>
              </a:ext>
            </a:extLst>
          </p:cNvPr>
          <p:cNvSpPr>
            <a:spLocks noGrp="1"/>
          </p:cNvSpPr>
          <p:nvPr>
            <p:ph type="ftr" sz="quarter" idx="11"/>
          </p:nvPr>
        </p:nvSpPr>
        <p:spPr/>
        <p:txBody>
          <a:bodyPr/>
          <a:lstStyle/>
          <a:p>
            <a:r>
              <a:rPr lang="en-US"/>
              <a:t>(“What Are the Best Nutrients to Boost Your Metabolism?”</a:t>
            </a:r>
            <a:endParaRPr lang="en-US" dirty="0"/>
          </a:p>
        </p:txBody>
      </p:sp>
    </p:spTree>
    <p:extLst>
      <p:ext uri="{BB962C8B-B14F-4D97-AF65-F5344CB8AC3E}">
        <p14:creationId xmlns:p14="http://schemas.microsoft.com/office/powerpoint/2010/main" val="298768730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36FBF-756D-DAB4-1438-0533C730710E}"/>
              </a:ext>
            </a:extLst>
          </p:cNvPr>
          <p:cNvSpPr>
            <a:spLocks noGrp="1"/>
          </p:cNvSpPr>
          <p:nvPr>
            <p:ph type="title"/>
          </p:nvPr>
        </p:nvSpPr>
        <p:spPr>
          <a:xfrm>
            <a:off x="1177256" y="973668"/>
            <a:ext cx="8761413" cy="706964"/>
          </a:xfrm>
        </p:spPr>
        <p:txBody>
          <a:bodyPr/>
          <a:lstStyle/>
          <a:p>
            <a:pPr algn="ctr"/>
            <a:r>
              <a:rPr lang="en-US" dirty="0"/>
              <a:t>Vitamin Deficiency and How it Affects the Obese Population</a:t>
            </a:r>
          </a:p>
        </p:txBody>
      </p:sp>
      <p:sp>
        <p:nvSpPr>
          <p:cNvPr id="3" name="Content Placeholder 2">
            <a:extLst>
              <a:ext uri="{FF2B5EF4-FFF2-40B4-BE49-F238E27FC236}">
                <a16:creationId xmlns:a16="http://schemas.microsoft.com/office/drawing/2014/main" id="{E5BB77E0-85E9-81AD-02A9-F85881389071}"/>
              </a:ext>
            </a:extLst>
          </p:cNvPr>
          <p:cNvSpPr>
            <a:spLocks noGrp="1"/>
          </p:cNvSpPr>
          <p:nvPr>
            <p:ph idx="1"/>
          </p:nvPr>
        </p:nvSpPr>
        <p:spPr/>
        <p:txBody>
          <a:bodyPr>
            <a:normAutofit lnSpcReduction="10000"/>
          </a:bodyPr>
          <a:lstStyle/>
          <a:p>
            <a:pPr>
              <a:buFont typeface="Wingdings" pitchFamily="2" charset="2"/>
              <a:buChar char="q"/>
            </a:pPr>
            <a:r>
              <a:rPr lang="en-US" dirty="0"/>
              <a:t>B-vitamin deficiencies are common in individuals with obesity.</a:t>
            </a:r>
          </a:p>
          <a:p>
            <a:pPr>
              <a:buFont typeface="Wingdings" pitchFamily="2" charset="2"/>
              <a:buChar char="q"/>
            </a:pPr>
            <a:r>
              <a:rPr lang="en-US" dirty="0"/>
              <a:t>Low B-vitamin levels may contribute to slow metabolism and fatigue.</a:t>
            </a:r>
          </a:p>
          <a:p>
            <a:pPr>
              <a:buFont typeface="Wingdings" pitchFamily="2" charset="2"/>
              <a:buChar char="q"/>
            </a:pPr>
            <a:r>
              <a:rPr lang="en-US" dirty="0"/>
              <a:t>Fatigue can lead to reduced physical activity.</a:t>
            </a:r>
          </a:p>
          <a:p>
            <a:pPr>
              <a:buFont typeface="Wingdings" pitchFamily="2" charset="2"/>
              <a:buChar char="q"/>
            </a:pPr>
            <a:r>
              <a:rPr lang="en-US" dirty="0"/>
              <a:t>Low Vitamin D can make regulating hormones (such as leptin) more difficult.</a:t>
            </a:r>
          </a:p>
          <a:p>
            <a:pPr>
              <a:buFont typeface="Wingdings" pitchFamily="2" charset="2"/>
              <a:buChar char="q"/>
            </a:pPr>
            <a:r>
              <a:rPr lang="en-US" dirty="0"/>
              <a:t>Leptin helps the brain know when to stop eating.</a:t>
            </a:r>
          </a:p>
          <a:p>
            <a:pPr>
              <a:buFont typeface="Wingdings" pitchFamily="2" charset="2"/>
              <a:buChar char="q"/>
            </a:pPr>
            <a:r>
              <a:rPr lang="en-US" dirty="0"/>
              <a:t>Deficiency may contribute to insulin sensitivity, which is linked to weight gain.</a:t>
            </a:r>
          </a:p>
          <a:p>
            <a:pPr>
              <a:buFont typeface="Wingdings" pitchFamily="2" charset="2"/>
              <a:buChar char="q"/>
            </a:pPr>
            <a:r>
              <a:rPr lang="en-US" dirty="0"/>
              <a:t>Magnesium deficiency can affect blood glucose control, blood pressure, and nervous system health.</a:t>
            </a:r>
          </a:p>
        </p:txBody>
      </p:sp>
    </p:spTree>
    <p:extLst>
      <p:ext uri="{BB962C8B-B14F-4D97-AF65-F5344CB8AC3E}">
        <p14:creationId xmlns:p14="http://schemas.microsoft.com/office/powerpoint/2010/main" val="157582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1DDBC2AD-0B4E-DDF1-1F61-AC0CC54895C4}"/>
              </a:ext>
            </a:extLst>
          </p:cNvPr>
          <p:cNvSpPr>
            <a:spLocks noGrp="1"/>
          </p:cNvSpPr>
          <p:nvPr>
            <p:ph type="title"/>
          </p:nvPr>
        </p:nvSpPr>
        <p:spPr>
          <a:xfrm>
            <a:off x="994087" y="1130603"/>
            <a:ext cx="3342442" cy="4596794"/>
          </a:xfrm>
        </p:spPr>
        <p:txBody>
          <a:bodyPr anchor="ctr">
            <a:normAutofit/>
          </a:bodyPr>
          <a:lstStyle/>
          <a:p>
            <a:r>
              <a:rPr lang="en-US" dirty="0"/>
              <a:t>How Vitamin Deficiencies Affect Individuals With Obesity</a:t>
            </a:r>
            <a:endParaRPr lang="en-US" dirty="0">
              <a:solidFill>
                <a:srgbClr val="EBEBEB"/>
              </a:solidFill>
            </a:endParaRPr>
          </a:p>
        </p:txBody>
      </p:sp>
      <p:sp>
        <p:nvSpPr>
          <p:cNvPr id="3" name="Content Placeholder 2">
            <a:extLst>
              <a:ext uri="{FF2B5EF4-FFF2-40B4-BE49-F238E27FC236}">
                <a16:creationId xmlns:a16="http://schemas.microsoft.com/office/drawing/2014/main" id="{491157FC-84A3-FE1E-28C8-F2116A340D54}"/>
              </a:ext>
            </a:extLst>
          </p:cNvPr>
          <p:cNvSpPr>
            <a:spLocks noGrp="1"/>
          </p:cNvSpPr>
          <p:nvPr>
            <p:ph idx="1"/>
          </p:nvPr>
        </p:nvSpPr>
        <p:spPr>
          <a:xfrm>
            <a:off x="5290077" y="437513"/>
            <a:ext cx="5502614" cy="5954325"/>
          </a:xfrm>
        </p:spPr>
        <p:txBody>
          <a:bodyPr anchor="ctr">
            <a:normAutofit/>
          </a:bodyPr>
          <a:lstStyle/>
          <a:p>
            <a:pPr>
              <a:buFont typeface="Wingdings" pitchFamily="2" charset="2"/>
              <a:buChar char="q"/>
            </a:pPr>
            <a:r>
              <a:rPr lang="en-US" sz="2000" dirty="0"/>
              <a:t>Existing medical conditions may worsen with vitamin deficiencies.</a:t>
            </a:r>
          </a:p>
          <a:p>
            <a:pPr>
              <a:buFont typeface="Wingdings" pitchFamily="2" charset="2"/>
              <a:buChar char="q"/>
            </a:pPr>
            <a:r>
              <a:rPr lang="en-US" sz="2000" dirty="0"/>
              <a:t>Lack of vitamins may cause insulin resistance.</a:t>
            </a:r>
          </a:p>
          <a:p>
            <a:pPr>
              <a:buFont typeface="Wingdings" pitchFamily="2" charset="2"/>
              <a:buChar char="q"/>
            </a:pPr>
            <a:r>
              <a:rPr lang="en-US" sz="2000" dirty="0"/>
              <a:t>The immune system may become less effective.</a:t>
            </a:r>
          </a:p>
          <a:p>
            <a:pPr>
              <a:buFont typeface="Wingdings" pitchFamily="2" charset="2"/>
              <a:buChar char="q"/>
            </a:pPr>
            <a:r>
              <a:rPr lang="en-US" sz="2000" dirty="0"/>
              <a:t>Metabolism may slow down.</a:t>
            </a:r>
          </a:p>
          <a:p>
            <a:pPr>
              <a:buFont typeface="Wingdings" pitchFamily="2" charset="2"/>
              <a:buChar char="q"/>
            </a:pPr>
            <a:r>
              <a:rPr lang="en-US" sz="2000" dirty="0"/>
              <a:t>Vitamins can become stored in fat tissue, preventing them from entering the bloodstream where they are needed.</a:t>
            </a:r>
          </a:p>
        </p:txBody>
      </p:sp>
    </p:spTree>
    <p:extLst>
      <p:ext uri="{BB962C8B-B14F-4D97-AF65-F5344CB8AC3E}">
        <p14:creationId xmlns:p14="http://schemas.microsoft.com/office/powerpoint/2010/main" val="1266602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1109B5D-BC35-4376-98A2-F53B03E4E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a:extLst>
              <a:ext uri="{FF2B5EF4-FFF2-40B4-BE49-F238E27FC236}">
                <a16:creationId xmlns:a16="http://schemas.microsoft.com/office/drawing/2014/main" id="{94D90C11-98A3-40E3-B04C-A3025D6458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sp>
        <p:nvSpPr>
          <p:cNvPr id="2" name="Title 1">
            <a:extLst>
              <a:ext uri="{FF2B5EF4-FFF2-40B4-BE49-F238E27FC236}">
                <a16:creationId xmlns:a16="http://schemas.microsoft.com/office/drawing/2014/main" id="{341BC4CF-07A6-A53B-1C8A-C22ED4DE8B56}"/>
              </a:ext>
            </a:extLst>
          </p:cNvPr>
          <p:cNvSpPr>
            <a:spLocks noGrp="1"/>
          </p:cNvSpPr>
          <p:nvPr>
            <p:ph type="title"/>
          </p:nvPr>
        </p:nvSpPr>
        <p:spPr>
          <a:xfrm>
            <a:off x="967791" y="1449324"/>
            <a:ext cx="2621734" cy="4391640"/>
          </a:xfrm>
        </p:spPr>
        <p:txBody>
          <a:bodyPr anchor="ctr">
            <a:normAutofit/>
          </a:bodyPr>
          <a:lstStyle/>
          <a:p>
            <a:r>
              <a:rPr lang="en-US" sz="2800" dirty="0">
                <a:solidFill>
                  <a:schemeClr val="tx1"/>
                </a:solidFill>
              </a:rPr>
              <a:t>How Location and Lifestyle Affect Obesity</a:t>
            </a:r>
          </a:p>
        </p:txBody>
      </p:sp>
      <p:sp>
        <p:nvSpPr>
          <p:cNvPr id="12" name="Rectangle 11">
            <a:extLst>
              <a:ext uri="{FF2B5EF4-FFF2-40B4-BE49-F238E27FC236}">
                <a16:creationId xmlns:a16="http://schemas.microsoft.com/office/drawing/2014/main" id="{A3B28FB1-97C9-4A9E-A45B-356508C2C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7746AFDA-BB6C-1F1C-E366-FD9807E78878}"/>
              </a:ext>
            </a:extLst>
          </p:cNvPr>
          <p:cNvSpPr>
            <a:spLocks noGrp="1"/>
          </p:cNvSpPr>
          <p:nvPr>
            <p:ph idx="1"/>
          </p:nvPr>
        </p:nvSpPr>
        <p:spPr>
          <a:xfrm>
            <a:off x="3750393" y="1449324"/>
            <a:ext cx="6230220" cy="4391640"/>
          </a:xfrm>
        </p:spPr>
        <p:txBody>
          <a:bodyPr>
            <a:normAutofit fontScale="92500" lnSpcReduction="10000"/>
          </a:bodyPr>
          <a:lstStyle/>
          <a:p>
            <a:pPr>
              <a:buFont typeface="Wingdings" pitchFamily="2" charset="2"/>
              <a:buChar char="q"/>
            </a:pPr>
            <a:r>
              <a:rPr lang="en-US" dirty="0"/>
              <a:t>Access to resources</a:t>
            </a:r>
            <a:r>
              <a:rPr lang="en-US" b="1" dirty="0"/>
              <a:t>:</a:t>
            </a:r>
            <a:r>
              <a:rPr lang="en-US" dirty="0"/>
              <a:t> </a:t>
            </a:r>
          </a:p>
          <a:p>
            <a:pPr lvl="1">
              <a:buFont typeface="Wingdings" pitchFamily="2" charset="2"/>
              <a:buChar char="q"/>
            </a:pPr>
            <a:r>
              <a:rPr lang="en-US" dirty="0"/>
              <a:t>Some areas lack healthy food options and grocery stores offering nutritious foods.</a:t>
            </a:r>
          </a:p>
          <a:p>
            <a:pPr>
              <a:buFont typeface="Wingdings" pitchFamily="2" charset="2"/>
              <a:buChar char="q"/>
            </a:pPr>
            <a:r>
              <a:rPr lang="en-US" dirty="0"/>
              <a:t>Limited access to healthcare and vitamin/supplement stores can worsen deficiencies.</a:t>
            </a:r>
          </a:p>
          <a:p>
            <a:pPr lvl="1">
              <a:buFont typeface="Wingdings" pitchFamily="2" charset="2"/>
              <a:buChar char="q"/>
            </a:pPr>
            <a:r>
              <a:rPr lang="en-US" sz="1800" dirty="0">
                <a:effectLst/>
                <a:latin typeface="Times New Roman" panose="02020603050405020304" pitchFamily="18" charset="0"/>
              </a:rPr>
              <a:t>(Via)</a:t>
            </a:r>
            <a:endParaRPr lang="en-US" dirty="0"/>
          </a:p>
          <a:p>
            <a:pPr>
              <a:buFont typeface="Wingdings" pitchFamily="2" charset="2"/>
              <a:buChar char="q"/>
            </a:pPr>
            <a:r>
              <a:rPr lang="en-US" dirty="0"/>
              <a:t>Urban areas may offer more resources but may also be less affordable (gyms, healthy food, wellness services).</a:t>
            </a:r>
          </a:p>
          <a:p>
            <a:pPr>
              <a:buFont typeface="Wingdings" pitchFamily="2" charset="2"/>
              <a:buChar char="q"/>
            </a:pPr>
            <a:r>
              <a:rPr lang="en-US" dirty="0"/>
              <a:t>Rural areas often experience higher poverty rates and limited access to fitness resources.</a:t>
            </a:r>
          </a:p>
          <a:p>
            <a:pPr>
              <a:buFont typeface="Wingdings" pitchFamily="2" charset="2"/>
              <a:buChar char="q"/>
            </a:pPr>
            <a:r>
              <a:rPr lang="en-US" dirty="0"/>
              <a:t>Many rural communities do not promote fitness-based lifestyles.</a:t>
            </a:r>
          </a:p>
          <a:p>
            <a:pPr lvl="2">
              <a:buFont typeface="Wingdings" pitchFamily="2" charset="2"/>
              <a:buChar char="q"/>
            </a:pPr>
            <a:r>
              <a:rPr lang="en-US" dirty="0">
                <a:effectLst/>
                <a:latin typeface="Times New Roman" panose="02020603050405020304" pitchFamily="18" charset="0"/>
              </a:rPr>
              <a:t>(Via)</a:t>
            </a:r>
            <a:endParaRPr lang="en-US" dirty="0"/>
          </a:p>
        </p:txBody>
      </p:sp>
    </p:spTree>
    <p:extLst>
      <p:ext uri="{BB962C8B-B14F-4D97-AF65-F5344CB8AC3E}">
        <p14:creationId xmlns:p14="http://schemas.microsoft.com/office/powerpoint/2010/main" val="321827094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4E43EB-867C-4B35-9A5C-E435157C72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0F5DA-B59F-4F13-8BB8-FFD8F2C57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9CEA1DEC-CC9E-4776-9E08-048A15BFA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4" name="Freeform: Shape 13">
            <a:extLst>
              <a:ext uri="{FF2B5EF4-FFF2-40B4-BE49-F238E27FC236}">
                <a16:creationId xmlns:a16="http://schemas.microsoft.com/office/drawing/2014/main" id="{9CE399CF-F4B8-4832-A8CB-B93F6B1EF4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bg1"/>
          </a:solidFill>
          <a:ln>
            <a:noFill/>
          </a:ln>
        </p:spPr>
        <p:txBody>
          <a:bodyPr/>
          <a:lstStyle/>
          <a:p>
            <a:endParaRPr lang="en-US"/>
          </a:p>
        </p:txBody>
      </p:sp>
      <p:sp>
        <p:nvSpPr>
          <p:cNvPr id="16" name="Freeform 5">
            <a:extLst>
              <a:ext uri="{FF2B5EF4-FFF2-40B4-BE49-F238E27FC236}">
                <a16:creationId xmlns:a16="http://schemas.microsoft.com/office/drawing/2014/main" id="{1F23E73A-FDC8-462C-83C1-3AA8961449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sp>
        <p:nvSpPr>
          <p:cNvPr id="2" name="Title 1">
            <a:extLst>
              <a:ext uri="{FF2B5EF4-FFF2-40B4-BE49-F238E27FC236}">
                <a16:creationId xmlns:a16="http://schemas.microsoft.com/office/drawing/2014/main" id="{F19E9BFE-33A0-F1F5-53EB-4076C5696A2B}"/>
              </a:ext>
            </a:extLst>
          </p:cNvPr>
          <p:cNvSpPr>
            <a:spLocks noGrp="1"/>
          </p:cNvSpPr>
          <p:nvPr>
            <p:ph type="title"/>
          </p:nvPr>
        </p:nvSpPr>
        <p:spPr>
          <a:xfrm>
            <a:off x="994087" y="1130603"/>
            <a:ext cx="3342442" cy="4596794"/>
          </a:xfrm>
        </p:spPr>
        <p:txBody>
          <a:bodyPr anchor="ctr">
            <a:normAutofit/>
          </a:bodyPr>
          <a:lstStyle/>
          <a:p>
            <a:r>
              <a:rPr lang="en-US" sz="3200" dirty="0">
                <a:solidFill>
                  <a:srgbClr val="EBEBEB"/>
                </a:solidFill>
              </a:rPr>
              <a:t>Reasons You May Need to Supplement</a:t>
            </a:r>
          </a:p>
        </p:txBody>
      </p:sp>
      <p:sp>
        <p:nvSpPr>
          <p:cNvPr id="3" name="Content Placeholder 2">
            <a:extLst>
              <a:ext uri="{FF2B5EF4-FFF2-40B4-BE49-F238E27FC236}">
                <a16:creationId xmlns:a16="http://schemas.microsoft.com/office/drawing/2014/main" id="{DD2F80AF-5210-50A4-1058-F18040DAFDAD}"/>
              </a:ext>
            </a:extLst>
          </p:cNvPr>
          <p:cNvSpPr>
            <a:spLocks noGrp="1"/>
          </p:cNvSpPr>
          <p:nvPr>
            <p:ph idx="1"/>
          </p:nvPr>
        </p:nvSpPr>
        <p:spPr>
          <a:xfrm>
            <a:off x="5290077" y="437513"/>
            <a:ext cx="5502614" cy="5954325"/>
          </a:xfrm>
        </p:spPr>
        <p:txBody>
          <a:bodyPr anchor="ctr">
            <a:normAutofit/>
          </a:bodyPr>
          <a:lstStyle/>
          <a:p>
            <a:pPr>
              <a:buFont typeface="Wingdings" pitchFamily="2" charset="2"/>
              <a:buChar char="q"/>
            </a:pPr>
            <a:r>
              <a:rPr lang="en-US" sz="2000" dirty="0"/>
              <a:t>Diets high in calories but low in nutrients can cause deficiencies.</a:t>
            </a:r>
          </a:p>
          <a:p>
            <a:pPr>
              <a:buFont typeface="Wingdings" pitchFamily="2" charset="2"/>
              <a:buChar char="q"/>
            </a:pPr>
            <a:r>
              <a:rPr lang="en-US" sz="2000" dirty="0"/>
              <a:t>Some individuals cannot absorb or produce enough nutrients due to genetics.</a:t>
            </a:r>
          </a:p>
          <a:p>
            <a:pPr>
              <a:buFont typeface="Wingdings" pitchFamily="2" charset="2"/>
              <a:buChar char="q"/>
            </a:pPr>
            <a:r>
              <a:rPr lang="en-US" sz="2000" dirty="0"/>
              <a:t>Supplementation may help improve existing medical conditions.</a:t>
            </a:r>
          </a:p>
          <a:p>
            <a:endParaRPr lang="en-US" sz="2000" dirty="0"/>
          </a:p>
          <a:p>
            <a:endParaRPr lang="en-US" sz="2000" dirty="0"/>
          </a:p>
          <a:p>
            <a:pPr marL="0" indent="0" algn="l">
              <a:buNone/>
            </a:pPr>
            <a:r>
              <a:rPr lang="en-US" sz="2000" b="0" i="0" dirty="0">
                <a:solidFill>
                  <a:srgbClr val="000000"/>
                </a:solidFill>
                <a:effectLst/>
                <a:latin typeface="Calibri" panose="020F0502020204030204" pitchFamily="34" charset="0"/>
              </a:rPr>
              <a:t>Lee, </a:t>
            </a:r>
            <a:r>
              <a:rPr lang="en-US" sz="2000" b="0" i="0" dirty="0" err="1">
                <a:solidFill>
                  <a:srgbClr val="000000"/>
                </a:solidFill>
                <a:effectLst/>
                <a:latin typeface="Calibri" panose="020F0502020204030204" pitchFamily="34" charset="0"/>
              </a:rPr>
              <a:t>Chooi</a:t>
            </a:r>
            <a:r>
              <a:rPr lang="en-US" sz="2000" b="0" i="0" dirty="0">
                <a:solidFill>
                  <a:srgbClr val="000000"/>
                </a:solidFill>
                <a:effectLst/>
                <a:latin typeface="Calibri" panose="020F0502020204030204" pitchFamily="34" charset="0"/>
              </a:rPr>
              <a:t> </a:t>
            </a:r>
            <a:r>
              <a:rPr lang="en-US" sz="2000" b="0" i="0" dirty="0" err="1">
                <a:solidFill>
                  <a:srgbClr val="000000"/>
                </a:solidFill>
                <a:effectLst/>
                <a:latin typeface="Calibri" panose="020F0502020204030204" pitchFamily="34" charset="0"/>
              </a:rPr>
              <a:t>Yeng</a:t>
            </a:r>
            <a:r>
              <a:rPr lang="en-US" sz="2000" b="0" i="0" dirty="0">
                <a:solidFill>
                  <a:srgbClr val="000000"/>
                </a:solidFill>
                <a:effectLst/>
                <a:latin typeface="Calibri" panose="020F0502020204030204" pitchFamily="34" charset="0"/>
              </a:rPr>
              <a:t>. “Effects of Dietary Vitamins on Obesity-Related Metabolic Parameters.” </a:t>
            </a:r>
            <a:r>
              <a:rPr lang="en-US" sz="2000" b="0" i="1" dirty="0">
                <a:solidFill>
                  <a:srgbClr val="000000"/>
                </a:solidFill>
                <a:effectLst/>
                <a:latin typeface="Calibri" panose="020F0502020204030204" pitchFamily="34" charset="0"/>
              </a:rPr>
              <a:t>Journal of Nutritional Science</a:t>
            </a:r>
            <a:r>
              <a:rPr lang="en-US" sz="2000" b="0" i="0" dirty="0">
                <a:solidFill>
                  <a:srgbClr val="000000"/>
                </a:solidFill>
                <a:effectLst/>
                <a:latin typeface="Calibri" panose="020F0502020204030204" pitchFamily="34" charset="0"/>
              </a:rPr>
              <a:t>, vol. 12, 2023, https://</a:t>
            </a:r>
            <a:r>
              <a:rPr lang="en-US" sz="2000" b="0" i="0" dirty="0" err="1">
                <a:solidFill>
                  <a:srgbClr val="000000"/>
                </a:solidFill>
                <a:effectLst/>
                <a:latin typeface="Calibri" panose="020F0502020204030204" pitchFamily="34" charset="0"/>
              </a:rPr>
              <a:t>doi.org</a:t>
            </a:r>
            <a:r>
              <a:rPr lang="en-US" sz="2000" b="0" i="0" dirty="0">
                <a:solidFill>
                  <a:srgbClr val="000000"/>
                </a:solidFill>
                <a:effectLst/>
                <a:latin typeface="Calibri" panose="020F0502020204030204" pitchFamily="34" charset="0"/>
              </a:rPr>
              <a:t>/10.1017/jns.2023.30.</a:t>
            </a:r>
          </a:p>
          <a:p>
            <a:pPr marL="0" indent="0" algn="l">
              <a:buNone/>
            </a:pPr>
            <a:endParaRPr lang="en-US" sz="2000" b="0" i="0" dirty="0">
              <a:solidFill>
                <a:srgbClr val="000000"/>
              </a:solidFill>
              <a:effectLst/>
              <a:latin typeface="Calibri" panose="020F0502020204030204" pitchFamily="34" charset="0"/>
            </a:endParaRPr>
          </a:p>
        </p:txBody>
      </p:sp>
      <p:sp>
        <p:nvSpPr>
          <p:cNvPr id="4" name="Footer Placeholder 3">
            <a:extLst>
              <a:ext uri="{FF2B5EF4-FFF2-40B4-BE49-F238E27FC236}">
                <a16:creationId xmlns:a16="http://schemas.microsoft.com/office/drawing/2014/main" id="{6B0D41B6-E216-170A-2192-D5402DE3B8BF}"/>
              </a:ext>
            </a:extLst>
          </p:cNvPr>
          <p:cNvSpPr>
            <a:spLocks noGrp="1"/>
          </p:cNvSpPr>
          <p:nvPr>
            <p:ph type="ftr" sz="quarter" idx="11"/>
          </p:nvPr>
        </p:nvSpPr>
        <p:spPr/>
        <p:txBody>
          <a:bodyPr/>
          <a:lstStyle/>
          <a:p>
            <a:r>
              <a:rPr lang="en-US"/>
              <a:t>(Lee)</a:t>
            </a:r>
            <a:endParaRPr lang="en-US" dirty="0"/>
          </a:p>
        </p:txBody>
      </p:sp>
    </p:spTree>
    <p:extLst>
      <p:ext uri="{BB962C8B-B14F-4D97-AF65-F5344CB8AC3E}">
        <p14:creationId xmlns:p14="http://schemas.microsoft.com/office/powerpoint/2010/main" val="3661212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92380-DB82-C6D4-13CC-281B4B5FBB39}"/>
              </a:ext>
            </a:extLst>
          </p:cNvPr>
          <p:cNvSpPr>
            <a:spLocks noGrp="1"/>
          </p:cNvSpPr>
          <p:nvPr>
            <p:ph type="title"/>
          </p:nvPr>
        </p:nvSpPr>
        <p:spPr/>
        <p:txBody>
          <a:bodyPr/>
          <a:lstStyle/>
          <a:p>
            <a:pPr algn="ctr"/>
            <a:r>
              <a:rPr lang="en-US" dirty="0"/>
              <a:t>How to Improve Obesity by Adding Vitamins.</a:t>
            </a:r>
          </a:p>
        </p:txBody>
      </p:sp>
      <p:sp>
        <p:nvSpPr>
          <p:cNvPr id="3" name="Content Placeholder 2">
            <a:extLst>
              <a:ext uri="{FF2B5EF4-FFF2-40B4-BE49-F238E27FC236}">
                <a16:creationId xmlns:a16="http://schemas.microsoft.com/office/drawing/2014/main" id="{FE47762C-763C-0B53-E8A5-14BDFB1A9365}"/>
              </a:ext>
            </a:extLst>
          </p:cNvPr>
          <p:cNvSpPr>
            <a:spLocks noGrp="1"/>
          </p:cNvSpPr>
          <p:nvPr>
            <p:ph idx="1"/>
          </p:nvPr>
        </p:nvSpPr>
        <p:spPr/>
        <p:txBody>
          <a:bodyPr/>
          <a:lstStyle/>
          <a:p>
            <a:pPr>
              <a:buFont typeface="Wingdings" pitchFamily="2" charset="2"/>
              <a:buChar char="q"/>
            </a:pPr>
            <a:r>
              <a:rPr lang="en-US" dirty="0"/>
              <a:t>Improvements can be made by addressing nutrient deficiencies.</a:t>
            </a:r>
          </a:p>
          <a:p>
            <a:pPr>
              <a:buFont typeface="Wingdings" pitchFamily="2" charset="2"/>
              <a:buChar char="q"/>
            </a:pPr>
            <a:r>
              <a:rPr lang="en-US" dirty="0"/>
              <a:t>Consult with a physician to determine which vitamins you are lacking.</a:t>
            </a:r>
          </a:p>
          <a:p>
            <a:pPr>
              <a:buFont typeface="Wingdings" pitchFamily="2" charset="2"/>
              <a:buChar char="q"/>
            </a:pPr>
            <a:r>
              <a:rPr lang="en-US" dirty="0"/>
              <a:t>After receiving guidance, you may work with a fitness professional to discuss supplement options.</a:t>
            </a:r>
          </a:p>
          <a:p>
            <a:pPr>
              <a:buFont typeface="Wingdings" pitchFamily="2" charset="2"/>
              <a:buChar char="q"/>
            </a:pPr>
            <a:r>
              <a:rPr lang="en-US" dirty="0"/>
              <a:t>Combining proper vitamins, supplements, and exercise can improve obesity-related health conditions and reduce the risk of diseases that develop from obesity.</a:t>
            </a:r>
          </a:p>
        </p:txBody>
      </p:sp>
    </p:spTree>
    <p:extLst>
      <p:ext uri="{BB962C8B-B14F-4D97-AF65-F5344CB8AC3E}">
        <p14:creationId xmlns:p14="http://schemas.microsoft.com/office/powerpoint/2010/main" val="424439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91000"/>
                <a:satMod val="164000"/>
                <a:lumMod val="74000"/>
              </a:schemeClr>
              <a:schemeClr val="bg2">
                <a:hueMod val="124000"/>
                <a:satMod val="140000"/>
                <a:lumMod val="142000"/>
              </a:schemeClr>
            </a:duotone>
          </a:blip>
          <a:stretch/>
        </a:blip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14C310-850D-4491-AA52-C75BEA68B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4EC3799-3F52-48CE-85CC-83AED368EB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1" name="Rectangle 10">
              <a:extLst>
                <a:ext uri="{FF2B5EF4-FFF2-40B4-BE49-F238E27FC236}">
                  <a16:creationId xmlns:a16="http://schemas.microsoft.com/office/drawing/2014/main" id="{F3FC2939-BF10-4CBC-904B-74A17D4B9C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Freeform 5">
              <a:extLst>
                <a:ext uri="{FF2B5EF4-FFF2-40B4-BE49-F238E27FC236}">
                  <a16:creationId xmlns:a16="http://schemas.microsoft.com/office/drawing/2014/main" id="{266B6D5D-11B6-40A6-9CEF-F0B0D104C5C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txBody>
            <a:bodyPr/>
            <a:lstStyle/>
            <a:p>
              <a:endParaRPr lang="en-US"/>
            </a:p>
          </p:txBody>
        </p:sp>
      </p:grpSp>
      <p:sp>
        <p:nvSpPr>
          <p:cNvPr id="2" name="Title 1">
            <a:extLst>
              <a:ext uri="{FF2B5EF4-FFF2-40B4-BE49-F238E27FC236}">
                <a16:creationId xmlns:a16="http://schemas.microsoft.com/office/drawing/2014/main" id="{F1671D75-8CC1-0770-9AE5-C327F425E700}"/>
              </a:ext>
            </a:extLst>
          </p:cNvPr>
          <p:cNvSpPr>
            <a:spLocks noGrp="1"/>
          </p:cNvSpPr>
          <p:nvPr>
            <p:ph type="title"/>
          </p:nvPr>
        </p:nvSpPr>
        <p:spPr>
          <a:xfrm>
            <a:off x="836247" y="1085549"/>
            <a:ext cx="3430947" cy="4686903"/>
          </a:xfrm>
        </p:spPr>
        <p:txBody>
          <a:bodyPr anchor="ctr">
            <a:normAutofit/>
          </a:bodyPr>
          <a:lstStyle/>
          <a:p>
            <a:pPr algn="r"/>
            <a:r>
              <a:rPr lang="en-US" dirty="0">
                <a:solidFill>
                  <a:schemeClr val="tx1"/>
                </a:solidFill>
              </a:rPr>
              <a:t>How to Choose the Right Vitamins</a:t>
            </a:r>
          </a:p>
        </p:txBody>
      </p:sp>
      <p:cxnSp>
        <p:nvCxnSpPr>
          <p:cNvPr id="14" name="Straight Connector 13">
            <a:extLst>
              <a:ext uri="{FF2B5EF4-FFF2-40B4-BE49-F238E27FC236}">
                <a16:creationId xmlns:a16="http://schemas.microsoft.com/office/drawing/2014/main" id="{789E20C7-BB50-4317-93C7-90C8ED80B2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CA30F87-B661-584D-15D5-55C2A96BDF80}"/>
              </a:ext>
            </a:extLst>
          </p:cNvPr>
          <p:cNvSpPr>
            <a:spLocks noGrp="1"/>
          </p:cNvSpPr>
          <p:nvPr>
            <p:ph idx="1"/>
          </p:nvPr>
        </p:nvSpPr>
        <p:spPr>
          <a:xfrm>
            <a:off x="5041399" y="1085549"/>
            <a:ext cx="5579707" cy="4686903"/>
          </a:xfrm>
        </p:spPr>
        <p:txBody>
          <a:bodyPr anchor="ctr">
            <a:normAutofit/>
          </a:bodyPr>
          <a:lstStyle/>
          <a:p>
            <a:pPr>
              <a:buFont typeface="Wingdings" pitchFamily="2" charset="2"/>
              <a:buChar char="q"/>
            </a:pPr>
            <a:r>
              <a:rPr lang="en-US" dirty="0"/>
              <a:t>Consult a physician so they can order appropriate lab work for an accurate diagnosis.</a:t>
            </a:r>
          </a:p>
          <a:p>
            <a:pPr>
              <a:buFont typeface="Wingdings" pitchFamily="2" charset="2"/>
              <a:buChar char="q"/>
            </a:pPr>
            <a:r>
              <a:rPr lang="en-US" dirty="0"/>
              <a:t>Review any medical conditions you currently have or are at risk for.</a:t>
            </a:r>
          </a:p>
          <a:p>
            <a:pPr>
              <a:buFont typeface="Wingdings" pitchFamily="2" charset="2"/>
              <a:buChar char="q"/>
            </a:pPr>
            <a:r>
              <a:rPr lang="en-US" dirty="0"/>
              <a:t>Choose vitamins based on professional recommendations to ensure safety and effectiveness.</a:t>
            </a:r>
          </a:p>
          <a:p>
            <a:endParaRPr lang="en-US" dirty="0">
              <a:solidFill>
                <a:schemeClr val="tx1"/>
              </a:solidFill>
            </a:endParaRPr>
          </a:p>
        </p:txBody>
      </p:sp>
    </p:spTree>
    <p:extLst>
      <p:ext uri="{BB962C8B-B14F-4D97-AF65-F5344CB8AC3E}">
        <p14:creationId xmlns:p14="http://schemas.microsoft.com/office/powerpoint/2010/main" val="3880991431"/>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3378</TotalTime>
  <Words>802</Words>
  <Application>Microsoft Macintosh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vt:lpstr>
      <vt:lpstr>Arial</vt:lpstr>
      <vt:lpstr>Calibri</vt:lpstr>
      <vt:lpstr>Century Gothic</vt:lpstr>
      <vt:lpstr>Google Sans</vt:lpstr>
      <vt:lpstr>Times New Roman</vt:lpstr>
      <vt:lpstr>Wingdings</vt:lpstr>
      <vt:lpstr>Wingdings 3</vt:lpstr>
      <vt:lpstr>Ion Boardroom</vt:lpstr>
      <vt:lpstr>How Do Vitamins Contribute To Obesity</vt:lpstr>
      <vt:lpstr>Lecture Overview</vt:lpstr>
      <vt:lpstr>Vitamins the aid in metabolic Health </vt:lpstr>
      <vt:lpstr>Vitamin Deficiency and How it Affects the Obese Population</vt:lpstr>
      <vt:lpstr>How Vitamin Deficiencies Affect Individuals With Obesity</vt:lpstr>
      <vt:lpstr>How Location and Lifestyle Affect Obesity</vt:lpstr>
      <vt:lpstr>Reasons You May Need to Supplement</vt:lpstr>
      <vt:lpstr>How to Improve Obesity by Adding Vitamins.</vt:lpstr>
      <vt:lpstr>How to Choose the Right Vitamins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Vitamins Contribute To Obesity</dc:title>
  <dc:creator>Felicia Simpson</dc:creator>
  <cp:lastModifiedBy>Felicia Simpson</cp:lastModifiedBy>
  <cp:revision>3</cp:revision>
  <dcterms:created xsi:type="dcterms:W3CDTF">2025-12-04T18:08:51Z</dcterms:created>
  <dcterms:modified xsi:type="dcterms:W3CDTF">2026-01-13T22:12:51Z</dcterms:modified>
</cp:coreProperties>
</file>