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1/24/2022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1B0BE-4E09-B24E-8A9C-B1A998326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0880" y="411892"/>
            <a:ext cx="9966960" cy="5074573"/>
          </a:xfrm>
        </p:spPr>
        <p:txBody>
          <a:bodyPr/>
          <a:lstStyle/>
          <a:p>
            <a:pPr algn="ctr"/>
            <a:r>
              <a:rPr lang="en-US" sz="6400" dirty="0"/>
              <a:t>Kilgore </a:t>
            </a:r>
            <a:r>
              <a:rPr lang="en-US" sz="6400" dirty="0" err="1"/>
              <a:t>Isd</a:t>
            </a:r>
            <a:br>
              <a:rPr lang="en-US" sz="6400" dirty="0"/>
            </a:br>
            <a:r>
              <a:rPr lang="en-US" sz="6400" dirty="0"/>
              <a:t>Education foundation grant opportunities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F5F289-1B2B-1647-AB26-D288BF1F6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9033" y="4457971"/>
            <a:ext cx="10252087" cy="205698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2"/>
                </a:solidFill>
                <a:latin typeface="Bradley Hand ITC" panose="03070402050302030203" pitchFamily="66" charset="77"/>
              </a:rPr>
              <a:t>Endowing and enhancing education</a:t>
            </a:r>
          </a:p>
        </p:txBody>
      </p:sp>
    </p:spTree>
    <p:extLst>
      <p:ext uri="{BB962C8B-B14F-4D97-AF65-F5344CB8AC3E}">
        <p14:creationId xmlns:p14="http://schemas.microsoft.com/office/powerpoint/2010/main" val="360898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A1474-5DA7-6A42-840D-FA8D7FC33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459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sz="6300" b="1" dirty="0">
                <a:solidFill>
                  <a:schemeClr val="tx1"/>
                </a:solidFill>
              </a:rPr>
              <a:t>Instructional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8DE32-FD48-6646-AF68-386B13FD9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459" y="1716216"/>
            <a:ext cx="10778909" cy="5141784"/>
          </a:xfrm>
        </p:spPr>
        <p:txBody>
          <a:bodyPr>
            <a:noAutofit/>
          </a:bodyPr>
          <a:lstStyle/>
          <a:p>
            <a:r>
              <a:rPr lang="en-US" sz="3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Instructional Initiatives will provide funds for instructional projects that supplement and align with the District’s funding priorities to support learning on each campus and may be innovative</a:t>
            </a:r>
          </a:p>
          <a:p>
            <a:pPr marL="0" indent="0">
              <a:buNone/>
            </a:pPr>
            <a:r>
              <a:rPr lang="en-US" sz="3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  *Supplies and equipment</a:t>
            </a:r>
          </a:p>
          <a:p>
            <a:pPr marL="0" indent="0">
              <a:buNone/>
            </a:pPr>
            <a:r>
              <a:rPr lang="en-US" sz="3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  *Learning centers</a:t>
            </a:r>
          </a:p>
          <a:p>
            <a:pPr marL="0" indent="0">
              <a:buNone/>
            </a:pPr>
            <a:r>
              <a:rPr lang="en-US" sz="3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  *Mobile furniture </a:t>
            </a:r>
          </a:p>
          <a:p>
            <a:pPr marL="0" indent="0">
              <a:buNone/>
            </a:pPr>
            <a:r>
              <a:rPr lang="en-US" sz="3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  *Special programs/projects</a:t>
            </a:r>
          </a:p>
        </p:txBody>
      </p:sp>
    </p:spTree>
    <p:extLst>
      <p:ext uri="{BB962C8B-B14F-4D97-AF65-F5344CB8AC3E}">
        <p14:creationId xmlns:p14="http://schemas.microsoft.com/office/powerpoint/2010/main" val="225789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D92F8-8D04-B34D-BA7A-AE05E86C7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Digital Learning 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6DB9A-B4F8-3842-BE7D-BCBBB59CC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2B11FC-E9E9-A942-A0B5-855466EA293D}"/>
              </a:ext>
            </a:extLst>
          </p:cNvPr>
          <p:cNvSpPr txBox="1"/>
          <p:nvPr/>
        </p:nvSpPr>
        <p:spPr>
          <a:xfrm>
            <a:off x="5178167" y="251803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D9DB54-C8D4-4D4E-8C04-91EDED4DBD97}"/>
              </a:ext>
            </a:extLst>
          </p:cNvPr>
          <p:cNvSpPr txBox="1"/>
          <p:nvPr/>
        </p:nvSpPr>
        <p:spPr>
          <a:xfrm>
            <a:off x="5178167" y="251803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45A989E-3506-DE44-8C53-010465D2D143}"/>
              </a:ext>
            </a:extLst>
          </p:cNvPr>
          <p:cNvSpPr txBox="1">
            <a:spLocks/>
          </p:cNvSpPr>
          <p:nvPr/>
        </p:nvSpPr>
        <p:spPr>
          <a:xfrm>
            <a:off x="898459" y="2093976"/>
            <a:ext cx="10778909" cy="4764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="1" dirty="0">
              <a:solidFill>
                <a:schemeClr val="accent2">
                  <a:lumMod val="75000"/>
                </a:schemeClr>
              </a:solidFill>
              <a:latin typeface="Bradley Hand ITC" panose="03070402050302030203" pitchFamily="66" charset="77"/>
            </a:endParaRPr>
          </a:p>
          <a:p>
            <a:pPr marL="0" indent="0">
              <a:buFont typeface="Wingdings" pitchFamily="2" charset="2"/>
              <a:buNone/>
            </a:pPr>
            <a:endParaRPr lang="en-US" sz="2800" b="1" dirty="0">
              <a:solidFill>
                <a:schemeClr val="accent2">
                  <a:lumMod val="75000"/>
                </a:schemeClr>
              </a:solidFill>
              <a:latin typeface="Bradley Hand ITC" panose="03070402050302030203" pitchFamily="66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4A08B6-BC13-F24C-97C5-1169CFC8BFFD}"/>
              </a:ext>
            </a:extLst>
          </p:cNvPr>
          <p:cNvSpPr txBox="1"/>
          <p:nvPr/>
        </p:nvSpPr>
        <p:spPr>
          <a:xfrm>
            <a:off x="5178167" y="251803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756C3B-CE92-AC4F-B715-BCDD28E90FCC}"/>
              </a:ext>
            </a:extLst>
          </p:cNvPr>
          <p:cNvSpPr txBox="1"/>
          <p:nvPr/>
        </p:nvSpPr>
        <p:spPr>
          <a:xfrm>
            <a:off x="5178167" y="251803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D91033-476E-924D-AE16-A3DC67751606}"/>
              </a:ext>
            </a:extLst>
          </p:cNvPr>
          <p:cNvSpPr txBox="1"/>
          <p:nvPr/>
        </p:nvSpPr>
        <p:spPr>
          <a:xfrm>
            <a:off x="5178167" y="251803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F7B8DA8-D53A-3C41-B97A-4E1CC8056601}"/>
              </a:ext>
            </a:extLst>
          </p:cNvPr>
          <p:cNvSpPr txBox="1">
            <a:spLocks/>
          </p:cNvSpPr>
          <p:nvPr/>
        </p:nvSpPr>
        <p:spPr>
          <a:xfrm>
            <a:off x="1222247" y="1716216"/>
            <a:ext cx="10071293" cy="5491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Digital Learning Initiatives will provide funds that meet the demands of technology for maximum learning opportunities that may include, but not limited to, the following</a:t>
            </a:r>
          </a:p>
          <a:p>
            <a:pPr marL="0" indent="0">
              <a:buFont typeface="Wingdings" pitchFamily="2" charset="2"/>
              <a:buNone/>
            </a:pP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      * Extended learning opportunities for remote and/or virtual learning  </a:t>
            </a:r>
          </a:p>
          <a:p>
            <a:pPr marL="0" indent="0">
              <a:buFont typeface="Wingdings" pitchFamily="2" charset="2"/>
              <a:buNone/>
            </a:pP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      * Improving home access to learning resources</a:t>
            </a:r>
          </a:p>
          <a:p>
            <a:pPr marL="0" indent="0">
              <a:buFont typeface="Wingdings" pitchFamily="2" charset="2"/>
              <a:buNone/>
            </a:pP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      * Software, services and/or subscriptions to help improve student achievement</a:t>
            </a:r>
          </a:p>
          <a:p>
            <a:pPr marL="0" indent="0">
              <a:buFont typeface="Wingdings" pitchFamily="2" charset="2"/>
              <a:buNone/>
            </a:pP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      * Classroom technology that improves student engagement, interactivity and achievement </a:t>
            </a:r>
          </a:p>
          <a:p>
            <a:pPr marL="0" indent="0">
              <a:buFont typeface="Wingdings" pitchFamily="2" charset="2"/>
              <a:buNone/>
            </a:pPr>
            <a:endParaRPr lang="en-US" sz="3000" b="1" dirty="0">
              <a:solidFill>
                <a:schemeClr val="accent2">
                  <a:lumMod val="75000"/>
                </a:schemeClr>
              </a:solidFill>
              <a:latin typeface="Bradley Hand ITC" panose="03070402050302030203" pitchFamily="66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3752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FF87F-AF7F-8F48-86D5-D0B613C9A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300" dirty="0"/>
              <a:t>Professional Advancement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C6CC7-140E-D241-AC7E-579A85206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557914" cy="4251960"/>
          </a:xfrm>
        </p:spPr>
        <p:txBody>
          <a:bodyPr>
            <a:normAutofit/>
          </a:bodyPr>
          <a:lstStyle/>
          <a:p>
            <a:r>
              <a:rPr lang="en-US" sz="3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Professional Advancement Grants will provide funds for professional advancement activities that may include, but shall not be limited to, the following:</a:t>
            </a:r>
          </a:p>
          <a:p>
            <a:pPr marL="0" indent="0">
              <a:buFont typeface="Wingdings" pitchFamily="2" charset="2"/>
              <a:buNone/>
            </a:pPr>
            <a:r>
              <a:rPr lang="en-US" sz="3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      * certification in specific instructional area</a:t>
            </a:r>
          </a:p>
          <a:p>
            <a:pPr marL="0" indent="0">
              <a:buFont typeface="Wingdings" pitchFamily="2" charset="2"/>
              <a:buNone/>
            </a:pPr>
            <a:r>
              <a:rPr lang="en-US" sz="3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      * leadership academy</a:t>
            </a:r>
            <a:endParaRPr lang="en-US" sz="3900" b="1" dirty="0"/>
          </a:p>
        </p:txBody>
      </p:sp>
    </p:spTree>
    <p:extLst>
      <p:ext uri="{BB962C8B-B14F-4D97-AF65-F5344CB8AC3E}">
        <p14:creationId xmlns:p14="http://schemas.microsoft.com/office/powerpoint/2010/main" val="1948239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23445-E134-3440-A916-1B1DDA89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737" y="313011"/>
            <a:ext cx="10058400" cy="1609344"/>
          </a:xfrm>
        </p:spPr>
        <p:txBody>
          <a:bodyPr/>
          <a:lstStyle/>
          <a:p>
            <a:pPr algn="ctr"/>
            <a:r>
              <a:rPr lang="en-US" b="1" dirty="0"/>
              <a:t>Important</a:t>
            </a:r>
            <a:r>
              <a:rPr lang="en-US" dirty="0"/>
              <a:t> </a:t>
            </a:r>
            <a:r>
              <a:rPr lang="en-US" b="1" dirty="0">
                <a:solidFill>
                  <a:schemeClr val="tx1"/>
                </a:solidFill>
              </a:rPr>
              <a:t>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3F7D3-B4BD-E244-B596-300609335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647568"/>
            <a:ext cx="10064496" cy="5210432"/>
          </a:xfrm>
        </p:spPr>
        <p:txBody>
          <a:bodyPr>
            <a:noAutofit/>
          </a:bodyPr>
          <a:lstStyle/>
          <a:p>
            <a:r>
              <a:rPr lang="en-US" sz="2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Identified need must complement district mission and align with district curriculum goals</a:t>
            </a:r>
          </a:p>
          <a:p>
            <a:r>
              <a:rPr lang="en-US" sz="2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The grant project must have measurable objectives</a:t>
            </a:r>
          </a:p>
          <a:p>
            <a:r>
              <a:rPr lang="en-US" sz="2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The proposal must describe how the success of the project will be evaluated</a:t>
            </a:r>
          </a:p>
          <a:p>
            <a:r>
              <a:rPr lang="en-US" sz="2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All applications must be typed and printed </a:t>
            </a:r>
          </a:p>
          <a:p>
            <a:r>
              <a:rPr lang="en-US" sz="2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Provide original plus five additional copies </a:t>
            </a:r>
          </a:p>
          <a:p>
            <a:r>
              <a:rPr lang="en-US" sz="2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Application deadline: </a:t>
            </a:r>
            <a:r>
              <a:rPr lang="en-US" sz="2900" b="1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March 10, </a:t>
            </a:r>
            <a:r>
              <a:rPr lang="en-US" sz="2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2022</a:t>
            </a:r>
          </a:p>
          <a:p>
            <a:r>
              <a:rPr lang="en-US" sz="2900" b="1" dirty="0">
                <a:solidFill>
                  <a:schemeClr val="accent2">
                    <a:lumMod val="75000"/>
                  </a:schemeClr>
                </a:solidFill>
                <a:latin typeface="Bradley Hand ITC" panose="03070402050302030203" pitchFamily="66" charset="77"/>
              </a:rPr>
              <a:t>An evaluation summary is due to the Foundation Office by June 13, 2023.</a:t>
            </a:r>
          </a:p>
          <a:p>
            <a:endParaRPr lang="en-US" sz="2900" b="1" dirty="0">
              <a:solidFill>
                <a:schemeClr val="accent2">
                  <a:lumMod val="75000"/>
                </a:schemeClr>
              </a:solidFill>
              <a:latin typeface="Bradley Hand ITC" panose="03070402050302030203" pitchFamily="66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05359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Bradley Hand ITC</vt:lpstr>
      <vt:lpstr>Calibri</vt:lpstr>
      <vt:lpstr>Rockwell</vt:lpstr>
      <vt:lpstr>Rockwell Condensed</vt:lpstr>
      <vt:lpstr>Rockwell Extra Bold</vt:lpstr>
      <vt:lpstr>Wingdings</vt:lpstr>
      <vt:lpstr>Wood Type</vt:lpstr>
      <vt:lpstr>Kilgore Isd Education foundation grant opportunities</vt:lpstr>
      <vt:lpstr>Instructional initiatives</vt:lpstr>
      <vt:lpstr>Digital Learning Initiative</vt:lpstr>
      <vt:lpstr>Professional Advancement Grant</vt:lpstr>
      <vt:lpstr>Important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Kilgore Isd Education foundation grant opportunities</dc:title>
  <dc:creator>Unknown User</dc:creator>
  <cp:lastModifiedBy>mark lane</cp:lastModifiedBy>
  <cp:revision>21</cp:revision>
  <dcterms:created xsi:type="dcterms:W3CDTF">2020-01-12T01:14:37Z</dcterms:created>
  <dcterms:modified xsi:type="dcterms:W3CDTF">2022-01-24T16:17:19Z</dcterms:modified>
</cp:coreProperties>
</file>