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6"/>
  </p:notesMasterIdLst>
  <p:sldIdLst>
    <p:sldId id="256" r:id="rId2"/>
    <p:sldId id="257" r:id="rId3"/>
    <p:sldId id="258" r:id="rId4"/>
    <p:sldId id="279" r:id="rId5"/>
    <p:sldId id="259" r:id="rId6"/>
    <p:sldId id="280" r:id="rId7"/>
    <p:sldId id="281" r:id="rId8"/>
    <p:sldId id="260" r:id="rId9"/>
    <p:sldId id="271" r:id="rId10"/>
    <p:sldId id="273" r:id="rId11"/>
    <p:sldId id="282" r:id="rId12"/>
    <p:sldId id="283" r:id="rId13"/>
    <p:sldId id="284"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294"/>
    <p:restoredTop sz="94629"/>
  </p:normalViewPr>
  <p:slideViewPr>
    <p:cSldViewPr snapToGrid="0" snapToObjects="1">
      <p:cViewPr>
        <p:scale>
          <a:sx n="72" d="100"/>
          <a:sy n="72" d="100"/>
        </p:scale>
        <p:origin x="408" y="1064"/>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6" d="100"/>
          <a:sy n="86" d="100"/>
        </p:scale>
        <p:origin x="3928"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9C3BA3-D828-524F-A8D1-6576F8DB75B7}" type="datetimeFigureOut">
              <a:rPr lang="en-US" smtClean="0"/>
              <a:t>6/12/23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1888D5-72B9-2F46-8EAC-7B481374E62B}" type="slidenum">
              <a:rPr lang="en-US" smtClean="0"/>
              <a:t>‹#›</a:t>
            </a:fld>
            <a:endParaRPr lang="en-US"/>
          </a:p>
        </p:txBody>
      </p:sp>
    </p:spTree>
    <p:extLst>
      <p:ext uri="{BB962C8B-B14F-4D97-AF65-F5344CB8AC3E}">
        <p14:creationId xmlns:p14="http://schemas.microsoft.com/office/powerpoint/2010/main" val="1804841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Good afternoon.</a:t>
            </a:r>
            <a:r>
              <a:rPr lang="en-US" baseline="0" dirty="0"/>
              <a:t>  My name is Matthew Eyre and would like to start this presentation with a question.  Are you confident in the life of system performance of your installed neutron absorber?  </a:t>
            </a:r>
          </a:p>
          <a:p>
            <a:endParaRPr lang="en-US" baseline="0" dirty="0"/>
          </a:p>
          <a:p>
            <a:r>
              <a:rPr lang="en-US" baseline="0" dirty="0"/>
              <a:t>As I've noted with myself, with people, aging past 60 years usually results in lower performance expectations.  With spent fuel systems, the performance requirements remain the same throughout the life of the system. </a:t>
            </a:r>
          </a:p>
        </p:txBody>
      </p:sp>
      <p:sp>
        <p:nvSpPr>
          <p:cNvPr id="4" name="Slide Number Placeholder 3"/>
          <p:cNvSpPr>
            <a:spLocks noGrp="1"/>
          </p:cNvSpPr>
          <p:nvPr>
            <p:ph type="sldNum" sz="quarter" idx="10"/>
          </p:nvPr>
        </p:nvSpPr>
        <p:spPr/>
        <p:txBody>
          <a:bodyPr/>
          <a:lstStyle/>
          <a:p>
            <a:fld id="{791888D5-72B9-2F46-8EAC-7B481374E62B}" type="slidenum">
              <a:rPr lang="en-US" smtClean="0"/>
              <a:t>1</a:t>
            </a:fld>
            <a:endParaRPr lang="en-US" dirty="0"/>
          </a:p>
        </p:txBody>
      </p:sp>
    </p:spTree>
    <p:extLst>
      <p:ext uri="{BB962C8B-B14F-4D97-AF65-F5344CB8AC3E}">
        <p14:creationId xmlns:p14="http://schemas.microsoft.com/office/powerpoint/2010/main" val="234917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 this talk, I will provide a brief description of MAXUS, refer you to tests that are a matter of NRC record and then</a:t>
            </a:r>
            <a:r>
              <a:rPr lang="en-US" baseline="0" dirty="0"/>
              <a:t> I will provide information of the results of the long term accelerated corrosion testing that has recently been completed.  </a:t>
            </a:r>
            <a:endParaRPr lang="en-US" dirty="0"/>
          </a:p>
        </p:txBody>
      </p:sp>
      <p:sp>
        <p:nvSpPr>
          <p:cNvPr id="4" name="Slide Number Placeholder 3"/>
          <p:cNvSpPr>
            <a:spLocks noGrp="1"/>
          </p:cNvSpPr>
          <p:nvPr>
            <p:ph type="sldNum" sz="quarter" idx="10"/>
          </p:nvPr>
        </p:nvSpPr>
        <p:spPr/>
        <p:txBody>
          <a:bodyPr/>
          <a:lstStyle/>
          <a:p>
            <a:fld id="{791888D5-72B9-2F46-8EAC-7B481374E62B}" type="slidenum">
              <a:rPr lang="en-US" smtClean="0"/>
              <a:t>2</a:t>
            </a:fld>
            <a:endParaRPr lang="en-US" dirty="0"/>
          </a:p>
        </p:txBody>
      </p:sp>
    </p:spTree>
    <p:extLst>
      <p:ext uri="{BB962C8B-B14F-4D97-AF65-F5344CB8AC3E}">
        <p14:creationId xmlns:p14="http://schemas.microsoft.com/office/powerpoint/2010/main" val="1291153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MAXUS is</a:t>
            </a:r>
            <a:r>
              <a:rPr lang="en-US" baseline="0" dirty="0"/>
              <a:t> designed as</a:t>
            </a:r>
            <a:r>
              <a:rPr lang="en-US" dirty="0"/>
              <a:t> a neutron</a:t>
            </a:r>
            <a:r>
              <a:rPr lang="en-US" baseline="0" dirty="0"/>
              <a:t> absorber to ensure sub-criticality of nuclear fuel placed in fuel pools or dry casks.  It is intended to become a permanent and integral part of the fuel pool rack or dry cask basket and perform its function for the life of the system.  In the next few slides, I will show you details of the structure of  MAXUS.</a:t>
            </a:r>
            <a:endParaRPr lang="en-US" dirty="0"/>
          </a:p>
        </p:txBody>
      </p:sp>
      <p:sp>
        <p:nvSpPr>
          <p:cNvPr id="4" name="Slide Number Placeholder 3"/>
          <p:cNvSpPr>
            <a:spLocks noGrp="1"/>
          </p:cNvSpPr>
          <p:nvPr>
            <p:ph type="sldNum" sz="quarter" idx="10"/>
          </p:nvPr>
        </p:nvSpPr>
        <p:spPr/>
        <p:txBody>
          <a:bodyPr/>
          <a:lstStyle/>
          <a:p>
            <a:fld id="{791888D5-72B9-2F46-8EAC-7B481374E62B}" type="slidenum">
              <a:rPr lang="en-US" smtClean="0"/>
              <a:t>3</a:t>
            </a:fld>
            <a:endParaRPr lang="en-US" dirty="0"/>
          </a:p>
        </p:txBody>
      </p:sp>
    </p:spTree>
    <p:extLst>
      <p:ext uri="{BB962C8B-B14F-4D97-AF65-F5344CB8AC3E}">
        <p14:creationId xmlns:p14="http://schemas.microsoft.com/office/powerpoint/2010/main" val="757803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MAXUS is a</a:t>
            </a:r>
            <a:r>
              <a:rPr lang="en-US" baseline="0"/>
              <a:t> clad</a:t>
            </a:r>
            <a:r>
              <a:rPr lang="en-US"/>
              <a:t> aluminum</a:t>
            </a:r>
            <a:r>
              <a:rPr lang="en-US" baseline="0"/>
              <a:t>-boron carbide metal matrix composite.  The core is composed of A1070 aluminum and boron carbide.  The cladding is a 5052 alloy.  The photos illustrate a cutaway of the MAXUS sheet showing the relationship of the clad and core.  The detailed core photo illustrates the homogenous distribution of boron </a:t>
            </a:r>
            <a:r>
              <a:rPr lang="en-US" baseline="0" err="1"/>
              <a:t>cabide</a:t>
            </a:r>
            <a:r>
              <a:rPr lang="en-US" baseline="0"/>
              <a:t> particles in the A1070 matrix.  </a:t>
            </a:r>
            <a:endParaRPr lang="en-US"/>
          </a:p>
        </p:txBody>
      </p:sp>
      <p:sp>
        <p:nvSpPr>
          <p:cNvPr id="4" name="Slide Number Placeholder 3"/>
          <p:cNvSpPr>
            <a:spLocks noGrp="1"/>
          </p:cNvSpPr>
          <p:nvPr>
            <p:ph type="sldNum" sz="quarter" idx="10"/>
          </p:nvPr>
        </p:nvSpPr>
        <p:spPr/>
        <p:txBody>
          <a:bodyPr/>
          <a:lstStyle/>
          <a:p>
            <a:fld id="{791888D5-72B9-2F46-8EAC-7B481374E62B}" type="slidenum">
              <a:rPr lang="en-US" smtClean="0"/>
              <a:t>5</a:t>
            </a:fld>
            <a:endParaRPr lang="en-US"/>
          </a:p>
        </p:txBody>
      </p:sp>
    </p:spTree>
    <p:extLst>
      <p:ext uri="{BB962C8B-B14F-4D97-AF65-F5344CB8AC3E}">
        <p14:creationId xmlns:p14="http://schemas.microsoft.com/office/powerpoint/2010/main" val="1194685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MAXUS has been qualified by Curtiss-Wright</a:t>
            </a:r>
            <a:r>
              <a:rPr lang="en-US" baseline="0"/>
              <a:t> Nuclear's NETCO division for use in commercial nuclear power applications under its 10CFR Part 50 Appendix B quality assurance program.  A number of submittals have been made to the US Nuclear Regulatory Commission in support of a US reactor license amendment which describes the qualification tests is available as a public record.  You can find it with an Internet search using the NRC's ML number shown on the screen.  </a:t>
            </a:r>
          </a:p>
          <a:p>
            <a:endParaRPr lang="en-US" baseline="0"/>
          </a:p>
          <a:p>
            <a:r>
              <a:rPr lang="en-US" baseline="0"/>
              <a:t>MAXUS completed a long-term accelerated corrosion test program to further demonstrate the life-of-system capability of the neutron absorber function.  There were 48 MAXUS flat test coupons used in the long-term corrosion test.  Half of the coupons have 21% boron carbide and the other half have 40% boron carbide.  These boron carbide concentrations represent the lower and upper bound of design usage for Light Water Reactor fuel storage and transport systems.  </a:t>
            </a:r>
          </a:p>
          <a:p>
            <a:r>
              <a:rPr lang="en-US" baseline="0"/>
              <a:t>Further, 12 bend coupons were tested to evaluate the effect of cold work on the corrosion performance of MAXUS.  The bend coupon test lasted 12 months and consisted of equal numbers of 10 and 30 weight percent boron carbide.</a:t>
            </a:r>
          </a:p>
        </p:txBody>
      </p:sp>
      <p:sp>
        <p:nvSpPr>
          <p:cNvPr id="4" name="Slide Number Placeholder 3"/>
          <p:cNvSpPr>
            <a:spLocks noGrp="1"/>
          </p:cNvSpPr>
          <p:nvPr>
            <p:ph type="sldNum" sz="quarter" idx="10"/>
          </p:nvPr>
        </p:nvSpPr>
        <p:spPr/>
        <p:txBody>
          <a:bodyPr/>
          <a:lstStyle/>
          <a:p>
            <a:fld id="{791888D5-72B9-2F46-8EAC-7B481374E62B}" type="slidenum">
              <a:rPr lang="en-US" smtClean="0"/>
              <a:t>8</a:t>
            </a:fld>
            <a:endParaRPr lang="en-US"/>
          </a:p>
        </p:txBody>
      </p:sp>
    </p:spTree>
    <p:extLst>
      <p:ext uri="{BB962C8B-B14F-4D97-AF65-F5344CB8AC3E}">
        <p14:creationId xmlns:p14="http://schemas.microsoft.com/office/powerpoint/2010/main" val="1824733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aseline="0"/>
              <a:t>The flat coupon test population was further divided into General and Encapsulated coupons.  The General coupons are bare; in other words, fully exposed to the test bath environment.  The Encapsulated coupons are enclosed in a ventilated stainless steel capsule that simulates a rack or dry cask  basket wrapper plate.  </a:t>
            </a:r>
          </a:p>
          <a:p>
            <a:r>
              <a:rPr lang="en-US" baseline="0"/>
              <a:t>All of the coupons were pre-characterized prior to placement in the test baths.  The following parameters were measured:</a:t>
            </a:r>
          </a:p>
          <a:p>
            <a:r>
              <a:rPr lang="en-US" baseline="0"/>
              <a:t>Visual examination and high resolution photography</a:t>
            </a:r>
          </a:p>
          <a:p>
            <a:r>
              <a:rPr lang="en-US" baseline="0"/>
              <a:t>Dry weight</a:t>
            </a:r>
          </a:p>
          <a:p>
            <a:r>
              <a:rPr lang="en-US" baseline="0"/>
              <a:t>Length, width, thickness</a:t>
            </a:r>
          </a:p>
          <a:p>
            <a:r>
              <a:rPr lang="en-US" baseline="0"/>
              <a:t>Areal density in terms of grams Boron-10 per square centimeter</a:t>
            </a:r>
            <a:endParaRPr lang="en-US"/>
          </a:p>
        </p:txBody>
      </p:sp>
      <p:sp>
        <p:nvSpPr>
          <p:cNvPr id="4" name="Slide Number Placeholder 3"/>
          <p:cNvSpPr>
            <a:spLocks noGrp="1"/>
          </p:cNvSpPr>
          <p:nvPr>
            <p:ph type="sldNum" sz="quarter" idx="10"/>
          </p:nvPr>
        </p:nvSpPr>
        <p:spPr/>
        <p:txBody>
          <a:bodyPr/>
          <a:lstStyle/>
          <a:p>
            <a:fld id="{791888D5-72B9-2F46-8EAC-7B481374E62B}" type="slidenum">
              <a:rPr lang="en-US" smtClean="0"/>
              <a:t>9</a:t>
            </a:fld>
            <a:endParaRPr lang="en-US"/>
          </a:p>
        </p:txBody>
      </p:sp>
    </p:spTree>
    <p:extLst>
      <p:ext uri="{BB962C8B-B14F-4D97-AF65-F5344CB8AC3E}">
        <p14:creationId xmlns:p14="http://schemas.microsoft.com/office/powerpoint/2010/main" val="1548075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During the last year of flat coupon testing, twelve bend coupons were introduced to the BWR and PWR test baths.  The coupons incorporated a 90 degree bend and were placed in the test baths fully exposed to the test bath environment similar to that of general flat test coupons.  As with the flat coupons, the bend coupons were pre-characterized for post-test comparison.   </a:t>
            </a:r>
          </a:p>
        </p:txBody>
      </p:sp>
      <p:sp>
        <p:nvSpPr>
          <p:cNvPr id="4" name="Slide Number Placeholder 3"/>
          <p:cNvSpPr>
            <a:spLocks noGrp="1"/>
          </p:cNvSpPr>
          <p:nvPr>
            <p:ph type="sldNum" sz="quarter" idx="10"/>
          </p:nvPr>
        </p:nvSpPr>
        <p:spPr/>
        <p:txBody>
          <a:bodyPr/>
          <a:lstStyle/>
          <a:p>
            <a:fld id="{791888D5-72B9-2F46-8EAC-7B481374E62B}" type="slidenum">
              <a:rPr lang="en-US" smtClean="0"/>
              <a:t>10</a:t>
            </a:fld>
            <a:endParaRPr lang="en-US"/>
          </a:p>
        </p:txBody>
      </p:sp>
    </p:spTree>
    <p:extLst>
      <p:ext uri="{BB962C8B-B14F-4D97-AF65-F5344CB8AC3E}">
        <p14:creationId xmlns:p14="http://schemas.microsoft.com/office/powerpoint/2010/main" val="921641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I'd like to acknowledge ACT and Curtiss-Wright</a:t>
            </a:r>
            <a:r>
              <a:rPr lang="en-US" baseline="0"/>
              <a:t> for their vital role in the sponsorship, performance and documentation of this research.</a:t>
            </a:r>
          </a:p>
          <a:p>
            <a:r>
              <a:rPr lang="en-US" baseline="0"/>
              <a:t>Thank you very much for your time and attention.  </a:t>
            </a:r>
            <a:endParaRPr lang="en-US"/>
          </a:p>
        </p:txBody>
      </p:sp>
      <p:sp>
        <p:nvSpPr>
          <p:cNvPr id="4" name="Slide Number Placeholder 3"/>
          <p:cNvSpPr>
            <a:spLocks noGrp="1"/>
          </p:cNvSpPr>
          <p:nvPr>
            <p:ph type="sldNum" sz="quarter" idx="10"/>
          </p:nvPr>
        </p:nvSpPr>
        <p:spPr/>
        <p:txBody>
          <a:bodyPr/>
          <a:lstStyle/>
          <a:p>
            <a:fld id="{791888D5-72B9-2F46-8EAC-7B481374E62B}" type="slidenum">
              <a:rPr lang="en-US" smtClean="0"/>
              <a:t>14</a:t>
            </a:fld>
            <a:endParaRPr lang="en-US"/>
          </a:p>
        </p:txBody>
      </p:sp>
    </p:spTree>
    <p:extLst>
      <p:ext uri="{BB962C8B-B14F-4D97-AF65-F5344CB8AC3E}">
        <p14:creationId xmlns:p14="http://schemas.microsoft.com/office/powerpoint/2010/main" val="1470266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69D290-7847-3A45-BB77-02B679694272}" type="datetime1">
              <a:rPr lang="en-US" smtClean="0"/>
              <a:t>6/12/23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5750B-E13E-1D4B-91BA-3DB3FFC2046B}" type="slidenum">
              <a:rPr lang="en-US" smtClean="0"/>
              <a:pPr/>
              <a:t>‹#›</a:t>
            </a:fld>
            <a:endParaRPr lang="en-US"/>
          </a:p>
        </p:txBody>
      </p:sp>
    </p:spTree>
    <p:extLst>
      <p:ext uri="{BB962C8B-B14F-4D97-AF65-F5344CB8AC3E}">
        <p14:creationId xmlns:p14="http://schemas.microsoft.com/office/powerpoint/2010/main" val="4128532354"/>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E253C7-1BEF-6D4C-AF80-134C3C14B945}" type="datetime1">
              <a:rPr lang="en-US" smtClean="0"/>
              <a:t>6/12/23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0FEF4-6E78-6C42-911B-B29CA515D259}" type="slidenum">
              <a:rPr lang="en-US" smtClean="0"/>
              <a:t>‹#›</a:t>
            </a:fld>
            <a:endParaRPr lang="en-US"/>
          </a:p>
        </p:txBody>
      </p:sp>
    </p:spTree>
    <p:extLst>
      <p:ext uri="{BB962C8B-B14F-4D97-AF65-F5344CB8AC3E}">
        <p14:creationId xmlns:p14="http://schemas.microsoft.com/office/powerpoint/2010/main" val="3892805673"/>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C19FD2-270C-D742-BE54-0ABB91C662FA}" type="datetime1">
              <a:rPr lang="en-US" smtClean="0"/>
              <a:t>6/12/23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0FEF4-6E78-6C42-911B-B29CA515D259}" type="slidenum">
              <a:rPr lang="en-US" smtClean="0"/>
              <a:t>‹#›</a:t>
            </a:fld>
            <a:endParaRPr lang="en-US"/>
          </a:p>
        </p:txBody>
      </p:sp>
    </p:spTree>
    <p:extLst>
      <p:ext uri="{BB962C8B-B14F-4D97-AF65-F5344CB8AC3E}">
        <p14:creationId xmlns:p14="http://schemas.microsoft.com/office/powerpoint/2010/main" val="2917959538"/>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4157D6-8E0B-7746-B38B-0CAF49B1C142}" type="datetime1">
              <a:rPr lang="en-US" smtClean="0"/>
              <a:t>6/12/23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02835-BA37-5C46-929C-4424DF1B1CD7}" type="slidenum">
              <a:rPr lang="en-US" smtClean="0"/>
              <a:pPr/>
              <a:t>‹#›</a:t>
            </a:fld>
            <a:endParaRPr lang="en-US"/>
          </a:p>
        </p:txBody>
      </p:sp>
    </p:spTree>
    <p:extLst>
      <p:ext uri="{BB962C8B-B14F-4D97-AF65-F5344CB8AC3E}">
        <p14:creationId xmlns:p14="http://schemas.microsoft.com/office/powerpoint/2010/main" val="2825339042"/>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4C91D7-46DA-0F48-96D7-7E07D362B794}" type="datetime1">
              <a:rPr lang="en-US" smtClean="0"/>
              <a:t>6/12/23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0FEF4-6E78-6C42-911B-B29CA515D259}" type="slidenum">
              <a:rPr lang="en-US" smtClean="0"/>
              <a:t>‹#›</a:t>
            </a:fld>
            <a:endParaRPr lang="en-US"/>
          </a:p>
        </p:txBody>
      </p:sp>
    </p:spTree>
    <p:extLst>
      <p:ext uri="{BB962C8B-B14F-4D97-AF65-F5344CB8AC3E}">
        <p14:creationId xmlns:p14="http://schemas.microsoft.com/office/powerpoint/2010/main" val="1446977047"/>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BC9E85-F11C-4644-9919-E6BBC95A82EE}" type="datetime1">
              <a:rPr lang="en-US" smtClean="0"/>
              <a:t>6/12/23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F0FEF4-6E78-6C42-911B-B29CA515D259}" type="slidenum">
              <a:rPr lang="en-US" smtClean="0"/>
              <a:t>‹#›</a:t>
            </a:fld>
            <a:endParaRPr lang="en-US"/>
          </a:p>
        </p:txBody>
      </p:sp>
    </p:spTree>
    <p:extLst>
      <p:ext uri="{BB962C8B-B14F-4D97-AF65-F5344CB8AC3E}">
        <p14:creationId xmlns:p14="http://schemas.microsoft.com/office/powerpoint/2010/main" val="3035479408"/>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7EBE27-DA46-394E-8E8A-3D3506604ED1}" type="datetime1">
              <a:rPr lang="en-US" smtClean="0"/>
              <a:t>6/12/23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F0FEF4-6E78-6C42-911B-B29CA515D259}" type="slidenum">
              <a:rPr lang="en-US" smtClean="0"/>
              <a:t>‹#›</a:t>
            </a:fld>
            <a:endParaRPr lang="en-US"/>
          </a:p>
        </p:txBody>
      </p:sp>
    </p:spTree>
    <p:extLst>
      <p:ext uri="{BB962C8B-B14F-4D97-AF65-F5344CB8AC3E}">
        <p14:creationId xmlns:p14="http://schemas.microsoft.com/office/powerpoint/2010/main" val="1798675456"/>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35D5D7-6B49-6044-97A1-F854D4614104}" type="datetime1">
              <a:rPr lang="en-US" smtClean="0"/>
              <a:t>6/12/23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F0FEF4-6E78-6C42-911B-B29CA515D259}" type="slidenum">
              <a:rPr lang="en-US" smtClean="0"/>
              <a:t>‹#›</a:t>
            </a:fld>
            <a:endParaRPr lang="en-US"/>
          </a:p>
        </p:txBody>
      </p:sp>
    </p:spTree>
    <p:extLst>
      <p:ext uri="{BB962C8B-B14F-4D97-AF65-F5344CB8AC3E}">
        <p14:creationId xmlns:p14="http://schemas.microsoft.com/office/powerpoint/2010/main" val="3386752875"/>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93AD59-CAD6-1B47-ACE5-A8D1CEB5D5DD}" type="datetime1">
              <a:rPr lang="en-US" smtClean="0"/>
              <a:t>6/12/23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F0FEF4-6E78-6C42-911B-B29CA515D259}" type="slidenum">
              <a:rPr lang="en-US" smtClean="0"/>
              <a:t>‹#›</a:t>
            </a:fld>
            <a:endParaRPr lang="en-US"/>
          </a:p>
        </p:txBody>
      </p:sp>
    </p:spTree>
    <p:extLst>
      <p:ext uri="{BB962C8B-B14F-4D97-AF65-F5344CB8AC3E}">
        <p14:creationId xmlns:p14="http://schemas.microsoft.com/office/powerpoint/2010/main" val="1640953477"/>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6F3FC7-EEB5-1041-A8B5-A0B9DCF1584F}" type="datetime1">
              <a:rPr lang="en-US" smtClean="0"/>
              <a:t>6/12/23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F0FEF4-6E78-6C42-911B-B29CA515D259}" type="slidenum">
              <a:rPr lang="en-US" smtClean="0"/>
              <a:t>‹#›</a:t>
            </a:fld>
            <a:endParaRPr lang="en-US"/>
          </a:p>
        </p:txBody>
      </p:sp>
    </p:spTree>
    <p:extLst>
      <p:ext uri="{BB962C8B-B14F-4D97-AF65-F5344CB8AC3E}">
        <p14:creationId xmlns:p14="http://schemas.microsoft.com/office/powerpoint/2010/main" val="582247647"/>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565DA9-20C3-964F-81D5-C43AD6A390BC}" type="datetime1">
              <a:rPr lang="en-US" smtClean="0"/>
              <a:t>6/12/23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F0FEF4-6E78-6C42-911B-B29CA515D259}" type="slidenum">
              <a:rPr lang="en-US" smtClean="0"/>
              <a:t>‹#›</a:t>
            </a:fld>
            <a:endParaRPr lang="en-US"/>
          </a:p>
        </p:txBody>
      </p:sp>
    </p:spTree>
    <p:extLst>
      <p:ext uri="{BB962C8B-B14F-4D97-AF65-F5344CB8AC3E}">
        <p14:creationId xmlns:p14="http://schemas.microsoft.com/office/powerpoint/2010/main" val="2444630833"/>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B5883E-0D97-6C4A-A95B-43D13792BCEA}" type="datetime1">
              <a:rPr lang="en-US" smtClean="0"/>
              <a:t>6/12/23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F0FEF4-6E78-6C42-911B-B29CA515D259}" type="slidenum">
              <a:rPr lang="en-US" smtClean="0"/>
              <a:t>‹#›</a:t>
            </a:fld>
            <a:endParaRPr lang="en-US"/>
          </a:p>
        </p:txBody>
      </p:sp>
    </p:spTree>
    <p:extLst>
      <p:ext uri="{BB962C8B-B14F-4D97-AF65-F5344CB8AC3E}">
        <p14:creationId xmlns:p14="http://schemas.microsoft.com/office/powerpoint/2010/main" val="29424721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17668"/>
            <a:ext cx="9144000" cy="2387600"/>
          </a:xfrm>
        </p:spPr>
        <p:txBody>
          <a:bodyPr>
            <a:noAutofit/>
          </a:bodyPr>
          <a:lstStyle/>
          <a:p>
            <a:r>
              <a:rPr lang="en-GB" sz="4400" b="1" dirty="0">
                <a:effectLst/>
                <a:ea typeface="Calibri" panose="020F0502020204030204" pitchFamily="34" charset="0"/>
                <a:cs typeface="Arial" panose="020B0604020202020204" pitchFamily="34" charset="0"/>
              </a:rPr>
              <a:t>Advantages of Next Generation Clad Neutron Absorber for Spent Nuclear Fuel Storage and Transportation Needs through Examination of MAXUS</a:t>
            </a:r>
            <a:r>
              <a:rPr lang="en-GB" sz="4400" b="1" baseline="30000" dirty="0">
                <a:effectLst/>
                <a:ea typeface="Calibri" panose="020F0502020204030204" pitchFamily="34" charset="0"/>
                <a:cs typeface="Arial" panose="020B0604020202020204" pitchFamily="34" charset="0"/>
              </a:rPr>
              <a:t>®</a:t>
            </a:r>
            <a:r>
              <a:rPr lang="en-US" sz="4400" b="1" dirty="0">
                <a:effectLst/>
              </a:rPr>
              <a:t> </a:t>
            </a:r>
            <a:endParaRPr lang="en-US" sz="4400" b="1" dirty="0"/>
          </a:p>
        </p:txBody>
      </p:sp>
      <p:sp>
        <p:nvSpPr>
          <p:cNvPr id="3" name="Subtitle 2"/>
          <p:cNvSpPr>
            <a:spLocks noGrp="1"/>
          </p:cNvSpPr>
          <p:nvPr>
            <p:ph type="subTitle" idx="1"/>
          </p:nvPr>
        </p:nvSpPr>
        <p:spPr>
          <a:xfrm>
            <a:off x="1524000" y="4275806"/>
            <a:ext cx="9144000" cy="1655762"/>
          </a:xfrm>
        </p:spPr>
        <p:txBody>
          <a:bodyPr/>
          <a:lstStyle/>
          <a:p>
            <a:r>
              <a:rPr lang="en-US" b="1" dirty="0"/>
              <a:t>PATRAM 2022 </a:t>
            </a:r>
            <a:endParaRPr lang="en-US" dirty="0"/>
          </a:p>
          <a:p>
            <a:r>
              <a:rPr lang="en-GB" b="1" dirty="0">
                <a:effectLst/>
                <a:ea typeface="Calibri" panose="020F0502020204030204" pitchFamily="34" charset="0"/>
                <a:cs typeface="Times New Roman" panose="02020603050405020304" pitchFamily="18" charset="0"/>
              </a:rPr>
              <a:t>11-15 June 2023, Juan-les-Pins, France</a:t>
            </a:r>
            <a:r>
              <a:rPr lang="en-US" dirty="0">
                <a:effectLst/>
              </a:rPr>
              <a:t> </a:t>
            </a:r>
          </a:p>
          <a:p>
            <a:r>
              <a:rPr lang="en-US" dirty="0"/>
              <a:t>Matthew Eyre</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t="-7428" b="-1"/>
          <a:stretch/>
        </p:blipFill>
        <p:spPr>
          <a:xfrm>
            <a:off x="8957682" y="172399"/>
            <a:ext cx="1307193" cy="574732"/>
          </a:xfrm>
          <a:prstGeom prst="rect">
            <a:avLst/>
          </a:prstGeom>
        </p:spPr>
      </p:pic>
    </p:spTree>
    <p:extLst>
      <p:ext uri="{BB962C8B-B14F-4D97-AF65-F5344CB8AC3E}">
        <p14:creationId xmlns:p14="http://schemas.microsoft.com/office/powerpoint/2010/main" val="135897196"/>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MAXUS® Testing and Operational Experience </a:t>
            </a:r>
          </a:p>
        </p:txBody>
      </p:sp>
      <p:sp>
        <p:nvSpPr>
          <p:cNvPr id="4" name="Slide Number Placeholder 3"/>
          <p:cNvSpPr>
            <a:spLocks noGrp="1"/>
          </p:cNvSpPr>
          <p:nvPr>
            <p:ph type="sldNum" sz="quarter" idx="12"/>
          </p:nvPr>
        </p:nvSpPr>
        <p:spPr/>
        <p:txBody>
          <a:bodyPr/>
          <a:lstStyle/>
          <a:p>
            <a:fld id="{B8E02835-BA37-5C46-929C-4424DF1B1CD7}" type="slidenum">
              <a:rPr lang="en-US" smtClean="0"/>
              <a:pPr/>
              <a:t>10</a:t>
            </a:fld>
            <a:endParaRPr lang="en-US"/>
          </a:p>
        </p:txBody>
      </p:sp>
      <p:sp>
        <p:nvSpPr>
          <p:cNvPr id="6" name="Content Placeholder 5">
            <a:extLst>
              <a:ext uri="{FF2B5EF4-FFF2-40B4-BE49-F238E27FC236}">
                <a16:creationId xmlns:a16="http://schemas.microsoft.com/office/drawing/2014/main" id="{78768127-70B4-BCC1-35AB-8302BBA3A684}"/>
              </a:ext>
            </a:extLst>
          </p:cNvPr>
          <p:cNvSpPr>
            <a:spLocks noGrp="1"/>
          </p:cNvSpPr>
          <p:nvPr>
            <p:ph idx="1"/>
          </p:nvPr>
        </p:nvSpPr>
        <p:spPr/>
        <p:txBody>
          <a:bodyPr/>
          <a:lstStyle/>
          <a:p>
            <a:r>
              <a:rPr lang="en-US" dirty="0"/>
              <a:t>Corrosion is Operational Longevity Concern</a:t>
            </a:r>
          </a:p>
          <a:p>
            <a:pPr lvl="1"/>
            <a:r>
              <a:rPr lang="en-US" dirty="0"/>
              <a:t>Readily Apparent for Wet Storage Applications</a:t>
            </a:r>
          </a:p>
          <a:p>
            <a:pPr lvl="1"/>
            <a:r>
              <a:rPr lang="en-US" dirty="0"/>
              <a:t>Dry Cask Loading in Pools and Residual Moisture</a:t>
            </a:r>
          </a:p>
          <a:p>
            <a:r>
              <a:rPr lang="en-US" dirty="0"/>
              <a:t>MAXUS® Subjected to Extensive and Long-Term Aqueous Corrosion Testing</a:t>
            </a:r>
          </a:p>
          <a:p>
            <a:pPr lvl="1"/>
            <a:r>
              <a:rPr lang="en-US" dirty="0"/>
              <a:t>Representative PWR and BWR Water Chemistries</a:t>
            </a:r>
          </a:p>
          <a:p>
            <a:pPr lvl="1"/>
            <a:r>
              <a:rPr lang="en-US" dirty="0"/>
              <a:t>Bare, Galvanic, Encapsulated and Bend Coupons</a:t>
            </a:r>
          </a:p>
          <a:p>
            <a:pPr lvl="1"/>
            <a:r>
              <a:rPr lang="en-US" dirty="0"/>
              <a:t>Details Reported in Prior PATRAM Paper</a:t>
            </a:r>
          </a:p>
          <a:p>
            <a:pPr lvl="2"/>
            <a:r>
              <a:rPr lang="en-GB" sz="1800" dirty="0">
                <a:effectLst/>
                <a:latin typeface="Times New Roman" panose="02020603050405020304" pitchFamily="18" charset="0"/>
                <a:ea typeface="Calibri" panose="020F0502020204030204" pitchFamily="34" charset="0"/>
              </a:rPr>
              <a:t>“5-Year Accelerated Corrosion Testing of MAXUS</a:t>
            </a:r>
            <a:r>
              <a:rPr lang="en-GB" sz="1800" baseline="30000" dirty="0">
                <a:effectLst/>
                <a:latin typeface="Times New Roman" panose="02020603050405020304" pitchFamily="18" charset="0"/>
                <a:ea typeface="Calibri" panose="020F0502020204030204" pitchFamily="34" charset="0"/>
              </a:rPr>
              <a:t>®</a:t>
            </a:r>
            <a:r>
              <a:rPr lang="en-GB" sz="1800" dirty="0">
                <a:effectLst/>
                <a:latin typeface="Times New Roman" panose="02020603050405020304" pitchFamily="18" charset="0"/>
                <a:ea typeface="Calibri" panose="020F0502020204030204" pitchFamily="34" charset="0"/>
              </a:rPr>
              <a:t> for Spent Fuel Pool and Dry Cask Performance”, PATRAM 2019 Paper No. 1300, August 2019</a:t>
            </a:r>
            <a:r>
              <a:rPr lang="en-US" dirty="0">
                <a:effectLst/>
              </a:rPr>
              <a:t> </a:t>
            </a:r>
            <a:endParaRPr lang="en-US" dirty="0"/>
          </a:p>
        </p:txBody>
      </p:sp>
    </p:spTree>
    <p:extLst>
      <p:ext uri="{BB962C8B-B14F-4D97-AF65-F5344CB8AC3E}">
        <p14:creationId xmlns:p14="http://schemas.microsoft.com/office/powerpoint/2010/main" val="913709155"/>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7F36E-A08E-03E6-869A-41B7CAD1A351}"/>
              </a:ext>
            </a:extLst>
          </p:cNvPr>
          <p:cNvSpPr>
            <a:spLocks noGrp="1"/>
          </p:cNvSpPr>
          <p:nvPr>
            <p:ph type="title"/>
          </p:nvPr>
        </p:nvSpPr>
        <p:spPr/>
        <p:txBody>
          <a:bodyPr/>
          <a:lstStyle/>
          <a:p>
            <a:r>
              <a:rPr lang="en-US" b="1" dirty="0"/>
              <a:t>MAXUS® Accelerated Corrosion Test</a:t>
            </a:r>
          </a:p>
        </p:txBody>
      </p:sp>
      <p:sp>
        <p:nvSpPr>
          <p:cNvPr id="3" name="Content Placeholder 2">
            <a:extLst>
              <a:ext uri="{FF2B5EF4-FFF2-40B4-BE49-F238E27FC236}">
                <a16:creationId xmlns:a16="http://schemas.microsoft.com/office/drawing/2014/main" id="{2F0C22B3-6CA4-E95D-B45B-217A242B53FB}"/>
              </a:ext>
            </a:extLst>
          </p:cNvPr>
          <p:cNvSpPr>
            <a:spLocks noGrp="1"/>
          </p:cNvSpPr>
          <p:nvPr>
            <p:ph idx="1"/>
          </p:nvPr>
        </p:nvSpPr>
        <p:spPr>
          <a:xfrm>
            <a:off x="838200" y="1825625"/>
            <a:ext cx="5110223" cy="4351338"/>
          </a:xfrm>
        </p:spPr>
        <p:txBody>
          <a:bodyPr/>
          <a:lstStyle/>
          <a:p>
            <a:r>
              <a:rPr lang="en-US" dirty="0"/>
              <a:t>Example of Corrosion Test Results</a:t>
            </a:r>
          </a:p>
          <a:p>
            <a:pPr lvl="1"/>
            <a:r>
              <a:rPr lang="en-US" dirty="0"/>
              <a:t>Maximum Boron Carbide Loading</a:t>
            </a:r>
          </a:p>
          <a:p>
            <a:pPr lvl="1"/>
            <a:r>
              <a:rPr lang="en-US" dirty="0"/>
              <a:t>No significant dimensional changes</a:t>
            </a:r>
          </a:p>
          <a:p>
            <a:pPr lvl="1"/>
            <a:r>
              <a:rPr lang="en-US" dirty="0"/>
              <a:t>No significant change to coupon weight</a:t>
            </a:r>
          </a:p>
          <a:p>
            <a:pPr lvl="1"/>
            <a:r>
              <a:rPr lang="en-US" dirty="0"/>
              <a:t>No significant change to areal density</a:t>
            </a:r>
          </a:p>
          <a:p>
            <a:pPr lvl="1"/>
            <a:r>
              <a:rPr lang="en-US" dirty="0"/>
              <a:t>No blistering or delamination</a:t>
            </a:r>
          </a:p>
        </p:txBody>
      </p:sp>
      <p:sp>
        <p:nvSpPr>
          <p:cNvPr id="4" name="Slide Number Placeholder 3">
            <a:extLst>
              <a:ext uri="{FF2B5EF4-FFF2-40B4-BE49-F238E27FC236}">
                <a16:creationId xmlns:a16="http://schemas.microsoft.com/office/drawing/2014/main" id="{6A5CEFE8-10A3-99D8-B659-681333BCA458}"/>
              </a:ext>
            </a:extLst>
          </p:cNvPr>
          <p:cNvSpPr>
            <a:spLocks noGrp="1"/>
          </p:cNvSpPr>
          <p:nvPr>
            <p:ph type="sldNum" sz="quarter" idx="12"/>
          </p:nvPr>
        </p:nvSpPr>
        <p:spPr/>
        <p:txBody>
          <a:bodyPr/>
          <a:lstStyle/>
          <a:p>
            <a:fld id="{B8E02835-BA37-5C46-929C-4424DF1B1CD7}" type="slidenum">
              <a:rPr lang="en-US" smtClean="0"/>
              <a:pPr/>
              <a:t>11</a:t>
            </a:fld>
            <a:endParaRPr lang="en-US" dirty="0"/>
          </a:p>
        </p:txBody>
      </p:sp>
      <p:grpSp>
        <p:nvGrpSpPr>
          <p:cNvPr id="5" name="Group 4">
            <a:extLst>
              <a:ext uri="{FF2B5EF4-FFF2-40B4-BE49-F238E27FC236}">
                <a16:creationId xmlns:a16="http://schemas.microsoft.com/office/drawing/2014/main" id="{A016E804-94AF-84E2-36A5-2B1C5781B0F9}"/>
              </a:ext>
            </a:extLst>
          </p:cNvPr>
          <p:cNvGrpSpPr/>
          <p:nvPr/>
        </p:nvGrpSpPr>
        <p:grpSpPr>
          <a:xfrm>
            <a:off x="6096000" y="2324334"/>
            <a:ext cx="5690235" cy="2955290"/>
            <a:chOff x="0" y="0"/>
            <a:chExt cx="5690612" cy="2964342"/>
          </a:xfrm>
        </p:grpSpPr>
        <p:grpSp>
          <p:nvGrpSpPr>
            <p:cNvPr id="6" name="Group 5">
              <a:extLst>
                <a:ext uri="{FF2B5EF4-FFF2-40B4-BE49-F238E27FC236}">
                  <a16:creationId xmlns:a16="http://schemas.microsoft.com/office/drawing/2014/main" id="{FFBB0549-CFBC-AD6E-BE91-72376A1AAC8D}"/>
                </a:ext>
              </a:extLst>
            </p:cNvPr>
            <p:cNvGrpSpPr/>
            <p:nvPr/>
          </p:nvGrpSpPr>
          <p:grpSpPr>
            <a:xfrm>
              <a:off x="0" y="0"/>
              <a:ext cx="2719791" cy="2956017"/>
              <a:chOff x="0" y="0"/>
              <a:chExt cx="2719791" cy="2956017"/>
            </a:xfrm>
          </p:grpSpPr>
          <p:grpSp>
            <p:nvGrpSpPr>
              <p:cNvPr id="12" name="Group 11">
                <a:extLst>
                  <a:ext uri="{FF2B5EF4-FFF2-40B4-BE49-F238E27FC236}">
                    <a16:creationId xmlns:a16="http://schemas.microsoft.com/office/drawing/2014/main" id="{ABC657E8-8D92-1B55-4108-40CD49F7D0CF}"/>
                  </a:ext>
                </a:extLst>
              </p:cNvPr>
              <p:cNvGrpSpPr/>
              <p:nvPr/>
            </p:nvGrpSpPr>
            <p:grpSpPr>
              <a:xfrm>
                <a:off x="0" y="0"/>
                <a:ext cx="2719791" cy="2651305"/>
                <a:chOff x="0" y="0"/>
                <a:chExt cx="4468340" cy="4370524"/>
              </a:xfrm>
            </p:grpSpPr>
            <p:pic>
              <p:nvPicPr>
                <p:cNvPr id="14" name="Picture 13" descr="A picture containing indoor, wall&#13;&#10;&#13;&#10;Description automatically generated">
                  <a:extLst>
                    <a:ext uri="{FF2B5EF4-FFF2-40B4-BE49-F238E27FC236}">
                      <a16:creationId xmlns:a16="http://schemas.microsoft.com/office/drawing/2014/main" id="{88F825ED-00DF-83FD-60E9-66453FA1AC4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2202934" cy="4370524"/>
                </a:xfrm>
                <a:prstGeom prst="rect">
                  <a:avLst/>
                </a:prstGeom>
              </p:spPr>
            </p:pic>
            <p:pic>
              <p:nvPicPr>
                <p:cNvPr id="15" name="Picture 14" descr="A black sign with white text&#13;&#10;&#13;&#10;Description automatically generated">
                  <a:extLst>
                    <a:ext uri="{FF2B5EF4-FFF2-40B4-BE49-F238E27FC236}">
                      <a16:creationId xmlns:a16="http://schemas.microsoft.com/office/drawing/2014/main" id="{11338F38-A4C5-3F41-6758-8F535DF8E1A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1150376" y="1052558"/>
                  <a:ext cx="4370522" cy="2265406"/>
                </a:xfrm>
                <a:prstGeom prst="rect">
                  <a:avLst/>
                </a:prstGeom>
              </p:spPr>
            </p:pic>
          </p:grpSp>
          <p:sp>
            <p:nvSpPr>
              <p:cNvPr id="13" name="TextBox 5">
                <a:extLst>
                  <a:ext uri="{FF2B5EF4-FFF2-40B4-BE49-F238E27FC236}">
                    <a16:creationId xmlns:a16="http://schemas.microsoft.com/office/drawing/2014/main" id="{159A5E0B-2E74-32B1-FF8C-F4880D44B31E}"/>
                  </a:ext>
                </a:extLst>
              </p:cNvPr>
              <p:cNvSpPr txBox="1"/>
              <p:nvPr/>
            </p:nvSpPr>
            <p:spPr>
              <a:xfrm>
                <a:off x="263015" y="2655662"/>
                <a:ext cx="2291715" cy="300355"/>
              </a:xfrm>
              <a:prstGeom prst="rect">
                <a:avLst/>
              </a:prstGeom>
              <a:noFill/>
            </p:spPr>
            <p:txBody>
              <a:bodyPr wrap="square" rtlCol="0">
                <a:noAutofit/>
              </a:bodyPr>
              <a:lstStyle/>
              <a:p>
                <a:pPr marL="0" marR="0">
                  <a:spcBef>
                    <a:spcPts val="0"/>
                  </a:spcBef>
                  <a:spcAft>
                    <a:spcPts val="0"/>
                  </a:spcAft>
                </a:pPr>
                <a:r>
                  <a:rPr lang="en-GB" sz="1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 B</a:t>
                </a:r>
                <a:r>
                  <a:rPr lang="en-GB" sz="1200" kern="1200" baseline="-25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a:t>
                </a:r>
                <a:r>
                  <a:rPr lang="en-GB" sz="1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 BWR General Coupons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6F2275E9-5FF6-DA47-C9B5-84FB35244376}"/>
                </a:ext>
              </a:extLst>
            </p:cNvPr>
            <p:cNvGrpSpPr/>
            <p:nvPr/>
          </p:nvGrpSpPr>
          <p:grpSpPr>
            <a:xfrm>
              <a:off x="2867379" y="0"/>
              <a:ext cx="2823233" cy="2964342"/>
              <a:chOff x="2867379" y="0"/>
              <a:chExt cx="2777808" cy="3068891"/>
            </a:xfrm>
          </p:grpSpPr>
          <p:grpSp>
            <p:nvGrpSpPr>
              <p:cNvPr id="8" name="Group 7">
                <a:extLst>
                  <a:ext uri="{FF2B5EF4-FFF2-40B4-BE49-F238E27FC236}">
                    <a16:creationId xmlns:a16="http://schemas.microsoft.com/office/drawing/2014/main" id="{6481B596-36A0-1E82-7944-5D01832AB3E6}"/>
                  </a:ext>
                </a:extLst>
              </p:cNvPr>
              <p:cNvGrpSpPr/>
              <p:nvPr/>
            </p:nvGrpSpPr>
            <p:grpSpPr>
              <a:xfrm>
                <a:off x="2867379" y="0"/>
                <a:ext cx="2777808" cy="2758029"/>
                <a:chOff x="2867379" y="0"/>
                <a:chExt cx="4676485" cy="4491882"/>
              </a:xfrm>
            </p:grpSpPr>
            <p:pic>
              <p:nvPicPr>
                <p:cNvPr id="10" name="Picture 9" descr="A picture containing wall, indoor, bathroom, building&#13;&#10;&#13;&#10;Description automatically generated">
                  <a:extLst>
                    <a:ext uri="{FF2B5EF4-FFF2-40B4-BE49-F238E27FC236}">
                      <a16:creationId xmlns:a16="http://schemas.microsoft.com/office/drawing/2014/main" id="{92C86CDD-5CD3-0469-C01A-A3D54B6CFD0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867379" y="0"/>
                  <a:ext cx="2338241" cy="4491882"/>
                </a:xfrm>
                <a:prstGeom prst="rect">
                  <a:avLst/>
                </a:prstGeom>
              </p:spPr>
            </p:pic>
            <p:pic>
              <p:nvPicPr>
                <p:cNvPr id="11" name="Picture 10" descr="A black sign with white text&#13;&#10;&#13;&#10;Description automatically generated">
                  <a:extLst>
                    <a:ext uri="{FF2B5EF4-FFF2-40B4-BE49-F238E27FC236}">
                      <a16:creationId xmlns:a16="http://schemas.microsoft.com/office/drawing/2014/main" id="{16B9B51F-1898-5902-70DB-85618FFAACF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6200000">
                  <a:off x="4128803" y="1076820"/>
                  <a:ext cx="4491880" cy="2338243"/>
                </a:xfrm>
                <a:prstGeom prst="rect">
                  <a:avLst/>
                </a:prstGeom>
              </p:spPr>
            </p:pic>
          </p:grpSp>
          <p:sp>
            <p:nvSpPr>
              <p:cNvPr id="9" name="TextBox 14">
                <a:extLst>
                  <a:ext uri="{FF2B5EF4-FFF2-40B4-BE49-F238E27FC236}">
                    <a16:creationId xmlns:a16="http://schemas.microsoft.com/office/drawing/2014/main" id="{6223A641-271D-5C12-CAEB-842EF1B77D03}"/>
                  </a:ext>
                </a:extLst>
              </p:cNvPr>
              <p:cNvSpPr txBox="1"/>
              <p:nvPr/>
            </p:nvSpPr>
            <p:spPr>
              <a:xfrm>
                <a:off x="3124722" y="2757943"/>
                <a:ext cx="2254842" cy="310948"/>
              </a:xfrm>
              <a:prstGeom prst="rect">
                <a:avLst/>
              </a:prstGeom>
              <a:noFill/>
            </p:spPr>
            <p:txBody>
              <a:bodyPr wrap="square" rtlCol="0">
                <a:noAutofit/>
              </a:bodyPr>
              <a:lstStyle/>
              <a:p>
                <a:pPr marL="0" marR="0">
                  <a:spcBef>
                    <a:spcPts val="0"/>
                  </a:spcBef>
                  <a:spcAft>
                    <a:spcPts val="0"/>
                  </a:spcAft>
                </a:pPr>
                <a:r>
                  <a:rPr lang="en-GB" sz="12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 B</a:t>
                </a:r>
                <a:r>
                  <a:rPr lang="en-GB" sz="1200" kern="1200" baseline="-25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a:t>
                </a:r>
                <a:r>
                  <a:rPr lang="en-GB" sz="12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 PWR General Coupons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16" name="TextBox 15">
            <a:extLst>
              <a:ext uri="{FF2B5EF4-FFF2-40B4-BE49-F238E27FC236}">
                <a16:creationId xmlns:a16="http://schemas.microsoft.com/office/drawing/2014/main" id="{D144AC31-7D44-D99F-1460-9F3FB45AD733}"/>
              </a:ext>
            </a:extLst>
          </p:cNvPr>
          <p:cNvSpPr txBox="1"/>
          <p:nvPr/>
        </p:nvSpPr>
        <p:spPr>
          <a:xfrm>
            <a:off x="7504779" y="5279624"/>
            <a:ext cx="2830903" cy="369332"/>
          </a:xfrm>
          <a:prstGeom prst="rect">
            <a:avLst/>
          </a:prstGeom>
          <a:noFill/>
        </p:spPr>
        <p:txBody>
          <a:bodyPr wrap="none" rtlCol="0">
            <a:spAutoFit/>
          </a:bodyPr>
          <a:lstStyle/>
          <a:p>
            <a:r>
              <a:rPr lang="en-US" dirty="0"/>
              <a:t>Left Pre-Test, Right Post-Test</a:t>
            </a:r>
          </a:p>
        </p:txBody>
      </p:sp>
      <p:sp>
        <p:nvSpPr>
          <p:cNvPr id="17" name="TextBox 16">
            <a:extLst>
              <a:ext uri="{FF2B5EF4-FFF2-40B4-BE49-F238E27FC236}">
                <a16:creationId xmlns:a16="http://schemas.microsoft.com/office/drawing/2014/main" id="{FA80A43C-8932-90E8-51F0-90E451E38BBE}"/>
              </a:ext>
            </a:extLst>
          </p:cNvPr>
          <p:cNvSpPr txBox="1"/>
          <p:nvPr/>
        </p:nvSpPr>
        <p:spPr>
          <a:xfrm>
            <a:off x="7805559" y="5871848"/>
            <a:ext cx="2093843" cy="261610"/>
          </a:xfrm>
          <a:prstGeom prst="rect">
            <a:avLst/>
          </a:prstGeom>
          <a:noFill/>
        </p:spPr>
        <p:txBody>
          <a:bodyPr wrap="none" rtlCol="0">
            <a:spAutoFit/>
          </a:bodyPr>
          <a:lstStyle/>
          <a:p>
            <a:r>
              <a:rPr lang="en-US" sz="1100" dirty="0"/>
              <a:t>Images Courtesy of </a:t>
            </a:r>
            <a:r>
              <a:rPr lang="en-US" sz="1100" dirty="0" err="1"/>
              <a:t>Nikkeikin</a:t>
            </a:r>
            <a:r>
              <a:rPr lang="en-US" sz="1100" dirty="0"/>
              <a:t> ACT</a:t>
            </a:r>
          </a:p>
        </p:txBody>
      </p:sp>
    </p:spTree>
    <p:extLst>
      <p:ext uri="{BB962C8B-B14F-4D97-AF65-F5344CB8AC3E}">
        <p14:creationId xmlns:p14="http://schemas.microsoft.com/office/powerpoint/2010/main" val="3698850274"/>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968AE-889C-CD01-22C2-4AC3F93FCB34}"/>
              </a:ext>
            </a:extLst>
          </p:cNvPr>
          <p:cNvSpPr>
            <a:spLocks noGrp="1"/>
          </p:cNvSpPr>
          <p:nvPr>
            <p:ph type="title"/>
          </p:nvPr>
        </p:nvSpPr>
        <p:spPr/>
        <p:txBody>
          <a:bodyPr/>
          <a:lstStyle/>
          <a:p>
            <a:r>
              <a:rPr lang="en-US" b="1" dirty="0"/>
              <a:t>MAXUS® Industry Experience</a:t>
            </a:r>
          </a:p>
        </p:txBody>
      </p:sp>
      <p:sp>
        <p:nvSpPr>
          <p:cNvPr id="3" name="Content Placeholder 2">
            <a:extLst>
              <a:ext uri="{FF2B5EF4-FFF2-40B4-BE49-F238E27FC236}">
                <a16:creationId xmlns:a16="http://schemas.microsoft.com/office/drawing/2014/main" id="{01A24CDE-2676-D42C-0813-894D5525DD71}"/>
              </a:ext>
            </a:extLst>
          </p:cNvPr>
          <p:cNvSpPr>
            <a:spLocks noGrp="1"/>
          </p:cNvSpPr>
          <p:nvPr>
            <p:ph idx="1"/>
          </p:nvPr>
        </p:nvSpPr>
        <p:spPr>
          <a:xfrm>
            <a:off x="838200" y="1453091"/>
            <a:ext cx="5947611" cy="4351338"/>
          </a:xfrm>
        </p:spPr>
        <p:txBody>
          <a:bodyPr/>
          <a:lstStyle/>
          <a:p>
            <a:r>
              <a:rPr lang="en-US" dirty="0"/>
              <a:t>Market Introduction in 2008</a:t>
            </a:r>
          </a:p>
          <a:p>
            <a:r>
              <a:rPr lang="en-US" dirty="0"/>
              <a:t>As of January 2023, ACT Has Delivered</a:t>
            </a:r>
          </a:p>
          <a:p>
            <a:pPr lvl="1"/>
            <a:r>
              <a:rPr lang="en-US" dirty="0"/>
              <a:t>Absorber Panels for &gt; 550 BWR and PWR Dry Casks</a:t>
            </a:r>
          </a:p>
          <a:p>
            <a:pPr lvl="1"/>
            <a:r>
              <a:rPr lang="en-US" dirty="0"/>
              <a:t>&gt; 4700 Spent Fuel Pool Absorber Inserts and Flat Absorber Panels</a:t>
            </a:r>
          </a:p>
        </p:txBody>
      </p:sp>
      <p:sp>
        <p:nvSpPr>
          <p:cNvPr id="4" name="Slide Number Placeholder 3">
            <a:extLst>
              <a:ext uri="{FF2B5EF4-FFF2-40B4-BE49-F238E27FC236}">
                <a16:creationId xmlns:a16="http://schemas.microsoft.com/office/drawing/2014/main" id="{7077481E-96DB-90D8-91B9-D76EA18AB367}"/>
              </a:ext>
            </a:extLst>
          </p:cNvPr>
          <p:cNvSpPr>
            <a:spLocks noGrp="1"/>
          </p:cNvSpPr>
          <p:nvPr>
            <p:ph type="sldNum" sz="quarter" idx="12"/>
          </p:nvPr>
        </p:nvSpPr>
        <p:spPr/>
        <p:txBody>
          <a:bodyPr/>
          <a:lstStyle/>
          <a:p>
            <a:fld id="{B8E02835-BA37-5C46-929C-4424DF1B1CD7}" type="slidenum">
              <a:rPr lang="en-US" smtClean="0"/>
              <a:pPr/>
              <a:t>12</a:t>
            </a:fld>
            <a:endParaRPr lang="en-US" dirty="0"/>
          </a:p>
        </p:txBody>
      </p:sp>
      <p:pic>
        <p:nvPicPr>
          <p:cNvPr id="1026" name="Picture 2" descr="Vertical casks being monitored">
            <a:extLst>
              <a:ext uri="{FF2B5EF4-FFF2-40B4-BE49-F238E27FC236}">
                <a16:creationId xmlns:a16="http://schemas.microsoft.com/office/drawing/2014/main" id="{A7C4DD9C-1AAB-17FE-E52E-96E80EF24AB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795084" y="1694500"/>
            <a:ext cx="2756239" cy="17417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rizontal storage system">
            <a:extLst>
              <a:ext uri="{FF2B5EF4-FFF2-40B4-BE49-F238E27FC236}">
                <a16:creationId xmlns:a16="http://schemas.microsoft.com/office/drawing/2014/main" id="{1C07EC36-724E-8199-1653-C45EE1752F2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795084" y="3693168"/>
            <a:ext cx="2756240" cy="20730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96B96CB-92A3-6551-8942-5202F6AE7C4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32709" y="3693169"/>
            <a:ext cx="2977891" cy="207307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0F76BC1-4D78-00D8-794E-6BD88F54C91B}"/>
              </a:ext>
            </a:extLst>
          </p:cNvPr>
          <p:cNvSpPr txBox="1"/>
          <p:nvPr/>
        </p:nvSpPr>
        <p:spPr>
          <a:xfrm>
            <a:off x="7538832" y="5930488"/>
            <a:ext cx="2698175" cy="261610"/>
          </a:xfrm>
          <a:prstGeom prst="rect">
            <a:avLst/>
          </a:prstGeom>
          <a:noFill/>
        </p:spPr>
        <p:txBody>
          <a:bodyPr wrap="none" rtlCol="0">
            <a:spAutoFit/>
          </a:bodyPr>
          <a:lstStyle/>
          <a:p>
            <a:r>
              <a:rPr lang="en-US" sz="1100" dirty="0"/>
              <a:t>Images US NRC Radioactive Waste webpage</a:t>
            </a:r>
          </a:p>
        </p:txBody>
      </p:sp>
    </p:spTree>
    <p:extLst>
      <p:ext uri="{BB962C8B-B14F-4D97-AF65-F5344CB8AC3E}">
        <p14:creationId xmlns:p14="http://schemas.microsoft.com/office/powerpoint/2010/main" val="3389252426"/>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9A7C7-5F2F-BC47-E830-9503E5163A64}"/>
              </a:ext>
            </a:extLst>
          </p:cNvPr>
          <p:cNvSpPr>
            <a:spLocks noGrp="1"/>
          </p:cNvSpPr>
          <p:nvPr>
            <p:ph type="title"/>
          </p:nvPr>
        </p:nvSpPr>
        <p:spPr/>
        <p:txBody>
          <a:bodyPr/>
          <a:lstStyle/>
          <a:p>
            <a:r>
              <a:rPr lang="en-US" b="1" dirty="0"/>
              <a:t>Conclusions</a:t>
            </a:r>
          </a:p>
        </p:txBody>
      </p:sp>
      <p:sp>
        <p:nvSpPr>
          <p:cNvPr id="3" name="Content Placeholder 2">
            <a:extLst>
              <a:ext uri="{FF2B5EF4-FFF2-40B4-BE49-F238E27FC236}">
                <a16:creationId xmlns:a16="http://schemas.microsoft.com/office/drawing/2014/main" id="{BF3473FE-1C9E-74BB-EB75-F6B0BFAC6F45}"/>
              </a:ext>
            </a:extLst>
          </p:cNvPr>
          <p:cNvSpPr>
            <a:spLocks noGrp="1"/>
          </p:cNvSpPr>
          <p:nvPr>
            <p:ph idx="1"/>
          </p:nvPr>
        </p:nvSpPr>
        <p:spPr/>
        <p:txBody>
          <a:bodyPr>
            <a:normAutofit/>
          </a:bodyPr>
          <a:lstStyle/>
          <a:p>
            <a:r>
              <a:rPr lang="en-GB" dirty="0">
                <a:effectLst/>
                <a:ea typeface="Calibri" panose="020F0502020204030204" pitchFamily="34" charset="0"/>
                <a:cs typeface="Times New Roman" panose="02020603050405020304" pitchFamily="18" charset="0"/>
              </a:rPr>
              <a:t>MAXUS</a:t>
            </a:r>
            <a:r>
              <a:rPr lang="en-GB" baseline="30000" dirty="0">
                <a:effectLst/>
                <a:ea typeface="Calibri" panose="020F0502020204030204" pitchFamily="34" charset="0"/>
                <a:cs typeface="Times New Roman" panose="02020603050405020304" pitchFamily="18" charset="0"/>
              </a:rPr>
              <a:t>®</a:t>
            </a:r>
            <a:r>
              <a:rPr lang="en-GB" dirty="0">
                <a:effectLst/>
                <a:ea typeface="Calibri" panose="020F0502020204030204" pitchFamily="34" charset="0"/>
                <a:cs typeface="Times New Roman" panose="02020603050405020304" pitchFamily="18" charset="0"/>
              </a:rPr>
              <a:t> is an optimum neutron absorber for dry cask or wet pool.  </a:t>
            </a:r>
          </a:p>
          <a:p>
            <a:r>
              <a:rPr lang="en-GB" dirty="0">
                <a:effectLst/>
                <a:ea typeface="Calibri" panose="020F0502020204030204" pitchFamily="34" charset="0"/>
                <a:cs typeface="Times New Roman" panose="02020603050405020304" pitchFamily="18" charset="0"/>
              </a:rPr>
              <a:t>MAXUS</a:t>
            </a:r>
            <a:r>
              <a:rPr lang="en-GB" baseline="30000" dirty="0">
                <a:effectLst/>
                <a:ea typeface="Calibri" panose="020F0502020204030204" pitchFamily="34" charset="0"/>
                <a:cs typeface="Times New Roman" panose="02020603050405020304" pitchFamily="18" charset="0"/>
              </a:rPr>
              <a:t>®</a:t>
            </a:r>
            <a:r>
              <a:rPr lang="en-GB" dirty="0">
                <a:effectLst/>
                <a:ea typeface="Calibri" panose="020F0502020204030204" pitchFamily="34" charset="0"/>
                <a:cs typeface="Times New Roman" panose="02020603050405020304" pitchFamily="18" charset="0"/>
              </a:rPr>
              <a:t> addresses all early clad absorber concerns.  </a:t>
            </a:r>
          </a:p>
          <a:p>
            <a:r>
              <a:rPr lang="en-GB" dirty="0">
                <a:ea typeface="Calibri" panose="020F0502020204030204" pitchFamily="34" charset="0"/>
                <a:cs typeface="Times New Roman" panose="02020603050405020304" pitchFamily="18" charset="0"/>
              </a:rPr>
              <a:t>E</a:t>
            </a:r>
            <a:r>
              <a:rPr lang="en-GB" dirty="0">
                <a:effectLst/>
                <a:ea typeface="Calibri" panose="020F0502020204030204" pitchFamily="34" charset="0"/>
                <a:cs typeface="Times New Roman" panose="02020603050405020304" pitchFamily="18" charset="0"/>
              </a:rPr>
              <a:t>xtended corrosion tests demonstrate suitability for dry and wet storage applications/environments.  </a:t>
            </a:r>
          </a:p>
          <a:p>
            <a:r>
              <a:rPr lang="en-GB" dirty="0">
                <a:effectLst/>
                <a:ea typeface="Calibri" panose="020F0502020204030204" pitchFamily="34" charset="0"/>
                <a:cs typeface="Times New Roman" panose="02020603050405020304" pitchFamily="18" charset="0"/>
              </a:rPr>
              <a:t>The design, manufacturing and composition of MAXUS</a:t>
            </a:r>
            <a:r>
              <a:rPr lang="en-GB" baseline="30000" dirty="0">
                <a:effectLst/>
                <a:ea typeface="Calibri" panose="020F0502020204030204" pitchFamily="34" charset="0"/>
                <a:cs typeface="Times New Roman" panose="02020603050405020304" pitchFamily="18" charset="0"/>
              </a:rPr>
              <a:t>®</a:t>
            </a:r>
            <a:r>
              <a:rPr lang="en-GB" dirty="0">
                <a:effectLst/>
                <a:ea typeface="Calibri" panose="020F0502020204030204" pitchFamily="34" charset="0"/>
                <a:cs typeface="Times New Roman" panose="02020603050405020304" pitchFamily="18" charset="0"/>
              </a:rPr>
              <a:t> allow transition from wet to dry environments necessary for dry cask operations.</a:t>
            </a:r>
            <a:r>
              <a:rPr lang="en-US" dirty="0">
                <a:effectLst/>
              </a:rPr>
              <a:t> </a:t>
            </a:r>
            <a:endParaRPr lang="en-US" dirty="0"/>
          </a:p>
        </p:txBody>
      </p:sp>
      <p:sp>
        <p:nvSpPr>
          <p:cNvPr id="4" name="Slide Number Placeholder 3">
            <a:extLst>
              <a:ext uri="{FF2B5EF4-FFF2-40B4-BE49-F238E27FC236}">
                <a16:creationId xmlns:a16="http://schemas.microsoft.com/office/drawing/2014/main" id="{B12D9D54-D06C-65B2-C559-096531497440}"/>
              </a:ext>
            </a:extLst>
          </p:cNvPr>
          <p:cNvSpPr>
            <a:spLocks noGrp="1"/>
          </p:cNvSpPr>
          <p:nvPr>
            <p:ph type="sldNum" sz="quarter" idx="12"/>
          </p:nvPr>
        </p:nvSpPr>
        <p:spPr/>
        <p:txBody>
          <a:bodyPr/>
          <a:lstStyle/>
          <a:p>
            <a:fld id="{B8E02835-BA37-5C46-929C-4424DF1B1CD7}" type="slidenum">
              <a:rPr lang="en-US" smtClean="0"/>
              <a:pPr/>
              <a:t>13</a:t>
            </a:fld>
            <a:endParaRPr lang="en-US"/>
          </a:p>
        </p:txBody>
      </p:sp>
    </p:spTree>
    <p:extLst>
      <p:ext uri="{BB962C8B-B14F-4D97-AF65-F5344CB8AC3E}">
        <p14:creationId xmlns:p14="http://schemas.microsoft.com/office/powerpoint/2010/main" val="2305931040"/>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E02835-BA37-5C46-929C-4424DF1B1CD7}" type="slidenum">
              <a:rPr lang="en-US" smtClean="0"/>
              <a:pPr/>
              <a:t>14</a:t>
            </a:fld>
            <a:endParaRPr lang="en-US"/>
          </a:p>
        </p:txBody>
      </p:sp>
      <p:sp>
        <p:nvSpPr>
          <p:cNvPr id="7" name="TextBox 6"/>
          <p:cNvSpPr txBox="1"/>
          <p:nvPr/>
        </p:nvSpPr>
        <p:spPr>
          <a:xfrm>
            <a:off x="1384028" y="2337763"/>
            <a:ext cx="7133684" cy="2800767"/>
          </a:xfrm>
          <a:prstGeom prst="rect">
            <a:avLst/>
          </a:prstGeom>
          <a:noFill/>
        </p:spPr>
        <p:txBody>
          <a:bodyPr wrap="none" rtlCol="0">
            <a:spAutoFit/>
          </a:bodyPr>
          <a:lstStyle/>
          <a:p>
            <a:r>
              <a:rPr lang="en-US" sz="4400" b="1" dirty="0"/>
              <a:t>Thank you for Your Attention!</a:t>
            </a:r>
          </a:p>
          <a:p>
            <a:endParaRPr lang="en-US" sz="4400" b="1" dirty="0"/>
          </a:p>
          <a:p>
            <a:endParaRPr lang="en-US" sz="4400" b="1" dirty="0"/>
          </a:p>
          <a:p>
            <a:r>
              <a:rPr lang="en-US" sz="4400" b="1" dirty="0"/>
              <a:t>Questions?</a:t>
            </a:r>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t="-7428" b="-1"/>
          <a:stretch/>
        </p:blipFill>
        <p:spPr>
          <a:xfrm>
            <a:off x="7325932" y="1134792"/>
            <a:ext cx="2482541" cy="1091495"/>
          </a:xfrm>
          <a:prstGeom prst="rect">
            <a:avLst/>
          </a:prstGeom>
        </p:spPr>
      </p:pic>
      <p:pic>
        <p:nvPicPr>
          <p:cNvPr id="6" name="Picture 5">
            <a:extLst>
              <a:ext uri="{FF2B5EF4-FFF2-40B4-BE49-F238E27FC236}">
                <a16:creationId xmlns:a16="http://schemas.microsoft.com/office/drawing/2014/main" id="{BC8CF7D1-4D13-514B-8AE4-32AB4476FBA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25930" y="4330539"/>
            <a:ext cx="2482542" cy="2025813"/>
          </a:xfrm>
          <a:prstGeom prst="rect">
            <a:avLst/>
          </a:prstGeom>
        </p:spPr>
      </p:pic>
    </p:spTree>
    <p:extLst>
      <p:ext uri="{BB962C8B-B14F-4D97-AF65-F5344CB8AC3E}">
        <p14:creationId xmlns:p14="http://schemas.microsoft.com/office/powerpoint/2010/main" val="764408412"/>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Presentation Overview</a:t>
            </a:r>
          </a:p>
        </p:txBody>
      </p:sp>
      <p:sp>
        <p:nvSpPr>
          <p:cNvPr id="3" name="Content Placeholder 2"/>
          <p:cNvSpPr>
            <a:spLocks noGrp="1"/>
          </p:cNvSpPr>
          <p:nvPr>
            <p:ph idx="1"/>
          </p:nvPr>
        </p:nvSpPr>
        <p:spPr>
          <a:xfrm>
            <a:off x="974557" y="1643861"/>
            <a:ext cx="10142621" cy="4810500"/>
          </a:xfrm>
        </p:spPr>
        <p:txBody>
          <a:bodyPr>
            <a:normAutofit/>
          </a:bodyPr>
          <a:lstStyle/>
          <a:p>
            <a:r>
              <a:rPr lang="en-US" dirty="0"/>
              <a:t>Issues with Early Clad Aluminum-based Neutron Absorbers</a:t>
            </a:r>
          </a:p>
          <a:p>
            <a:r>
              <a:rPr lang="en-US" dirty="0"/>
              <a:t>MAXUS® Development</a:t>
            </a:r>
          </a:p>
          <a:p>
            <a:r>
              <a:rPr lang="en-US" dirty="0"/>
              <a:t>MAXUS® Testing and Operational Experience</a:t>
            </a:r>
          </a:p>
          <a:p>
            <a:r>
              <a:rPr lang="en-US" dirty="0"/>
              <a:t>MAXUS®</a:t>
            </a:r>
            <a:r>
              <a:rPr lang="en-US" baseline="30000" dirty="0"/>
              <a:t> </a:t>
            </a:r>
            <a:r>
              <a:rPr lang="en-US" dirty="0"/>
              <a:t>Performance Conclusions</a:t>
            </a:r>
          </a:p>
          <a:p>
            <a:pPr lvl="1"/>
            <a:endParaRPr lang="en-US" dirty="0"/>
          </a:p>
        </p:txBody>
      </p:sp>
      <p:sp>
        <p:nvSpPr>
          <p:cNvPr id="4" name="Slide Number Placeholder 3"/>
          <p:cNvSpPr>
            <a:spLocks noGrp="1"/>
          </p:cNvSpPr>
          <p:nvPr>
            <p:ph type="sldNum" sz="quarter" idx="12"/>
          </p:nvPr>
        </p:nvSpPr>
        <p:spPr/>
        <p:txBody>
          <a:bodyPr/>
          <a:lstStyle/>
          <a:p>
            <a:fld id="{B8E02835-BA37-5C46-929C-4424DF1B1CD7}" type="slidenum">
              <a:rPr lang="en-US" smtClean="0"/>
              <a:pPr/>
              <a:t>2</a:t>
            </a:fld>
            <a:endParaRPr lang="en-US" dirty="0"/>
          </a:p>
        </p:txBody>
      </p:sp>
    </p:spTree>
    <p:extLst>
      <p:ext uri="{BB962C8B-B14F-4D97-AF65-F5344CB8AC3E}">
        <p14:creationId xmlns:p14="http://schemas.microsoft.com/office/powerpoint/2010/main" val="785266347"/>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Early Clad Aluminum-Based Neutron Absorbers</a:t>
            </a:r>
          </a:p>
        </p:txBody>
      </p:sp>
      <p:sp>
        <p:nvSpPr>
          <p:cNvPr id="3" name="Content Placeholder 2"/>
          <p:cNvSpPr>
            <a:spLocks noGrp="1"/>
          </p:cNvSpPr>
          <p:nvPr>
            <p:ph idx="1"/>
          </p:nvPr>
        </p:nvSpPr>
        <p:spPr>
          <a:xfrm>
            <a:off x="962526" y="1825625"/>
            <a:ext cx="10391274" cy="4351338"/>
          </a:xfrm>
        </p:spPr>
        <p:txBody>
          <a:bodyPr>
            <a:normAutofit/>
          </a:bodyPr>
          <a:lstStyle/>
          <a:p>
            <a:r>
              <a:rPr lang="en-US" dirty="0"/>
              <a:t>BORAL® Original Fabrication</a:t>
            </a:r>
          </a:p>
          <a:p>
            <a:pPr lvl="1"/>
            <a:r>
              <a:rPr lang="en-US" dirty="0"/>
              <a:t>1950s</a:t>
            </a:r>
          </a:p>
          <a:p>
            <a:pPr lvl="1"/>
            <a:r>
              <a:rPr lang="en-US" dirty="0"/>
              <a:t>AAR (Aircraft container designer/fabricator)</a:t>
            </a:r>
          </a:p>
          <a:p>
            <a:pPr lvl="1"/>
            <a:r>
              <a:rPr lang="en-US" dirty="0"/>
              <a:t>Alloy 1100 aluminum used as core and cladding</a:t>
            </a:r>
          </a:p>
          <a:p>
            <a:r>
              <a:rPr lang="en-US" dirty="0"/>
              <a:t>First Commercial Application</a:t>
            </a:r>
          </a:p>
          <a:p>
            <a:pPr lvl="1"/>
            <a:r>
              <a:rPr lang="en-US" dirty="0"/>
              <a:t>1964 Yankee Rowe</a:t>
            </a:r>
          </a:p>
          <a:p>
            <a:pPr lvl="2"/>
            <a:r>
              <a:rPr lang="en-US" dirty="0"/>
              <a:t>Spent Fuel Pool</a:t>
            </a:r>
          </a:p>
          <a:p>
            <a:r>
              <a:rPr lang="en-US" dirty="0"/>
              <a:t>Extensive Use through 2000s</a:t>
            </a:r>
          </a:p>
          <a:p>
            <a:pPr lvl="1"/>
            <a:r>
              <a:rPr lang="en-US" dirty="0"/>
              <a:t>Spent Fuel Pools</a:t>
            </a:r>
          </a:p>
          <a:p>
            <a:pPr lvl="1"/>
            <a:r>
              <a:rPr lang="en-US" dirty="0"/>
              <a:t>Dry Cask Storage/Transport</a:t>
            </a:r>
          </a:p>
          <a:p>
            <a:endParaRPr lang="en-US" dirty="0"/>
          </a:p>
        </p:txBody>
      </p:sp>
      <p:sp>
        <p:nvSpPr>
          <p:cNvPr id="5" name="Slide Number Placeholder 4"/>
          <p:cNvSpPr>
            <a:spLocks noGrp="1"/>
          </p:cNvSpPr>
          <p:nvPr>
            <p:ph type="sldNum" sz="quarter" idx="12"/>
          </p:nvPr>
        </p:nvSpPr>
        <p:spPr/>
        <p:txBody>
          <a:bodyPr/>
          <a:lstStyle/>
          <a:p>
            <a:fld id="{B8E02835-BA37-5C46-929C-4424DF1B1CD7}" type="slidenum">
              <a:rPr lang="en-US" smtClean="0"/>
              <a:pPr/>
              <a:t>3</a:t>
            </a:fld>
            <a:endParaRPr lang="en-US" dirty="0"/>
          </a:p>
        </p:txBody>
      </p:sp>
    </p:spTree>
    <p:extLst>
      <p:ext uri="{BB962C8B-B14F-4D97-AF65-F5344CB8AC3E}">
        <p14:creationId xmlns:p14="http://schemas.microsoft.com/office/powerpoint/2010/main" val="356236929"/>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386E8-84FF-EF5D-A595-ACA870D4C436}"/>
              </a:ext>
            </a:extLst>
          </p:cNvPr>
          <p:cNvSpPr>
            <a:spLocks noGrp="1"/>
          </p:cNvSpPr>
          <p:nvPr>
            <p:ph type="title"/>
          </p:nvPr>
        </p:nvSpPr>
        <p:spPr/>
        <p:txBody>
          <a:bodyPr/>
          <a:lstStyle/>
          <a:p>
            <a:r>
              <a:rPr lang="en-US" b="1" dirty="0"/>
              <a:t>Operating Experience with Early Clad Aluminum-Based Neutron Absorbers</a:t>
            </a:r>
            <a:endParaRPr lang="en-US" dirty="0"/>
          </a:p>
        </p:txBody>
      </p:sp>
      <p:sp>
        <p:nvSpPr>
          <p:cNvPr id="3" name="Content Placeholder 2">
            <a:extLst>
              <a:ext uri="{FF2B5EF4-FFF2-40B4-BE49-F238E27FC236}">
                <a16:creationId xmlns:a16="http://schemas.microsoft.com/office/drawing/2014/main" id="{80CE5528-0F99-0EE4-B8B6-EB1A89D86BA9}"/>
              </a:ext>
            </a:extLst>
          </p:cNvPr>
          <p:cNvSpPr>
            <a:spLocks noGrp="1"/>
          </p:cNvSpPr>
          <p:nvPr>
            <p:ph idx="1"/>
          </p:nvPr>
        </p:nvSpPr>
        <p:spPr>
          <a:xfrm>
            <a:off x="838200" y="1825625"/>
            <a:ext cx="7772400" cy="4351338"/>
          </a:xfrm>
        </p:spPr>
        <p:txBody>
          <a:bodyPr/>
          <a:lstStyle/>
          <a:p>
            <a:r>
              <a:rPr lang="en-US" dirty="0"/>
              <a:t>Self-Shielding and Neutron Streaming</a:t>
            </a:r>
          </a:p>
          <a:p>
            <a:pPr lvl="1"/>
            <a:r>
              <a:rPr lang="en-US" dirty="0"/>
              <a:t>Large Boron-Carbide Particle Size</a:t>
            </a:r>
          </a:p>
          <a:p>
            <a:pPr lvl="2"/>
            <a:r>
              <a:rPr lang="en-US" dirty="0"/>
              <a:t>75-250 microns</a:t>
            </a:r>
          </a:p>
          <a:p>
            <a:pPr lvl="2"/>
            <a:r>
              <a:rPr lang="en-US" dirty="0"/>
              <a:t>US NRC restriction to 75% areal density credit</a:t>
            </a:r>
          </a:p>
          <a:p>
            <a:pPr lvl="1"/>
            <a:r>
              <a:rPr lang="en-US" dirty="0"/>
              <a:t>Water Retention Due to Porosity</a:t>
            </a:r>
          </a:p>
          <a:p>
            <a:pPr lvl="2"/>
            <a:r>
              <a:rPr lang="en-US" dirty="0"/>
              <a:t>1-7% porosity</a:t>
            </a:r>
          </a:p>
          <a:p>
            <a:pPr lvl="2"/>
            <a:r>
              <a:rPr lang="en-US" dirty="0"/>
              <a:t>Varied from production lot to production lot</a:t>
            </a:r>
          </a:p>
          <a:p>
            <a:pPr lvl="1"/>
            <a:r>
              <a:rPr lang="en-US" dirty="0"/>
              <a:t>Clad Delamination/Blistering </a:t>
            </a:r>
          </a:p>
          <a:p>
            <a:pPr lvl="2"/>
            <a:r>
              <a:rPr lang="en-US" dirty="0"/>
              <a:t>Porosity and water retention</a:t>
            </a:r>
          </a:p>
          <a:p>
            <a:pPr lvl="2"/>
            <a:r>
              <a:rPr lang="en-US" dirty="0"/>
              <a:t>Material fabricated in the 1970s through 1980s</a:t>
            </a:r>
          </a:p>
        </p:txBody>
      </p:sp>
      <p:sp>
        <p:nvSpPr>
          <p:cNvPr id="4" name="Slide Number Placeholder 3">
            <a:extLst>
              <a:ext uri="{FF2B5EF4-FFF2-40B4-BE49-F238E27FC236}">
                <a16:creationId xmlns:a16="http://schemas.microsoft.com/office/drawing/2014/main" id="{9E1DE9FA-DBCF-6943-C56E-266549D22319}"/>
              </a:ext>
            </a:extLst>
          </p:cNvPr>
          <p:cNvSpPr>
            <a:spLocks noGrp="1"/>
          </p:cNvSpPr>
          <p:nvPr>
            <p:ph type="sldNum" sz="quarter" idx="12"/>
          </p:nvPr>
        </p:nvSpPr>
        <p:spPr/>
        <p:txBody>
          <a:bodyPr/>
          <a:lstStyle/>
          <a:p>
            <a:fld id="{B8E02835-BA37-5C46-929C-4424DF1B1CD7}" type="slidenum">
              <a:rPr lang="en-US" smtClean="0"/>
              <a:pPr/>
              <a:t>4</a:t>
            </a:fld>
            <a:endParaRPr lang="en-US" dirty="0"/>
          </a:p>
        </p:txBody>
      </p:sp>
      <p:pic>
        <p:nvPicPr>
          <p:cNvPr id="5" name="Picture 4">
            <a:extLst>
              <a:ext uri="{FF2B5EF4-FFF2-40B4-BE49-F238E27FC236}">
                <a16:creationId xmlns:a16="http://schemas.microsoft.com/office/drawing/2014/main" id="{7C6536B4-C8DF-F873-73C9-21597A5CE53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81212" y="2562726"/>
            <a:ext cx="3427807" cy="1793159"/>
          </a:xfrm>
          <a:prstGeom prst="rect">
            <a:avLst/>
          </a:prstGeom>
        </p:spPr>
      </p:pic>
      <p:sp>
        <p:nvSpPr>
          <p:cNvPr id="6" name="TextBox 5">
            <a:extLst>
              <a:ext uri="{FF2B5EF4-FFF2-40B4-BE49-F238E27FC236}">
                <a16:creationId xmlns:a16="http://schemas.microsoft.com/office/drawing/2014/main" id="{1BE0991F-E4C6-C14E-0391-8FA906436FAE}"/>
              </a:ext>
            </a:extLst>
          </p:cNvPr>
          <p:cNvSpPr txBox="1"/>
          <p:nvPr/>
        </p:nvSpPr>
        <p:spPr>
          <a:xfrm>
            <a:off x="8287998" y="4956007"/>
            <a:ext cx="3111749" cy="430887"/>
          </a:xfrm>
          <a:prstGeom prst="rect">
            <a:avLst/>
          </a:prstGeom>
          <a:noFill/>
        </p:spPr>
        <p:txBody>
          <a:bodyPr wrap="none" rtlCol="0">
            <a:spAutoFit/>
          </a:bodyPr>
          <a:lstStyle/>
          <a:p>
            <a:r>
              <a:rPr lang="en-US" sz="1100" dirty="0"/>
              <a:t>EPRI Handbook on Neutron Absorber Materials for </a:t>
            </a:r>
          </a:p>
          <a:p>
            <a:r>
              <a:rPr lang="en-US" sz="1100" dirty="0"/>
              <a:t>Spent Nuclear Fuel Applications, 2005 Edition</a:t>
            </a:r>
          </a:p>
        </p:txBody>
      </p:sp>
      <p:sp>
        <p:nvSpPr>
          <p:cNvPr id="7" name="TextBox 6">
            <a:extLst>
              <a:ext uri="{FF2B5EF4-FFF2-40B4-BE49-F238E27FC236}">
                <a16:creationId xmlns:a16="http://schemas.microsoft.com/office/drawing/2014/main" id="{41B6ADF5-0E67-F618-57EC-27F14F437F14}"/>
              </a:ext>
            </a:extLst>
          </p:cNvPr>
          <p:cNvSpPr txBox="1"/>
          <p:nvPr/>
        </p:nvSpPr>
        <p:spPr>
          <a:xfrm>
            <a:off x="8333876" y="4420328"/>
            <a:ext cx="2752292" cy="369332"/>
          </a:xfrm>
          <a:prstGeom prst="rect">
            <a:avLst/>
          </a:prstGeom>
          <a:noFill/>
        </p:spPr>
        <p:txBody>
          <a:bodyPr wrap="none" rtlCol="0">
            <a:spAutoFit/>
          </a:bodyPr>
          <a:lstStyle/>
          <a:p>
            <a:r>
              <a:rPr lang="en-US" dirty="0"/>
              <a:t>Example of BORAL® Blisters</a:t>
            </a:r>
          </a:p>
        </p:txBody>
      </p:sp>
    </p:spTree>
    <p:extLst>
      <p:ext uri="{BB962C8B-B14F-4D97-AF65-F5344CB8AC3E}">
        <p14:creationId xmlns:p14="http://schemas.microsoft.com/office/powerpoint/2010/main" val="824041713"/>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Development of MAXUS®</a:t>
            </a:r>
          </a:p>
        </p:txBody>
      </p:sp>
      <p:sp>
        <p:nvSpPr>
          <p:cNvPr id="3" name="Content Placeholder 2"/>
          <p:cNvSpPr>
            <a:spLocks noGrp="1"/>
          </p:cNvSpPr>
          <p:nvPr>
            <p:ph idx="1"/>
          </p:nvPr>
        </p:nvSpPr>
        <p:spPr>
          <a:xfrm>
            <a:off x="838200" y="1825625"/>
            <a:ext cx="5361839" cy="4351338"/>
          </a:xfrm>
        </p:spPr>
        <p:txBody>
          <a:bodyPr/>
          <a:lstStyle/>
          <a:p>
            <a:r>
              <a:rPr lang="en-GB" dirty="0" err="1">
                <a:effectLst/>
                <a:ea typeface="Calibri" panose="020F0502020204030204" pitchFamily="34" charset="0"/>
              </a:rPr>
              <a:t>Nikkeikin</a:t>
            </a:r>
            <a:r>
              <a:rPr lang="en-GB" dirty="0">
                <a:effectLst/>
                <a:ea typeface="Calibri" panose="020F0502020204030204" pitchFamily="34" charset="0"/>
              </a:rPr>
              <a:t> Aluminium Core Technology Co., Ltd. (ACT)</a:t>
            </a:r>
          </a:p>
          <a:p>
            <a:pPr lvl="1"/>
            <a:r>
              <a:rPr lang="en-GB" dirty="0">
                <a:ea typeface="Calibri" panose="020F0502020204030204" pitchFamily="34" charset="0"/>
              </a:rPr>
              <a:t>Research and Development 2003 to 2008</a:t>
            </a:r>
            <a:r>
              <a:rPr lang="en-GB" dirty="0">
                <a:effectLst/>
                <a:ea typeface="Calibri" panose="020F0502020204030204" pitchFamily="34" charset="0"/>
              </a:rPr>
              <a:t> </a:t>
            </a:r>
          </a:p>
          <a:p>
            <a:r>
              <a:rPr lang="en-US" dirty="0"/>
              <a:t>MAXUS® Composition</a:t>
            </a:r>
          </a:p>
          <a:p>
            <a:pPr lvl="1"/>
            <a:r>
              <a:rPr lang="en-US" dirty="0"/>
              <a:t>Core:  A1070 and boron carbide (natural B</a:t>
            </a:r>
            <a:r>
              <a:rPr lang="en-US" baseline="-25000" dirty="0"/>
              <a:t>4</a:t>
            </a:r>
            <a:r>
              <a:rPr lang="en-US" dirty="0"/>
              <a:t>C)</a:t>
            </a:r>
          </a:p>
          <a:p>
            <a:pPr lvl="1"/>
            <a:r>
              <a:rPr lang="en-US" dirty="0"/>
              <a:t>Clad:  AA5052</a:t>
            </a:r>
          </a:p>
          <a:p>
            <a:endParaRPr lang="en-US" dirty="0"/>
          </a:p>
        </p:txBody>
      </p:sp>
      <p:sp>
        <p:nvSpPr>
          <p:cNvPr id="4" name="Slide Number Placeholder 3"/>
          <p:cNvSpPr>
            <a:spLocks noGrp="1"/>
          </p:cNvSpPr>
          <p:nvPr>
            <p:ph type="sldNum" sz="quarter" idx="12"/>
          </p:nvPr>
        </p:nvSpPr>
        <p:spPr/>
        <p:txBody>
          <a:bodyPr/>
          <a:lstStyle/>
          <a:p>
            <a:fld id="{B8E02835-BA37-5C46-929C-4424DF1B1CD7}" type="slidenum">
              <a:rPr lang="en-US" smtClean="0"/>
              <a:pPr/>
              <a:t>5</a:t>
            </a:fld>
            <a:endParaRPr lang="en-US"/>
          </a:p>
        </p:txBody>
      </p:sp>
      <p:grpSp>
        <p:nvGrpSpPr>
          <p:cNvPr id="5" name="Group 4"/>
          <p:cNvGrpSpPr/>
          <p:nvPr/>
        </p:nvGrpSpPr>
        <p:grpSpPr>
          <a:xfrm>
            <a:off x="6200039" y="1867982"/>
            <a:ext cx="6171305" cy="3122035"/>
            <a:chOff x="1134070" y="0"/>
            <a:chExt cx="5183510" cy="2126615"/>
          </a:xfrm>
        </p:grpSpPr>
        <p:sp>
          <p:nvSpPr>
            <p:cNvPr id="6" name="Rectangle 5"/>
            <p:cNvSpPr/>
            <p:nvPr/>
          </p:nvSpPr>
          <p:spPr>
            <a:xfrm>
              <a:off x="1134070" y="854328"/>
              <a:ext cx="1388674" cy="440257"/>
            </a:xfrm>
            <a:prstGeom prst="rect">
              <a:avLst/>
            </a:prstGeom>
          </p:spPr>
          <p:txBody>
            <a:bodyPr wrap="square" anchor="ctr">
              <a:spAutoFit/>
            </a:bodyPr>
            <a:lstStyle/>
            <a:p>
              <a:pPr marR="100330" algn="ctr"/>
              <a:r>
                <a:rPr lang="en-US" dirty="0">
                  <a:solidFill>
                    <a:srgbClr val="000000"/>
                  </a:solidFill>
                  <a:latin typeface="Tahoma" charset="0"/>
                  <a:ea typeface="ＭＳ 明朝" charset="-128"/>
                  <a:cs typeface="Times New Roman" charset="0"/>
                </a:rPr>
                <a:t>Clad </a:t>
              </a:r>
              <a:endParaRPr lang="en-US" sz="1200" dirty="0">
                <a:latin typeface="Times New Roman" charset="0"/>
                <a:ea typeface="ＭＳ 明朝" charset="-128"/>
              </a:endParaRPr>
            </a:p>
            <a:p>
              <a:pPr algn="ctr"/>
              <a:r>
                <a:rPr lang="en-US" dirty="0">
                  <a:solidFill>
                    <a:srgbClr val="000000"/>
                  </a:solidFill>
                  <a:latin typeface="Tahoma" charset="0"/>
                  <a:ea typeface="ＭＳ 明朝" charset="-128"/>
                  <a:cs typeface="Times New Roman" charset="0"/>
                </a:rPr>
                <a:t>AA5052 </a:t>
              </a:r>
              <a:endParaRPr lang="en-US" sz="1200" dirty="0">
                <a:latin typeface="Times New Roman" charset="0"/>
                <a:ea typeface="ＭＳ 明朝" charset="-128"/>
              </a:endParaRPr>
            </a:p>
          </p:txBody>
        </p:sp>
        <p:grpSp>
          <p:nvGrpSpPr>
            <p:cNvPr id="7" name="Group 6"/>
            <p:cNvGrpSpPr/>
            <p:nvPr/>
          </p:nvGrpSpPr>
          <p:grpSpPr>
            <a:xfrm>
              <a:off x="2253802" y="0"/>
              <a:ext cx="4063778" cy="2126615"/>
              <a:chOff x="2253802" y="0"/>
              <a:chExt cx="4063778" cy="2126615"/>
            </a:xfrm>
          </p:grpSpPr>
          <p:pic>
            <p:nvPicPr>
              <p:cNvPr id="8" name="Picture 7"/>
              <p:cNvPicPr/>
              <p:nvPr/>
            </p:nvPicPr>
            <p:blipFill>
              <a:blip r:embed="rId3" cstate="email">
                <a:extLst>
                  <a:ext uri="{28A0092B-C50C-407E-A947-70E740481C1C}">
                    <a14:useLocalDpi xmlns:a14="http://schemas.microsoft.com/office/drawing/2010/main"/>
                  </a:ext>
                </a:extLst>
              </a:blip>
              <a:stretch>
                <a:fillRect/>
              </a:stretch>
            </p:blipFill>
            <p:spPr>
              <a:xfrm>
                <a:off x="2638759" y="0"/>
                <a:ext cx="1155700" cy="2126615"/>
              </a:xfrm>
              <a:prstGeom prst="rect">
                <a:avLst/>
              </a:prstGeom>
            </p:spPr>
          </p:pic>
          <p:pic>
            <p:nvPicPr>
              <p:cNvPr id="9" name="Picture 8"/>
              <p:cNvPicPr/>
              <p:nvPr/>
            </p:nvPicPr>
            <p:blipFill>
              <a:blip r:embed="rId4" cstate="email">
                <a:extLst>
                  <a:ext uri="{28A0092B-C50C-407E-A947-70E740481C1C}">
                    <a14:useLocalDpi xmlns:a14="http://schemas.microsoft.com/office/drawing/2010/main"/>
                  </a:ext>
                </a:extLst>
              </a:blip>
              <a:stretch>
                <a:fillRect/>
              </a:stretch>
            </p:blipFill>
            <p:spPr>
              <a:xfrm>
                <a:off x="4049063" y="457625"/>
                <a:ext cx="1601470" cy="1071245"/>
              </a:xfrm>
              <a:prstGeom prst="rect">
                <a:avLst/>
              </a:prstGeom>
            </p:spPr>
          </p:pic>
          <p:sp>
            <p:nvSpPr>
              <p:cNvPr id="10" name="Right Arrow 9"/>
              <p:cNvSpPr/>
              <p:nvPr/>
            </p:nvSpPr>
            <p:spPr>
              <a:xfrm>
                <a:off x="3694098" y="923917"/>
                <a:ext cx="563291" cy="2894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1" name="Straight Arrow Connector 10"/>
              <p:cNvCxnSpPr>
                <a:stCxn id="10" idx="3"/>
              </p:cNvCxnSpPr>
              <p:nvPr/>
            </p:nvCxnSpPr>
            <p:spPr>
              <a:xfrm flipV="1">
                <a:off x="2253802" y="187937"/>
                <a:ext cx="354996" cy="886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0" idx="3"/>
              </p:cNvCxnSpPr>
              <p:nvPr/>
            </p:nvCxnSpPr>
            <p:spPr>
              <a:xfrm>
                <a:off x="2253802" y="1074457"/>
                <a:ext cx="354996" cy="908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711823" y="1503331"/>
                <a:ext cx="2605757" cy="461221"/>
              </a:xfrm>
              <a:prstGeom prst="rect">
                <a:avLst/>
              </a:prstGeom>
            </p:spPr>
            <p:txBody>
              <a:bodyPr wrap="square">
                <a:spAutoFit/>
              </a:bodyPr>
              <a:lstStyle/>
              <a:p>
                <a:pPr marR="18415" algn="ctr"/>
                <a:r>
                  <a:rPr lang="en-US" sz="2000" dirty="0">
                    <a:solidFill>
                      <a:srgbClr val="000000"/>
                    </a:solidFill>
                    <a:latin typeface="Tahoma" charset="0"/>
                    <a:ea typeface="ＭＳ 明朝" charset="-128"/>
                    <a:cs typeface="Times New Roman" charset="0"/>
                  </a:rPr>
                  <a:t>Core </a:t>
                </a:r>
                <a:endParaRPr lang="en-US" sz="1200" dirty="0">
                  <a:latin typeface="Times New Roman" charset="0"/>
                  <a:ea typeface="ＭＳ 明朝" charset="-128"/>
                </a:endParaRPr>
              </a:p>
              <a:p>
                <a:pPr marR="8890" algn="ctr"/>
                <a:r>
                  <a:rPr lang="is-IS" dirty="0">
                    <a:solidFill>
                      <a:srgbClr val="000000"/>
                    </a:solidFill>
                    <a:latin typeface="Tahoma" charset="0"/>
                    <a:ea typeface="ＭＳ 明朝" charset="-128"/>
                    <a:cs typeface="Times New Roman" charset="0"/>
                  </a:rPr>
                  <a:t>A1070 + B</a:t>
                </a:r>
                <a:r>
                  <a:rPr lang="is-IS" sz="1200" dirty="0">
                    <a:solidFill>
                      <a:srgbClr val="000000"/>
                    </a:solidFill>
                    <a:latin typeface="Tahoma" charset="0"/>
                    <a:ea typeface="ＭＳ 明朝" charset="-128"/>
                    <a:cs typeface="Times New Roman" charset="0"/>
                  </a:rPr>
                  <a:t>4</a:t>
                </a:r>
                <a:r>
                  <a:rPr lang="is-IS" dirty="0">
                    <a:solidFill>
                      <a:srgbClr val="000000"/>
                    </a:solidFill>
                    <a:latin typeface="Tahoma" charset="0"/>
                    <a:ea typeface="ＭＳ 明朝" charset="-128"/>
                    <a:cs typeface="Times New Roman" charset="0"/>
                  </a:rPr>
                  <a:t>C </a:t>
                </a:r>
                <a:endParaRPr lang="en-US" sz="1200" dirty="0">
                  <a:latin typeface="Times New Roman" charset="0"/>
                  <a:ea typeface="ＭＳ 明朝" charset="-128"/>
                </a:endParaRPr>
              </a:p>
            </p:txBody>
          </p:sp>
        </p:grpSp>
      </p:grpSp>
      <p:sp>
        <p:nvSpPr>
          <p:cNvPr id="14" name="TextBox 13">
            <a:extLst>
              <a:ext uri="{FF2B5EF4-FFF2-40B4-BE49-F238E27FC236}">
                <a16:creationId xmlns:a16="http://schemas.microsoft.com/office/drawing/2014/main" id="{653599EA-A942-9B39-EF9B-340A30189F45}"/>
              </a:ext>
            </a:extLst>
          </p:cNvPr>
          <p:cNvSpPr txBox="1"/>
          <p:nvPr/>
        </p:nvSpPr>
        <p:spPr>
          <a:xfrm>
            <a:off x="8538033" y="5423418"/>
            <a:ext cx="2093843" cy="261610"/>
          </a:xfrm>
          <a:prstGeom prst="rect">
            <a:avLst/>
          </a:prstGeom>
          <a:noFill/>
        </p:spPr>
        <p:txBody>
          <a:bodyPr wrap="none" rtlCol="0">
            <a:spAutoFit/>
          </a:bodyPr>
          <a:lstStyle/>
          <a:p>
            <a:r>
              <a:rPr lang="en-US" sz="1100" dirty="0"/>
              <a:t>Images Courtesy of </a:t>
            </a:r>
            <a:r>
              <a:rPr lang="en-US" sz="1100" dirty="0" err="1"/>
              <a:t>Nikkeikin</a:t>
            </a:r>
            <a:r>
              <a:rPr lang="en-US" sz="1100" dirty="0"/>
              <a:t> ACT</a:t>
            </a:r>
          </a:p>
        </p:txBody>
      </p:sp>
    </p:spTree>
    <p:extLst>
      <p:ext uri="{BB962C8B-B14F-4D97-AF65-F5344CB8AC3E}">
        <p14:creationId xmlns:p14="http://schemas.microsoft.com/office/powerpoint/2010/main" val="1976634247"/>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F4C22-C3F1-9C65-82BA-CEE070C899AE}"/>
              </a:ext>
            </a:extLst>
          </p:cNvPr>
          <p:cNvSpPr>
            <a:spLocks noGrp="1"/>
          </p:cNvSpPr>
          <p:nvPr>
            <p:ph type="title"/>
          </p:nvPr>
        </p:nvSpPr>
        <p:spPr/>
        <p:txBody>
          <a:bodyPr/>
          <a:lstStyle/>
          <a:p>
            <a:r>
              <a:rPr lang="en-US" b="1" dirty="0"/>
              <a:t>MAXUS® Addresses Regulatory Concerns</a:t>
            </a:r>
            <a:endParaRPr lang="en-US" dirty="0"/>
          </a:p>
        </p:txBody>
      </p:sp>
      <p:sp>
        <p:nvSpPr>
          <p:cNvPr id="3" name="Content Placeholder 2">
            <a:extLst>
              <a:ext uri="{FF2B5EF4-FFF2-40B4-BE49-F238E27FC236}">
                <a16:creationId xmlns:a16="http://schemas.microsoft.com/office/drawing/2014/main" id="{11ACB9A9-662B-E1E7-D5B6-CEED3CF9CA6C}"/>
              </a:ext>
            </a:extLst>
          </p:cNvPr>
          <p:cNvSpPr>
            <a:spLocks noGrp="1"/>
          </p:cNvSpPr>
          <p:nvPr>
            <p:ph idx="1"/>
          </p:nvPr>
        </p:nvSpPr>
        <p:spPr>
          <a:xfrm>
            <a:off x="838199" y="1825625"/>
            <a:ext cx="7379369" cy="4351338"/>
          </a:xfrm>
        </p:spPr>
        <p:txBody>
          <a:bodyPr/>
          <a:lstStyle/>
          <a:p>
            <a:r>
              <a:rPr lang="en-US" dirty="0"/>
              <a:t>Particle Size</a:t>
            </a:r>
          </a:p>
          <a:p>
            <a:pPr lvl="1"/>
            <a:r>
              <a:rPr lang="en-US" dirty="0"/>
              <a:t>Range Much Smaller </a:t>
            </a:r>
          </a:p>
          <a:p>
            <a:pPr lvl="1"/>
            <a:r>
              <a:rPr lang="en-US" dirty="0"/>
              <a:t>Mean Size &lt; 85 microns</a:t>
            </a:r>
          </a:p>
          <a:p>
            <a:pPr lvl="1"/>
            <a:r>
              <a:rPr lang="en-US" dirty="0"/>
              <a:t>Negligible Effect on Self-Shielding or Channeling </a:t>
            </a:r>
          </a:p>
          <a:p>
            <a:r>
              <a:rPr lang="en-US" dirty="0"/>
              <a:t>Near Theoretical Density</a:t>
            </a:r>
          </a:p>
          <a:p>
            <a:pPr lvl="1"/>
            <a:r>
              <a:rPr lang="en-US" dirty="0"/>
              <a:t>No Observable Porosity </a:t>
            </a:r>
          </a:p>
          <a:p>
            <a:pPr lvl="2"/>
            <a:r>
              <a:rPr lang="en-US" dirty="0"/>
              <a:t>Clad</a:t>
            </a:r>
          </a:p>
          <a:p>
            <a:pPr lvl="2"/>
            <a:r>
              <a:rPr lang="en-US" dirty="0"/>
              <a:t>Core</a:t>
            </a:r>
          </a:p>
          <a:p>
            <a:pPr lvl="2"/>
            <a:r>
              <a:rPr lang="en-US" dirty="0"/>
              <a:t>Clad-Core Interface</a:t>
            </a:r>
          </a:p>
          <a:p>
            <a:endParaRPr lang="en-US" dirty="0"/>
          </a:p>
        </p:txBody>
      </p:sp>
      <p:sp>
        <p:nvSpPr>
          <p:cNvPr id="4" name="Slide Number Placeholder 3">
            <a:extLst>
              <a:ext uri="{FF2B5EF4-FFF2-40B4-BE49-F238E27FC236}">
                <a16:creationId xmlns:a16="http://schemas.microsoft.com/office/drawing/2014/main" id="{3520C822-F3DD-E531-3FB8-4277EC91E68B}"/>
              </a:ext>
            </a:extLst>
          </p:cNvPr>
          <p:cNvSpPr>
            <a:spLocks noGrp="1"/>
          </p:cNvSpPr>
          <p:nvPr>
            <p:ph type="sldNum" sz="quarter" idx="12"/>
          </p:nvPr>
        </p:nvSpPr>
        <p:spPr/>
        <p:txBody>
          <a:bodyPr/>
          <a:lstStyle/>
          <a:p>
            <a:fld id="{B8E02835-BA37-5C46-929C-4424DF1B1CD7}" type="slidenum">
              <a:rPr lang="en-US" smtClean="0"/>
              <a:pPr/>
              <a:t>6</a:t>
            </a:fld>
            <a:endParaRPr lang="en-US" dirty="0"/>
          </a:p>
        </p:txBody>
      </p:sp>
      <p:grpSp>
        <p:nvGrpSpPr>
          <p:cNvPr id="12" name="Group 11">
            <a:extLst>
              <a:ext uri="{FF2B5EF4-FFF2-40B4-BE49-F238E27FC236}">
                <a16:creationId xmlns:a16="http://schemas.microsoft.com/office/drawing/2014/main" id="{D1637ABE-54AE-57F6-02CF-511C55CEB32A}"/>
              </a:ext>
            </a:extLst>
          </p:cNvPr>
          <p:cNvGrpSpPr/>
          <p:nvPr/>
        </p:nvGrpSpPr>
        <p:grpSpPr>
          <a:xfrm>
            <a:off x="8303708" y="1825625"/>
            <a:ext cx="3356983" cy="3889375"/>
            <a:chOff x="7653866" y="1690688"/>
            <a:chExt cx="2962923" cy="3315329"/>
          </a:xfrm>
        </p:grpSpPr>
        <p:pic>
          <p:nvPicPr>
            <p:cNvPr id="5" name="Picture 4" descr="Background pattern&#10;&#10;Description automatically generated">
              <a:extLst>
                <a:ext uri="{FF2B5EF4-FFF2-40B4-BE49-F238E27FC236}">
                  <a16:creationId xmlns:a16="http://schemas.microsoft.com/office/drawing/2014/main" id="{989FB28D-3A14-4391-5422-7E6F0D05E3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53866" y="1690688"/>
              <a:ext cx="2840567" cy="2502770"/>
            </a:xfrm>
            <a:prstGeom prst="rect">
              <a:avLst/>
            </a:prstGeom>
          </p:spPr>
        </p:pic>
        <p:sp>
          <p:nvSpPr>
            <p:cNvPr id="6" name="TextBox 5">
              <a:extLst>
                <a:ext uri="{FF2B5EF4-FFF2-40B4-BE49-F238E27FC236}">
                  <a16:creationId xmlns:a16="http://schemas.microsoft.com/office/drawing/2014/main" id="{EBCF2738-9C9F-FBB4-41E6-204B4278A90E}"/>
                </a:ext>
              </a:extLst>
            </p:cNvPr>
            <p:cNvSpPr txBox="1"/>
            <p:nvPr/>
          </p:nvSpPr>
          <p:spPr>
            <a:xfrm>
              <a:off x="7789333" y="4636685"/>
              <a:ext cx="2748958" cy="369332"/>
            </a:xfrm>
            <a:prstGeom prst="rect">
              <a:avLst/>
            </a:prstGeom>
            <a:noFill/>
          </p:spPr>
          <p:txBody>
            <a:bodyPr wrap="none" rtlCol="0">
              <a:spAutoFit/>
            </a:bodyPr>
            <a:lstStyle/>
            <a:p>
              <a:r>
                <a:rPr lang="en-US" dirty="0"/>
                <a:t>Particle Size 30 mass % B</a:t>
              </a:r>
              <a:r>
                <a:rPr lang="en-US" baseline="-25000" dirty="0"/>
                <a:t>4</a:t>
              </a:r>
              <a:r>
                <a:rPr lang="en-US" dirty="0"/>
                <a:t>C</a:t>
              </a:r>
            </a:p>
          </p:txBody>
        </p:sp>
        <p:cxnSp>
          <p:nvCxnSpPr>
            <p:cNvPr id="8" name="Straight Connector 7">
              <a:extLst>
                <a:ext uri="{FF2B5EF4-FFF2-40B4-BE49-F238E27FC236}">
                  <a16:creationId xmlns:a16="http://schemas.microsoft.com/office/drawing/2014/main" id="{046D4203-2439-3CDF-302C-00574A14D056}"/>
                </a:ext>
              </a:extLst>
            </p:cNvPr>
            <p:cNvCxnSpPr>
              <a:cxnSpLocks/>
            </p:cNvCxnSpPr>
            <p:nvPr/>
          </p:nvCxnSpPr>
          <p:spPr>
            <a:xfrm>
              <a:off x="9982200" y="4319337"/>
              <a:ext cx="282691" cy="0"/>
            </a:xfrm>
            <a:prstGeom prst="line">
              <a:avLst/>
            </a:prstGeom>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75A1224A-422A-2E39-02D3-1B5A6F0E860F}"/>
                </a:ext>
              </a:extLst>
            </p:cNvPr>
            <p:cNvSpPr txBox="1"/>
            <p:nvPr/>
          </p:nvSpPr>
          <p:spPr>
            <a:xfrm>
              <a:off x="9630300" y="4328908"/>
              <a:ext cx="986489" cy="307777"/>
            </a:xfrm>
            <a:prstGeom prst="rect">
              <a:avLst/>
            </a:prstGeom>
            <a:noFill/>
          </p:spPr>
          <p:txBody>
            <a:bodyPr wrap="none" rtlCol="0">
              <a:spAutoFit/>
            </a:bodyPr>
            <a:lstStyle/>
            <a:p>
              <a:r>
                <a:rPr lang="en-US" sz="1400" dirty="0"/>
                <a:t>20 microns</a:t>
              </a:r>
            </a:p>
          </p:txBody>
        </p:sp>
      </p:grpSp>
      <p:sp>
        <p:nvSpPr>
          <p:cNvPr id="13" name="TextBox 12">
            <a:extLst>
              <a:ext uri="{FF2B5EF4-FFF2-40B4-BE49-F238E27FC236}">
                <a16:creationId xmlns:a16="http://schemas.microsoft.com/office/drawing/2014/main" id="{6E0C34E7-089F-560E-C793-04F4C902CB80}"/>
              </a:ext>
            </a:extLst>
          </p:cNvPr>
          <p:cNvSpPr txBox="1"/>
          <p:nvPr/>
        </p:nvSpPr>
        <p:spPr>
          <a:xfrm>
            <a:off x="8865963" y="5801690"/>
            <a:ext cx="2093843" cy="261610"/>
          </a:xfrm>
          <a:prstGeom prst="rect">
            <a:avLst/>
          </a:prstGeom>
          <a:noFill/>
        </p:spPr>
        <p:txBody>
          <a:bodyPr wrap="none" rtlCol="0">
            <a:spAutoFit/>
          </a:bodyPr>
          <a:lstStyle/>
          <a:p>
            <a:r>
              <a:rPr lang="en-US" sz="1100" dirty="0"/>
              <a:t>Image Courtesy of </a:t>
            </a:r>
            <a:r>
              <a:rPr lang="en-US" sz="1100" dirty="0" err="1"/>
              <a:t>Nikkeikin</a:t>
            </a:r>
            <a:r>
              <a:rPr lang="en-US" sz="1100" dirty="0"/>
              <a:t> ACT</a:t>
            </a:r>
          </a:p>
        </p:txBody>
      </p:sp>
    </p:spTree>
    <p:extLst>
      <p:ext uri="{BB962C8B-B14F-4D97-AF65-F5344CB8AC3E}">
        <p14:creationId xmlns:p14="http://schemas.microsoft.com/office/powerpoint/2010/main" val="654743841"/>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6EB1B-70EE-DC6C-F0DB-526730867284}"/>
              </a:ext>
            </a:extLst>
          </p:cNvPr>
          <p:cNvSpPr>
            <a:spLocks noGrp="1"/>
          </p:cNvSpPr>
          <p:nvPr>
            <p:ph type="title"/>
          </p:nvPr>
        </p:nvSpPr>
        <p:spPr/>
        <p:txBody>
          <a:bodyPr/>
          <a:lstStyle/>
          <a:p>
            <a:r>
              <a:rPr lang="en-US" b="1" dirty="0"/>
              <a:t>MAXUS® Addresses Regulatory Concerns (2)</a:t>
            </a:r>
            <a:endParaRPr lang="en-US" dirty="0"/>
          </a:p>
        </p:txBody>
      </p:sp>
      <p:sp>
        <p:nvSpPr>
          <p:cNvPr id="3" name="Content Placeholder 2">
            <a:extLst>
              <a:ext uri="{FF2B5EF4-FFF2-40B4-BE49-F238E27FC236}">
                <a16:creationId xmlns:a16="http://schemas.microsoft.com/office/drawing/2014/main" id="{77C3495F-570C-E6EB-4483-113917608775}"/>
              </a:ext>
            </a:extLst>
          </p:cNvPr>
          <p:cNvSpPr>
            <a:spLocks noGrp="1"/>
          </p:cNvSpPr>
          <p:nvPr>
            <p:ph idx="1"/>
          </p:nvPr>
        </p:nvSpPr>
        <p:spPr>
          <a:xfrm>
            <a:off x="838200" y="1825625"/>
            <a:ext cx="4325082" cy="4351338"/>
          </a:xfrm>
        </p:spPr>
        <p:txBody>
          <a:bodyPr/>
          <a:lstStyle/>
          <a:p>
            <a:r>
              <a:rPr lang="en-US" dirty="0"/>
              <a:t>Intimate Bonding of Core and Clad</a:t>
            </a:r>
          </a:p>
          <a:p>
            <a:pPr lvl="1"/>
            <a:r>
              <a:rPr lang="en-GB" dirty="0">
                <a:ea typeface="Calibri" panose="020F0502020204030204" pitchFamily="34" charset="0"/>
              </a:rPr>
              <a:t>D</a:t>
            </a:r>
            <a:r>
              <a:rPr lang="en-GB" dirty="0">
                <a:effectLst/>
                <a:ea typeface="Calibri" panose="020F0502020204030204" pitchFamily="34" charset="0"/>
              </a:rPr>
              <a:t>iffusion of AA5052 Magnesium into the A1070 Core </a:t>
            </a:r>
            <a:r>
              <a:rPr lang="en-GB" dirty="0">
                <a:ea typeface="Calibri" panose="020F0502020204030204" pitchFamily="34" charset="0"/>
              </a:rPr>
              <a:t>M</a:t>
            </a:r>
            <a:r>
              <a:rPr lang="en-GB" dirty="0">
                <a:effectLst/>
                <a:ea typeface="Calibri" panose="020F0502020204030204" pitchFamily="34" charset="0"/>
              </a:rPr>
              <a:t>atrix</a:t>
            </a:r>
            <a:r>
              <a:rPr lang="en-US" dirty="0">
                <a:effectLst/>
              </a:rPr>
              <a:t> </a:t>
            </a:r>
          </a:p>
          <a:p>
            <a:pPr lvl="1"/>
            <a:r>
              <a:rPr lang="en-US" dirty="0"/>
              <a:t>Combined with Near Theoretical Density, Preclude Possibility of Core-Clad Separation or Blister Formation</a:t>
            </a:r>
          </a:p>
          <a:p>
            <a:pPr lvl="1"/>
            <a:endParaRPr lang="en-US" dirty="0"/>
          </a:p>
        </p:txBody>
      </p:sp>
      <p:sp>
        <p:nvSpPr>
          <p:cNvPr id="4" name="Slide Number Placeholder 3">
            <a:extLst>
              <a:ext uri="{FF2B5EF4-FFF2-40B4-BE49-F238E27FC236}">
                <a16:creationId xmlns:a16="http://schemas.microsoft.com/office/drawing/2014/main" id="{DA297B28-AC86-DFF6-776D-23EFF242F86C}"/>
              </a:ext>
            </a:extLst>
          </p:cNvPr>
          <p:cNvSpPr>
            <a:spLocks noGrp="1"/>
          </p:cNvSpPr>
          <p:nvPr>
            <p:ph type="sldNum" sz="quarter" idx="12"/>
          </p:nvPr>
        </p:nvSpPr>
        <p:spPr/>
        <p:txBody>
          <a:bodyPr/>
          <a:lstStyle/>
          <a:p>
            <a:fld id="{B8E02835-BA37-5C46-929C-4424DF1B1CD7}" type="slidenum">
              <a:rPr lang="en-US" smtClean="0"/>
              <a:pPr/>
              <a:t>7</a:t>
            </a:fld>
            <a:endParaRPr lang="en-US"/>
          </a:p>
        </p:txBody>
      </p:sp>
      <p:grpSp>
        <p:nvGrpSpPr>
          <p:cNvPr id="5" name="Group 4">
            <a:extLst>
              <a:ext uri="{FF2B5EF4-FFF2-40B4-BE49-F238E27FC236}">
                <a16:creationId xmlns:a16="http://schemas.microsoft.com/office/drawing/2014/main" id="{02E54B83-8BCC-28CC-C636-28F46E8B2DFC}"/>
              </a:ext>
            </a:extLst>
          </p:cNvPr>
          <p:cNvGrpSpPr/>
          <p:nvPr/>
        </p:nvGrpSpPr>
        <p:grpSpPr>
          <a:xfrm>
            <a:off x="5512199" y="1977753"/>
            <a:ext cx="6447192" cy="2902493"/>
            <a:chOff x="2941825" y="3405604"/>
            <a:chExt cx="6901246" cy="3357119"/>
          </a:xfrm>
        </p:grpSpPr>
        <p:pic>
          <p:nvPicPr>
            <p:cNvPr id="6" name="図 10">
              <a:extLst>
                <a:ext uri="{FF2B5EF4-FFF2-40B4-BE49-F238E27FC236}">
                  <a16:creationId xmlns:a16="http://schemas.microsoft.com/office/drawing/2014/main" id="{3AEB638F-C4B6-2582-23FC-8649E1001F6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32153" y="3405604"/>
              <a:ext cx="2880368" cy="2834706"/>
            </a:xfrm>
            <a:prstGeom prst="rect">
              <a:avLst/>
            </a:prstGeom>
          </p:spPr>
        </p:pic>
        <p:pic>
          <p:nvPicPr>
            <p:cNvPr id="7" name="図 9">
              <a:extLst>
                <a:ext uri="{FF2B5EF4-FFF2-40B4-BE49-F238E27FC236}">
                  <a16:creationId xmlns:a16="http://schemas.microsoft.com/office/drawing/2014/main" id="{08CA0E7A-76DA-9C51-0218-72F49392BA5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7"/>
            <a:stretch/>
          </p:blipFill>
          <p:spPr>
            <a:xfrm>
              <a:off x="2941825" y="3409476"/>
              <a:ext cx="2547838" cy="3312000"/>
            </a:xfrm>
            <a:prstGeom prst="rect">
              <a:avLst/>
            </a:prstGeom>
          </p:spPr>
        </p:pic>
        <p:sp>
          <p:nvSpPr>
            <p:cNvPr id="8" name="円/楕円 11">
              <a:extLst>
                <a:ext uri="{FF2B5EF4-FFF2-40B4-BE49-F238E27FC236}">
                  <a16:creationId xmlns:a16="http://schemas.microsoft.com/office/drawing/2014/main" id="{FBEB2F60-EFEE-540C-92ED-456A0477D714}"/>
                </a:ext>
              </a:extLst>
            </p:cNvPr>
            <p:cNvSpPr/>
            <p:nvPr/>
          </p:nvSpPr>
          <p:spPr bwMode="auto">
            <a:xfrm>
              <a:off x="5178202" y="3757420"/>
              <a:ext cx="360046" cy="346459"/>
            </a:xfrm>
            <a:prstGeom prst="ellipse">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kumimoji="1" lang="ja-JP" altLang="en-US">
                <a:latin typeface="Tahoma" pitchFamily="34" charset="0"/>
                <a:ea typeface="ＭＳ Ｐゴシック" pitchFamily="50" charset="-128"/>
              </a:endParaRPr>
            </a:p>
          </p:txBody>
        </p:sp>
        <p:sp>
          <p:nvSpPr>
            <p:cNvPr id="9" name="Text Box 11">
              <a:extLst>
                <a:ext uri="{FF2B5EF4-FFF2-40B4-BE49-F238E27FC236}">
                  <a16:creationId xmlns:a16="http://schemas.microsoft.com/office/drawing/2014/main" id="{FCFE7218-AFC4-2679-E46A-C6E0319166F3}"/>
                </a:ext>
              </a:extLst>
            </p:cNvPr>
            <p:cNvSpPr txBox="1">
              <a:spLocks noChangeArrowheads="1"/>
            </p:cNvSpPr>
            <p:nvPr/>
          </p:nvSpPr>
          <p:spPr bwMode="auto">
            <a:xfrm>
              <a:off x="6368181" y="6301058"/>
              <a:ext cx="2808312" cy="461665"/>
            </a:xfrm>
            <a:prstGeom prst="rect">
              <a:avLst/>
            </a:prstGeom>
            <a:noFill/>
            <a:ln>
              <a:noFill/>
            </a:ln>
          </p:spPr>
          <p:txBody>
            <a:bodyPr wrap="square">
              <a:spAutoFit/>
            </a:bodyPr>
            <a:lstStyle>
              <a:lvl1pPr marL="355600" indent="-355600" eaLnBrk="0" hangingPunct="0">
                <a:tabLst>
                  <a:tab pos="174625" algn="l"/>
                  <a:tab pos="1612900" algn="l"/>
                  <a:tab pos="2514600" algn="l"/>
                </a:tabLst>
                <a:defRPr kumimoji="1">
                  <a:solidFill>
                    <a:schemeClr val="tx1"/>
                  </a:solidFill>
                  <a:latin typeface="Tahoma" pitchFamily="34" charset="0"/>
                  <a:ea typeface="ＭＳ Ｐゴシック" pitchFamily="50" charset="-128"/>
                </a:defRPr>
              </a:lvl1pPr>
              <a:lvl2pPr marL="742950" indent="-285750" eaLnBrk="0" hangingPunct="0">
                <a:tabLst>
                  <a:tab pos="174625" algn="l"/>
                  <a:tab pos="1612900" algn="l"/>
                  <a:tab pos="2514600" algn="l"/>
                </a:tabLst>
                <a:defRPr kumimoji="1">
                  <a:solidFill>
                    <a:schemeClr val="tx1"/>
                  </a:solidFill>
                  <a:latin typeface="Tahoma" pitchFamily="34" charset="0"/>
                  <a:ea typeface="ＭＳ Ｐゴシック" pitchFamily="50" charset="-128"/>
                </a:defRPr>
              </a:lvl2pPr>
              <a:lvl3pPr marL="1143000" indent="-228600" eaLnBrk="0" hangingPunct="0">
                <a:tabLst>
                  <a:tab pos="174625" algn="l"/>
                  <a:tab pos="1612900" algn="l"/>
                  <a:tab pos="2514600" algn="l"/>
                </a:tabLst>
                <a:defRPr kumimoji="1">
                  <a:solidFill>
                    <a:schemeClr val="tx1"/>
                  </a:solidFill>
                  <a:latin typeface="Tahoma" pitchFamily="34" charset="0"/>
                  <a:ea typeface="ＭＳ Ｐゴシック" pitchFamily="50" charset="-128"/>
                </a:defRPr>
              </a:lvl3pPr>
              <a:lvl4pPr marL="1600200" indent="-228600" eaLnBrk="0" hangingPunct="0">
                <a:tabLst>
                  <a:tab pos="174625" algn="l"/>
                  <a:tab pos="1612900" algn="l"/>
                  <a:tab pos="2514600" algn="l"/>
                </a:tabLst>
                <a:defRPr kumimoji="1">
                  <a:solidFill>
                    <a:schemeClr val="tx1"/>
                  </a:solidFill>
                  <a:latin typeface="Tahoma" pitchFamily="34" charset="0"/>
                  <a:ea typeface="ＭＳ Ｐゴシック" pitchFamily="50" charset="-128"/>
                </a:defRPr>
              </a:lvl4pPr>
              <a:lvl5pPr marL="2057400" indent="-228600" eaLnBrk="0" hangingPunct="0">
                <a:tabLst>
                  <a:tab pos="174625" algn="l"/>
                  <a:tab pos="1612900" algn="l"/>
                  <a:tab pos="2514600" algn="l"/>
                </a:tabLst>
                <a:defRPr kumimoji="1">
                  <a:solidFill>
                    <a:schemeClr val="tx1"/>
                  </a:solidFill>
                  <a:latin typeface="Tahoma" pitchFamily="34" charset="0"/>
                  <a:ea typeface="ＭＳ Ｐゴシック" pitchFamily="50" charset="-128"/>
                </a:defRPr>
              </a:lvl5pPr>
              <a:lvl6pPr marL="2514600" indent="-228600" algn="ctr" eaLnBrk="0" fontAlgn="base" hangingPunct="0">
                <a:spcBef>
                  <a:spcPct val="0"/>
                </a:spcBef>
                <a:spcAft>
                  <a:spcPct val="0"/>
                </a:spcAft>
                <a:tabLst>
                  <a:tab pos="174625" algn="l"/>
                  <a:tab pos="1612900" algn="l"/>
                  <a:tab pos="2514600" algn="l"/>
                </a:tabLst>
                <a:defRPr kumimoji="1">
                  <a:solidFill>
                    <a:schemeClr val="tx1"/>
                  </a:solidFill>
                  <a:latin typeface="Tahoma" pitchFamily="34" charset="0"/>
                  <a:ea typeface="ＭＳ Ｐゴシック" pitchFamily="50" charset="-128"/>
                </a:defRPr>
              </a:lvl6pPr>
              <a:lvl7pPr marL="2971800" indent="-228600" algn="ctr" eaLnBrk="0" fontAlgn="base" hangingPunct="0">
                <a:spcBef>
                  <a:spcPct val="0"/>
                </a:spcBef>
                <a:spcAft>
                  <a:spcPct val="0"/>
                </a:spcAft>
                <a:tabLst>
                  <a:tab pos="174625" algn="l"/>
                  <a:tab pos="1612900" algn="l"/>
                  <a:tab pos="2514600" algn="l"/>
                </a:tabLst>
                <a:defRPr kumimoji="1">
                  <a:solidFill>
                    <a:schemeClr val="tx1"/>
                  </a:solidFill>
                  <a:latin typeface="Tahoma" pitchFamily="34" charset="0"/>
                  <a:ea typeface="ＭＳ Ｐゴシック" pitchFamily="50" charset="-128"/>
                </a:defRPr>
              </a:lvl7pPr>
              <a:lvl8pPr marL="3429000" indent="-228600" algn="ctr" eaLnBrk="0" fontAlgn="base" hangingPunct="0">
                <a:spcBef>
                  <a:spcPct val="0"/>
                </a:spcBef>
                <a:spcAft>
                  <a:spcPct val="0"/>
                </a:spcAft>
                <a:tabLst>
                  <a:tab pos="174625" algn="l"/>
                  <a:tab pos="1612900" algn="l"/>
                  <a:tab pos="2514600" algn="l"/>
                </a:tabLst>
                <a:defRPr kumimoji="1">
                  <a:solidFill>
                    <a:schemeClr val="tx1"/>
                  </a:solidFill>
                  <a:latin typeface="Tahoma" pitchFamily="34" charset="0"/>
                  <a:ea typeface="ＭＳ Ｐゴシック" pitchFamily="50" charset="-128"/>
                </a:defRPr>
              </a:lvl8pPr>
              <a:lvl9pPr marL="3886200" indent="-228600" algn="ctr" eaLnBrk="0" fontAlgn="base" hangingPunct="0">
                <a:spcBef>
                  <a:spcPct val="0"/>
                </a:spcBef>
                <a:spcAft>
                  <a:spcPct val="0"/>
                </a:spcAft>
                <a:tabLst>
                  <a:tab pos="174625" algn="l"/>
                  <a:tab pos="1612900" algn="l"/>
                  <a:tab pos="2514600" algn="l"/>
                </a:tabLst>
                <a:defRPr kumimoji="1">
                  <a:solidFill>
                    <a:schemeClr val="tx1"/>
                  </a:solidFill>
                  <a:latin typeface="Tahoma" pitchFamily="34" charset="0"/>
                  <a:ea typeface="ＭＳ Ｐゴシック" pitchFamily="50" charset="-128"/>
                </a:defRPr>
              </a:lvl9pPr>
            </a:lstStyle>
            <a:p>
              <a:pPr marL="360363" indent="-360363" algn="ctr" eaLnBrk="1" hangingPunct="1">
                <a:tabLst/>
              </a:pPr>
              <a:r>
                <a:rPr lang="en-US" altLang="ja-JP" sz="2400" dirty="0">
                  <a:latin typeface="+mj-lt"/>
                  <a:ea typeface="+mj-ea"/>
                </a:rPr>
                <a:t>Mapping of Mg</a:t>
              </a:r>
            </a:p>
          </p:txBody>
        </p:sp>
        <p:cxnSp>
          <p:nvCxnSpPr>
            <p:cNvPr id="10" name="曲線コネクタ 17">
              <a:extLst>
                <a:ext uri="{FF2B5EF4-FFF2-40B4-BE49-F238E27FC236}">
                  <a16:creationId xmlns:a16="http://schemas.microsoft.com/office/drawing/2014/main" id="{16AAF6E2-8434-5469-07F8-EEE879792ABE}"/>
                </a:ext>
              </a:extLst>
            </p:cNvPr>
            <p:cNvCxnSpPr>
              <a:stCxn id="8" idx="6"/>
              <a:endCxn id="6" idx="1"/>
            </p:cNvCxnSpPr>
            <p:nvPr/>
          </p:nvCxnSpPr>
          <p:spPr bwMode="auto">
            <a:xfrm>
              <a:off x="5538249" y="3930649"/>
              <a:ext cx="793905" cy="892308"/>
            </a:xfrm>
            <a:prstGeom prst="curvedConnector3">
              <a:avLst>
                <a:gd name="adj1" fmla="val 50000"/>
              </a:avLst>
            </a:prstGeom>
            <a:ln>
              <a:headEnd type="none" w="med" len="med"/>
              <a:tailEnd type="arrow"/>
            </a:ln>
          </p:spPr>
          <p:style>
            <a:lnRef idx="3">
              <a:schemeClr val="dk1"/>
            </a:lnRef>
            <a:fillRef idx="0">
              <a:schemeClr val="dk1"/>
            </a:fillRef>
            <a:effectRef idx="2">
              <a:schemeClr val="dk1"/>
            </a:effectRef>
            <a:fontRef idx="minor">
              <a:schemeClr val="tx1"/>
            </a:fontRef>
          </p:style>
        </p:cxnSp>
        <p:pic>
          <p:nvPicPr>
            <p:cNvPr id="11" name="Picture 2">
              <a:extLst>
                <a:ext uri="{FF2B5EF4-FFF2-40B4-BE49-F238E27FC236}">
                  <a16:creationId xmlns:a16="http://schemas.microsoft.com/office/drawing/2014/main" id="{783139A7-0177-7C4F-6E40-FC192901BA7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212522" y="3407401"/>
              <a:ext cx="630549" cy="2837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24">
              <a:extLst>
                <a:ext uri="{FF2B5EF4-FFF2-40B4-BE49-F238E27FC236}">
                  <a16:creationId xmlns:a16="http://schemas.microsoft.com/office/drawing/2014/main" id="{5B135968-DE48-5BC8-1881-2E9F77FB49E1}"/>
                </a:ext>
              </a:extLst>
            </p:cNvPr>
            <p:cNvSpPr txBox="1"/>
            <p:nvPr/>
          </p:nvSpPr>
          <p:spPr>
            <a:xfrm>
              <a:off x="3964245" y="3521646"/>
              <a:ext cx="905748" cy="471549"/>
            </a:xfrm>
            <a:prstGeom prst="rect">
              <a:avLst/>
            </a:prstGeom>
            <a:noFill/>
          </p:spPr>
          <p:txBody>
            <a:bodyPr wrap="square" rtlCol="0">
              <a:spAutoFit/>
            </a:bodyPr>
            <a:lstStyle/>
            <a:p>
              <a:r>
                <a:rPr lang="en-US" sz="2400" dirty="0">
                  <a:solidFill>
                    <a:srgbClr val="000000"/>
                  </a:solidFill>
                  <a:latin typeface="Century" charset="0"/>
                  <a:ea typeface="ＭＳ 明朝" charset="-128"/>
                  <a:cs typeface="Times New Roman" charset="0"/>
                </a:rPr>
                <a:t>Clad</a:t>
              </a:r>
              <a:endParaRPr lang="en-US" sz="1200" dirty="0">
                <a:latin typeface="Times New Roman" charset="0"/>
                <a:ea typeface="ＭＳ 明朝" charset="-128"/>
              </a:endParaRPr>
            </a:p>
          </p:txBody>
        </p:sp>
        <p:sp>
          <p:nvSpPr>
            <p:cNvPr id="13" name="Text Box 24">
              <a:extLst>
                <a:ext uri="{FF2B5EF4-FFF2-40B4-BE49-F238E27FC236}">
                  <a16:creationId xmlns:a16="http://schemas.microsoft.com/office/drawing/2014/main" id="{5930CB4F-04AE-C8F9-AF2B-E996DFFF2F16}"/>
                </a:ext>
              </a:extLst>
            </p:cNvPr>
            <p:cNvSpPr txBox="1"/>
            <p:nvPr/>
          </p:nvSpPr>
          <p:spPr>
            <a:xfrm>
              <a:off x="4036164" y="4703224"/>
              <a:ext cx="905748" cy="471549"/>
            </a:xfrm>
            <a:prstGeom prst="rect">
              <a:avLst/>
            </a:prstGeom>
            <a:noFill/>
          </p:spPr>
          <p:txBody>
            <a:bodyPr wrap="square" rtlCol="0">
              <a:spAutoFit/>
            </a:bodyPr>
            <a:lstStyle/>
            <a:p>
              <a:r>
                <a:rPr lang="en-US" sz="2400" dirty="0">
                  <a:solidFill>
                    <a:srgbClr val="000000"/>
                  </a:solidFill>
                  <a:latin typeface="Century" charset="0"/>
                  <a:ea typeface="ＭＳ 明朝" charset="-128"/>
                  <a:cs typeface="Times New Roman" charset="0"/>
                </a:rPr>
                <a:t>Core</a:t>
              </a:r>
              <a:endParaRPr lang="en-US" sz="1200" dirty="0">
                <a:latin typeface="Times New Roman" charset="0"/>
                <a:ea typeface="ＭＳ 明朝" charset="-128"/>
              </a:endParaRPr>
            </a:p>
          </p:txBody>
        </p:sp>
      </p:grpSp>
      <p:sp>
        <p:nvSpPr>
          <p:cNvPr id="14" name="TextBox 13">
            <a:extLst>
              <a:ext uri="{FF2B5EF4-FFF2-40B4-BE49-F238E27FC236}">
                <a16:creationId xmlns:a16="http://schemas.microsoft.com/office/drawing/2014/main" id="{AD178E42-C3F0-3D84-7110-D2A9504892DD}"/>
              </a:ext>
            </a:extLst>
          </p:cNvPr>
          <p:cNvSpPr txBox="1"/>
          <p:nvPr/>
        </p:nvSpPr>
        <p:spPr>
          <a:xfrm>
            <a:off x="7769616" y="5356688"/>
            <a:ext cx="2093843" cy="261610"/>
          </a:xfrm>
          <a:prstGeom prst="rect">
            <a:avLst/>
          </a:prstGeom>
          <a:noFill/>
        </p:spPr>
        <p:txBody>
          <a:bodyPr wrap="none" rtlCol="0">
            <a:spAutoFit/>
          </a:bodyPr>
          <a:lstStyle/>
          <a:p>
            <a:r>
              <a:rPr lang="en-US" sz="1100" dirty="0"/>
              <a:t>Images Courtesy of </a:t>
            </a:r>
            <a:r>
              <a:rPr lang="en-US" sz="1100" dirty="0" err="1"/>
              <a:t>Nikkeikin</a:t>
            </a:r>
            <a:r>
              <a:rPr lang="en-US" sz="1100" dirty="0"/>
              <a:t> ACT</a:t>
            </a:r>
          </a:p>
        </p:txBody>
      </p:sp>
    </p:spTree>
    <p:extLst>
      <p:ext uri="{BB962C8B-B14F-4D97-AF65-F5344CB8AC3E}">
        <p14:creationId xmlns:p14="http://schemas.microsoft.com/office/powerpoint/2010/main" val="1873125559"/>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MAXUS® Advantages</a:t>
            </a:r>
          </a:p>
        </p:txBody>
      </p:sp>
      <p:sp>
        <p:nvSpPr>
          <p:cNvPr id="3" name="Content Placeholder 2"/>
          <p:cNvSpPr>
            <a:spLocks noGrp="1"/>
          </p:cNvSpPr>
          <p:nvPr>
            <p:ph idx="1"/>
          </p:nvPr>
        </p:nvSpPr>
        <p:spPr>
          <a:xfrm>
            <a:off x="838200" y="1825625"/>
            <a:ext cx="6717632" cy="4351338"/>
          </a:xfrm>
        </p:spPr>
        <p:txBody>
          <a:bodyPr>
            <a:normAutofit fontScale="85000" lnSpcReduction="10000"/>
          </a:bodyPr>
          <a:lstStyle/>
          <a:p>
            <a:r>
              <a:rPr lang="en-US" dirty="0"/>
              <a:t>Fabrication Supports Cutting and Bending to Shape</a:t>
            </a:r>
          </a:p>
          <a:p>
            <a:r>
              <a:rPr lang="en-US" dirty="0"/>
              <a:t>Clad Reduces Material Transfer from Roller</a:t>
            </a:r>
          </a:p>
          <a:p>
            <a:pPr lvl="1"/>
            <a:r>
              <a:rPr lang="en-US" dirty="0"/>
              <a:t>Boron-Carbide at Absorber Surface Increases Material Transfer from Roller</a:t>
            </a:r>
          </a:p>
          <a:p>
            <a:pPr lvl="2"/>
            <a:r>
              <a:rPr lang="en-US" dirty="0"/>
              <a:t>Embedded particles serve as a nucleus for pitting corrosion</a:t>
            </a:r>
          </a:p>
          <a:p>
            <a:r>
              <a:rPr lang="en-US" dirty="0"/>
              <a:t>AA 5052 Clad Has Well Documented Corrosion Performance</a:t>
            </a:r>
          </a:p>
          <a:p>
            <a:pPr lvl="1"/>
            <a:r>
              <a:rPr lang="en-US" dirty="0"/>
              <a:t>Assures Long-Term Performance in the Operational Environment</a:t>
            </a:r>
          </a:p>
          <a:p>
            <a:r>
              <a:rPr lang="en-US" dirty="0"/>
              <a:t>Clad Provides Protective Surface</a:t>
            </a:r>
          </a:p>
          <a:p>
            <a:pPr lvl="1"/>
            <a:r>
              <a:rPr lang="en-US" dirty="0"/>
              <a:t>Handling</a:t>
            </a:r>
          </a:p>
          <a:p>
            <a:pPr lvl="1"/>
            <a:r>
              <a:rPr lang="en-US" dirty="0"/>
              <a:t>Final Service Fabrication/Installation</a:t>
            </a:r>
          </a:p>
          <a:p>
            <a:pPr lvl="1"/>
            <a:r>
              <a:rPr lang="en-US" dirty="0"/>
              <a:t>Assures Areal Density Not Affected</a:t>
            </a:r>
          </a:p>
        </p:txBody>
      </p:sp>
      <p:sp>
        <p:nvSpPr>
          <p:cNvPr id="4" name="Slide Number Placeholder 3"/>
          <p:cNvSpPr>
            <a:spLocks noGrp="1"/>
          </p:cNvSpPr>
          <p:nvPr>
            <p:ph type="sldNum" sz="quarter" idx="12"/>
          </p:nvPr>
        </p:nvSpPr>
        <p:spPr/>
        <p:txBody>
          <a:bodyPr/>
          <a:lstStyle/>
          <a:p>
            <a:fld id="{B8E02835-BA37-5C46-929C-4424DF1B1CD7}" type="slidenum">
              <a:rPr lang="en-US" smtClean="0"/>
              <a:pPr/>
              <a:t>8</a:t>
            </a:fld>
            <a:endParaRPr lang="en-US"/>
          </a:p>
        </p:txBody>
      </p:sp>
      <p:pic>
        <p:nvPicPr>
          <p:cNvPr id="5" name="Picture 4" descr="A picture containing indoor&#10;&#10;Description automatically generated">
            <a:extLst>
              <a:ext uri="{FF2B5EF4-FFF2-40B4-BE49-F238E27FC236}">
                <a16:creationId xmlns:a16="http://schemas.microsoft.com/office/drawing/2014/main" id="{7BED9D1B-0FCE-92BC-4BE7-620E6EEB07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43170" y="1873952"/>
            <a:ext cx="4146795" cy="3110096"/>
          </a:xfrm>
          <a:prstGeom prst="rect">
            <a:avLst/>
          </a:prstGeom>
        </p:spPr>
      </p:pic>
      <p:sp>
        <p:nvSpPr>
          <p:cNvPr id="6" name="TextBox 5">
            <a:extLst>
              <a:ext uri="{FF2B5EF4-FFF2-40B4-BE49-F238E27FC236}">
                <a16:creationId xmlns:a16="http://schemas.microsoft.com/office/drawing/2014/main" id="{9E44F463-BD49-D676-8AE0-7D90A46235EC}"/>
              </a:ext>
            </a:extLst>
          </p:cNvPr>
          <p:cNvSpPr txBox="1"/>
          <p:nvPr/>
        </p:nvSpPr>
        <p:spPr>
          <a:xfrm>
            <a:off x="8505113" y="4974991"/>
            <a:ext cx="2422907" cy="307777"/>
          </a:xfrm>
          <a:prstGeom prst="rect">
            <a:avLst/>
          </a:prstGeom>
          <a:noFill/>
        </p:spPr>
        <p:txBody>
          <a:bodyPr wrap="none" rtlCol="0">
            <a:spAutoFit/>
          </a:bodyPr>
          <a:lstStyle/>
          <a:p>
            <a:r>
              <a:rPr lang="en-US" sz="1400" dirty="0"/>
              <a:t>ACT Niigata Fabrication Facility</a:t>
            </a:r>
          </a:p>
        </p:txBody>
      </p:sp>
      <p:sp>
        <p:nvSpPr>
          <p:cNvPr id="7" name="TextBox 6">
            <a:extLst>
              <a:ext uri="{FF2B5EF4-FFF2-40B4-BE49-F238E27FC236}">
                <a16:creationId xmlns:a16="http://schemas.microsoft.com/office/drawing/2014/main" id="{54F7B433-6823-B240-A1C7-CC9D6D3A3B3F}"/>
              </a:ext>
            </a:extLst>
          </p:cNvPr>
          <p:cNvSpPr txBox="1"/>
          <p:nvPr/>
        </p:nvSpPr>
        <p:spPr>
          <a:xfrm>
            <a:off x="8610600" y="5688754"/>
            <a:ext cx="2093843" cy="261610"/>
          </a:xfrm>
          <a:prstGeom prst="rect">
            <a:avLst/>
          </a:prstGeom>
          <a:noFill/>
        </p:spPr>
        <p:txBody>
          <a:bodyPr wrap="none" rtlCol="0">
            <a:spAutoFit/>
          </a:bodyPr>
          <a:lstStyle/>
          <a:p>
            <a:r>
              <a:rPr lang="en-US" sz="1100" dirty="0"/>
              <a:t>Image Courtesy of </a:t>
            </a:r>
            <a:r>
              <a:rPr lang="en-US" sz="1100" dirty="0" err="1"/>
              <a:t>Nikkeikin</a:t>
            </a:r>
            <a:r>
              <a:rPr lang="en-US" sz="1100" dirty="0"/>
              <a:t> ACT</a:t>
            </a:r>
          </a:p>
        </p:txBody>
      </p:sp>
    </p:spTree>
    <p:extLst>
      <p:ext uri="{BB962C8B-B14F-4D97-AF65-F5344CB8AC3E}">
        <p14:creationId xmlns:p14="http://schemas.microsoft.com/office/powerpoint/2010/main" val="1489361387"/>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MAXUS® Testing and Operational Experience</a:t>
            </a:r>
          </a:p>
        </p:txBody>
      </p:sp>
      <p:sp>
        <p:nvSpPr>
          <p:cNvPr id="3" name="Content Placeholder 2"/>
          <p:cNvSpPr>
            <a:spLocks noGrp="1"/>
          </p:cNvSpPr>
          <p:nvPr>
            <p:ph idx="1"/>
          </p:nvPr>
        </p:nvSpPr>
        <p:spPr/>
        <p:txBody>
          <a:bodyPr>
            <a:normAutofit/>
          </a:bodyPr>
          <a:lstStyle/>
          <a:p>
            <a:r>
              <a:rPr lang="en-US" dirty="0"/>
              <a:t>Production Requirements</a:t>
            </a:r>
          </a:p>
          <a:p>
            <a:pPr lvl="1"/>
            <a:r>
              <a:rPr lang="en-GB" dirty="0">
                <a:ea typeface="Calibri" panose="020F0502020204030204" pitchFamily="34" charset="0"/>
              </a:rPr>
              <a:t>Must Meet M</a:t>
            </a:r>
            <a:r>
              <a:rPr lang="en-GB" dirty="0">
                <a:effectLst/>
                <a:ea typeface="Calibri" panose="020F0502020204030204" pitchFamily="34" charset="0"/>
              </a:rPr>
              <a:t>aterial, Dimensional and Boron-10 Areal </a:t>
            </a:r>
            <a:r>
              <a:rPr lang="en-GB" dirty="0">
                <a:ea typeface="Calibri" panose="020F0502020204030204" pitchFamily="34" charset="0"/>
              </a:rPr>
              <a:t>D</a:t>
            </a:r>
            <a:r>
              <a:rPr lang="en-GB" dirty="0">
                <a:effectLst/>
                <a:ea typeface="Calibri" panose="020F0502020204030204" pitchFamily="34" charset="0"/>
              </a:rPr>
              <a:t>ensity </a:t>
            </a:r>
            <a:r>
              <a:rPr lang="en-GB" dirty="0">
                <a:ea typeface="Calibri" panose="020F0502020204030204" pitchFamily="34" charset="0"/>
              </a:rPr>
              <a:t>S</a:t>
            </a:r>
            <a:r>
              <a:rPr lang="en-GB" dirty="0">
                <a:effectLst/>
                <a:ea typeface="Calibri" panose="020F0502020204030204" pitchFamily="34" charset="0"/>
              </a:rPr>
              <a:t>pecifications</a:t>
            </a:r>
            <a:endParaRPr lang="en-US" dirty="0"/>
          </a:p>
          <a:p>
            <a:r>
              <a:rPr lang="en-GB" dirty="0"/>
              <a:t>Production Material Boron-10 Areal Density Tests</a:t>
            </a:r>
          </a:p>
          <a:p>
            <a:pPr lvl="1"/>
            <a:r>
              <a:rPr lang="en-GB" dirty="0"/>
              <a:t>Meets or Exceeds Customer Specification</a:t>
            </a:r>
          </a:p>
          <a:p>
            <a:pPr lvl="1"/>
            <a:r>
              <a:rPr lang="en-GB" dirty="0"/>
              <a:t>10CFR Appendix B, NQA-1 Compliant Records and Test Coupon Archive</a:t>
            </a:r>
          </a:p>
          <a:p>
            <a:pPr lvl="1"/>
            <a:r>
              <a:rPr lang="en-GB" dirty="0"/>
              <a:t>Customer May Consider Use of Documented Additional Available Areal Density</a:t>
            </a:r>
            <a:endParaRPr lang="en-US" dirty="0"/>
          </a:p>
        </p:txBody>
      </p:sp>
      <p:sp>
        <p:nvSpPr>
          <p:cNvPr id="4" name="Slide Number Placeholder 3"/>
          <p:cNvSpPr>
            <a:spLocks noGrp="1"/>
          </p:cNvSpPr>
          <p:nvPr>
            <p:ph type="sldNum" sz="quarter" idx="12"/>
          </p:nvPr>
        </p:nvSpPr>
        <p:spPr/>
        <p:txBody>
          <a:bodyPr/>
          <a:lstStyle/>
          <a:p>
            <a:fld id="{B8E02835-BA37-5C46-929C-4424DF1B1CD7}" type="slidenum">
              <a:rPr lang="en-US" smtClean="0"/>
              <a:pPr/>
              <a:t>9</a:t>
            </a:fld>
            <a:endParaRPr lang="en-US"/>
          </a:p>
        </p:txBody>
      </p:sp>
    </p:spTree>
    <p:extLst>
      <p:ext uri="{BB962C8B-B14F-4D97-AF65-F5344CB8AC3E}">
        <p14:creationId xmlns:p14="http://schemas.microsoft.com/office/powerpoint/2010/main" val="1863648002"/>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37409</TotalTime>
  <Words>1348</Words>
  <Application>Microsoft Macintosh PowerPoint</Application>
  <PresentationFormat>Widescreen</PresentationFormat>
  <Paragraphs>161</Paragraphs>
  <Slides>14</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Century</vt:lpstr>
      <vt:lpstr>Tahoma</vt:lpstr>
      <vt:lpstr>Times New Roman</vt:lpstr>
      <vt:lpstr>Office Theme</vt:lpstr>
      <vt:lpstr>Advantages of Next Generation Clad Neutron Absorber for Spent Nuclear Fuel Storage and Transportation Needs through Examination of MAXUS® </vt:lpstr>
      <vt:lpstr>Presentation Overview</vt:lpstr>
      <vt:lpstr>Early Clad Aluminum-Based Neutron Absorbers</vt:lpstr>
      <vt:lpstr>Operating Experience with Early Clad Aluminum-Based Neutron Absorbers</vt:lpstr>
      <vt:lpstr>Development of MAXUS®</vt:lpstr>
      <vt:lpstr>MAXUS® Addresses Regulatory Concerns</vt:lpstr>
      <vt:lpstr>MAXUS® Addresses Regulatory Concerns (2)</vt:lpstr>
      <vt:lpstr>MAXUS® Advantages</vt:lpstr>
      <vt:lpstr>MAXUS® Testing and Operational Experience</vt:lpstr>
      <vt:lpstr>MAXUS® Testing and Operational Experience </vt:lpstr>
      <vt:lpstr>MAXUS® Accelerated Corrosion Test</vt:lpstr>
      <vt:lpstr>MAXUS® Industry Experience</vt:lpstr>
      <vt:lpstr>Conclusions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MAXUS® Corrosion Performance in Spent Fuel Pool Environments</dc:title>
  <dc:subject/>
  <dc:creator>Matt Eyre</dc:creator>
  <cp:keywords/>
  <dc:description/>
  <cp:lastModifiedBy>Matt Eyre</cp:lastModifiedBy>
  <cp:revision>278</cp:revision>
  <cp:lastPrinted>2023-05-10T16:54:20Z</cp:lastPrinted>
  <dcterms:created xsi:type="dcterms:W3CDTF">2016-08-31T16:49:32Z</dcterms:created>
  <dcterms:modified xsi:type="dcterms:W3CDTF">2023-06-14T15:01:30Z</dcterms:modified>
  <cp:category/>
</cp:coreProperties>
</file>