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3" r:id="rId3"/>
    <p:sldId id="257" r:id="rId4"/>
    <p:sldId id="259" r:id="rId5"/>
    <p:sldId id="260" r:id="rId6"/>
    <p:sldId id="262" r:id="rId7"/>
    <p:sldId id="263" r:id="rId8"/>
    <p:sldId id="261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78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ABDDF-5593-46B6-A1C6-186D1EEB542E}" type="datetimeFigureOut">
              <a:rPr lang="en-US" smtClean="0"/>
              <a:pPr/>
              <a:t>2/9/2017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B5FFE-FF64-4F33-8532-1BA50A559D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ABDDF-5593-46B6-A1C6-186D1EEB542E}" type="datetimeFigureOut">
              <a:rPr lang="en-US" smtClean="0"/>
              <a:pPr/>
              <a:t>2/9/2017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B5FFE-FF64-4F33-8532-1BA50A559D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ABDDF-5593-46B6-A1C6-186D1EEB542E}" type="datetimeFigureOut">
              <a:rPr lang="en-US" smtClean="0"/>
              <a:pPr/>
              <a:t>2/9/2017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B5FFE-FF64-4F33-8532-1BA50A559D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ABDDF-5593-46B6-A1C6-186D1EEB542E}" type="datetimeFigureOut">
              <a:rPr lang="en-US" smtClean="0"/>
              <a:pPr/>
              <a:t>2/9/2017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B5FFE-FF64-4F33-8532-1BA50A559D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ABDDF-5593-46B6-A1C6-186D1EEB542E}" type="datetimeFigureOut">
              <a:rPr lang="en-US" smtClean="0"/>
              <a:pPr/>
              <a:t>2/9/2017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B5FFE-FF64-4F33-8532-1BA50A559D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ABDDF-5593-46B6-A1C6-186D1EEB542E}" type="datetimeFigureOut">
              <a:rPr lang="en-US" smtClean="0"/>
              <a:pPr/>
              <a:t>2/9/2017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B5FFE-FF64-4F33-8532-1BA50A559D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ABDDF-5593-46B6-A1C6-186D1EEB542E}" type="datetimeFigureOut">
              <a:rPr lang="en-US" smtClean="0"/>
              <a:pPr/>
              <a:t>2/9/2017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B5FFE-FF64-4F33-8532-1BA50A559D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ABDDF-5593-46B6-A1C6-186D1EEB542E}" type="datetimeFigureOut">
              <a:rPr lang="en-US" smtClean="0"/>
              <a:pPr/>
              <a:t>2/9/2017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B5FFE-FF64-4F33-8532-1BA50A559D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ABDDF-5593-46B6-A1C6-186D1EEB542E}" type="datetimeFigureOut">
              <a:rPr lang="en-US" smtClean="0"/>
              <a:pPr/>
              <a:t>2/9/2017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B5FFE-FF64-4F33-8532-1BA50A559D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ABDDF-5593-46B6-A1C6-186D1EEB542E}" type="datetimeFigureOut">
              <a:rPr lang="en-US" smtClean="0"/>
              <a:pPr/>
              <a:t>2/9/2017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B5FFE-FF64-4F33-8532-1BA50A559D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5ABDDF-5593-46B6-A1C6-186D1EEB542E}" type="datetimeFigureOut">
              <a:rPr lang="en-US" smtClean="0"/>
              <a:pPr/>
              <a:t>2/9/2017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D2B5FFE-FF64-4F33-8532-1BA50A559D6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D5ABDDF-5593-46B6-A1C6-186D1EEB542E}" type="datetimeFigureOut">
              <a:rPr lang="en-US" smtClean="0"/>
              <a:pPr/>
              <a:t>2/9/2017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D2B5FFE-FF64-4F33-8532-1BA50A559D6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DrRichardYen@Yahoo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mailto:DrRichardYen@Yahoo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600200"/>
            <a:ext cx="7851648" cy="1828800"/>
          </a:xfrm>
        </p:spPr>
        <p:txBody>
          <a:bodyPr>
            <a:normAutofit/>
          </a:bodyPr>
          <a:lstStyle/>
          <a:p>
            <a:pPr algn="ctr"/>
            <a:r>
              <a:rPr lang="zh-TW" altLang="en-US" sz="6600" dirty="0" smtClean="0"/>
              <a:t>傳福音</a:t>
            </a:r>
            <a:r>
              <a:rPr lang="en-US" altLang="zh-TW" sz="6600" dirty="0" smtClean="0"/>
              <a:t>,</a:t>
            </a:r>
            <a:r>
              <a:rPr lang="en-US" sz="6600" dirty="0" smtClean="0"/>
              <a:t> </a:t>
            </a:r>
            <a:r>
              <a:rPr lang="zh-TW" altLang="en-US" sz="6600" dirty="0" smtClean="0"/>
              <a:t>蒙祝福</a:t>
            </a:r>
            <a:endParaRPr lang="en-US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038600"/>
            <a:ext cx="8077200" cy="838200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en-US" sz="3200" dirty="0" smtClean="0">
                <a:hlinkClick r:id="rId2"/>
              </a:rPr>
              <a:t>DrRichardYen@Yahoo.com</a:t>
            </a:r>
            <a:endParaRPr lang="en-US" sz="3200" dirty="0" smtClean="0"/>
          </a:p>
          <a:p>
            <a:pPr algn="ctr"/>
            <a:r>
              <a:rPr lang="en-US" sz="3200" dirty="0" smtClean="0"/>
              <a:t>714-914-2340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700" b="1" dirty="0" smtClean="0">
                <a:latin typeface="SimSun" pitchFamily="2" charset="-122"/>
                <a:ea typeface="SimSun" pitchFamily="2" charset="-122"/>
              </a:rPr>
              <a:t>     </a:t>
            </a:r>
            <a:r>
              <a:rPr lang="en-US" sz="2700" b="1" dirty="0" smtClean="0">
                <a:latin typeface="SimSun" pitchFamily="2" charset="-122"/>
                <a:ea typeface="SimSun" pitchFamily="2" charset="-122"/>
              </a:rPr>
              <a:t>       </a:t>
            </a:r>
            <a:r>
              <a:rPr lang="en-US" sz="3100" b="1" dirty="0" smtClean="0">
                <a:solidFill>
                  <a:schemeClr val="accent2">
                    <a:lumMod val="50000"/>
                  </a:schemeClr>
                </a:solidFill>
                <a:latin typeface="SimSun" pitchFamily="2" charset="-122"/>
                <a:ea typeface="SimSun" pitchFamily="2" charset="-122"/>
              </a:rPr>
              <a:t>“</a:t>
            </a:r>
            <a:r>
              <a:rPr lang="zh-TW" altLang="en-US" sz="3100" b="1" dirty="0" smtClean="0">
                <a:solidFill>
                  <a:schemeClr val="accent2">
                    <a:lumMod val="50000"/>
                  </a:schemeClr>
                </a:solidFill>
                <a:latin typeface="SimSun" pitchFamily="2" charset="-122"/>
                <a:ea typeface="SimSun" pitchFamily="2" charset="-122"/>
              </a:rPr>
              <a:t>天人</a:t>
            </a:r>
            <a:r>
              <a:rPr lang="en-US" sz="3100" b="1" dirty="0" err="1" smtClean="0">
                <a:solidFill>
                  <a:schemeClr val="accent2">
                    <a:lumMod val="50000"/>
                  </a:schemeClr>
                </a:solidFill>
                <a:latin typeface="SimSun" pitchFamily="2" charset="-122"/>
                <a:ea typeface="SimSun" pitchFamily="2" charset="-122"/>
              </a:rPr>
              <a:t>合一</a:t>
            </a:r>
            <a:r>
              <a:rPr lang="en-US" sz="3100" b="1" dirty="0" smtClean="0">
                <a:solidFill>
                  <a:schemeClr val="accent2">
                    <a:lumMod val="50000"/>
                  </a:schemeClr>
                </a:solidFill>
                <a:latin typeface="SimSun" pitchFamily="2" charset="-122"/>
                <a:ea typeface="SimSun" pitchFamily="2" charset="-122"/>
              </a:rPr>
              <a:t>”</a:t>
            </a:r>
            <a:r>
              <a:rPr lang="zh-TW" altLang="en-US" sz="3100" b="1" dirty="0" smtClean="0">
                <a:solidFill>
                  <a:schemeClr val="accent2">
                    <a:lumMod val="50000"/>
                  </a:schemeClr>
                </a:solidFill>
                <a:latin typeface="SimSun" pitchFamily="2" charset="-122"/>
                <a:ea typeface="SimSun" pitchFamily="2" charset="-122"/>
              </a:rPr>
              <a:t>四步</a:t>
            </a:r>
            <a:r>
              <a:rPr lang="en-US" altLang="zh-TW" sz="2700" b="1" dirty="0" smtClean="0">
                <a:latin typeface="SimSun" pitchFamily="2" charset="-122"/>
                <a:ea typeface="SimSun" pitchFamily="2" charset="-122"/>
              </a:rPr>
              <a:t/>
            </a:r>
            <a:br>
              <a:rPr lang="en-US" altLang="zh-TW" sz="2700" b="1" dirty="0" smtClean="0">
                <a:latin typeface="SimSun" pitchFamily="2" charset="-122"/>
                <a:ea typeface="SimSun" pitchFamily="2" charset="-122"/>
              </a:rPr>
            </a:br>
            <a:r>
              <a:rPr lang="zh-TW" altLang="en-US" b="1" dirty="0" smtClean="0"/>
              <a:t>第二步</a:t>
            </a:r>
            <a:r>
              <a:rPr lang="en-US" b="1" dirty="0" smtClean="0"/>
              <a:t>:  </a:t>
            </a:r>
            <a:r>
              <a:rPr lang="zh-TW" altLang="en-US" b="1" dirty="0" smtClean="0"/>
              <a:t>我們需要悔改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7696200" cy="362712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>
              <a:buNone/>
            </a:pPr>
            <a:r>
              <a:rPr lang="zh-CN" altLang="en-US" b="1" dirty="0" smtClean="0"/>
              <a:t>羅 馬 書</a:t>
            </a:r>
            <a:r>
              <a:rPr lang="en-US" b="1" dirty="0" smtClean="0"/>
              <a:t> 3:23</a:t>
            </a:r>
            <a:endParaRPr lang="en-US" dirty="0" smtClean="0"/>
          </a:p>
          <a:p>
            <a:pPr algn="ctr">
              <a:buNone/>
            </a:pPr>
            <a:r>
              <a:rPr lang="zh-TW" altLang="en-US" b="1" dirty="0" smtClean="0"/>
              <a:t>因 為 世 人 都 犯 了 罪 、 虧 缺 了 　 神 的 榮 耀 。</a:t>
            </a:r>
            <a:endParaRPr lang="en-US" dirty="0" smtClean="0"/>
          </a:p>
          <a:p>
            <a:pPr algn="ctr">
              <a:buNone/>
            </a:pPr>
            <a:endParaRPr lang="en-US" altLang="zh-TW" b="1" dirty="0" smtClean="0"/>
          </a:p>
          <a:p>
            <a:pPr algn="ctr">
              <a:buNone/>
            </a:pPr>
            <a:r>
              <a:rPr lang="zh-TW" altLang="en-US" b="1" dirty="0" smtClean="0"/>
              <a:t>你說</a:t>
            </a:r>
            <a:r>
              <a:rPr lang="en-US" b="1" dirty="0" smtClean="0"/>
              <a:t>:  </a:t>
            </a:r>
          </a:p>
          <a:p>
            <a:pPr algn="ctr">
              <a:buNone/>
            </a:pPr>
            <a:r>
              <a:rPr lang="zh-TW" altLang="en-US" b="1" dirty="0" smtClean="0"/>
              <a:t>聖經上說，全世界的人都犯了罪</a:t>
            </a:r>
            <a:r>
              <a:rPr lang="en-US" altLang="zh-TW" b="1" dirty="0" smtClean="0"/>
              <a:t>;  </a:t>
            </a:r>
            <a:r>
              <a:rPr lang="zh-TW" altLang="en-US" b="1" dirty="0" smtClean="0"/>
              <a:t>你同意嗎？</a:t>
            </a:r>
            <a:r>
              <a:rPr lang="en-US" b="1" dirty="0" smtClean="0"/>
              <a:t> </a:t>
            </a:r>
            <a:endParaRPr lang="en-US" dirty="0" smtClean="0"/>
          </a:p>
          <a:p>
            <a:pPr algn="ctr">
              <a:buNone/>
            </a:pPr>
            <a:r>
              <a:rPr lang="en-US" altLang="zh-TW" b="1" dirty="0" smtClean="0"/>
              <a:t>(</a:t>
            </a:r>
            <a:r>
              <a:rPr lang="zh-TW" altLang="en-US" b="1" dirty="0" smtClean="0"/>
              <a:t>每個人都忽略了或直接冒犯了上帝</a:t>
            </a:r>
            <a:r>
              <a:rPr lang="en-US" altLang="zh-TW" b="1" dirty="0" smtClean="0"/>
              <a:t>)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7543800" cy="1524000"/>
          </a:xfrm>
        </p:spPr>
        <p:txBody>
          <a:bodyPr>
            <a:normAutofit fontScale="90000"/>
          </a:bodyPr>
          <a:lstStyle/>
          <a:p>
            <a:r>
              <a:rPr lang="zh-TW" altLang="en-US" b="1" dirty="0" smtClean="0"/>
              <a:t>讓你的朋友建議</a:t>
            </a:r>
            <a:r>
              <a:rPr lang="en-US" b="1" dirty="0" smtClean="0"/>
              <a:t> “</a:t>
            </a:r>
            <a:r>
              <a:rPr lang="zh-TW" altLang="en-US" b="1" dirty="0" smtClean="0"/>
              <a:t>破碎的關係</a:t>
            </a:r>
            <a:r>
              <a:rPr lang="en-US" b="1" dirty="0" smtClean="0"/>
              <a:t>” </a:t>
            </a:r>
            <a:r>
              <a:rPr lang="zh-TW" altLang="en-US" b="1" dirty="0" smtClean="0"/>
              <a:t>的例子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5715000" cy="3352800"/>
          </a:xfrm>
        </p:spPr>
        <p:txBody>
          <a:bodyPr>
            <a:normAutofit/>
          </a:bodyPr>
          <a:lstStyle/>
          <a:p>
            <a:r>
              <a:rPr lang="zh-TW" altLang="en-US" b="1" dirty="0" smtClean="0"/>
              <a:t>小心不要混淆</a:t>
            </a:r>
            <a:r>
              <a:rPr lang="en-US" b="1" dirty="0" smtClean="0"/>
              <a:t>"</a:t>
            </a:r>
            <a:r>
              <a:rPr lang="zh-TW" altLang="en-US" b="1" dirty="0" smtClean="0"/>
              <a:t>犯法</a:t>
            </a:r>
            <a:r>
              <a:rPr lang="en-US" b="1" dirty="0" smtClean="0"/>
              <a:t>"</a:t>
            </a:r>
            <a:r>
              <a:rPr lang="zh-TW" altLang="en-US" b="1" dirty="0" smtClean="0"/>
              <a:t>與</a:t>
            </a:r>
            <a:r>
              <a:rPr lang="en-US" b="1" dirty="0" smtClean="0"/>
              <a:t>"</a:t>
            </a:r>
            <a:r>
              <a:rPr lang="zh-TW" altLang="en-US" b="1" dirty="0" smtClean="0"/>
              <a:t>犯罪</a:t>
            </a:r>
            <a:r>
              <a:rPr lang="en-US" b="1" dirty="0" smtClean="0"/>
              <a:t>"</a:t>
            </a:r>
          </a:p>
          <a:p>
            <a:r>
              <a:rPr lang="zh-TW" altLang="en-US" b="1" dirty="0" smtClean="0"/>
              <a:t>不要試圖證明你的朋友是一個罪人</a:t>
            </a:r>
            <a:endParaRPr lang="en-US" b="1" dirty="0" smtClean="0"/>
          </a:p>
          <a:p>
            <a:r>
              <a:rPr lang="zh-TW" altLang="en-US" b="1" dirty="0" smtClean="0"/>
              <a:t>詢問你的朋友</a:t>
            </a:r>
            <a:r>
              <a:rPr lang="en-US" b="1" dirty="0" smtClean="0"/>
              <a:t>:		</a:t>
            </a:r>
          </a:p>
          <a:p>
            <a:pPr lvl="1">
              <a:buNone/>
            </a:pPr>
            <a:r>
              <a:rPr lang="zh-TW" altLang="en-US" sz="2000" b="1" dirty="0" smtClean="0"/>
              <a:t>在家中</a:t>
            </a:r>
            <a:r>
              <a:rPr lang="en-US" sz="2000" b="1" dirty="0" smtClean="0"/>
              <a:t>, </a:t>
            </a:r>
            <a:r>
              <a:rPr lang="zh-TW" altLang="en-US" sz="2000" b="1" dirty="0" smtClean="0"/>
              <a:t>誰是你最接近的親人</a:t>
            </a:r>
            <a:r>
              <a:rPr lang="en-US" sz="2000" b="1" dirty="0" smtClean="0"/>
              <a:t>?	</a:t>
            </a:r>
          </a:p>
          <a:p>
            <a:pPr>
              <a:buNone/>
            </a:pPr>
            <a:r>
              <a:rPr lang="en-US" sz="2000" b="1" dirty="0" smtClean="0"/>
              <a:t>	  </a:t>
            </a:r>
            <a:r>
              <a:rPr lang="zh-TW" altLang="en-US" sz="2000" b="1" dirty="0" smtClean="0"/>
              <a:t>大多數人會說，</a:t>
            </a:r>
            <a:r>
              <a:rPr lang="en-US" sz="2000" b="1" dirty="0" smtClean="0"/>
              <a:t>"</a:t>
            </a:r>
            <a:r>
              <a:rPr lang="zh-TW" altLang="en-US" sz="2000" b="1" dirty="0" smtClean="0"/>
              <a:t>我媽媽</a:t>
            </a:r>
            <a:r>
              <a:rPr lang="en-US" sz="2000" b="1" dirty="0" smtClean="0"/>
              <a:t>“</a:t>
            </a:r>
          </a:p>
          <a:p>
            <a:r>
              <a:rPr lang="zh-TW" altLang="en-US" b="1" dirty="0" smtClean="0"/>
              <a:t>然後問</a:t>
            </a:r>
            <a:r>
              <a:rPr lang="en-US" b="1" dirty="0" smtClean="0"/>
              <a:t>:	</a:t>
            </a:r>
          </a:p>
          <a:p>
            <a:pPr>
              <a:buNone/>
            </a:pPr>
            <a:r>
              <a:rPr lang="en-US" b="1" dirty="0" smtClean="0"/>
              <a:t>	 </a:t>
            </a:r>
            <a:r>
              <a:rPr lang="en-US" sz="2000" b="1" dirty="0" smtClean="0"/>
              <a:t>“</a:t>
            </a:r>
            <a:r>
              <a:rPr lang="zh-TW" altLang="en-US" sz="2000" b="1" dirty="0" smtClean="0"/>
              <a:t>你曾否與你媽媽爭論吵鬧</a:t>
            </a:r>
            <a:r>
              <a:rPr lang="en-US" sz="2000" b="1" dirty="0" smtClean="0"/>
              <a:t>?“</a:t>
            </a:r>
          </a:p>
          <a:p>
            <a:endParaRPr lang="en-US" dirty="0"/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1371600" y="5867400"/>
            <a:ext cx="3505200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Times New Roman" pitchFamily="18" charset="0"/>
              </a:rPr>
              <a:t>你怎樣回復關係呢？</a:t>
            </a:r>
            <a:endParaRPr kumimoji="0" lang="zh-TW" alt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124200"/>
            <a:ext cx="7467600" cy="3200400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zh-CN" altLang="en-US" b="1" dirty="0" smtClean="0"/>
              <a:t>哥 林 多 前 書</a:t>
            </a:r>
            <a:r>
              <a:rPr lang="en-US" b="1" dirty="0" smtClean="0"/>
              <a:t> 15:3-5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  </a:t>
            </a:r>
            <a:endParaRPr lang="en-US" dirty="0" smtClean="0"/>
          </a:p>
          <a:p>
            <a:pPr>
              <a:buNone/>
            </a:pPr>
            <a:r>
              <a:rPr lang="zh-TW" altLang="en-US" b="1" dirty="0" smtClean="0"/>
              <a:t>     我 當 日 所 領 受 又 傳 給 你 們 的 、 第 一 、 就 是 基 督 照 聖 經 所 說 、 為 我 們 的 罪 死 了 ．</a:t>
            </a:r>
            <a:r>
              <a:rPr lang="en-US" b="1" dirty="0" smtClean="0"/>
              <a:t>  </a:t>
            </a:r>
            <a:endParaRPr lang="en-US" dirty="0" smtClean="0"/>
          </a:p>
          <a:p>
            <a:pPr>
              <a:buNone/>
            </a:pPr>
            <a:r>
              <a:rPr lang="zh-TW" altLang="en-US" b="1" dirty="0" smtClean="0"/>
              <a:t>    而 且 埋 葬 了 ． 又 照 聖 經 所 說 、 第 三 天 復 活 了 ．</a:t>
            </a:r>
            <a:r>
              <a:rPr lang="en-US" b="1" dirty="0" smtClean="0"/>
              <a:t>  </a:t>
            </a:r>
            <a:endParaRPr lang="en-US" dirty="0" smtClean="0"/>
          </a:p>
          <a:p>
            <a:pPr>
              <a:buNone/>
            </a:pPr>
            <a:r>
              <a:rPr lang="zh-TW" altLang="en-US" b="1" dirty="0" smtClean="0"/>
              <a:t>    並 且 顯 給 磯 法 看 ． 然 後 顯 給 十 二 使 徒 看 ．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 </a:t>
            </a:r>
            <a:endParaRPr lang="en-US" dirty="0" smtClean="0"/>
          </a:p>
          <a:p>
            <a:pPr algn="ctr">
              <a:buNone/>
            </a:pPr>
            <a:r>
              <a:rPr lang="zh-TW" altLang="en-US" b="1" dirty="0" smtClean="0"/>
              <a:t>你需要問的問題</a:t>
            </a:r>
            <a:r>
              <a:rPr lang="en-US" b="1" dirty="0" smtClean="0"/>
              <a:t>: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zh-TW" altLang="en-US" sz="3400" b="1" dirty="0" smtClean="0"/>
              <a:t>耶穌為我們做了兩件什麼事？</a:t>
            </a:r>
            <a:endParaRPr lang="en-US" sz="3400" dirty="0" smtClean="0"/>
          </a:p>
          <a:p>
            <a:pPr>
              <a:buNone/>
            </a:pPr>
            <a:r>
              <a:rPr lang="en-US" sz="3400" b="1" dirty="0" smtClean="0"/>
              <a:t> </a:t>
            </a:r>
            <a:endParaRPr lang="en-US" sz="3400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762000"/>
            <a:ext cx="8229600" cy="1981200"/>
          </a:xfrm>
        </p:spPr>
        <p:txBody>
          <a:bodyPr>
            <a:normAutofit fontScale="90000"/>
          </a:bodyPr>
          <a:lstStyle/>
          <a:p>
            <a:r>
              <a:rPr lang="en-US" altLang="zh-TW" b="1" dirty="0" smtClean="0"/>
              <a:t/>
            </a:r>
            <a:br>
              <a:rPr lang="en-US" altLang="zh-TW" b="1" dirty="0" smtClean="0"/>
            </a:br>
            <a:r>
              <a:rPr lang="en-US" sz="5400" b="1" dirty="0" smtClean="0">
                <a:latin typeface="SimSun" pitchFamily="2" charset="-122"/>
                <a:ea typeface="SimSun" pitchFamily="2" charset="-122"/>
              </a:rPr>
              <a:t>   </a:t>
            </a:r>
            <a:r>
              <a:rPr lang="en-US" sz="5400" b="1" dirty="0" smtClean="0">
                <a:latin typeface="SimSun" pitchFamily="2" charset="-122"/>
                <a:ea typeface="SimSun" pitchFamily="2" charset="-122"/>
              </a:rPr>
              <a:t>    </a:t>
            </a:r>
            <a:r>
              <a:rPr lang="en-US" sz="3100" b="1" dirty="0" smtClean="0">
                <a:solidFill>
                  <a:schemeClr val="accent2">
                    <a:lumMod val="50000"/>
                  </a:schemeClr>
                </a:solidFill>
                <a:latin typeface="SimSun" pitchFamily="2" charset="-122"/>
                <a:ea typeface="SimSun" pitchFamily="2" charset="-122"/>
              </a:rPr>
              <a:t>“</a:t>
            </a:r>
            <a:r>
              <a:rPr lang="zh-TW" altLang="en-US" sz="3100" b="1" dirty="0" smtClean="0">
                <a:solidFill>
                  <a:schemeClr val="accent2">
                    <a:lumMod val="50000"/>
                  </a:schemeClr>
                </a:solidFill>
                <a:latin typeface="SimSun" pitchFamily="2" charset="-122"/>
                <a:ea typeface="SimSun" pitchFamily="2" charset="-122"/>
              </a:rPr>
              <a:t>天人</a:t>
            </a:r>
            <a:r>
              <a:rPr lang="en-US" sz="3100" b="1" dirty="0" err="1" smtClean="0">
                <a:solidFill>
                  <a:schemeClr val="accent2">
                    <a:lumMod val="50000"/>
                  </a:schemeClr>
                </a:solidFill>
                <a:latin typeface="SimSun" pitchFamily="2" charset="-122"/>
                <a:ea typeface="SimSun" pitchFamily="2" charset="-122"/>
              </a:rPr>
              <a:t>合一</a:t>
            </a:r>
            <a:r>
              <a:rPr lang="en-US" sz="3100" b="1" dirty="0" smtClean="0">
                <a:solidFill>
                  <a:schemeClr val="accent2">
                    <a:lumMod val="50000"/>
                  </a:schemeClr>
                </a:solidFill>
                <a:latin typeface="SimSun" pitchFamily="2" charset="-122"/>
                <a:ea typeface="SimSun" pitchFamily="2" charset="-122"/>
              </a:rPr>
              <a:t>”</a:t>
            </a:r>
            <a:r>
              <a:rPr lang="zh-TW" altLang="en-US" sz="3100" b="1" dirty="0" smtClean="0">
                <a:solidFill>
                  <a:schemeClr val="accent2">
                    <a:lumMod val="50000"/>
                  </a:schemeClr>
                </a:solidFill>
                <a:latin typeface="SimSun" pitchFamily="2" charset="-122"/>
                <a:ea typeface="SimSun" pitchFamily="2" charset="-122"/>
              </a:rPr>
              <a:t>四步</a:t>
            </a:r>
            <a:r>
              <a:rPr lang="en-US" altLang="zh-TW" b="1" dirty="0" smtClean="0"/>
              <a:t/>
            </a:r>
            <a:br>
              <a:rPr lang="en-US" altLang="zh-TW" b="1" dirty="0" smtClean="0"/>
            </a:br>
            <a:r>
              <a:rPr lang="zh-TW" altLang="en-US" b="1" dirty="0" smtClean="0"/>
              <a:t>第三步</a:t>
            </a:r>
            <a:r>
              <a:rPr lang="en-US" b="1" dirty="0" smtClean="0"/>
              <a:t>:  </a:t>
            </a:r>
            <a:r>
              <a:rPr lang="zh-TW" altLang="en-US" b="1" dirty="0" smtClean="0"/>
              <a:t>福音就是耶穌為我們死而且復活的好訊息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 smtClean="0"/>
              <a:t>福音有兩個部分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7620000" cy="4389120"/>
          </a:xfrm>
        </p:spPr>
        <p:txBody>
          <a:bodyPr>
            <a:normAutofit/>
          </a:bodyPr>
          <a:lstStyle/>
          <a:p>
            <a:r>
              <a:rPr lang="zh-TW" altLang="en-US" b="1" dirty="0" smtClean="0"/>
              <a:t>第一部分</a:t>
            </a:r>
            <a:r>
              <a:rPr lang="en-US" b="1" dirty="0" smtClean="0"/>
              <a:t>:  </a:t>
            </a:r>
            <a:r>
              <a:rPr lang="zh-TW" altLang="en-US" b="1" dirty="0" smtClean="0"/>
              <a:t>如果我們同意耶穌是為我們死在十字架上</a:t>
            </a:r>
            <a:r>
              <a:rPr lang="en-US" b="1" dirty="0" smtClean="0"/>
              <a:t>, </a:t>
            </a:r>
            <a:r>
              <a:rPr lang="zh-TW" altLang="en-US" b="1" dirty="0" smtClean="0"/>
              <a:t>我們的罪便得赦免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zh-TW" altLang="en-US" sz="1900" b="1" dirty="0" smtClean="0"/>
              <a:t>您可以使用示例：</a:t>
            </a:r>
            <a:endParaRPr lang="en-US" sz="1900" dirty="0" smtClean="0"/>
          </a:p>
          <a:p>
            <a:pPr marL="273050" indent="236538">
              <a:buNone/>
            </a:pPr>
            <a:r>
              <a:rPr lang="zh-TW" altLang="en-US" sz="1900" b="1" dirty="0" smtClean="0"/>
              <a:t>您曾經收到過交通告票嗎</a:t>
            </a:r>
            <a:r>
              <a:rPr lang="en-US" sz="1900" b="1" dirty="0" smtClean="0"/>
              <a:t>?</a:t>
            </a:r>
            <a:endParaRPr lang="en-US" sz="1900" dirty="0" smtClean="0"/>
          </a:p>
          <a:p>
            <a:pPr marL="273050" indent="236538">
              <a:buNone/>
            </a:pPr>
            <a:r>
              <a:rPr lang="en-US" sz="1900" b="1" dirty="0" smtClean="0"/>
              <a:t> </a:t>
            </a:r>
            <a:r>
              <a:rPr lang="zh-TW" altLang="en-US" sz="1900" b="1" dirty="0" smtClean="0"/>
              <a:t>倘若你不付罰款</a:t>
            </a:r>
            <a:r>
              <a:rPr lang="en-US" sz="1900" b="1" dirty="0" smtClean="0"/>
              <a:t>, </a:t>
            </a:r>
            <a:r>
              <a:rPr lang="zh-TW" altLang="en-US" sz="1900" b="1" dirty="0" smtClean="0"/>
              <a:t>會發生什麼後果</a:t>
            </a:r>
            <a:r>
              <a:rPr lang="en-US" sz="1900" b="1" dirty="0" smtClean="0"/>
              <a:t>?</a:t>
            </a:r>
            <a:endParaRPr lang="en-US" sz="1900" dirty="0" smtClean="0"/>
          </a:p>
          <a:p>
            <a:pPr marL="273050" indent="236538">
              <a:buNone/>
            </a:pPr>
            <a:r>
              <a:rPr lang="zh-TW" altLang="en-US" sz="1900" b="1" dirty="0" smtClean="0"/>
              <a:t>如果你的母親已經支付了罰款呢</a:t>
            </a:r>
            <a:r>
              <a:rPr lang="en-US" sz="1900" b="1" dirty="0" smtClean="0"/>
              <a:t>?  </a:t>
            </a:r>
          </a:p>
          <a:p>
            <a:pPr marL="273050" indent="236538">
              <a:buNone/>
            </a:pPr>
            <a:endParaRPr lang="en-US" sz="1900" dirty="0" smtClean="0"/>
          </a:p>
          <a:p>
            <a:r>
              <a:rPr lang="zh-TW" altLang="en-US" b="1" dirty="0" smtClean="0"/>
              <a:t>第二部分</a:t>
            </a:r>
            <a:r>
              <a:rPr lang="en-US" b="1" dirty="0" smtClean="0"/>
              <a:t>:   </a:t>
            </a:r>
            <a:r>
              <a:rPr lang="zh-TW" altLang="en-US" b="1" dirty="0" smtClean="0"/>
              <a:t>如果我們接受耶穌進入我們的生命 ， 基督的復活生命就是屬於我們</a:t>
            </a:r>
            <a:endParaRPr lang="en-US" dirty="0" smtClean="0"/>
          </a:p>
          <a:p>
            <a:pPr>
              <a:buNone/>
            </a:pPr>
            <a:r>
              <a:rPr lang="zh-TW" altLang="en-US" b="1" dirty="0" smtClean="0"/>
              <a:t>    </a:t>
            </a:r>
            <a:r>
              <a:rPr lang="zh-TW" altLang="en-US" sz="1900" b="1" dirty="0" smtClean="0"/>
              <a:t>要問</a:t>
            </a:r>
            <a:r>
              <a:rPr lang="en-US" sz="1900" b="1" dirty="0" smtClean="0"/>
              <a:t>:  </a:t>
            </a:r>
            <a:r>
              <a:rPr lang="zh-TW" altLang="en-US" sz="1900" b="1" dirty="0" smtClean="0"/>
              <a:t>耶穌死而從來沒有復活，或是他死而復活</a:t>
            </a:r>
            <a:r>
              <a:rPr lang="en-US" sz="1900" b="1" dirty="0" smtClean="0"/>
              <a:t> ,  </a:t>
            </a:r>
            <a:r>
              <a:rPr lang="zh-TW" altLang="en-US" sz="1900" b="1" dirty="0" smtClean="0"/>
              <a:t>有什麼區別沒有</a:t>
            </a:r>
            <a:r>
              <a:rPr lang="en-US" sz="1900" b="1" dirty="0" smtClean="0"/>
              <a:t>?</a:t>
            </a:r>
            <a:endParaRPr lang="en-US" sz="1900" dirty="0" smtClean="0"/>
          </a:p>
          <a:p>
            <a:pPr>
              <a:buNone/>
            </a:pPr>
            <a:r>
              <a:rPr lang="en-US" sz="1900" b="1" dirty="0" smtClean="0"/>
              <a:t> </a:t>
            </a:r>
            <a:endParaRPr lang="en-US" sz="19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7620000" cy="1810512"/>
          </a:xfrm>
        </p:spPr>
        <p:txBody>
          <a:bodyPr>
            <a:normAutofit fontScale="90000"/>
          </a:bodyPr>
          <a:lstStyle/>
          <a:p>
            <a:r>
              <a:rPr lang="en-US" sz="2700" b="1" dirty="0" smtClean="0">
                <a:latin typeface="SimSun" pitchFamily="2" charset="-122"/>
                <a:ea typeface="SimSun" pitchFamily="2" charset="-122"/>
              </a:rPr>
              <a:t>    </a:t>
            </a:r>
            <a:r>
              <a:rPr lang="en-US" sz="2700" b="1" dirty="0" smtClean="0">
                <a:latin typeface="SimSun" pitchFamily="2" charset="-122"/>
                <a:ea typeface="SimSun" pitchFamily="2" charset="-122"/>
              </a:rPr>
              <a:t>        </a:t>
            </a:r>
            <a:r>
              <a:rPr lang="en-US" sz="3100" b="1" dirty="0" smtClean="0">
                <a:solidFill>
                  <a:schemeClr val="accent2">
                    <a:lumMod val="50000"/>
                  </a:schemeClr>
                </a:solidFill>
                <a:latin typeface="SimSun" pitchFamily="2" charset="-122"/>
                <a:ea typeface="SimSun" pitchFamily="2" charset="-122"/>
              </a:rPr>
              <a:t>“</a:t>
            </a:r>
            <a:r>
              <a:rPr lang="zh-TW" altLang="en-US" sz="3100" b="1" dirty="0" smtClean="0">
                <a:solidFill>
                  <a:schemeClr val="accent2">
                    <a:lumMod val="50000"/>
                  </a:schemeClr>
                </a:solidFill>
                <a:latin typeface="SimSun" pitchFamily="2" charset="-122"/>
                <a:ea typeface="SimSun" pitchFamily="2" charset="-122"/>
              </a:rPr>
              <a:t>天人</a:t>
            </a:r>
            <a:r>
              <a:rPr lang="en-US" sz="3100" b="1" dirty="0" err="1" smtClean="0">
                <a:solidFill>
                  <a:schemeClr val="accent2">
                    <a:lumMod val="50000"/>
                  </a:schemeClr>
                </a:solidFill>
                <a:latin typeface="SimSun" pitchFamily="2" charset="-122"/>
                <a:ea typeface="SimSun" pitchFamily="2" charset="-122"/>
              </a:rPr>
              <a:t>合一</a:t>
            </a:r>
            <a:r>
              <a:rPr lang="en-US" sz="3100" b="1" dirty="0" smtClean="0">
                <a:solidFill>
                  <a:schemeClr val="accent2">
                    <a:lumMod val="50000"/>
                  </a:schemeClr>
                </a:solidFill>
                <a:latin typeface="SimSun" pitchFamily="2" charset="-122"/>
                <a:ea typeface="SimSun" pitchFamily="2" charset="-122"/>
              </a:rPr>
              <a:t>”</a:t>
            </a:r>
            <a:r>
              <a:rPr lang="zh-TW" altLang="en-US" sz="3100" b="1" dirty="0" smtClean="0">
                <a:solidFill>
                  <a:schemeClr val="accent2">
                    <a:lumMod val="50000"/>
                  </a:schemeClr>
                </a:solidFill>
                <a:latin typeface="SimSun" pitchFamily="2" charset="-122"/>
                <a:ea typeface="SimSun" pitchFamily="2" charset="-122"/>
              </a:rPr>
              <a:t>四步</a:t>
            </a:r>
            <a:r>
              <a:rPr lang="en-US" altLang="zh-TW" b="1" dirty="0" smtClean="0"/>
              <a:t/>
            </a:r>
            <a:br>
              <a:rPr lang="en-US" altLang="zh-TW" b="1" dirty="0" smtClean="0"/>
            </a:br>
            <a:r>
              <a:rPr lang="zh-TW" altLang="en-US" b="1" dirty="0" smtClean="0"/>
              <a:t>第四步</a:t>
            </a:r>
            <a:r>
              <a:rPr lang="en-US" b="1" dirty="0" smtClean="0"/>
              <a:t>:  </a:t>
            </a:r>
            <a:r>
              <a:rPr lang="zh-TW" altLang="en-US" b="1" dirty="0" smtClean="0"/>
              <a:t>您需要邀請耶穌進入你的心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7772400" cy="36576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zh-TW" altLang="en-US" b="1" dirty="0" smtClean="0"/>
              <a:t>啟 示 錄</a:t>
            </a:r>
            <a:r>
              <a:rPr lang="en-US" b="1" dirty="0" smtClean="0"/>
              <a:t> 3:20</a:t>
            </a:r>
            <a:endParaRPr lang="en-US" dirty="0" smtClean="0"/>
          </a:p>
          <a:p>
            <a:pPr>
              <a:buNone/>
            </a:pPr>
            <a:r>
              <a:rPr lang="zh-TW" altLang="en-US" b="1" dirty="0" smtClean="0"/>
              <a:t>   看 哪 、 我 站 在 門 外 叩 門 ． 若 有 聽 見 我 聲 音 就 開 門 的 、 我 要 進 到 他 那 裡 去 、 我 與 他 、 他 與 我 一 同 坐 席 。</a:t>
            </a:r>
            <a:endParaRPr lang="en-US" dirty="0" smtClean="0"/>
          </a:p>
          <a:p>
            <a:pPr algn="ctr">
              <a:buNone/>
            </a:pPr>
            <a:r>
              <a:rPr lang="zh-TW" altLang="en-US" b="1" dirty="0" smtClean="0"/>
              <a:t>你的提示</a:t>
            </a:r>
            <a:r>
              <a:rPr lang="en-US" b="1" dirty="0" smtClean="0"/>
              <a:t>:</a:t>
            </a:r>
            <a:endParaRPr lang="en-US" dirty="0" smtClean="0"/>
          </a:p>
          <a:p>
            <a:pPr>
              <a:buNone/>
            </a:pPr>
            <a:r>
              <a:rPr lang="zh-TW" altLang="en-US" b="1" dirty="0" smtClean="0"/>
              <a:t>   你聽到他在敲你的門嗎</a:t>
            </a:r>
            <a:r>
              <a:rPr lang="en-US" b="1" dirty="0" smtClean="0"/>
              <a:t>?</a:t>
            </a:r>
            <a:endParaRPr lang="en-US" dirty="0" smtClean="0"/>
          </a:p>
          <a:p>
            <a:pPr>
              <a:buNone/>
            </a:pPr>
            <a:r>
              <a:rPr lang="zh-TW" altLang="en-US" b="1" dirty="0" smtClean="0"/>
              <a:t>   你現在是否願意邀請他進你的生命中呢？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 smtClean="0"/>
              <a:t>帶領你的朋友作一個禱告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6477000" cy="438912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zh-TW" altLang="en-US" b="1" dirty="0" smtClean="0"/>
              <a:t>親愛的上帝，我感謝你給我這個機會</a:t>
            </a:r>
            <a:endParaRPr lang="en-US" dirty="0" smtClean="0"/>
          </a:p>
          <a:p>
            <a:r>
              <a:rPr lang="zh-TW" altLang="en-US" b="1" dirty="0" smtClean="0"/>
              <a:t>我承認我是個罪人</a:t>
            </a:r>
            <a:endParaRPr lang="en-US" dirty="0" smtClean="0"/>
          </a:p>
          <a:p>
            <a:r>
              <a:rPr lang="zh-TW" altLang="en-US" b="1" dirty="0" smtClean="0"/>
              <a:t>請你饒恕我</a:t>
            </a:r>
            <a:endParaRPr lang="en-US" dirty="0" smtClean="0"/>
          </a:p>
          <a:p>
            <a:r>
              <a:rPr lang="zh-TW" altLang="en-US" b="1" dirty="0" smtClean="0"/>
              <a:t>我相信耶穌為我死在十字架上</a:t>
            </a:r>
            <a:endParaRPr lang="en-US" dirty="0" smtClean="0"/>
          </a:p>
          <a:p>
            <a:r>
              <a:rPr lang="zh-TW" altLang="en-US" b="1" dirty="0" smtClean="0"/>
              <a:t>我知道他為我而復活</a:t>
            </a:r>
            <a:endParaRPr lang="en-US" dirty="0" smtClean="0"/>
          </a:p>
          <a:p>
            <a:r>
              <a:rPr lang="zh-TW" altLang="en-US" b="1" dirty="0" smtClean="0"/>
              <a:t>請進入我的心</a:t>
            </a:r>
            <a:endParaRPr lang="en-US" dirty="0" smtClean="0"/>
          </a:p>
          <a:p>
            <a:r>
              <a:rPr lang="zh-TW" altLang="en-US" b="1" dirty="0" smtClean="0"/>
              <a:t>使我得潔淨</a:t>
            </a:r>
            <a:endParaRPr lang="en-US" dirty="0" smtClean="0"/>
          </a:p>
          <a:p>
            <a:r>
              <a:rPr lang="zh-TW" altLang="en-US" b="1" dirty="0" smtClean="0"/>
              <a:t>作我的主和救主</a:t>
            </a:r>
            <a:endParaRPr lang="en-US" dirty="0" smtClean="0"/>
          </a:p>
          <a:p>
            <a:r>
              <a:rPr lang="zh-TW" altLang="en-US" b="1" dirty="0" smtClean="0"/>
              <a:t>我一生都要跟隨你</a:t>
            </a:r>
            <a:r>
              <a:rPr lang="en-US" b="1" dirty="0" smtClean="0"/>
              <a:t>, </a:t>
            </a:r>
            <a:r>
              <a:rPr lang="zh-TW" altLang="en-US" b="1" dirty="0" smtClean="0"/>
              <a:t>事奉你</a:t>
            </a:r>
            <a:r>
              <a:rPr lang="en-US" b="1" dirty="0" smtClean="0"/>
              <a:t>.  </a:t>
            </a:r>
            <a:r>
              <a:rPr lang="zh-TW" altLang="en-US" b="1" dirty="0" smtClean="0"/>
              <a:t>阿門</a:t>
            </a:r>
            <a:r>
              <a:rPr lang="en-US" b="1" dirty="0" smtClean="0"/>
              <a:t>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685800"/>
            <a:ext cx="4191000" cy="1143000"/>
          </a:xfrm>
        </p:spPr>
        <p:txBody>
          <a:bodyPr/>
          <a:lstStyle/>
          <a:p>
            <a:r>
              <a:rPr lang="zh-TW" altLang="en-US" b="1" dirty="0" smtClean="0"/>
              <a:t>跟進工作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6781800" cy="4389120"/>
          </a:xfrm>
        </p:spPr>
        <p:txBody>
          <a:bodyPr>
            <a:normAutofit/>
          </a:bodyPr>
          <a:lstStyle/>
          <a:p>
            <a:r>
              <a:rPr lang="zh-TW" altLang="en-US" b="1" dirty="0" smtClean="0"/>
              <a:t>問</a:t>
            </a:r>
            <a:r>
              <a:rPr lang="en-US" b="1" dirty="0" smtClean="0"/>
              <a:t>:  “</a:t>
            </a:r>
            <a:r>
              <a:rPr lang="zh-TW" altLang="en-US" b="1" dirty="0" smtClean="0"/>
              <a:t>如果有人問你耶穌現在在哪裡，你會怎樣回答</a:t>
            </a:r>
            <a:r>
              <a:rPr lang="en-US" b="1" dirty="0" smtClean="0"/>
              <a:t>?”</a:t>
            </a:r>
            <a:endParaRPr lang="en-US" dirty="0" smtClean="0"/>
          </a:p>
          <a:p>
            <a:r>
              <a:rPr lang="zh-TW" altLang="en-US" b="1" dirty="0" smtClean="0"/>
              <a:t>指示新信徒需要禱告，研讀聖經 </a:t>
            </a:r>
            <a:endParaRPr lang="en-US" dirty="0" smtClean="0"/>
          </a:p>
          <a:p>
            <a:r>
              <a:rPr lang="zh-TW" altLang="en-US" b="1" dirty="0" smtClean="0"/>
              <a:t>如果有時間，讓他知道洗禮，並與家人分享的重要性 </a:t>
            </a:r>
            <a:endParaRPr lang="en-US" dirty="0" smtClean="0"/>
          </a:p>
          <a:p>
            <a:r>
              <a:rPr lang="zh-TW" altLang="en-US" b="1" dirty="0" smtClean="0"/>
              <a:t>要介紹新的信徒參加教會活動</a:t>
            </a:r>
            <a:r>
              <a:rPr lang="en-US" b="1" dirty="0" smtClean="0"/>
              <a:t> 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 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 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762000"/>
            <a:ext cx="3200400" cy="1143000"/>
          </a:xfrm>
        </p:spPr>
        <p:txBody>
          <a:bodyPr>
            <a:normAutofit/>
          </a:bodyPr>
          <a:lstStyle/>
          <a:p>
            <a:r>
              <a:rPr lang="zh-TW" altLang="en-US" b="1" dirty="0" smtClean="0"/>
              <a:t>結論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6324600" cy="2712720"/>
          </a:xfrm>
        </p:spPr>
        <p:txBody>
          <a:bodyPr>
            <a:normAutofit fontScale="92500"/>
          </a:bodyPr>
          <a:lstStyle/>
          <a:p>
            <a:r>
              <a:rPr lang="zh-TW" altLang="en-US" b="1" dirty="0" smtClean="0"/>
              <a:t>為你可以抓住良機與一個陌生人或親屬傳福音而祈禱</a:t>
            </a:r>
            <a:r>
              <a:rPr lang="en-US" b="1" dirty="0" smtClean="0"/>
              <a:t>   </a:t>
            </a:r>
            <a:endParaRPr lang="en-US" dirty="0" smtClean="0"/>
          </a:p>
          <a:p>
            <a:r>
              <a:rPr lang="zh-TW" altLang="en-US" b="1" dirty="0" smtClean="0"/>
              <a:t>正式預約傳福音</a:t>
            </a:r>
            <a:endParaRPr lang="en-US" dirty="0" smtClean="0"/>
          </a:p>
          <a:p>
            <a:r>
              <a:rPr lang="zh-TW" altLang="en-US" b="1" dirty="0" smtClean="0"/>
              <a:t>如果你尊重人</a:t>
            </a:r>
            <a:r>
              <a:rPr lang="en-US" b="1" dirty="0" smtClean="0"/>
              <a:t>, </a:t>
            </a:r>
            <a:r>
              <a:rPr lang="zh-TW" altLang="en-US" b="1" dirty="0" smtClean="0"/>
              <a:t>人也必同樣尊重你</a:t>
            </a:r>
            <a:endParaRPr lang="en-US" dirty="0" smtClean="0"/>
          </a:p>
          <a:p>
            <a:r>
              <a:rPr lang="zh-TW" altLang="en-US" b="1" dirty="0" smtClean="0"/>
              <a:t>無論那人是否當天接受基督，你已完成任務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 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533400" y="4419600"/>
            <a:ext cx="7239000" cy="15696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accent2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0" lang="zh-TW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Times New Roman" pitchFamily="18" charset="0"/>
              </a:rPr>
              <a:t>可以通過網站獲得  </a:t>
            </a:r>
            <a:r>
              <a:rPr lang="en-US" sz="2400" b="1" dirty="0" smtClean="0">
                <a:latin typeface="SimSun" pitchFamily="2" charset="-122"/>
                <a:ea typeface="SimSun" pitchFamily="2" charset="-122"/>
              </a:rPr>
              <a:t>“</a:t>
            </a:r>
            <a:r>
              <a:rPr lang="zh-TW" altLang="en-US" sz="2400" b="1" dirty="0" smtClean="0">
                <a:latin typeface="SimSun" pitchFamily="2" charset="-122"/>
                <a:ea typeface="SimSun" pitchFamily="2" charset="-122"/>
              </a:rPr>
              <a:t>天人</a:t>
            </a:r>
            <a:r>
              <a:rPr lang="en-US" sz="2400" b="1" dirty="0" err="1" smtClean="0">
                <a:latin typeface="SimSun" pitchFamily="2" charset="-122"/>
                <a:ea typeface="SimSun" pitchFamily="2" charset="-122"/>
              </a:rPr>
              <a:t>合一</a:t>
            </a:r>
            <a:r>
              <a:rPr lang="en-US" sz="2400" b="1" dirty="0" smtClean="0">
                <a:latin typeface="SimSun" pitchFamily="2" charset="-122"/>
                <a:ea typeface="SimSun" pitchFamily="2" charset="-122"/>
              </a:rPr>
              <a:t>”</a:t>
            </a:r>
            <a:r>
              <a:rPr lang="zh-TW" altLang="en-US" sz="2400" b="1" dirty="0" smtClean="0">
                <a:latin typeface="SimSun" pitchFamily="2" charset="-122"/>
                <a:ea typeface="SimSun" pitchFamily="2" charset="-122"/>
              </a:rPr>
              <a:t>四步 </a:t>
            </a:r>
            <a:r>
              <a:rPr kumimoji="0" lang="en-US" altLang="zh-TW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Times New Roman" pitchFamily="18" charset="0"/>
              </a:rPr>
              <a:t> </a:t>
            </a:r>
            <a:r>
              <a:rPr kumimoji="0" lang="zh-TW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Times New Roman" pitchFamily="18" charset="0"/>
              </a:rPr>
              <a:t>轉載的副本</a:t>
            </a:r>
            <a:endParaRPr kumimoji="0" lang="en-US" altLang="zh-TW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SimSun" pitchFamily="2" charset="-122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TW" sz="2400" b="1" dirty="0" smtClean="0">
                <a:solidFill>
                  <a:schemeClr val="accent5">
                    <a:lumMod val="50000"/>
                  </a:schemeClr>
                </a:solidFill>
                <a:latin typeface="Calibri" pitchFamily="34" charset="0"/>
                <a:ea typeface="SimSun" pitchFamily="2" charset="-122"/>
                <a:cs typeface="Times New Roman" pitchFamily="18" charset="0"/>
                <a:hlinkClick r:id="rId2"/>
              </a:rPr>
              <a:t>Dr</a:t>
            </a:r>
            <a:r>
              <a:rPr lang="en-US" altLang="zh-TW" sz="2400" b="1" dirty="0" smtClean="0">
                <a:solidFill>
                  <a:schemeClr val="accent5">
                    <a:lumMod val="50000"/>
                  </a:schemeClr>
                </a:solidFill>
                <a:latin typeface="Calibri" pitchFamily="34" charset="0"/>
                <a:ea typeface="SimSun" pitchFamily="2" charset="-122"/>
                <a:cs typeface="Times New Roman" pitchFamily="18" charset="0"/>
                <a:hlinkClick r:id="rId2"/>
              </a:rPr>
              <a:t>RichardYen@Yahoo.com</a:t>
            </a:r>
            <a:endParaRPr lang="en-US" altLang="zh-TW" sz="2400" b="1" dirty="0" smtClean="0">
              <a:solidFill>
                <a:schemeClr val="accent5">
                  <a:lumMod val="50000"/>
                </a:schemeClr>
              </a:solidFill>
              <a:latin typeface="Calibri" pitchFamily="34" charset="0"/>
              <a:ea typeface="SimSun" pitchFamily="2" charset="-122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kumimoji="0" lang="zh-TW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0" lang="zh-TW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Times New Roman" pitchFamily="18" charset="0"/>
              </a:rPr>
              <a:t>願上帝祝福你的</a:t>
            </a:r>
            <a:r>
              <a:rPr lang="zh-TW" altLang="en-US" sz="2400" b="1" dirty="0" smtClean="0"/>
              <a:t>事奉</a:t>
            </a:r>
            <a:r>
              <a:rPr kumimoji="0" lang="zh-TW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Times New Roman" pitchFamily="18" charset="0"/>
              </a:rPr>
              <a:t>   </a:t>
            </a:r>
            <a:r>
              <a:rPr kumimoji="0" lang="en-US" altLang="zh-TW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Times New Roman" pitchFamily="18" charset="0"/>
              </a:rPr>
              <a:t>- -  </a:t>
            </a:r>
            <a:r>
              <a:rPr kumimoji="0" lang="zh-TW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Times New Roman" pitchFamily="18" charset="0"/>
              </a:rPr>
              <a:t>佈道是基督徒人生之樂</a:t>
            </a:r>
            <a:endParaRPr kumimoji="0" lang="zh-TW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/>
              <a:t>用聖經带出福音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6172200" cy="1188720"/>
          </a:xfrm>
        </p:spPr>
        <p:txBody>
          <a:bodyPr>
            <a:normAutofit/>
          </a:bodyPr>
          <a:lstStyle/>
          <a:p>
            <a:r>
              <a:rPr lang="zh-TW" altLang="en-US" b="1" dirty="0" smtClean="0"/>
              <a:t>將聖經交給你的朋友</a:t>
            </a:r>
            <a:endParaRPr lang="en-US" dirty="0" smtClean="0"/>
          </a:p>
          <a:p>
            <a:r>
              <a:rPr lang="zh-TW" altLang="en-US" b="1" dirty="0" smtClean="0"/>
              <a:t>請他讀四段經文</a:t>
            </a:r>
            <a:endParaRPr lang="en-US" altLang="zh-TW" b="1" dirty="0" smtClean="0"/>
          </a:p>
          <a:p>
            <a:endParaRPr lang="en-US" b="1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990600" y="3352800"/>
            <a:ext cx="3657600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SimSun" pitchFamily="2" charset="-122"/>
                <a:cs typeface="Times New Roman" pitchFamily="18" charset="0"/>
              </a:rPr>
              <a:t>“</a:t>
            </a:r>
            <a:r>
              <a:rPr kumimoji="0" lang="zh-TW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imSun" pitchFamily="2" charset="-122"/>
                <a:ea typeface="SimSun" pitchFamily="2" charset="-122"/>
                <a:cs typeface="Times New Roman" pitchFamily="18" charset="0"/>
              </a:rPr>
              <a:t>天</a:t>
            </a:r>
            <a:r>
              <a:rPr kumimoji="0" lang="zh-TW" altLang="en-US" sz="2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ea typeface="SimSun" pitchFamily="2" charset="-122"/>
                <a:cs typeface="MS Gothic" pitchFamily="49" charset="-128"/>
              </a:rPr>
              <a:t>人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Times New Roman" pitchFamily="18" charset="0"/>
              </a:rPr>
              <a:t>合一</a:t>
            </a:r>
            <a:r>
              <a:rPr kumimoji="0" lang="zh-TW" altLang="en-US" sz="2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ea typeface="SimSun" pitchFamily="2" charset="-122"/>
                <a:cs typeface="MS Gothic" pitchFamily="49" charset="-128"/>
              </a:rPr>
              <a:t>”</a:t>
            </a:r>
            <a:r>
              <a:rPr kumimoji="0" lang="zh-TW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Times New Roman" pitchFamily="18" charset="0"/>
              </a:rPr>
              <a:t>四步</a:t>
            </a:r>
            <a:endParaRPr kumimoji="0" lang="zh-TW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990600" y="4724400"/>
            <a:ext cx="5652509" cy="80021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Times New Roman" pitchFamily="18" charset="0"/>
              </a:rPr>
              <a:t>最適當用在教會崇拜和團契後使用 </a:t>
            </a:r>
            <a:endParaRPr kumimoji="0" lang="zh-TW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zh-TW" altLang="en-US" b="1" dirty="0" smtClean="0"/>
              <a:t>傳福音的原則 </a:t>
            </a:r>
            <a:r>
              <a:rPr lang="en-US" b="1" dirty="0" smtClean="0"/>
              <a:t> 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zh-TW" altLang="en-US" sz="2200" b="1" dirty="0" smtClean="0"/>
              <a:t>彼 得 前 書</a:t>
            </a:r>
            <a:r>
              <a:rPr lang="en-US" sz="2200" b="1" dirty="0" smtClean="0"/>
              <a:t> 3:15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2057400"/>
            <a:ext cx="3581400" cy="443484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zh-TW" altLang="en-US" b="1" dirty="0" smtClean="0"/>
              <a:t>只 要 心 裡 尊 主 基 督 為 聖 ．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 </a:t>
            </a:r>
            <a:endParaRPr lang="en-US" dirty="0" smtClean="0"/>
          </a:p>
          <a:p>
            <a:pPr lvl="0"/>
            <a:r>
              <a:rPr lang="en-US" b="1" dirty="0" smtClean="0"/>
              <a:t> </a:t>
            </a:r>
            <a:r>
              <a:rPr lang="zh-TW" altLang="en-US" b="1" dirty="0" smtClean="0"/>
              <a:t>有 人 問 你 們 心 中 盼 望 的 緣 由 、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 </a:t>
            </a:r>
            <a:endParaRPr lang="en-US" dirty="0" smtClean="0"/>
          </a:p>
          <a:p>
            <a:pPr lvl="0"/>
            <a:r>
              <a:rPr lang="en-US" b="1" dirty="0" smtClean="0"/>
              <a:t> </a:t>
            </a:r>
            <a:r>
              <a:rPr lang="zh-CN" altLang="en-US" b="1" dirty="0" smtClean="0"/>
              <a:t>就 要 常 作 準 備 、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 </a:t>
            </a:r>
            <a:endParaRPr lang="en-US" dirty="0" smtClean="0"/>
          </a:p>
          <a:p>
            <a:pPr lvl="0"/>
            <a:r>
              <a:rPr lang="en-US" b="1" dirty="0" smtClean="0"/>
              <a:t> </a:t>
            </a:r>
            <a:r>
              <a:rPr lang="zh-TW" altLang="en-US" b="1" dirty="0" smtClean="0"/>
              <a:t>以 溫 柔 敬 畏 的 心 回 答 各 人 ．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91000" y="1981200"/>
            <a:ext cx="3733800" cy="443484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zh-TW" altLang="en-US" b="1" dirty="0" smtClean="0"/>
              <a:t>你的動機</a:t>
            </a:r>
            <a:r>
              <a:rPr lang="en-US" b="1" dirty="0" smtClean="0"/>
              <a:t> :  </a:t>
            </a:r>
            <a:r>
              <a:rPr lang="zh-TW" altLang="en-US" b="1" dirty="0" smtClean="0"/>
              <a:t>榮耀神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 </a:t>
            </a:r>
            <a:endParaRPr lang="en-US" dirty="0" smtClean="0"/>
          </a:p>
          <a:p>
            <a:r>
              <a:rPr lang="zh-TW" altLang="en-US" b="1" dirty="0" smtClean="0"/>
              <a:t>你的職責： 時刻做好準備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 </a:t>
            </a:r>
            <a:endParaRPr lang="en-US" dirty="0" smtClean="0"/>
          </a:p>
          <a:p>
            <a:r>
              <a:rPr lang="zh-TW" altLang="en-US" b="1" dirty="0" smtClean="0"/>
              <a:t>你的方法</a:t>
            </a:r>
            <a:r>
              <a:rPr lang="en-US" b="1" dirty="0" smtClean="0"/>
              <a:t>:  </a:t>
            </a:r>
            <a:r>
              <a:rPr lang="zh-TW" altLang="en-US" b="1" dirty="0" smtClean="0"/>
              <a:t>讓他</a:t>
            </a:r>
            <a:r>
              <a:rPr lang="en-US" b="1" dirty="0" smtClean="0"/>
              <a:t> (</a:t>
            </a:r>
            <a:r>
              <a:rPr lang="zh-TW" altLang="en-US" b="1" dirty="0" smtClean="0"/>
              <a:t>單數</a:t>
            </a:r>
            <a:r>
              <a:rPr lang="en-US" b="1" dirty="0" smtClean="0"/>
              <a:t>) </a:t>
            </a:r>
            <a:r>
              <a:rPr lang="zh-TW" altLang="en-US" b="1" dirty="0" smtClean="0"/>
              <a:t>發問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 </a:t>
            </a:r>
            <a:endParaRPr lang="en-US" dirty="0" smtClean="0"/>
          </a:p>
          <a:p>
            <a:r>
              <a:rPr lang="zh-TW" altLang="en-US" b="1" dirty="0" smtClean="0"/>
              <a:t>你的內容： 你的盼望，不是你的信仰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 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 smtClean="0"/>
              <a:t>需要合適的環境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6400800" cy="3627120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zh-TW" altLang="en-US" sz="3200" b="1" dirty="0" smtClean="0">
                <a:latin typeface="SimSun" pitchFamily="2" charset="-122"/>
                <a:ea typeface="SimSun" pitchFamily="2" charset="-122"/>
              </a:rPr>
              <a:t>要</a:t>
            </a:r>
            <a:r>
              <a:rPr lang="zh-TW" altLang="en-US" sz="3200" b="1" dirty="0" smtClean="0"/>
              <a:t>留意誰是有心的</a:t>
            </a:r>
            <a:r>
              <a:rPr lang="en-US" sz="3200" b="1" dirty="0" smtClean="0"/>
              <a:t>   </a:t>
            </a:r>
            <a:endParaRPr lang="en-US" sz="3200" dirty="0" smtClean="0"/>
          </a:p>
          <a:p>
            <a:pPr>
              <a:buNone/>
            </a:pPr>
            <a:r>
              <a:rPr lang="zh-TW" altLang="en-US" sz="3200" b="1" dirty="0" smtClean="0"/>
              <a:t>在他離開之前伸出你友誼的手</a:t>
            </a:r>
            <a:endParaRPr lang="en-US" sz="3200" dirty="0" smtClean="0"/>
          </a:p>
          <a:p>
            <a:endParaRPr lang="en-US" dirty="0" smtClean="0"/>
          </a:p>
          <a:p>
            <a:pPr>
              <a:buNone/>
            </a:pPr>
            <a:r>
              <a:rPr lang="zh-TW" altLang="en-US" b="1" dirty="0" smtClean="0"/>
              <a:t>         例如</a:t>
            </a:r>
            <a:r>
              <a:rPr lang="en-US" b="1" dirty="0" smtClean="0"/>
              <a:t>:  </a:t>
            </a:r>
            <a:r>
              <a:rPr lang="zh-TW" altLang="en-US" b="1" dirty="0" smtClean="0"/>
              <a:t>到你教會的訪客</a:t>
            </a:r>
            <a:r>
              <a:rPr lang="en-US" b="1" dirty="0" smtClean="0"/>
              <a:t> 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 </a:t>
            </a:r>
            <a:endParaRPr lang="en-US" dirty="0" smtClean="0"/>
          </a:p>
          <a:p>
            <a:pPr>
              <a:buNone/>
            </a:pPr>
            <a:r>
              <a:rPr lang="en-US" altLang="zh-TW" b="1" dirty="0" smtClean="0"/>
              <a:t>          </a:t>
            </a:r>
            <a:r>
              <a:rPr lang="zh-TW" altLang="en-US" b="1" dirty="0" smtClean="0"/>
              <a:t>他們的到訪肯定是有理由的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 </a:t>
            </a:r>
            <a:endParaRPr lang="en-US" dirty="0" smtClean="0"/>
          </a:p>
          <a:p>
            <a:pPr lvl="2">
              <a:buNone/>
            </a:pPr>
            <a:r>
              <a:rPr lang="zh-TW" altLang="en-US" sz="2400" b="1" dirty="0" smtClean="0"/>
              <a:t>他們往往是相當開放和願意的</a:t>
            </a:r>
            <a:endParaRPr lang="en-US" sz="2400" dirty="0" smtClean="0"/>
          </a:p>
          <a:p>
            <a:pPr>
              <a:buNone/>
            </a:pPr>
            <a:r>
              <a:rPr lang="en-US" sz="2400" b="1" dirty="0" smtClean="0"/>
              <a:t> </a:t>
            </a:r>
            <a:endParaRPr lang="en-US" sz="2400" dirty="0" smtClean="0"/>
          </a:p>
          <a:p>
            <a:pPr lvl="2">
              <a:buNone/>
            </a:pPr>
            <a:r>
              <a:rPr lang="zh-TW" altLang="en-US" sz="2400" b="1" dirty="0" smtClean="0"/>
              <a:t>在他們還未曾離開之前與他們交談</a:t>
            </a:r>
            <a:endParaRPr lang="en-US" sz="2400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371600" y="5767373"/>
            <a:ext cx="3505200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Times New Roman" pitchFamily="18" charset="0"/>
              </a:rPr>
              <a:t>選取成熟的果子</a:t>
            </a:r>
            <a:endParaRPr kumimoji="0" lang="zh-TW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 smtClean="0"/>
              <a:t>適宜的 開場白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7467600" cy="3169920"/>
          </a:xfrm>
          <a:solidFill>
            <a:schemeClr val="bg2"/>
          </a:solidFill>
        </p:spPr>
        <p:txBody>
          <a:bodyPr>
            <a:normAutofit fontScale="55000" lnSpcReduction="20000"/>
          </a:bodyPr>
          <a:lstStyle/>
          <a:p>
            <a:r>
              <a:rPr lang="zh-TW" altLang="en-US" sz="3600" b="1" dirty="0" smtClean="0">
                <a:latin typeface="SimSun" pitchFamily="2" charset="-122"/>
                <a:ea typeface="SimSun" pitchFamily="2" charset="-122"/>
              </a:rPr>
              <a:t>可以這樣開始</a:t>
            </a:r>
            <a:r>
              <a:rPr lang="en-US" sz="3600" b="1" dirty="0" smtClean="0">
                <a:latin typeface="SimSun" pitchFamily="2" charset="-122"/>
                <a:ea typeface="SimSun" pitchFamily="2" charset="-122"/>
              </a:rPr>
              <a:t>, “Hi, </a:t>
            </a:r>
            <a:r>
              <a:rPr lang="zh-TW" altLang="en-US" sz="3600" b="1" dirty="0" smtClean="0">
                <a:latin typeface="SimSun" pitchFamily="2" charset="-122"/>
                <a:ea typeface="SimSun" pitchFamily="2" charset="-122"/>
              </a:rPr>
              <a:t>我是顏重剛</a:t>
            </a:r>
            <a:r>
              <a:rPr lang="en-US" sz="3600" b="1" dirty="0" smtClean="0">
                <a:latin typeface="SimSun" pitchFamily="2" charset="-122"/>
                <a:ea typeface="SimSun" pitchFamily="2" charset="-122"/>
              </a:rPr>
              <a:t>, </a:t>
            </a:r>
            <a:r>
              <a:rPr lang="zh-TW" altLang="en-US" sz="3600" b="1" dirty="0" smtClean="0">
                <a:latin typeface="SimSun" pitchFamily="2" charset="-122"/>
                <a:ea typeface="SimSun" pitchFamily="2" charset="-122"/>
              </a:rPr>
              <a:t>很高興你能來探訪我們</a:t>
            </a:r>
            <a:r>
              <a:rPr lang="en-US" sz="3600" b="1" dirty="0" smtClean="0">
                <a:latin typeface="SimSun" pitchFamily="2" charset="-122"/>
                <a:ea typeface="SimSun" pitchFamily="2" charset="-122"/>
              </a:rPr>
              <a:t>”  </a:t>
            </a:r>
            <a:endParaRPr lang="en-US" sz="3600" dirty="0" smtClean="0">
              <a:latin typeface="SimSun" pitchFamily="2" charset="-122"/>
              <a:ea typeface="SimSun" pitchFamily="2" charset="-122"/>
            </a:endParaRPr>
          </a:p>
          <a:p>
            <a:r>
              <a:rPr lang="zh-TW" altLang="en-US" sz="3600" b="1" dirty="0" smtClean="0">
                <a:latin typeface="SimSun" pitchFamily="2" charset="-122"/>
                <a:ea typeface="SimSun" pitchFamily="2" charset="-122"/>
              </a:rPr>
              <a:t>不要談論足球、家庭 或事業</a:t>
            </a:r>
            <a:r>
              <a:rPr lang="en-US" sz="3600" b="1" dirty="0" smtClean="0">
                <a:latin typeface="SimSun" pitchFamily="2" charset="-122"/>
                <a:ea typeface="SimSun" pitchFamily="2" charset="-122"/>
              </a:rPr>
              <a:t>   </a:t>
            </a:r>
            <a:endParaRPr lang="en-US" sz="3600" dirty="0" smtClean="0">
              <a:latin typeface="SimSun" pitchFamily="2" charset="-122"/>
              <a:ea typeface="SimSun" pitchFamily="2" charset="-122"/>
            </a:endParaRPr>
          </a:p>
          <a:p>
            <a:r>
              <a:rPr lang="zh-TW" altLang="en-US" sz="3600" b="1" dirty="0" smtClean="0">
                <a:latin typeface="SimSun" pitchFamily="2" charset="-122"/>
                <a:ea typeface="SimSun" pitchFamily="2" charset="-122"/>
              </a:rPr>
              <a:t>有禮貌的問</a:t>
            </a:r>
            <a:r>
              <a:rPr lang="en-US" sz="3600" b="1" dirty="0" smtClean="0">
                <a:latin typeface="SimSun" pitchFamily="2" charset="-122"/>
                <a:ea typeface="SimSun" pitchFamily="2" charset="-122"/>
              </a:rPr>
              <a:t>, “</a:t>
            </a:r>
            <a:r>
              <a:rPr lang="zh-TW" altLang="en-US" sz="3600" b="1" dirty="0" smtClean="0">
                <a:latin typeface="SimSun" pitchFamily="2" charset="-122"/>
                <a:ea typeface="SimSun" pitchFamily="2" charset="-122"/>
              </a:rPr>
              <a:t>你曾否接受過耶穌進入你的生命呢</a:t>
            </a:r>
            <a:r>
              <a:rPr lang="en-US" sz="3600" b="1" dirty="0" smtClean="0">
                <a:latin typeface="SimSun" pitchFamily="2" charset="-122"/>
                <a:ea typeface="SimSun" pitchFamily="2" charset="-122"/>
              </a:rPr>
              <a:t>?”</a:t>
            </a:r>
            <a:endParaRPr lang="en-US" sz="3600" dirty="0" smtClean="0">
              <a:latin typeface="SimSun" pitchFamily="2" charset="-122"/>
              <a:ea typeface="SimSun" pitchFamily="2" charset="-122"/>
            </a:endParaRPr>
          </a:p>
          <a:p>
            <a:pPr>
              <a:buNone/>
            </a:pPr>
            <a:r>
              <a:rPr lang="en-US" sz="3600" b="1" dirty="0" smtClean="0">
                <a:latin typeface="SimSun" pitchFamily="2" charset="-122"/>
                <a:ea typeface="SimSun" pitchFamily="2" charset="-122"/>
              </a:rPr>
              <a:t> </a:t>
            </a:r>
          </a:p>
          <a:p>
            <a:pPr marL="273050" indent="357188">
              <a:buNone/>
            </a:pPr>
            <a:r>
              <a:rPr lang="zh-TW" altLang="en-US" b="1" dirty="0" smtClean="0"/>
              <a:t>  </a:t>
            </a:r>
            <a:r>
              <a:rPr lang="zh-TW" altLang="en-US" sz="3300" b="1" dirty="0" smtClean="0"/>
              <a:t>對方只有</a:t>
            </a:r>
            <a:r>
              <a:rPr lang="en-US" sz="3300" b="1" dirty="0" smtClean="0"/>
              <a:t> 3 </a:t>
            </a:r>
            <a:r>
              <a:rPr lang="zh-TW" altLang="en-US" sz="3300" b="1" dirty="0" smtClean="0"/>
              <a:t>個答案：</a:t>
            </a:r>
            <a:r>
              <a:rPr lang="en-US" sz="3300" b="1" dirty="0" smtClean="0"/>
              <a:t> </a:t>
            </a:r>
            <a:endParaRPr lang="en-US" sz="3300" dirty="0" smtClean="0"/>
          </a:p>
          <a:p>
            <a:pPr marL="273050" indent="357188">
              <a:buNone/>
            </a:pPr>
            <a:r>
              <a:rPr lang="en-US" sz="3300" b="1" dirty="0" smtClean="0"/>
              <a:t>   1.  “ </a:t>
            </a:r>
            <a:r>
              <a:rPr lang="zh-TW" altLang="en-US" sz="3300" b="1" dirty="0" smtClean="0"/>
              <a:t>我有</a:t>
            </a:r>
            <a:r>
              <a:rPr lang="en-US" altLang="zh-TW" sz="3300" b="1" dirty="0" smtClean="0"/>
              <a:t>”</a:t>
            </a:r>
            <a:r>
              <a:rPr lang="en-US" sz="3300" b="1" dirty="0" smtClean="0"/>
              <a:t> </a:t>
            </a:r>
            <a:endParaRPr lang="en-US" sz="3300" dirty="0" smtClean="0"/>
          </a:p>
          <a:p>
            <a:pPr marL="273050" indent="357188">
              <a:buNone/>
            </a:pPr>
            <a:r>
              <a:rPr lang="en-US" sz="3300" b="1" dirty="0" smtClean="0"/>
              <a:t>   2.  “</a:t>
            </a:r>
            <a:r>
              <a:rPr lang="zh-TW" altLang="en-US" sz="3300" b="1" dirty="0" smtClean="0"/>
              <a:t>我沒有</a:t>
            </a:r>
            <a:r>
              <a:rPr lang="en-US" sz="3300" b="1" dirty="0" smtClean="0"/>
              <a:t>” </a:t>
            </a:r>
            <a:endParaRPr lang="en-US" sz="3300" dirty="0" smtClean="0"/>
          </a:p>
          <a:p>
            <a:pPr marL="273050" indent="357188">
              <a:buNone/>
            </a:pPr>
            <a:r>
              <a:rPr lang="en-US" sz="3300" b="1" dirty="0" smtClean="0"/>
              <a:t>   3 .  “</a:t>
            </a:r>
            <a:r>
              <a:rPr lang="zh-TW" altLang="en-US" sz="3300" b="1" dirty="0" smtClean="0"/>
              <a:t>我不知道你在說什麼</a:t>
            </a:r>
            <a:r>
              <a:rPr lang="en-US" sz="3300" b="1" dirty="0" smtClean="0"/>
              <a:t>.</a:t>
            </a:r>
            <a:endParaRPr lang="en-US" sz="3300" dirty="0" smtClean="0"/>
          </a:p>
          <a:p>
            <a:pPr marL="273050" indent="357188">
              <a:buNone/>
            </a:pPr>
            <a:endParaRPr lang="en-US" sz="3300" b="1" dirty="0" smtClean="0"/>
          </a:p>
          <a:p>
            <a:pPr marL="273050" indent="357188">
              <a:buNone/>
            </a:pPr>
            <a:r>
              <a:rPr lang="en-US" sz="3300" b="1" dirty="0" smtClean="0"/>
              <a:t> </a:t>
            </a:r>
            <a:r>
              <a:rPr lang="zh-TW" altLang="en-US" sz="3300" b="1" dirty="0" smtClean="0"/>
              <a:t>因此，沒有人會尷尬。</a:t>
            </a:r>
            <a:r>
              <a:rPr lang="en-US" sz="3300" b="1" dirty="0" smtClean="0"/>
              <a:t> </a:t>
            </a:r>
            <a:endParaRPr lang="en-US" sz="3300" dirty="0"/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304800" y="5257800"/>
            <a:ext cx="7919156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Times New Roman" pitchFamily="18" charset="0"/>
              </a:rPr>
              <a:t>我可以花幾分鐘來解釋為什麼需要耶穌在我們生命中嗎？</a:t>
            </a:r>
            <a:endParaRPr kumimoji="0" lang="zh-TW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3352800" cy="4434840"/>
          </a:xfrm>
        </p:spPr>
        <p:txBody>
          <a:bodyPr>
            <a:normAutofit fontScale="92500"/>
          </a:bodyPr>
          <a:lstStyle/>
          <a:p>
            <a:r>
              <a:rPr lang="zh-TW" altLang="en-US" b="1" dirty="0" smtClean="0"/>
              <a:t>不要談論你朋友不感興趣的東西</a:t>
            </a:r>
            <a:endParaRPr lang="en-US" dirty="0" smtClean="0"/>
          </a:p>
          <a:p>
            <a:r>
              <a:rPr lang="zh-TW" altLang="en-US" b="1" dirty="0" smtClean="0"/>
              <a:t>不要談論你的教會</a:t>
            </a:r>
            <a:endParaRPr lang="en-US" dirty="0" smtClean="0"/>
          </a:p>
          <a:p>
            <a:r>
              <a:rPr lang="zh-TW" altLang="en-US" b="1" dirty="0" smtClean="0"/>
              <a:t>不要談論你的經歷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0" y="2057400"/>
            <a:ext cx="3352800" cy="281940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r>
              <a:rPr lang="zh-TW" altLang="en-US" b="1" dirty="0" smtClean="0"/>
              <a:t>要邀請你的朋友講述他自己的經驗</a:t>
            </a:r>
            <a:r>
              <a:rPr lang="en-US" b="1" dirty="0" smtClean="0"/>
              <a:t> </a:t>
            </a:r>
            <a:endParaRPr lang="en-US" dirty="0" smtClean="0"/>
          </a:p>
          <a:p>
            <a:r>
              <a:rPr lang="en-US" b="1" dirty="0" smtClean="0"/>
              <a:t> </a:t>
            </a:r>
            <a:r>
              <a:rPr lang="zh-TW" altLang="en-US" b="1" dirty="0" smtClean="0"/>
              <a:t>這樣</a:t>
            </a:r>
            <a:r>
              <a:rPr lang="en-US" b="1" dirty="0" smtClean="0"/>
              <a:t>, </a:t>
            </a:r>
            <a:r>
              <a:rPr lang="zh-TW" altLang="en-US" b="1" dirty="0" smtClean="0"/>
              <a:t>可以用他的經驗，配合聖經的真理</a:t>
            </a:r>
            <a:r>
              <a:rPr lang="en-US" b="1" dirty="0" smtClean="0"/>
              <a:t>.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 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 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 smtClean="0"/>
              <a:t>讓朋友容易接受耶穌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 smtClean="0"/>
              <a:t>讓聖經傳道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5562600" cy="393192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zh-TW" altLang="en-US" b="1" dirty="0" smtClean="0"/>
              <a:t>在訪客同意後：</a:t>
            </a:r>
            <a:endParaRPr lang="en-US" dirty="0" smtClean="0"/>
          </a:p>
          <a:p>
            <a:r>
              <a:rPr lang="zh-TW" altLang="en-US" b="1" dirty="0" smtClean="0"/>
              <a:t>打開聖經到</a:t>
            </a:r>
            <a:r>
              <a:rPr lang="zh-CN" altLang="en-US" b="1" dirty="0" smtClean="0"/>
              <a:t>馬 可 福 音</a:t>
            </a:r>
            <a:r>
              <a:rPr lang="en-US" b="1" dirty="0" smtClean="0"/>
              <a:t>1:15</a:t>
            </a:r>
            <a:endParaRPr lang="en-US" dirty="0" smtClean="0"/>
          </a:p>
          <a:p>
            <a:r>
              <a:rPr lang="zh-TW" altLang="en-US" b="1" dirty="0" smtClean="0"/>
              <a:t>將聖經交給你的朋友</a:t>
            </a:r>
            <a:endParaRPr lang="en-US" dirty="0" smtClean="0"/>
          </a:p>
          <a:p>
            <a:r>
              <a:rPr lang="zh-TW" altLang="en-US" b="1" dirty="0" smtClean="0"/>
              <a:t>請他讀這篇經文</a:t>
            </a:r>
            <a:endParaRPr lang="en-US" dirty="0" smtClean="0"/>
          </a:p>
          <a:p>
            <a:r>
              <a:rPr lang="zh-TW" altLang="en-US" b="1" dirty="0" smtClean="0"/>
              <a:t>你不要讀給他聽</a:t>
            </a:r>
            <a:r>
              <a:rPr lang="en-US" altLang="zh-TW" b="1" dirty="0" smtClean="0"/>
              <a:t>, </a:t>
            </a:r>
            <a:r>
              <a:rPr lang="zh-TW" altLang="en-US" b="1" dirty="0" smtClean="0"/>
              <a:t>要讓他自己讀</a:t>
            </a:r>
            <a:r>
              <a:rPr lang="en-US" b="1" dirty="0" smtClean="0"/>
              <a:t>   </a:t>
            </a:r>
            <a:endParaRPr lang="en-US" dirty="0" smtClean="0"/>
          </a:p>
          <a:p>
            <a:r>
              <a:rPr lang="zh-TW" altLang="en-US" b="1" dirty="0" smtClean="0"/>
              <a:t>然後問他有關那段經文的問題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 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7467600" cy="1886712"/>
          </a:xfrm>
        </p:spPr>
        <p:txBody>
          <a:bodyPr>
            <a:normAutofit fontScale="90000"/>
          </a:bodyPr>
          <a:lstStyle/>
          <a:p>
            <a:r>
              <a:rPr lang="en-US" sz="2700" b="1" dirty="0" smtClean="0">
                <a:latin typeface="SimSun" pitchFamily="2" charset="-122"/>
                <a:ea typeface="SimSun" pitchFamily="2" charset="-122"/>
              </a:rPr>
              <a:t>        </a:t>
            </a:r>
            <a:r>
              <a:rPr lang="en-US" sz="2700" b="1" dirty="0" smtClean="0">
                <a:latin typeface="SimSun" pitchFamily="2" charset="-122"/>
                <a:ea typeface="SimSun" pitchFamily="2" charset="-122"/>
              </a:rPr>
              <a:t>   </a:t>
            </a:r>
            <a:r>
              <a:rPr lang="en-US" sz="3100" b="1" dirty="0" smtClean="0">
                <a:solidFill>
                  <a:schemeClr val="accent2">
                    <a:lumMod val="50000"/>
                  </a:schemeClr>
                </a:solidFill>
                <a:latin typeface="SimSun" pitchFamily="2" charset="-122"/>
                <a:ea typeface="SimSun" pitchFamily="2" charset="-122"/>
              </a:rPr>
              <a:t>“</a:t>
            </a:r>
            <a:r>
              <a:rPr lang="zh-TW" altLang="en-US" sz="3100" b="1" dirty="0" smtClean="0">
                <a:solidFill>
                  <a:schemeClr val="accent2">
                    <a:lumMod val="50000"/>
                  </a:schemeClr>
                </a:solidFill>
                <a:latin typeface="SimSun" pitchFamily="2" charset="-122"/>
                <a:ea typeface="SimSun" pitchFamily="2" charset="-122"/>
              </a:rPr>
              <a:t>天人</a:t>
            </a:r>
            <a:r>
              <a:rPr lang="en-US" sz="3100" b="1" dirty="0" err="1" smtClean="0">
                <a:solidFill>
                  <a:schemeClr val="accent2">
                    <a:lumMod val="50000"/>
                  </a:schemeClr>
                </a:solidFill>
                <a:latin typeface="SimSun" pitchFamily="2" charset="-122"/>
                <a:ea typeface="SimSun" pitchFamily="2" charset="-122"/>
              </a:rPr>
              <a:t>合一</a:t>
            </a:r>
            <a:r>
              <a:rPr lang="en-US" sz="3100" b="1" dirty="0" smtClean="0">
                <a:solidFill>
                  <a:schemeClr val="accent2">
                    <a:lumMod val="50000"/>
                  </a:schemeClr>
                </a:solidFill>
                <a:latin typeface="SimSun" pitchFamily="2" charset="-122"/>
                <a:ea typeface="SimSun" pitchFamily="2" charset="-122"/>
              </a:rPr>
              <a:t>”</a:t>
            </a:r>
            <a:r>
              <a:rPr lang="zh-TW" altLang="en-US" sz="3100" b="1" dirty="0" smtClean="0">
                <a:solidFill>
                  <a:schemeClr val="accent2">
                    <a:lumMod val="50000"/>
                  </a:schemeClr>
                </a:solidFill>
                <a:latin typeface="SimSun" pitchFamily="2" charset="-122"/>
                <a:ea typeface="SimSun" pitchFamily="2" charset="-122"/>
              </a:rPr>
              <a:t>四步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zh-TW" altLang="en-US" b="1" dirty="0" smtClean="0"/>
              <a:t>第一步</a:t>
            </a:r>
            <a:r>
              <a:rPr lang="en-US" b="1" dirty="0" smtClean="0"/>
              <a:t>:  </a:t>
            </a:r>
            <a:r>
              <a:rPr lang="zh-TW" altLang="en-US" b="1" dirty="0" smtClean="0"/>
              <a:t>神有一個國</a:t>
            </a:r>
            <a:r>
              <a:rPr lang="en-US" b="1" dirty="0" smtClean="0"/>
              <a:t>, </a:t>
            </a:r>
            <a:r>
              <a:rPr lang="zh-TW" altLang="en-US" b="1" dirty="0" smtClean="0"/>
              <a:t>他希望我們成為他的公民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19400"/>
            <a:ext cx="6934200" cy="350520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>
              <a:buNone/>
            </a:pPr>
            <a:r>
              <a:rPr lang="zh-TW" altLang="en-US" b="1" dirty="0" smtClean="0"/>
              <a:t>馬 可 福 音 </a:t>
            </a:r>
            <a:r>
              <a:rPr lang="en-US" b="1" dirty="0" smtClean="0"/>
              <a:t>1:15</a:t>
            </a:r>
            <a:endParaRPr lang="en-US" dirty="0" smtClean="0"/>
          </a:p>
          <a:p>
            <a:pPr>
              <a:buNone/>
            </a:pPr>
            <a:r>
              <a:rPr lang="en-US" sz="2000" b="1" dirty="0" smtClean="0"/>
              <a:t>      “</a:t>
            </a:r>
            <a:r>
              <a:rPr lang="zh-TW" altLang="en-US" sz="2000" b="1" dirty="0" smtClean="0"/>
              <a:t>日 期 滿 了 、神 的 國 近 了</a:t>
            </a:r>
            <a:r>
              <a:rPr lang="en-US" altLang="zh-TW" sz="2000" b="1" dirty="0" smtClean="0"/>
              <a:t>.</a:t>
            </a:r>
            <a:r>
              <a:rPr lang="zh-TW" altLang="en-US" sz="2000" b="1" dirty="0" smtClean="0"/>
              <a:t> 你 們 當 悔 改 、 信 福 音 </a:t>
            </a:r>
            <a:r>
              <a:rPr lang="en-US" sz="2000" b="1" dirty="0" smtClean="0"/>
              <a:t>.”</a:t>
            </a:r>
            <a:endParaRPr lang="en-US" sz="2000" dirty="0" smtClean="0"/>
          </a:p>
          <a:p>
            <a:endParaRPr lang="en-US" altLang="zh-TW" b="1" dirty="0" smtClean="0"/>
          </a:p>
          <a:p>
            <a:pPr algn="ctr"/>
            <a:r>
              <a:rPr lang="zh-TW" altLang="en-US" b="1" dirty="0" smtClean="0"/>
              <a:t>看著你的朋友</a:t>
            </a:r>
            <a:r>
              <a:rPr lang="en-US" b="1" dirty="0" smtClean="0"/>
              <a:t>,</a:t>
            </a:r>
            <a:r>
              <a:rPr lang="zh-TW" altLang="en-US" b="1" dirty="0" smtClean="0"/>
              <a:t>問他說</a:t>
            </a:r>
            <a:r>
              <a:rPr lang="en-US" b="1" dirty="0" smtClean="0"/>
              <a:t>:</a:t>
            </a:r>
            <a:endParaRPr lang="en-US" dirty="0" smtClean="0"/>
          </a:p>
          <a:p>
            <a:pPr algn="ctr"/>
            <a:r>
              <a:rPr lang="zh-TW" altLang="en-US" b="1" dirty="0" smtClean="0"/>
              <a:t>要成為神國的公民</a:t>
            </a:r>
            <a:r>
              <a:rPr lang="en-US" b="1" dirty="0" smtClean="0"/>
              <a:t>, </a:t>
            </a:r>
            <a:r>
              <a:rPr lang="zh-TW" altLang="en-US" b="1" dirty="0" smtClean="0"/>
              <a:t>我們必須做那兩件事？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 smtClean="0"/>
              <a:t>答案是在聖經裡面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7162800" cy="3093720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zh-TW" altLang="en-US" b="1" dirty="0" smtClean="0"/>
              <a:t>如果你的朋友不知道答案，你可以指著經文，請他再讀了一遍</a:t>
            </a:r>
            <a:endParaRPr lang="en-US" dirty="0" smtClean="0"/>
          </a:p>
          <a:p>
            <a:r>
              <a:rPr lang="zh-TW" altLang="en-US" b="1" dirty="0" smtClean="0"/>
              <a:t>不要把答案告訴他</a:t>
            </a:r>
            <a:endParaRPr lang="en-US" dirty="0" smtClean="0"/>
          </a:p>
          <a:p>
            <a:r>
              <a:rPr lang="zh-TW" altLang="en-US" b="1" dirty="0" smtClean="0"/>
              <a:t>讓你的朋友知道答案來自聖經 </a:t>
            </a:r>
            <a:endParaRPr lang="en-US" dirty="0" smtClean="0"/>
          </a:p>
          <a:p>
            <a:r>
              <a:rPr lang="zh-TW" altLang="en-US" b="1" dirty="0" smtClean="0"/>
              <a:t>大多數參加教堂的人對聖經都有相當的尊敬</a:t>
            </a:r>
            <a:r>
              <a:rPr lang="en-US" altLang="zh-TW" b="1" dirty="0" smtClean="0"/>
              <a:t>, </a:t>
            </a:r>
            <a:r>
              <a:rPr lang="zh-TW" altLang="en-US" b="1" dirty="0" smtClean="0"/>
              <a:t>讓神的話進入他的心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381000" y="5223302"/>
            <a:ext cx="7194598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zh-TW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Times New Roman" pitchFamily="18" charset="0"/>
              </a:rPr>
              <a:t>在他</a:t>
            </a:r>
            <a:r>
              <a:rPr lang="zh-TW" altLang="en-US" sz="2400" b="1" dirty="0" smtClean="0"/>
              <a:t>答</a:t>
            </a:r>
            <a:r>
              <a:rPr lang="en-US" altLang="zh-TW" sz="2400" b="1" dirty="0" smtClean="0"/>
              <a:t>,</a:t>
            </a:r>
            <a:r>
              <a:rPr kumimoji="0" lang="zh-TW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Times New Roman" pitchFamily="18" charset="0"/>
              </a:rPr>
              <a:t>“</a:t>
            </a:r>
            <a:r>
              <a:rPr lang="zh-TW" altLang="en-US" sz="2400" b="1" dirty="0" smtClean="0"/>
              <a:t>當</a:t>
            </a:r>
            <a:r>
              <a:rPr kumimoji="0" lang="zh-TW" alt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SimSun" pitchFamily="2" charset="-122"/>
                <a:cs typeface="Times New Roman" pitchFamily="18" charset="0"/>
              </a:rPr>
              <a:t>悔 改 </a:t>
            </a:r>
            <a:r>
              <a:rPr kumimoji="0" lang="en-US" altLang="zh-TW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SimSun" pitchFamily="2" charset="-122"/>
                <a:cs typeface="Times New Roman" pitchFamily="18" charset="0"/>
              </a:rPr>
              <a:t>,</a:t>
            </a:r>
            <a:r>
              <a:rPr kumimoji="0" lang="zh-TW" alt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SimSun" pitchFamily="2" charset="-122"/>
                <a:cs typeface="Times New Roman" pitchFamily="18" charset="0"/>
              </a:rPr>
              <a:t>信 福 音” </a:t>
            </a:r>
            <a:r>
              <a:rPr kumimoji="0" lang="zh-TW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Times New Roman" pitchFamily="18" charset="0"/>
              </a:rPr>
              <a:t>後</a:t>
            </a:r>
            <a:r>
              <a:rPr kumimoji="0" lang="en-US" altLang="zh-TW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Times New Roman" pitchFamily="18" charset="0"/>
              </a:rPr>
              <a:t>  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zh-TW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Times New Roman" pitchFamily="18" charset="0"/>
              </a:rPr>
              <a:t>你問，</a:t>
            </a:r>
            <a:r>
              <a:rPr kumimoji="0" lang="en-US" altLang="zh-TW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Times New Roman" pitchFamily="18" charset="0"/>
              </a:rPr>
              <a:t>"</a:t>
            </a:r>
            <a:r>
              <a:rPr kumimoji="0" lang="zh-TW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Times New Roman" pitchFamily="18" charset="0"/>
              </a:rPr>
              <a:t>我們為何要悔改才可以成為神國的公民呢？</a:t>
            </a:r>
            <a:endParaRPr kumimoji="0" lang="zh-TW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454</TotalTime>
  <Words>1001</Words>
  <Application>Microsoft Office PowerPoint</Application>
  <PresentationFormat>On-screen Show (4:3)</PresentationFormat>
  <Paragraphs>147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Flow</vt:lpstr>
      <vt:lpstr>傳福音, 蒙祝福</vt:lpstr>
      <vt:lpstr>用聖經带出福音</vt:lpstr>
      <vt:lpstr> 傳福音的原則    彼 得 前 書 3:15</vt:lpstr>
      <vt:lpstr>需要合適的環境</vt:lpstr>
      <vt:lpstr>適宜的 開場白</vt:lpstr>
      <vt:lpstr>讓朋友容易接受耶穌</vt:lpstr>
      <vt:lpstr>讓聖經傳道</vt:lpstr>
      <vt:lpstr>           “天人合一”四步 第一步:  神有一個國, 他希望我們成為他的公民</vt:lpstr>
      <vt:lpstr>答案是在聖經裡面</vt:lpstr>
      <vt:lpstr>            “天人合一”四步 第二步:  我們需要悔改</vt:lpstr>
      <vt:lpstr>讓你的朋友建議 “破碎的關係” 的例子</vt:lpstr>
      <vt:lpstr>        “天人合一”四步 第三步:  福音就是耶穌為我們死而且復活的好訊息</vt:lpstr>
      <vt:lpstr>福音有兩個部分</vt:lpstr>
      <vt:lpstr>            “天人合一”四步 第四步:  您需要邀請耶穌進入你的心</vt:lpstr>
      <vt:lpstr>帶領你的朋友作一個禱告</vt:lpstr>
      <vt:lpstr>跟進工作</vt:lpstr>
      <vt:lpstr>結論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DRRICHARDYEN</dc:creator>
  <cp:lastModifiedBy>DRRICHARDYEN</cp:lastModifiedBy>
  <cp:revision>25</cp:revision>
  <dcterms:created xsi:type="dcterms:W3CDTF">2011-12-24T16:48:24Z</dcterms:created>
  <dcterms:modified xsi:type="dcterms:W3CDTF">2017-02-10T03:52:21Z</dcterms:modified>
</cp:coreProperties>
</file>