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9"/>
  </p:notesMasterIdLst>
  <p:handoutMasterIdLst>
    <p:handoutMasterId r:id="rId40"/>
  </p:handoutMasterIdLst>
  <p:sldIdLst>
    <p:sldId id="256" r:id="rId5"/>
    <p:sldId id="257" r:id="rId6"/>
    <p:sldId id="273" r:id="rId7"/>
    <p:sldId id="338" r:id="rId8"/>
    <p:sldId id="339" r:id="rId9"/>
    <p:sldId id="344" r:id="rId10"/>
    <p:sldId id="347" r:id="rId11"/>
    <p:sldId id="272" r:id="rId12"/>
    <p:sldId id="337" r:id="rId13"/>
    <p:sldId id="341" r:id="rId14"/>
    <p:sldId id="282" r:id="rId15"/>
    <p:sldId id="343" r:id="rId16"/>
    <p:sldId id="332" r:id="rId17"/>
    <p:sldId id="342" r:id="rId18"/>
    <p:sldId id="259" r:id="rId19"/>
    <p:sldId id="315" r:id="rId20"/>
    <p:sldId id="349" r:id="rId21"/>
    <p:sldId id="350" r:id="rId22"/>
    <p:sldId id="302" r:id="rId23"/>
    <p:sldId id="263" r:id="rId24"/>
    <p:sldId id="324" r:id="rId25"/>
    <p:sldId id="325" r:id="rId26"/>
    <p:sldId id="326" r:id="rId27"/>
    <p:sldId id="348" r:id="rId28"/>
    <p:sldId id="319" r:id="rId29"/>
    <p:sldId id="320" r:id="rId30"/>
    <p:sldId id="323" r:id="rId31"/>
    <p:sldId id="352" r:id="rId32"/>
    <p:sldId id="301" r:id="rId33"/>
    <p:sldId id="328" r:id="rId34"/>
    <p:sldId id="329" r:id="rId35"/>
    <p:sldId id="317" r:id="rId36"/>
    <p:sldId id="351" r:id="rId37"/>
    <p:sldId id="307" r:id="rId38"/>
  </p:sldIdLst>
  <p:sldSz cx="13004800" cy="9753600"/>
  <p:notesSz cx="6858000" cy="9144000"/>
  <p:embeddedFontLst>
    <p:embeddedFont>
      <p:font typeface="Bebas Neue" panose="020B0606020202050201" pitchFamily="34" charset="0"/>
      <p:regular r:id="rId41"/>
    </p:embeddedFont>
    <p:embeddedFont>
      <p:font typeface="Helvetica Light" panose="020B0500000000000000"/>
      <p:regular r:id="rId42"/>
    </p:embeddedFont>
    <p:embeddedFont>
      <p:font typeface="Helvetica Neue" panose="02000A03050000020004"/>
      <p:bold r:id="rId43"/>
      <p:boldItalic r:id="rId44"/>
    </p:embeddedFont>
    <p:embeddedFont>
      <p:font typeface="Roboto" panose="02000000000000000000" pitchFamily="2" charset="0"/>
      <p:regular r:id="rId45"/>
      <p:bold r:id="rId46"/>
      <p:italic r:id="rId47"/>
      <p:boldItalic r:id="rId48"/>
    </p:embeddedFont>
    <p:embeddedFont>
      <p:font typeface="Ropa Sans" panose="020B0604020202020204" charset="0"/>
      <p:regular r:id="rId49"/>
      <p:italic r:id="rId50"/>
    </p:embeddedFont>
  </p:embeddedFontLst>
  <p:defaultTextStyle>
    <a:lvl1pPr algn="ctr" defTabSz="584200">
      <a:defRPr sz="3600">
        <a:latin typeface="Helvetica Light"/>
        <a:ea typeface="Helvetica Light"/>
        <a:cs typeface="Helvetica Light"/>
        <a:sym typeface="Helvetica Light"/>
      </a:defRPr>
    </a:lvl1pPr>
    <a:lvl2pPr indent="228600" algn="ctr" defTabSz="584200">
      <a:defRPr sz="3600">
        <a:latin typeface="Helvetica Light"/>
        <a:ea typeface="Helvetica Light"/>
        <a:cs typeface="Helvetica Light"/>
        <a:sym typeface="Helvetica Light"/>
      </a:defRPr>
    </a:lvl2pPr>
    <a:lvl3pPr indent="457200" algn="ctr" defTabSz="584200">
      <a:defRPr sz="3600">
        <a:latin typeface="Helvetica Light"/>
        <a:ea typeface="Helvetica Light"/>
        <a:cs typeface="Helvetica Light"/>
        <a:sym typeface="Helvetica Light"/>
      </a:defRPr>
    </a:lvl3pPr>
    <a:lvl4pPr indent="685800" algn="ctr" defTabSz="584200">
      <a:defRPr sz="3600">
        <a:latin typeface="Helvetica Light"/>
        <a:ea typeface="Helvetica Light"/>
        <a:cs typeface="Helvetica Light"/>
        <a:sym typeface="Helvetica Light"/>
      </a:defRPr>
    </a:lvl4pPr>
    <a:lvl5pPr indent="914400" algn="ctr" defTabSz="584200">
      <a:defRPr sz="3600">
        <a:latin typeface="Helvetica Light"/>
        <a:ea typeface="Helvetica Light"/>
        <a:cs typeface="Helvetica Light"/>
        <a:sym typeface="Helvetica Light"/>
      </a:defRPr>
    </a:lvl5pPr>
    <a:lvl6pPr indent="1143000" algn="ctr" defTabSz="584200">
      <a:defRPr sz="3600">
        <a:latin typeface="Helvetica Light"/>
        <a:ea typeface="Helvetica Light"/>
        <a:cs typeface="Helvetica Light"/>
        <a:sym typeface="Helvetica Light"/>
      </a:defRPr>
    </a:lvl6pPr>
    <a:lvl7pPr indent="1371600" algn="ctr" defTabSz="584200">
      <a:defRPr sz="3600">
        <a:latin typeface="Helvetica Light"/>
        <a:ea typeface="Helvetica Light"/>
        <a:cs typeface="Helvetica Light"/>
        <a:sym typeface="Helvetica Light"/>
      </a:defRPr>
    </a:lvl7pPr>
    <a:lvl8pPr indent="1600200" algn="ctr" defTabSz="584200">
      <a:defRPr sz="3600">
        <a:latin typeface="Helvetica Light"/>
        <a:ea typeface="Helvetica Light"/>
        <a:cs typeface="Helvetica Light"/>
        <a:sym typeface="Helvetica Light"/>
      </a:defRPr>
    </a:lvl8pPr>
    <a:lvl9pPr indent="1828800" algn="ctr" defTabSz="584200">
      <a:defRPr sz="3600">
        <a:latin typeface="Helvetica Light"/>
        <a:ea typeface="Helvetica Light"/>
        <a:cs typeface="Helvetica Light"/>
        <a:sym typeface="Helvetica Light"/>
      </a:defRPr>
    </a:lvl9pPr>
  </p:defaultTextStyle>
  <p:extLst>
    <p:ext uri="{521415D9-36F7-43E2-AB2F-B90AF26B5E84}">
      <p14:sectionLst xmlns:p14="http://schemas.microsoft.com/office/powerpoint/2010/main">
        <p14:section name="Default Section" id="{A59772D9-02AF-49F8-AC6A-975DEA2ED827}">
          <p14:sldIdLst>
            <p14:sldId id="256"/>
            <p14:sldId id="257"/>
            <p14:sldId id="273"/>
            <p14:sldId id="338"/>
            <p14:sldId id="339"/>
            <p14:sldId id="344"/>
            <p14:sldId id="347"/>
            <p14:sldId id="272"/>
            <p14:sldId id="337"/>
            <p14:sldId id="341"/>
            <p14:sldId id="282"/>
            <p14:sldId id="343"/>
            <p14:sldId id="332"/>
            <p14:sldId id="342"/>
            <p14:sldId id="259"/>
            <p14:sldId id="315"/>
            <p14:sldId id="349"/>
            <p14:sldId id="350"/>
            <p14:sldId id="302"/>
            <p14:sldId id="263"/>
            <p14:sldId id="324"/>
            <p14:sldId id="325"/>
            <p14:sldId id="326"/>
            <p14:sldId id="348"/>
            <p14:sldId id="319"/>
            <p14:sldId id="320"/>
            <p14:sldId id="323"/>
            <p14:sldId id="352"/>
            <p14:sldId id="301"/>
            <p14:sldId id="328"/>
            <p14:sldId id="329"/>
            <p14:sldId id="317"/>
            <p14:sldId id="351"/>
            <p14:sldId id="3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2802A"/>
    <a:srgbClr val="EF802A"/>
    <a:srgbClr val="333333"/>
    <a:srgbClr val="262626"/>
    <a:srgbClr val="2E3229"/>
    <a:srgbClr val="2E3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1" autoAdjust="0"/>
    <p:restoredTop sz="86037" autoAdjust="0"/>
  </p:normalViewPr>
  <p:slideViewPr>
    <p:cSldViewPr snapToGrid="0">
      <p:cViewPr varScale="1">
        <p:scale>
          <a:sx n="58" d="100"/>
          <a:sy n="58" d="100"/>
        </p:scale>
        <p:origin x="1507" y="62"/>
      </p:cViewPr>
      <p:guideLst/>
    </p:cSldViewPr>
  </p:slideViewPr>
  <p:outlineViewPr>
    <p:cViewPr>
      <p:scale>
        <a:sx n="33" d="100"/>
        <a:sy n="33" d="100"/>
      </p:scale>
      <p:origin x="0" y="-1746"/>
    </p:cViewPr>
  </p:outlineViewPr>
  <p:notesTextViewPr>
    <p:cViewPr>
      <p:scale>
        <a:sx n="1" d="1"/>
        <a:sy n="1" d="1"/>
      </p:scale>
      <p:origin x="0" y="0"/>
    </p:cViewPr>
  </p:notesTextViewPr>
  <p:notesViewPr>
    <p:cSldViewPr snapToGrid="0">
      <p:cViewPr>
        <p:scale>
          <a:sx n="1" d="2"/>
          <a:sy n="1" d="2"/>
        </p:scale>
        <p:origin x="10392" y="10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04F827-914B-4151-8CE7-DCF259FBD2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81B7D5-21B0-40C1-93C8-9287745235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CD707D-5569-4E0A-87B5-CAE66786D5A2}" type="datetimeFigureOut">
              <a:rPr lang="en-US" smtClean="0"/>
              <a:t>2/20/2025</a:t>
            </a:fld>
            <a:endParaRPr lang="en-US"/>
          </a:p>
        </p:txBody>
      </p:sp>
      <p:sp>
        <p:nvSpPr>
          <p:cNvPr id="4" name="Footer Placeholder 3">
            <a:extLst>
              <a:ext uri="{FF2B5EF4-FFF2-40B4-BE49-F238E27FC236}">
                <a16:creationId xmlns:a16="http://schemas.microsoft.com/office/drawing/2014/main" id="{01018F71-EC48-437C-ADA7-DE2356E3D2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899722-01BC-4EC9-8514-30010FC5D4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9C80B2-8FD4-49F8-8DB9-A73658FF4083}" type="slidenum">
              <a:rPr lang="en-US" smtClean="0"/>
              <a:t>‹#›</a:t>
            </a:fld>
            <a:endParaRPr lang="en-US"/>
          </a:p>
        </p:txBody>
      </p:sp>
    </p:spTree>
    <p:extLst>
      <p:ext uri="{BB962C8B-B14F-4D97-AF65-F5344CB8AC3E}">
        <p14:creationId xmlns:p14="http://schemas.microsoft.com/office/powerpoint/2010/main" val="3335895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9T02:46:19.200"/>
    </inkml:context>
    <inkml:brush xml:id="br0">
      <inkml:brushProperty name="width" value="0.035" units="cm"/>
      <inkml:brushProperty name="height" value="0.035" units="cm"/>
    </inkml:brush>
  </inkml:definitions>
  <inkml:trace contextRef="#ctx0" brushRef="#br0">2869 1435 24508,'-1'56'0,"-2"0"0,-3 0 0,-2 0 0,-2-1 0,-2 0 0,-2 0 0,-2-1 0,-3-1 0,-1-1 0,-3 0 0,-1-1 0,-3-2 0,-1 0 0,-3-2 0,-1 0 0,-2-2 0,-2-2 0,-1-1 0,-2-1 0,-2-2 0,-1-2 0,-1-1 0,-2-2 0,-2-2 0,0-1 0,-2-3 0,0-1 0,-2-3 0,-1-1 0,0-3 0,-1-1 0,-1-3 0,-1-2 0,0-2 0,0-2 0,-1-2 0,0-2 0,0-3 0,0-2 0,-1-2 0,1-2 0,0-3 0,0-2 0,1-2 0,0-2 0,0-2 0,1-2 0,1-3 0,1-1 0,0-3 0,1-1 0,2-3 0,0-1 0,2-3 0,0-1 0,2-2 0,2-2 0,1-1 0,1-2 0,2-2 0,2-1 0,1-1 0,2-2 0,2-2 0,1 0 0,3-2 0,1 0 0,3-2 0,1-1 0,3 0 0,1-1 0,3-1 0,2-1 0,2 0 0,2 0 0,2-1 0,2 0 0,3 0 0,2 0 0,2-1 0,2 1 0,3 0 0,2 0 0,2 1 0,2 0 0,2 0 0,2 1 0,3 1 0,1 1 0,3 0 0,1 1 0,3 2 0,1 0 0,3 2 0,1 0 0,2 2 0,2 2 0,1 1 0,2 1 0,2 2 0,1 2 0,1 1 0,2 2 0,2 2 0,0 1 0,2 3 0,0 1 0,2 3 0,1 1 0,0 3 0,1 1 0,1 3 0,1 2 0,0 2 0,0 2 0,1 2 0,0 2 0,0 3 0,1 2 0,-1 2 0,0 2 0,0 3 0,0 2 0,-1 2 0,0 2 0,0 2 0,-1 2 0,-1 3 0,-1 1 0,0 3 0,-1 1 0,-2 3 0,0 1 0,-2 3 0,0 1 0,-2 2 0,-2 2 0,-1 1 0,-1 2 0,-2 2 0,-2 1 0,-1 1 0,-2 2 0,-2 2 0,-1 0 0,-3 2 0,-1 0 0,-3 2 0,-1 1 0,-3 0 0,-1 1 0,-3 1 0,-2 1 0,-2 0 0,-2 0 0,-2 1 0,-2 0 0,-3 0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9T02:46:56.581"/>
    </inkml:context>
    <inkml:brush xml:id="br0">
      <inkml:brushProperty name="width" value="0.035" units="cm"/>
      <inkml:brushProperty name="height" value="0.035" units="cm"/>
    </inkml:brush>
  </inkml:definitions>
  <inkml:trace contextRef="#ctx0" brushRef="#br0">2869 1435 24508,'-1'56'0,"-2"0"0,-3 0 0,-2 0 0,-2-1 0,-2 0 0,-2 0 0,-2-1 0,-3-1 0,-1-1 0,-3 0 0,-1-1 0,-3-2 0,-1 0 0,-3-2 0,-1 0 0,-2-2 0,-2-2 0,-1-1 0,-2-1 0,-2-2 0,-1-2 0,-1-1 0,-2-2 0,-2-2 0,0-1 0,-2-3 0,0-1 0,-2-3 0,-1-1 0,0-3 0,-1-1 0,-1-3 0,-1-2 0,0-2 0,0-2 0,-1-2 0,0-2 0,0-3 0,0-2 0,-1-2 0,1-2 0,0-3 0,0-2 0,1-2 0,0-2 0,0-2 0,1-2 0,1-3 0,1-1 0,0-3 0,1-1 0,2-3 0,0-1 0,2-3 0,0-1 0,2-2 0,2-2 0,1-1 0,1-2 0,2-2 0,2-1 0,1-1 0,2-2 0,2-2 0,1 0 0,3-2 0,1 0 0,3-2 0,1-1 0,3 0 0,1-1 0,3-1 0,2-1 0,2 0 0,2 0 0,2-1 0,2 0 0,3 0 0,2 0 0,2-1 0,2 1 0,3 0 0,2 0 0,2 1 0,2 0 0,2 0 0,2 1 0,3 1 0,1 1 0,3 0 0,1 1 0,3 2 0,1 0 0,3 2 0,1 0 0,2 2 0,2 2 0,1 1 0,2 1 0,2 2 0,1 2 0,1 1 0,2 2 0,2 2 0,0 1 0,2 3 0,0 1 0,2 3 0,1 1 0,0 3 0,1 1 0,1 3 0,1 2 0,0 2 0,0 2 0,1 2 0,0 2 0,0 3 0,1 2 0,-1 2 0,0 2 0,0 3 0,0 2 0,-1 2 0,0 2 0,0 2 0,-1 2 0,-1 3 0,-1 1 0,0 3 0,-1 1 0,-2 3 0,0 1 0,-2 3 0,0 1 0,-2 2 0,-2 2 0,-1 1 0,-1 2 0,-2 2 0,-2 1 0,-1 1 0,-2 2 0,-2 2 0,-1 0 0,-3 2 0,-1 0 0,-3 2 0,-1 1 0,-3 0 0,-1 1 0,-3 1 0,-2 1 0,-2 0 0,-2 0 0,-2 1 0,-2 0 0,-3 0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37224848"/>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PK presentation, we will be exploring the various benefits, functions and applications of towel warmers in and around the home. </a:t>
            </a:r>
            <a:br>
              <a:rPr lang="en-US" dirty="0"/>
            </a:br>
            <a:br>
              <a:rPr lang="en-US" dirty="0"/>
            </a:br>
            <a:r>
              <a:rPr lang="en-US" dirty="0"/>
              <a:t>We will look at the different heating technologies that we use to power our products. </a:t>
            </a:r>
          </a:p>
          <a:p>
            <a:endParaRPr lang="en-US" dirty="0"/>
          </a:p>
          <a:p>
            <a:r>
              <a:rPr lang="en-US" dirty="0"/>
              <a:t>Then we’ll go over a few tips and tricks about hot to sell these products to your customers</a:t>
            </a:r>
          </a:p>
          <a:p>
            <a:endParaRPr lang="en-US" dirty="0"/>
          </a:p>
          <a:p>
            <a:r>
              <a:rPr lang="en-US" dirty="0"/>
              <a:t>Lastly, we’ll review the different collections to help familiarize yourself with them and how to order them. </a:t>
            </a:r>
          </a:p>
        </p:txBody>
      </p:sp>
    </p:spTree>
    <p:extLst>
      <p:ext uri="{BB962C8B-B14F-4D97-AF65-F5344CB8AC3E}">
        <p14:creationId xmlns:p14="http://schemas.microsoft.com/office/powerpoint/2010/main" val="3886621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two different technologies while provide different pros and cons and give users the choice depending on what appeals to them more.</a:t>
            </a:r>
          </a:p>
          <a:p>
            <a:endParaRPr lang="en-US" dirty="0"/>
          </a:p>
          <a:p>
            <a:r>
              <a:rPr lang="en-US" dirty="0"/>
              <a:t>Dry Element:</a:t>
            </a:r>
          </a:p>
          <a:p>
            <a:r>
              <a:rPr lang="en-US" dirty="0"/>
              <a:t>Pro: Quick heat up time; 10-15min to reach max temp; with heat starting in 5min or less</a:t>
            </a:r>
          </a:p>
          <a:p>
            <a:r>
              <a:rPr lang="en-US" dirty="0"/>
              <a:t>Con: Heating cables cannot be repaired; unit must be replaced. </a:t>
            </a:r>
          </a:p>
          <a:p>
            <a:r>
              <a:rPr lang="en-US" dirty="0"/>
              <a:t>It is used in 9 of our 11 collections: Sirio, Quadro, </a:t>
            </a:r>
            <a:r>
              <a:rPr lang="en-US" dirty="0" err="1"/>
              <a:t>Antus</a:t>
            </a:r>
            <a:r>
              <a:rPr lang="en-US" dirty="0"/>
              <a:t>, Vega &amp; </a:t>
            </a:r>
            <a:r>
              <a:rPr lang="en-US" dirty="0" err="1"/>
              <a:t>Modello</a:t>
            </a:r>
            <a:r>
              <a:rPr lang="en-US" dirty="0"/>
              <a:t> I which are made in Italy. Cape which is made in South Africa and Radiant, Solo and Swivel collections made in China.</a:t>
            </a:r>
          </a:p>
          <a:p>
            <a:endParaRPr lang="en-US" dirty="0"/>
          </a:p>
          <a:p>
            <a:r>
              <a:rPr lang="en-US" dirty="0"/>
              <a:t>Liquid filled technology:</a:t>
            </a:r>
          </a:p>
          <a:p>
            <a:r>
              <a:rPr lang="en-US" dirty="0"/>
              <a:t>Pro: Heating element can be replaced; don’t need to replace entire unit</a:t>
            </a:r>
          </a:p>
          <a:p>
            <a:r>
              <a:rPr lang="en-US" dirty="0"/>
              <a:t>Con: Longer heating time, ranges from 15-45min depending on size of unit – But you can use a timer or leave it on 24/7 and its thus irrelevant.</a:t>
            </a:r>
          </a:p>
          <a:p>
            <a:r>
              <a:rPr lang="en-US" dirty="0"/>
              <a:t>It is used in 2 of our 11 collections: Jeeves which is made in South Africa and Traditional which is made in China.</a:t>
            </a:r>
          </a:p>
        </p:txBody>
      </p:sp>
    </p:spTree>
    <p:extLst>
      <p:ext uri="{BB962C8B-B14F-4D97-AF65-F5344CB8AC3E}">
        <p14:creationId xmlns:p14="http://schemas.microsoft.com/office/powerpoint/2010/main" val="762456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None/>
            </a:pPr>
            <a:r>
              <a:rPr lang="en-US" sz="2400" dirty="0">
                <a:latin typeface="Roboto" panose="02000000000000000000" pitchFamily="2" charset="0"/>
                <a:ea typeface="Roboto" panose="02000000000000000000" pitchFamily="2" charset="0"/>
              </a:rPr>
              <a:t>A variety of bar styles from round, square, flat panels and single bars.</a:t>
            </a:r>
          </a:p>
          <a:p>
            <a:pPr marL="0" indent="0">
              <a:spcBef>
                <a:spcPts val="1200"/>
              </a:spcBef>
              <a:buNone/>
            </a:pPr>
            <a:r>
              <a:rPr lang="en-US" sz="2400" dirty="0">
                <a:latin typeface="Roboto" panose="02000000000000000000" pitchFamily="2" charset="0"/>
                <a:ea typeface="Roboto" panose="02000000000000000000" pitchFamily="2" charset="0"/>
              </a:rPr>
              <a:t>Over 180+ SKUs stocked in GA with &lt;1week lead time. </a:t>
            </a:r>
          </a:p>
          <a:p>
            <a:pPr marL="0" indent="0">
              <a:spcBef>
                <a:spcPts val="1200"/>
              </a:spcBef>
              <a:buNone/>
            </a:pPr>
            <a:r>
              <a:rPr lang="en-US" sz="2400" dirty="0">
                <a:latin typeface="Roboto" panose="02000000000000000000" pitchFamily="2" charset="0"/>
                <a:ea typeface="Roboto" panose="02000000000000000000" pitchFamily="2" charset="0"/>
              </a:rPr>
              <a:t>Over 250+ special order sizes – as narrow as 13” wide and up to 80” tall to fit unique spaces</a:t>
            </a:r>
          </a:p>
          <a:p>
            <a:pPr marL="0" indent="0">
              <a:spcBef>
                <a:spcPts val="1200"/>
              </a:spcBef>
              <a:buNone/>
            </a:pPr>
            <a:r>
              <a:rPr lang="en-US" sz="2400" dirty="0">
                <a:latin typeface="Roboto" panose="02000000000000000000" pitchFamily="2" charset="0"/>
                <a:ea typeface="Roboto" panose="02000000000000000000" pitchFamily="2" charset="0"/>
              </a:rPr>
              <a:t>Custom finishes – RAL &amp; PVD; color match other MFGs</a:t>
            </a:r>
          </a:p>
          <a:p>
            <a:endParaRPr lang="en-US" dirty="0"/>
          </a:p>
        </p:txBody>
      </p:sp>
    </p:spTree>
    <p:extLst>
      <p:ext uri="{BB962C8B-B14F-4D97-AF65-F5344CB8AC3E}">
        <p14:creationId xmlns:p14="http://schemas.microsoft.com/office/powerpoint/2010/main" val="352253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vital to bring up towel warmers early on in any bathroom project due to the electrical requirements. If you wait until you select your accessories, its often too late. </a:t>
            </a:r>
          </a:p>
          <a:p>
            <a:endParaRPr lang="en-US" dirty="0"/>
          </a:p>
          <a:p>
            <a:r>
              <a:rPr lang="en-US" dirty="0"/>
              <a:t>In most primary bathrooms, you will find 2 towel bars and 2 robe hooks. A towel warmer can replace the need for those items in a bathroom while upgrading the experience.</a:t>
            </a:r>
          </a:p>
          <a:p>
            <a:endParaRPr lang="en-US" dirty="0"/>
          </a:p>
          <a:p>
            <a:r>
              <a:rPr lang="en-US" dirty="0"/>
              <a:t>When you step out of the shower or bath, there is a big temperature difference in the ambient air. Using a towel warmer can ease the shock of those temperature differences when wrapping up in a warm towel or robe. </a:t>
            </a:r>
          </a:p>
          <a:p>
            <a:endParaRPr lang="en-US" dirty="0"/>
          </a:p>
          <a:p>
            <a:r>
              <a:rPr lang="en-US" dirty="0"/>
              <a:t>This is the perfect item to pair with steam showers or bathtubs with systems. These customers have the budget for more expensive products and a towel warmer will not break the bank.</a:t>
            </a:r>
          </a:p>
          <a:p>
            <a:endParaRPr lang="en-US" dirty="0"/>
          </a:p>
          <a:p>
            <a:r>
              <a:rPr lang="en-US" dirty="0"/>
              <a:t>In some cases, our affordable collections could even save money when compared to the cost of 2 towel bars and 2 robe hooks.</a:t>
            </a:r>
          </a:p>
          <a:p>
            <a:endParaRPr lang="en-US" dirty="0"/>
          </a:p>
          <a:p>
            <a:endParaRPr lang="en-US" dirty="0"/>
          </a:p>
        </p:txBody>
      </p:sp>
    </p:spTree>
    <p:extLst>
      <p:ext uri="{BB962C8B-B14F-4D97-AF65-F5344CB8AC3E}">
        <p14:creationId xmlns:p14="http://schemas.microsoft.com/office/powerpoint/2010/main" val="2801710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requirements to install a towel warmer are very simple. </a:t>
            </a:r>
            <a:br>
              <a:rPr lang="en-US" dirty="0"/>
            </a:br>
            <a:br>
              <a:rPr lang="en-US" dirty="0"/>
            </a:br>
            <a:r>
              <a:rPr lang="en-US" dirty="0"/>
              <a:t>They run off the same 120V electricity that powers any lights, fans, electric mirrors in the bathroom. </a:t>
            </a:r>
          </a:p>
          <a:p>
            <a:endParaRPr lang="en-US" dirty="0"/>
          </a:p>
          <a:p>
            <a:r>
              <a:rPr lang="en-US" dirty="0"/>
              <a:t>Electricians can piggyback of any outlet or switch in the bathroom to power a towel warmer</a:t>
            </a:r>
          </a:p>
          <a:p>
            <a:endParaRPr lang="en-US" dirty="0"/>
          </a:p>
          <a:p>
            <a:r>
              <a:rPr lang="en-US" dirty="0"/>
              <a:t>They are all UL or ETL certified and meet national codes. Standard code requires a 3ft distance between the towel warmer and water source, but our wet rated kits can bypass that minimum while still being code compliant.</a:t>
            </a:r>
          </a:p>
        </p:txBody>
      </p:sp>
    </p:spTree>
    <p:extLst>
      <p:ext uri="{BB962C8B-B14F-4D97-AF65-F5344CB8AC3E}">
        <p14:creationId xmlns:p14="http://schemas.microsoft.com/office/powerpoint/2010/main" val="2116701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the benefits &amp; functions of the category, the technology used to power them and how to sell them, lets explore the different collections that we offer.</a:t>
            </a:r>
          </a:p>
        </p:txBody>
      </p:sp>
    </p:spTree>
    <p:extLst>
      <p:ext uri="{BB962C8B-B14F-4D97-AF65-F5344CB8AC3E}">
        <p14:creationId xmlns:p14="http://schemas.microsoft.com/office/powerpoint/2010/main" val="2644904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most popular collection, Jeeves are made in South Africa and are stocked in 5 different finishes: Brushed, Polished, Matte Black, ORB and White. This hardwired only collection uses our liquid filled heating technology which takes about 15-45min to heat up depending on the size. We have 13 stocked sizes including a ladder and shelf model with additional special order sizes, including narrow sizes at 13” &amp; 16” wide and 24” wide models. The electrical will come standard on the right side of the unit, but it is possible to move the electrical to the lower left side upon request. There is an upcharge for this and it adds 1-2 days to your lead time. </a:t>
            </a:r>
            <a:br>
              <a:rPr lang="en-US" dirty="0"/>
            </a:br>
            <a:br>
              <a:rPr lang="en-US" dirty="0"/>
            </a:br>
            <a:r>
              <a:rPr lang="en-US" dirty="0"/>
              <a:t>When ordering a Jeeves models, you will select the towel rack size and finish that fits your customers needs. You will NEED to add a timer or switch as there is no integrated On/Off switch on the unit itself. We offer a couple of different options depending on their preferences. Optional accessories include our Wet Rated kit in case the unit is going to be near a water source. This kit ensures the product will meet the local electrical codes in your jurisdiction. We offer double gang plates if they want to place the timer/switch adjacent to the towel warmer which makes for a cleaner installation. Lastly, we have bathrobe hangers which attach to the unit for additional hanging space. *Note – these are only offered in a brushed and polished finish.</a:t>
            </a:r>
          </a:p>
        </p:txBody>
      </p:sp>
    </p:spTree>
    <p:extLst>
      <p:ext uri="{BB962C8B-B14F-4D97-AF65-F5344CB8AC3E}">
        <p14:creationId xmlns:p14="http://schemas.microsoft.com/office/powerpoint/2010/main" val="3053150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Cape collection is one of our newest collection. Made by the same factory as renown Jeeves collection but offering a quicker heating option using our dry element technology, at a more affordable price point. </a:t>
            </a:r>
          </a:p>
          <a:p>
            <a:r>
              <a:rPr lang="en-US" dirty="0"/>
              <a:t>We stock 1 size – 24”W x 32”H – in 3 finishes: Brushed, Polished &amp; Matte Black. </a:t>
            </a:r>
          </a:p>
          <a:p>
            <a:r>
              <a:rPr lang="en-US" dirty="0"/>
              <a:t>The product comes out of the box as a plug-in unit that also includes a hardwire kit, so the homeowner can decide whether they want to simply plug it in to an outlet or direct wire it for a cleaner look. </a:t>
            </a:r>
          </a:p>
          <a:p>
            <a:r>
              <a:rPr lang="en-US" dirty="0"/>
              <a:t>With an integrated On/Off switch located on the bottom of the right vertical bar, you can order just the rack and have everything needed for use. </a:t>
            </a:r>
          </a:p>
          <a:p>
            <a:br>
              <a:rPr lang="en-US" dirty="0"/>
            </a:br>
            <a:r>
              <a:rPr lang="en-US" dirty="0"/>
              <a:t>We do offer an optional Wet Rated kit which can be added if it is needed to meet any local codes to be installed in ‘wet locations’ to ensure safety for all users. </a:t>
            </a:r>
          </a:p>
          <a:p>
            <a:r>
              <a:rPr lang="en-US" dirty="0"/>
              <a:t>You can also add separate programmable timers if you want to program it to turn on/off automatically, and a double gang plate can be paired with any timer to locate it adjacent to the towel rack. </a:t>
            </a:r>
          </a:p>
        </p:txBody>
      </p:sp>
    </p:spTree>
    <p:extLst>
      <p:ext uri="{BB962C8B-B14F-4D97-AF65-F5344CB8AC3E}">
        <p14:creationId xmlns:p14="http://schemas.microsoft.com/office/powerpoint/2010/main" val="2304260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newly redesigned Touch Digital Heat controller has been slimmed down by almost 50% and is now the size of a standard single gang outlet. With a 1200W capacity, it is possible to pair multiple units to a single controller.</a:t>
            </a:r>
          </a:p>
          <a:p>
            <a:endParaRPr lang="en-US" dirty="0"/>
          </a:p>
          <a:p>
            <a:r>
              <a:rPr lang="en-US" dirty="0"/>
              <a:t>It is packed with many great features including:</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On/Off function</a:t>
            </a:r>
          </a:p>
          <a:p>
            <a:pPr marL="342900" indent="-342900">
              <a:buFont typeface="Arial" panose="020B0604020202020204" pitchFamily="34" charset="0"/>
              <a:buChar char="•"/>
            </a:pPr>
            <a:r>
              <a:rPr lang="en-US" dirty="0"/>
              <a:t>5 power levels to regulate the desired temperature</a:t>
            </a:r>
          </a:p>
          <a:p>
            <a:pPr marL="342900" indent="-342900">
              <a:buFont typeface="Arial" panose="020B0604020202020204" pitchFamily="34" charset="0"/>
              <a:buChar char="•"/>
            </a:pPr>
            <a:r>
              <a:rPr lang="en-US" dirty="0"/>
              <a:t>Wi-Fi connectivity for control via a web-app on your phone</a:t>
            </a:r>
          </a:p>
          <a:p>
            <a:pPr marL="342900" indent="-342900">
              <a:buFont typeface="Arial" panose="020B0604020202020204" pitchFamily="34" charset="0"/>
              <a:buChar char="•"/>
            </a:pPr>
            <a:r>
              <a:rPr lang="en-US" dirty="0"/>
              <a:t>Countdown timer functionality that can be programmed on your phone. Set it for any length of time up to 23hrs 59mins</a:t>
            </a:r>
          </a:p>
          <a:p>
            <a:pPr marL="342900" indent="-342900">
              <a:buFont typeface="Arial" panose="020B0604020202020204" pitchFamily="34" charset="0"/>
              <a:buChar char="•"/>
            </a:pPr>
            <a:r>
              <a:rPr lang="en-US" dirty="0"/>
              <a:t>Controller can be installed vertically or horizontally without and impact to usability.</a:t>
            </a:r>
          </a:p>
          <a:p>
            <a:pPr marL="342900" indent="-342900">
              <a:buFont typeface="Arial" panose="020B0604020202020204" pitchFamily="34" charset="0"/>
              <a:buChar char="•"/>
            </a:pPr>
            <a:r>
              <a:rPr lang="en-US" dirty="0"/>
              <a:t>Our programmable timer or smart switch and still be paired with it for added functionality.</a:t>
            </a:r>
          </a:p>
          <a:p>
            <a:endParaRPr lang="en-US" dirty="0"/>
          </a:p>
          <a:p>
            <a:endParaRPr lang="en-US" dirty="0"/>
          </a:p>
        </p:txBody>
      </p:sp>
    </p:spTree>
    <p:extLst>
      <p:ext uri="{BB962C8B-B14F-4D97-AF65-F5344CB8AC3E}">
        <p14:creationId xmlns:p14="http://schemas.microsoft.com/office/powerpoint/2010/main" val="348642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different versions of our new Touch Digital Heat Controller: Integrated and Remote. When choosing any of our Sirio, Quadro, </a:t>
            </a:r>
            <a:r>
              <a:rPr lang="en-US" dirty="0" err="1"/>
              <a:t>Antus</a:t>
            </a:r>
            <a:r>
              <a:rPr lang="en-US" dirty="0"/>
              <a:t>, Vega or </a:t>
            </a:r>
            <a:r>
              <a:rPr lang="en-US" dirty="0" err="1"/>
              <a:t>Modello</a:t>
            </a:r>
            <a:r>
              <a:rPr lang="en-US" dirty="0"/>
              <a:t> I collections, </a:t>
            </a:r>
            <a:r>
              <a:rPr lang="en-US" b="1" u="sng" dirty="0"/>
              <a:t>you must pair one of these controllers with it.</a:t>
            </a:r>
            <a:r>
              <a:rPr lang="en-US" b="1" i="1" u="none" dirty="0"/>
              <a:t> </a:t>
            </a:r>
            <a:endParaRPr lang="en-US" b="1" u="sng" dirty="0"/>
          </a:p>
          <a:p>
            <a:endParaRPr lang="en-US" dirty="0"/>
          </a:p>
          <a:p>
            <a:r>
              <a:rPr lang="en-US" dirty="0"/>
              <a:t>Integrated Touch DHC is connected directly to the towel warmer. Control a single rack with this controller. This is the simplest application and installation. When selecting this version, only E.g., items are required for a complete package.</a:t>
            </a:r>
          </a:p>
          <a:p>
            <a:endParaRPr lang="en-US" dirty="0"/>
          </a:p>
          <a:p>
            <a:r>
              <a:rPr lang="en-US" dirty="0"/>
              <a:t>Remote Touch DHC allows the controller to be located away from the rack. This can be beneficial for certain circumstances where space is limited, or a cleaner look is desirable as the controller can be hidden in a closet or placed on another wall. You can wire multiple units to a single controller for simultaneous control.</a:t>
            </a:r>
          </a:p>
          <a:p>
            <a:r>
              <a:rPr lang="en-US" dirty="0"/>
              <a:t>When selecting this controller, it is necessary to add 1 concealed wall box per unit. The concealed wall box is installed behind the wall and then drywall or tile is placed over it, keeping the clean look on the wall without cover plates.</a:t>
            </a:r>
          </a:p>
          <a:p>
            <a:r>
              <a:rPr lang="en-US" dirty="0"/>
              <a:t>E.g. you are ordering 2 towel racks. Add 2 concealed wall boxes and 1 remote Touch DHC.</a:t>
            </a:r>
          </a:p>
          <a:p>
            <a:endParaRPr lang="en-US" dirty="0"/>
          </a:p>
          <a:p>
            <a:r>
              <a:rPr lang="en-US" dirty="0"/>
              <a:t>The Touch DHC is ONLY compatible with the 5 Italian collections – Sirio, Quadro, </a:t>
            </a:r>
            <a:r>
              <a:rPr lang="en-US" dirty="0" err="1"/>
              <a:t>Antus</a:t>
            </a:r>
            <a:r>
              <a:rPr lang="en-US" dirty="0"/>
              <a:t>, Vega &amp; </a:t>
            </a:r>
            <a:r>
              <a:rPr lang="en-US" dirty="0" err="1"/>
              <a:t>Modello</a:t>
            </a:r>
            <a:r>
              <a:rPr lang="en-US" dirty="0"/>
              <a:t> i. It cannot be paired with any other collections we offer.</a:t>
            </a:r>
          </a:p>
        </p:txBody>
      </p:sp>
    </p:spTree>
    <p:extLst>
      <p:ext uri="{BB962C8B-B14F-4D97-AF65-F5344CB8AC3E}">
        <p14:creationId xmlns:p14="http://schemas.microsoft.com/office/powerpoint/2010/main" val="4282162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Sirio collection, made in Italy, offers a high-end option that doubles as both a towel warmer and radiator. The contemporary design of our Sirio models feature round horizontal bars. The vertical bars have a flat face with a rounded exterior edge and chamfered interior edge.</a:t>
            </a:r>
          </a:p>
          <a:p>
            <a:endParaRPr lang="en-US" dirty="0"/>
          </a:p>
          <a:p>
            <a:r>
              <a:rPr lang="en-US" dirty="0"/>
              <a:t>This collection uses our dry element technology. It has a temperature range of 110F – 194F and will reach its top temperature in 15min or less. </a:t>
            </a:r>
          </a:p>
          <a:p>
            <a:endParaRPr lang="en-US" dirty="0"/>
          </a:p>
          <a:p>
            <a:r>
              <a:rPr lang="en-US" dirty="0"/>
              <a:t>For your convenience, we offer the option to order from additional special-order sizes as well as custom finishes include RAL and PVD finishes which can color matched to many other MFGs finishes. *Note – we cannot match living finishes.</a:t>
            </a:r>
            <a:br>
              <a:rPr lang="en-US" dirty="0"/>
            </a:br>
            <a:br>
              <a:rPr lang="en-US" dirty="0"/>
            </a:br>
            <a:r>
              <a:rPr lang="en-US" dirty="0"/>
              <a:t>When ordering our Sirio collection, you will need to pair one of our new Touch DHC’s with the rack. They can choose between the integrated and remote Touch DHCs based upon their preferences.</a:t>
            </a:r>
          </a:p>
          <a:p>
            <a:endParaRPr lang="en-US" dirty="0"/>
          </a:p>
          <a:p>
            <a:r>
              <a:rPr lang="en-US" dirty="0"/>
              <a:t>Optional: While not needed, you can add a separate timer to the unit in case the customer wants to program the unit to turn on/off automatically based upon a desired schedule. We also carry bathrobe hangers but only stocked in Brushed or Polished finishes.</a:t>
            </a:r>
          </a:p>
        </p:txBody>
      </p:sp>
    </p:spTree>
    <p:extLst>
      <p:ext uri="{BB962C8B-B14F-4D97-AF65-F5344CB8AC3E}">
        <p14:creationId xmlns:p14="http://schemas.microsoft.com/office/powerpoint/2010/main" val="2099399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towel warmers, there are 3 main benefits these products provide to their users; although most people only think about the first benefit listed. </a:t>
            </a:r>
          </a:p>
          <a:p>
            <a:endParaRPr lang="en-US" dirty="0"/>
          </a:p>
          <a:p>
            <a:pPr marL="457200" indent="-457200">
              <a:buAutoNum type="arabicPeriod"/>
            </a:pPr>
            <a:r>
              <a:rPr lang="en-US" dirty="0"/>
              <a:t>Luxury &amp; Comfort</a:t>
            </a:r>
          </a:p>
          <a:p>
            <a:pPr marL="457200" indent="-457200">
              <a:buAutoNum type="arabicPeriod"/>
            </a:pPr>
            <a:r>
              <a:rPr lang="en-US" dirty="0"/>
              <a:t>Health &amp; Wellness</a:t>
            </a:r>
          </a:p>
          <a:p>
            <a:pPr marL="457200" indent="-457200">
              <a:buAutoNum type="arabicPeriod"/>
            </a:pPr>
            <a:r>
              <a:rPr lang="en-US" dirty="0"/>
              <a:t>Cost Savings</a:t>
            </a:r>
          </a:p>
          <a:p>
            <a:pPr marL="0" indent="0">
              <a:buNone/>
            </a:pPr>
            <a:endParaRPr lang="en-US" dirty="0"/>
          </a:p>
        </p:txBody>
      </p:sp>
    </p:spTree>
    <p:extLst>
      <p:ext uri="{BB962C8B-B14F-4D97-AF65-F5344CB8AC3E}">
        <p14:creationId xmlns:p14="http://schemas.microsoft.com/office/powerpoint/2010/main" val="3240153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Quadro collection, made in Italy, offers a high-end option that doubles as both a towel warmer and radiator. The Quadro models feature square horizontal and vertical bars for a clean, modern appearance.</a:t>
            </a:r>
          </a:p>
          <a:p>
            <a:endParaRPr lang="en-US" dirty="0"/>
          </a:p>
          <a:p>
            <a:r>
              <a:rPr lang="en-US" dirty="0"/>
              <a:t>This collection uses our dry element technology. It has a temperature range of 110F – 194F and will reach its top temperature in 15min or less. </a:t>
            </a:r>
          </a:p>
          <a:p>
            <a:endParaRPr lang="en-US" dirty="0"/>
          </a:p>
          <a:p>
            <a:r>
              <a:rPr lang="en-US" dirty="0"/>
              <a:t>For your convenience, we offer the option to order from additional special-order sizes as well as custom finishes include RAL and PVD finishes which can color matched to many other MFGs finishes. *Note – we cannot match living finishes</a:t>
            </a:r>
          </a:p>
          <a:p>
            <a:br>
              <a:rPr lang="en-US" dirty="0"/>
            </a:br>
            <a:r>
              <a:rPr lang="en-US" dirty="0"/>
              <a:t>When ordering our Quadro collection, you will need to pair one of our new Touch DHC’s with the rack. They can choose between the integrated and remote Touch DHCs based upon their preferences.</a:t>
            </a:r>
          </a:p>
          <a:p>
            <a:endParaRPr lang="en-US" dirty="0"/>
          </a:p>
          <a:p>
            <a:r>
              <a:rPr lang="en-US" dirty="0"/>
              <a:t>Optional: While not needed, you can add a separate timer to the unit in case the customer wants to program the unit to turn on/off automatically based upon a desired schedule. We also carry bathrobe hangers but only stocked in Brushed or Polished finishes.</a:t>
            </a:r>
          </a:p>
        </p:txBody>
      </p:sp>
    </p:spTree>
    <p:extLst>
      <p:ext uri="{BB962C8B-B14F-4D97-AF65-F5344CB8AC3E}">
        <p14:creationId xmlns:p14="http://schemas.microsoft.com/office/powerpoint/2010/main" val="3277258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Vega collection, made in Italy, offers a high-end option that doubles as both a towel warmer and radiator. The Vega models feature flat panels for exceptional towel coverage and a modern, clean appearance.</a:t>
            </a:r>
          </a:p>
          <a:p>
            <a:endParaRPr lang="en-US" dirty="0"/>
          </a:p>
          <a:p>
            <a:r>
              <a:rPr lang="en-US" dirty="0"/>
              <a:t>This collection uses our dry element technology. It has a temperature range of 110F – 194F and will reach its top temperature in 15min or less. </a:t>
            </a:r>
          </a:p>
          <a:p>
            <a:endParaRPr lang="en-US" dirty="0"/>
          </a:p>
          <a:p>
            <a:r>
              <a:rPr lang="en-US" dirty="0"/>
              <a:t>For your convenience, we offer the option to order from additional special-order sizes as well as custom finishes include RAL and PVD finishes which can color matched to many other MFGs finishes. *Note – we cannot match living finishes</a:t>
            </a:r>
            <a:br>
              <a:rPr lang="en-US" dirty="0"/>
            </a:br>
            <a:br>
              <a:rPr lang="en-US" dirty="0"/>
            </a:br>
            <a:r>
              <a:rPr lang="en-US" dirty="0"/>
              <a:t>When ordering our Vega collection, you will need to pair one of our new Touch DHC’s with the rack. They can choose between the integrated and remote Touch DHCs based upon their preferences.</a:t>
            </a:r>
          </a:p>
          <a:p>
            <a:endParaRPr lang="en-US" dirty="0"/>
          </a:p>
          <a:p>
            <a:r>
              <a:rPr lang="en-US" dirty="0"/>
              <a:t>Optional: While not needed, you can add a separate timer to the unit in case the customer wants to program the unit to turn on/off automatically based upon a desired schedule. We also carry bathrobe hangers but only stocked in Brushed or Polished finishes.</a:t>
            </a:r>
          </a:p>
        </p:txBody>
      </p:sp>
    </p:spTree>
    <p:extLst>
      <p:ext uri="{BB962C8B-B14F-4D97-AF65-F5344CB8AC3E}">
        <p14:creationId xmlns:p14="http://schemas.microsoft.com/office/powerpoint/2010/main" val="689829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
            </a:r>
            <a:r>
              <a:rPr lang="en-US" dirty="0" err="1"/>
              <a:t>Antus</a:t>
            </a:r>
            <a:r>
              <a:rPr lang="en-US" dirty="0"/>
              <a:t> collection, made in Italy, offers a high-end option that doubles as both a towel warmer and radiator. The transitional style of the </a:t>
            </a:r>
            <a:r>
              <a:rPr lang="en-US" dirty="0" err="1"/>
              <a:t>Antus</a:t>
            </a:r>
            <a:r>
              <a:rPr lang="en-US" dirty="0"/>
              <a:t> models feature round horizontal and vertical bars providing a versatile appearance to match with many styles.</a:t>
            </a:r>
          </a:p>
          <a:p>
            <a:endParaRPr lang="en-US" dirty="0"/>
          </a:p>
          <a:p>
            <a:r>
              <a:rPr lang="en-US" dirty="0"/>
              <a:t>This collection uses our dry element technology. It has a temperature range of 110F – 194F and will reach its top temperature in 15min or less. </a:t>
            </a:r>
          </a:p>
          <a:p>
            <a:endParaRPr lang="en-US" dirty="0"/>
          </a:p>
          <a:p>
            <a:r>
              <a:rPr lang="en-US" dirty="0"/>
              <a:t>For your convenience, we offer the option to order from additional special-order sizes as well as custom finishes include RAL and PVD finishes which can color matched to many other MFGs finishes. *Note – we cannot match living finishes</a:t>
            </a:r>
            <a:br>
              <a:rPr lang="en-US" dirty="0"/>
            </a:br>
            <a:br>
              <a:rPr lang="en-US" dirty="0"/>
            </a:br>
            <a:r>
              <a:rPr lang="en-US" dirty="0"/>
              <a:t>When ordering our </a:t>
            </a:r>
            <a:r>
              <a:rPr lang="en-US" dirty="0" err="1"/>
              <a:t>Antus</a:t>
            </a:r>
            <a:r>
              <a:rPr lang="en-US" dirty="0"/>
              <a:t> collection, you will need to pair one of our new Touch DHC’s with the rack. They can choose between the integrated and remote Touch DHCs based upon their preferences.</a:t>
            </a:r>
          </a:p>
          <a:p>
            <a:endParaRPr lang="en-US" dirty="0"/>
          </a:p>
          <a:p>
            <a:r>
              <a:rPr lang="en-US" dirty="0"/>
              <a:t>Optional: While not needed, you can add a separate timer to the unit in case the customer wants to program the unit to turn on/off automatically based upon a desired schedule. We also carry bathrobe hangers but only stocked in Brushed or Polished finishes.</a:t>
            </a:r>
          </a:p>
        </p:txBody>
      </p:sp>
    </p:spTree>
    <p:extLst>
      <p:ext uri="{BB962C8B-B14F-4D97-AF65-F5344CB8AC3E}">
        <p14:creationId xmlns:p14="http://schemas.microsoft.com/office/powerpoint/2010/main" val="2328836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all-new </a:t>
            </a:r>
            <a:r>
              <a:rPr lang="en-US" dirty="0" err="1"/>
              <a:t>Modello</a:t>
            </a:r>
            <a:r>
              <a:rPr lang="en-US" dirty="0"/>
              <a:t> i collection is a unique single bar product. Choose between a round or square bar style to blend with your design theme. Stocked in 4 finishes: Brushed, Polished, Matte Black or Satin Brass. </a:t>
            </a:r>
          </a:p>
          <a:p>
            <a:endParaRPr lang="en-US" dirty="0"/>
          </a:p>
          <a:p>
            <a:r>
              <a:rPr lang="en-US" dirty="0"/>
              <a:t>The </a:t>
            </a:r>
            <a:r>
              <a:rPr lang="en-US" dirty="0" err="1"/>
              <a:t>Modello</a:t>
            </a:r>
            <a:r>
              <a:rPr lang="en-US" dirty="0"/>
              <a:t> i bars can be installed horizontally like a traditional towel bar, pairing multiple bars for complete towel coverage. In this configuration, we would recommend a minimum of 3-4 bars per towel. They can also be installed vertically where space is limited or to replace towel bars. Mix and match sizes (and finishes!) to create a one-of-a-kind look!</a:t>
            </a:r>
          </a:p>
          <a:p>
            <a:br>
              <a:rPr lang="en-US" dirty="0"/>
            </a:br>
            <a:r>
              <a:rPr lang="en-US" dirty="0"/>
              <a:t>When ordering our </a:t>
            </a:r>
            <a:r>
              <a:rPr lang="en-US" dirty="0" err="1"/>
              <a:t>Modello</a:t>
            </a:r>
            <a:r>
              <a:rPr lang="en-US" dirty="0"/>
              <a:t> i collection, you will need to pair one of our new Touch DHC’s with the rack. They can choose between the integrated and remote Touch DHCs based upon their preferences. You can control multiple bars on a single controller as they are extremely low wattage (10W = 20” bar; 20W = 40” bar &amp; 30W = 59” bar). If ordering multiple bars, you will need to go with the Remote Touch DHC option and include 1 concealed wall box per bar. </a:t>
            </a:r>
          </a:p>
          <a:p>
            <a:endParaRPr lang="en-US" dirty="0"/>
          </a:p>
          <a:p>
            <a:r>
              <a:rPr lang="en-US" dirty="0"/>
              <a:t>This collection uses our dry element technology. It has a temperature range of 110F – 194F and will reach its top temperature in 15min or less. </a:t>
            </a:r>
          </a:p>
          <a:p>
            <a:endParaRPr lang="en-US" dirty="0"/>
          </a:p>
          <a:p>
            <a:r>
              <a:rPr lang="en-US" dirty="0"/>
              <a:t>We offer an additional special-order size at 79” long, as well as custom finishes include RAL and PVD finishes which can be color matched to many other MFGs finishes. *Note – we cannot match living finishes</a:t>
            </a:r>
            <a:br>
              <a:rPr lang="en-US" dirty="0"/>
            </a:br>
            <a:endParaRPr lang="en-US" dirty="0"/>
          </a:p>
          <a:p>
            <a:endParaRPr lang="en-US" dirty="0"/>
          </a:p>
          <a:p>
            <a:r>
              <a:rPr lang="en-US" dirty="0"/>
              <a:t>Optional: While not needed, you can add a separate timer to the unit in case the customer wants to program the unit to turn on/off automatically based upon a desired schedule. </a:t>
            </a:r>
          </a:p>
        </p:txBody>
      </p:sp>
    </p:spTree>
    <p:extLst>
      <p:ext uri="{BB962C8B-B14F-4D97-AF65-F5344CB8AC3E}">
        <p14:creationId xmlns:p14="http://schemas.microsoft.com/office/powerpoint/2010/main" val="2543402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traditional collection emulates the classic styling that many desire. With round horizontal and vertical bars and beautiful finials that add a luxury touch. </a:t>
            </a:r>
          </a:p>
          <a:p>
            <a:endParaRPr lang="en-US" dirty="0"/>
          </a:p>
          <a:p>
            <a:r>
              <a:rPr lang="en-US" dirty="0"/>
              <a:t>Using our liquid filled heating technology, these products have a longer heat up time – 30min to 45min – but the heating elements can be replaced, if they fail. </a:t>
            </a:r>
          </a:p>
          <a:p>
            <a:endParaRPr lang="en-US" dirty="0"/>
          </a:p>
          <a:p>
            <a:r>
              <a:rPr lang="en-US" dirty="0"/>
              <a:t>The collection is stocked in 3 finishes – brushed nickel, polished nickel and brushed bronze. </a:t>
            </a:r>
          </a:p>
          <a:p>
            <a:endParaRPr lang="en-US" dirty="0"/>
          </a:p>
          <a:p>
            <a:r>
              <a:rPr lang="en-US" dirty="0"/>
              <a:t>When ordering this collection, you will need to add a timer or on/off switch so you can control the unit. </a:t>
            </a:r>
          </a:p>
        </p:txBody>
      </p:sp>
    </p:spTree>
    <p:extLst>
      <p:ext uri="{BB962C8B-B14F-4D97-AF65-F5344CB8AC3E}">
        <p14:creationId xmlns:p14="http://schemas.microsoft.com/office/powerpoint/2010/main" val="84495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Radiant collection is an affordable option that still gives the user all the comforts and luxuries of a towel warmer, but at a friendlier price point. </a:t>
            </a:r>
          </a:p>
          <a:p>
            <a:endParaRPr lang="en-US" dirty="0"/>
          </a:p>
          <a:p>
            <a:r>
              <a:rPr lang="en-US" dirty="0"/>
              <a:t>All models are stocked in a brushed and polished finish. We have 4 other finishes that are offered on some of the models. </a:t>
            </a:r>
          </a:p>
          <a:p>
            <a:endParaRPr lang="en-US" dirty="0"/>
          </a:p>
          <a:p>
            <a:r>
              <a:rPr lang="en-US" dirty="0"/>
              <a:t>This collection comes as a plug-in &amp; hardwired combination out of the box. So whether you want to plug-in it for a retrofit or direct wire it for a cleaner look, you have everything needed in the box. There is a built-in on/off switch located on the bottom of the right vertical bar. </a:t>
            </a:r>
            <a:br>
              <a:rPr lang="en-US" dirty="0"/>
            </a:br>
            <a:br>
              <a:rPr lang="en-US" dirty="0"/>
            </a:br>
            <a:r>
              <a:rPr lang="en-US" dirty="0"/>
              <a:t>We have 3 different sizes as well as a shelf unit that gives you a variety of sizes depending on the space and how many towels you want to hang. Choose between round or square bars depending on the design theme in the bathroom. </a:t>
            </a:r>
          </a:p>
          <a:p>
            <a:endParaRPr lang="en-US" dirty="0"/>
          </a:p>
          <a:p>
            <a:r>
              <a:rPr lang="en-US" dirty="0"/>
              <a:t>The shelf is a unique product that emulates the hotel shelf style bar, where the shelf also heats up. </a:t>
            </a:r>
          </a:p>
          <a:p>
            <a:endParaRPr lang="en-US" dirty="0"/>
          </a:p>
          <a:p>
            <a:r>
              <a:rPr lang="en-US" dirty="0"/>
              <a:t>Besides the towel rack itself, the only options to add on to the unit would be a timer or a double gang plate. </a:t>
            </a:r>
          </a:p>
        </p:txBody>
      </p:sp>
    </p:spTree>
    <p:extLst>
      <p:ext uri="{BB962C8B-B14F-4D97-AF65-F5344CB8AC3E}">
        <p14:creationId xmlns:p14="http://schemas.microsoft.com/office/powerpoint/2010/main" val="4084629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Solo collection is a freestanding towel rack that sits on the ground. This is the perfect solution when wall space is not available. </a:t>
            </a:r>
          </a:p>
          <a:p>
            <a:endParaRPr lang="en-US" dirty="0"/>
          </a:p>
          <a:p>
            <a:r>
              <a:rPr lang="en-US" dirty="0"/>
              <a:t>We carry 2 sizes – a 24” wide and 33” wide model and they are stocked in a brushed, polished and matte black finish. </a:t>
            </a:r>
            <a:br>
              <a:rPr lang="en-US" dirty="0"/>
            </a:br>
            <a:br>
              <a:rPr lang="en-US" dirty="0"/>
            </a:br>
            <a:r>
              <a:rPr lang="en-US" dirty="0"/>
              <a:t>The Solo collection is a lightweight, portable product weighing between 10 &amp; 13lbs. It can be moved from a bathroom to a laundry room to dry clothing. Take it outside by a pool or hot tub to hold bathing suits, towel etc..</a:t>
            </a:r>
          </a:p>
          <a:p>
            <a:br>
              <a:rPr lang="en-US" dirty="0"/>
            </a:br>
            <a:r>
              <a:rPr lang="en-US" dirty="0"/>
              <a:t>When done with it, the legs can fold flat and the unit can be stored in a closet, behind a door or under a bed. </a:t>
            </a:r>
          </a:p>
        </p:txBody>
      </p:sp>
    </p:spTree>
    <p:extLst>
      <p:ext uri="{BB962C8B-B14F-4D97-AF65-F5344CB8AC3E}">
        <p14:creationId xmlns:p14="http://schemas.microsoft.com/office/powerpoint/2010/main" val="4221688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newly redesigned Swivel collection is offered in two styles: Swivel Bar and Swivel Loop. These new models have an upgraded dry element heating system that is more powerful and effective. The entire collection is a plug-in + hardwired combination. There is an integrated On/Off switch located on the bottom of the vertical bar. </a:t>
            </a:r>
          </a:p>
          <a:p>
            <a:endParaRPr lang="en-US" dirty="0"/>
          </a:p>
          <a:p>
            <a:r>
              <a:rPr lang="en-US" dirty="0"/>
              <a:t>This is a great collection for spaces with minimal wall space or where you want to be able pull the bars out to hang items and them push them up against the wall so they are out of the wall. Laundry rooms is a very population spot for these models. </a:t>
            </a:r>
          </a:p>
          <a:p>
            <a:endParaRPr lang="en-US" dirty="0"/>
          </a:p>
          <a:p>
            <a:r>
              <a:rPr lang="en-US" dirty="0"/>
              <a:t>The Swivel Bar collection has 5 individual bars that all swivel independently. </a:t>
            </a:r>
          </a:p>
          <a:p>
            <a:r>
              <a:rPr lang="en-US" dirty="0"/>
              <a:t>The Swivel Loop collection has 3 pairs of looped bars that swivel independently. </a:t>
            </a:r>
          </a:p>
          <a:p>
            <a:endParaRPr lang="en-US" dirty="0"/>
          </a:p>
          <a:p>
            <a:r>
              <a:rPr lang="en-US" dirty="0"/>
              <a:t>These models will be stocked in 3 finishes: Brushed, Polished &amp; Matte Black</a:t>
            </a:r>
          </a:p>
        </p:txBody>
      </p:sp>
    </p:spTree>
    <p:extLst>
      <p:ext uri="{BB962C8B-B14F-4D97-AF65-F5344CB8AC3E}">
        <p14:creationId xmlns:p14="http://schemas.microsoft.com/office/powerpoint/2010/main" val="1417283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2400" dirty="0">
                <a:latin typeface="Roboto" panose="02000000000000000000" pitchFamily="2" charset="0"/>
                <a:ea typeface="Roboto" panose="02000000000000000000" pitchFamily="2" charset="0"/>
              </a:rPr>
              <a:t>We offer a choice of controls that can be added to any of our heated towel racks. All controls are made by Leviton. These are the control options that we recommend to use with our products.</a:t>
            </a:r>
          </a:p>
          <a:p>
            <a:pPr marL="0" marR="0" lvl="0" indent="0" algn="l" defTabSz="457200" eaLnBrk="1" fontAlgn="auto" latinLnBrk="0" hangingPunct="1">
              <a:lnSpc>
                <a:spcPct val="117999"/>
              </a:lnSpc>
              <a:spcBef>
                <a:spcPts val="0"/>
              </a:spcBef>
              <a:spcAft>
                <a:spcPts val="0"/>
              </a:spcAft>
              <a:buClrTx/>
              <a:buSzTx/>
              <a:buFontTx/>
              <a:buNone/>
              <a:tabLst/>
              <a:defRPr/>
            </a:pPr>
            <a:endPar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a:p>
            <a:pPr marL="0" marR="0" lvl="0" indent="0" algn="l" defTabSz="457200" eaLnBrk="1" fontAlgn="auto" latinLnBrk="0" hangingPunct="1">
              <a:lnSpc>
                <a:spcPct val="117999"/>
              </a:lnSpc>
              <a:spcBef>
                <a:spcPts val="0"/>
              </a:spcBef>
              <a:spcAft>
                <a:spcPts val="0"/>
              </a:spcAft>
              <a:buClrTx/>
              <a:buSzTx/>
              <a:buFontTx/>
              <a:buNone/>
              <a:tabLst/>
              <a:defRPr/>
            </a:pP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None of our products come with built-in programmable timer functionality, which is a very popular requirement from homeowners. We offer 2 hardwire timer options – programmable timer and </a:t>
            </a:r>
            <a:r>
              <a:rPr kumimoji="0" lang="en-US" sz="2400" b="0" i="0" u="none" strike="noStrike" cap="none" spc="0" normalizeH="0" baseline="0" dirty="0" err="1">
                <a:ln>
                  <a:noFill/>
                </a:ln>
                <a:solidFill>
                  <a:srgbClr val="000000"/>
                </a:solidFill>
                <a:effectLst/>
                <a:uFillTx/>
                <a:latin typeface="Roboto" panose="02000000000000000000" pitchFamily="2" charset="0"/>
                <a:ea typeface="Roboto" panose="02000000000000000000" pitchFamily="2" charset="0"/>
                <a:sym typeface="Helvetica Light"/>
              </a:rPr>
              <a:t>wifi</a:t>
            </a: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 smart switch; as well as a plug-in programmable timer. </a:t>
            </a:r>
          </a:p>
          <a:p>
            <a:pPr marL="0" marR="0" lvl="0" indent="0" algn="l" defTabSz="457200" eaLnBrk="1" fontAlgn="auto" latinLnBrk="0" hangingPunct="1">
              <a:lnSpc>
                <a:spcPct val="117999"/>
              </a:lnSpc>
              <a:spcBef>
                <a:spcPts val="0"/>
              </a:spcBef>
              <a:spcAft>
                <a:spcPts val="0"/>
              </a:spcAft>
              <a:buClrTx/>
              <a:buSzTx/>
              <a:buFontTx/>
              <a:buNone/>
              <a:tabLst/>
              <a:defRPr/>
            </a:pPr>
            <a:endPar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a:p>
            <a:pPr marL="0" marR="0" lvl="0" indent="0" algn="l" defTabSz="457200" eaLnBrk="1" fontAlgn="auto" latinLnBrk="0" hangingPunct="1">
              <a:lnSpc>
                <a:spcPct val="117999"/>
              </a:lnSpc>
              <a:spcBef>
                <a:spcPts val="0"/>
              </a:spcBef>
              <a:spcAft>
                <a:spcPts val="0"/>
              </a:spcAft>
              <a:buClrTx/>
              <a:buSzTx/>
              <a:buFontTx/>
              <a:buNone/>
              <a:tabLst/>
              <a:defRPr/>
            </a:pP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Programmable timers – program exactly when your towel warmer turns on and off based upon your desired schedule. We recommend at least 1hr prior to use and ~2hrs after to sufficiently dry all towels. </a:t>
            </a:r>
          </a:p>
          <a:p>
            <a:pPr marL="0" marR="0" lvl="0" indent="0" algn="l" defTabSz="457200" eaLnBrk="1" fontAlgn="auto" latinLnBrk="0" hangingPunct="1">
              <a:lnSpc>
                <a:spcPct val="117999"/>
              </a:lnSpc>
              <a:spcBef>
                <a:spcPts val="0"/>
              </a:spcBef>
              <a:spcAft>
                <a:spcPts val="0"/>
              </a:spcAft>
              <a:buClrTx/>
              <a:buSzTx/>
              <a:buFontTx/>
              <a:buNone/>
              <a:tabLst/>
              <a:defRPr/>
            </a:pPr>
            <a:endPar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a:p>
            <a:pPr marL="0" marR="0" lvl="0" indent="0" algn="l" defTabSz="457200" eaLnBrk="1" fontAlgn="auto" latinLnBrk="0" hangingPunct="1">
              <a:lnSpc>
                <a:spcPct val="117999"/>
              </a:lnSpc>
              <a:spcBef>
                <a:spcPts val="0"/>
              </a:spcBef>
              <a:spcAft>
                <a:spcPts val="0"/>
              </a:spcAft>
              <a:buClrTx/>
              <a:buSzTx/>
              <a:buFontTx/>
              <a:buNone/>
              <a:tabLst/>
              <a:defRPr/>
            </a:pP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Wi-Fi smart switch – the controller has all the functionality of our programmable timer, countdown timer and on/off switch built into a single controller. It can be integrated with Alexa, Siri and Google Home and allows the user to control their towel warmer from anywhere! </a:t>
            </a:r>
          </a:p>
          <a:p>
            <a:endParaRPr lang="en-US" dirty="0"/>
          </a:p>
          <a:p>
            <a:r>
              <a:rPr lang="en-US" dirty="0"/>
              <a:t>Color change kit are available for Countdown Timer, Programmable timer and </a:t>
            </a:r>
            <a:r>
              <a:rPr lang="en-US" dirty="0" err="1"/>
              <a:t>Wifi</a:t>
            </a:r>
            <a:r>
              <a:rPr lang="en-US" dirty="0"/>
              <a:t> Smart Switch if needed. This is an additional line item.</a:t>
            </a:r>
          </a:p>
        </p:txBody>
      </p:sp>
    </p:spTree>
    <p:extLst>
      <p:ext uri="{BB962C8B-B14F-4D97-AF65-F5344CB8AC3E}">
        <p14:creationId xmlns:p14="http://schemas.microsoft.com/office/powerpoint/2010/main" val="2410593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double gang plates, available for the Jeeves, Cape &amp; Radiant collections allows the user to place the switch adjacent to the towel rack. This allows for a simple installation as the electrician just needs to make space for a larger, double gang box. Plates are offering in all matching finish. </a:t>
            </a:r>
            <a:br>
              <a:rPr lang="en-US" dirty="0"/>
            </a:br>
            <a:br>
              <a:rPr lang="en-US" dirty="0"/>
            </a:br>
            <a:r>
              <a:rPr lang="en-US" dirty="0"/>
              <a:t>Our bathrobe hooks simply secure onto 2 of the horizontal bars and give space for users to hang additional towels, robes or other garments. They are not available for all collections and stocked only in brushed or polished. While we offer the bathrobe hooks, we encourage users to hang towels or robes from the tops of the vertical bars which all heat. </a:t>
            </a:r>
          </a:p>
        </p:txBody>
      </p:sp>
    </p:spTree>
    <p:extLst>
      <p:ext uri="{BB962C8B-B14F-4D97-AF65-F5344CB8AC3E}">
        <p14:creationId xmlns:p14="http://schemas.microsoft.com/office/powerpoint/2010/main" val="197861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benefit for towel warmers is the luxury and comfort these products provide. </a:t>
            </a:r>
          </a:p>
          <a:p>
            <a:pPr marL="342900" indent="-342900">
              <a:buFont typeface="Arial" panose="020B0604020202020204" pitchFamily="34" charset="0"/>
              <a:buChar char="•"/>
            </a:pPr>
            <a:r>
              <a:rPr lang="en-US" dirty="0"/>
              <a:t>A warm towel or bathrobe to wrap yourself in when jumping out of the shower or bath. This can help ease the transition from a hot shower to the cooler ambient air temperature in the bathroom</a:t>
            </a:r>
          </a:p>
          <a:p>
            <a:pPr marL="342900" indent="-342900">
              <a:buFont typeface="Arial" panose="020B0604020202020204" pitchFamily="34" charset="0"/>
              <a:buChar char="•"/>
            </a:pPr>
            <a:r>
              <a:rPr lang="en-US" dirty="0"/>
              <a:t>Radiant heat in the bathroom – we have some collections that can also provide radiant heat into the bathroom which can improve the comfort and wellbeing of the guest by raising the temperature a few degrees, especially on cold winter nights. </a:t>
            </a:r>
          </a:p>
          <a:p>
            <a:pPr marL="342900" indent="-342900">
              <a:buFont typeface="Arial" panose="020B0604020202020204" pitchFamily="34" charset="0"/>
              <a:buChar char="•"/>
            </a:pPr>
            <a:r>
              <a:rPr lang="en-US" dirty="0"/>
              <a:t>Never use a cold, damp, smelly towel again.</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This benefit is all about playing into the senses of temperature and touch and is even more relevant when working with aging clients as they are more sensitive to temperatures.</a:t>
            </a:r>
          </a:p>
        </p:txBody>
      </p:sp>
    </p:spTree>
    <p:extLst>
      <p:ext uri="{BB962C8B-B14F-4D97-AF65-F5344CB8AC3E}">
        <p14:creationId xmlns:p14="http://schemas.microsoft.com/office/powerpoint/2010/main" val="2050657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simplified process for calculating freight rates when shipping within the contiguous 48 US states with a S/H rate chart. For shipping to AK or HI, please contact us for freight quotes.</a:t>
            </a:r>
            <a:br>
              <a:rPr lang="en-US" dirty="0"/>
            </a:br>
            <a:br>
              <a:rPr lang="en-US" dirty="0"/>
            </a:br>
            <a:r>
              <a:rPr lang="en-US" dirty="0"/>
              <a:t>Step 1: The US has been broken down into 3 zones. Take the first 3 digits of the zip code to find your zone.</a:t>
            </a:r>
          </a:p>
          <a:p>
            <a:r>
              <a:rPr lang="en-US" dirty="0"/>
              <a:t>Step 2: Find the collection and model that you are shipping</a:t>
            </a:r>
          </a:p>
          <a:p>
            <a:r>
              <a:rPr lang="en-US" dirty="0"/>
              <a:t>Step 3: Find the Zone you are shipping to from Step 1 and you will see the freight cost. </a:t>
            </a:r>
          </a:p>
          <a:p>
            <a:endParaRPr lang="en-US" dirty="0"/>
          </a:p>
          <a:p>
            <a:r>
              <a:rPr lang="en-US" dirty="0"/>
              <a:t>All towel racks are shipped individually, so when ordering multiple racks, you will have multiple freight costs. </a:t>
            </a:r>
          </a:p>
          <a:p>
            <a:r>
              <a:rPr lang="en-US" dirty="0"/>
              <a:t>Accessories and controllers are shipped separately from the rack and will have its own freight charge. We can usually bundle multiple accessories into a single box for a single freight cost. </a:t>
            </a:r>
          </a:p>
          <a:p>
            <a:endParaRPr lang="en-US" dirty="0"/>
          </a:p>
          <a:p>
            <a:r>
              <a:rPr lang="en-US" dirty="0"/>
              <a:t>For our Canadian customers, our Canadian price list has freight costs, customs &amp; duties built into the list price so you don’t need to factory any additional costs except any HST/GST taxes. </a:t>
            </a:r>
          </a:p>
        </p:txBody>
      </p:sp>
    </p:spTree>
    <p:extLst>
      <p:ext uri="{BB962C8B-B14F-4D97-AF65-F5344CB8AC3E}">
        <p14:creationId xmlns:p14="http://schemas.microsoft.com/office/powerpoint/2010/main" val="4041692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quite a lot of great resources available to all showrooms AND they don’t require remembering usernames and passwords. </a:t>
            </a:r>
            <a:br>
              <a:rPr lang="en-US" dirty="0"/>
            </a:br>
            <a:br>
              <a:rPr lang="en-US" dirty="0"/>
            </a:br>
            <a:r>
              <a:rPr lang="en-US" dirty="0"/>
              <a:t>You can check the status of a PO, currently inventory levels which are updated every weekday morning, submit RGA claims for returns or damaged items. </a:t>
            </a:r>
            <a:br>
              <a:rPr lang="en-US" dirty="0"/>
            </a:br>
            <a:br>
              <a:rPr lang="en-US" dirty="0"/>
            </a:br>
            <a:r>
              <a:rPr lang="en-US" dirty="0"/>
              <a:t>There are digital versions of our catalogs and price lists that can be easily downloaded. </a:t>
            </a:r>
            <a:br>
              <a:rPr lang="en-US" dirty="0"/>
            </a:br>
            <a:br>
              <a:rPr lang="en-US" dirty="0"/>
            </a:br>
            <a:r>
              <a:rPr lang="en-US" dirty="0"/>
              <a:t>We also have a live chat on our website if you prefer to communicate with Amba that way instead of email/phone. </a:t>
            </a:r>
          </a:p>
        </p:txBody>
      </p:sp>
    </p:spTree>
    <p:extLst>
      <p:ext uri="{BB962C8B-B14F-4D97-AF65-F5344CB8AC3E}">
        <p14:creationId xmlns:p14="http://schemas.microsoft.com/office/powerpoint/2010/main" val="472778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03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benefit is focused on health and wellness. This is become a very important and influential element to interior design.</a:t>
            </a:r>
          </a:p>
          <a:p>
            <a:endParaRPr lang="en-US" dirty="0"/>
          </a:p>
          <a:p>
            <a:r>
              <a:rPr lang="en-US" dirty="0"/>
              <a:t>In 2022, we conducted a controlled study with a scientific lab. They had two of our freestanding towel warmers with 2 towels placed on each unit. One unit was turned on, one unit left off. </a:t>
            </a:r>
          </a:p>
          <a:p>
            <a:endParaRPr lang="en-US" dirty="0"/>
          </a:p>
          <a:p>
            <a:r>
              <a:rPr lang="en-US" dirty="0"/>
              <a:t>They would wet the towels daily to simulate daily use. They would then cut out small coupon samples from the towels and measure bacteria counts. What they found was quite astonishing:</a:t>
            </a:r>
          </a:p>
          <a:p>
            <a:pPr marL="342900" indent="-342900">
              <a:buFont typeface="Arial" panose="020B0604020202020204" pitchFamily="34" charset="0"/>
              <a:buChar char="•"/>
            </a:pPr>
            <a:r>
              <a:rPr lang="en-US" dirty="0"/>
              <a:t>After 3 days, there was a 94% reduction in bacteria growth for the towels on the heated towel rack</a:t>
            </a:r>
          </a:p>
          <a:p>
            <a:pPr marL="342900" indent="-342900">
              <a:buFont typeface="Arial" panose="020B0604020202020204" pitchFamily="34" charset="0"/>
              <a:buChar char="•"/>
            </a:pPr>
            <a:r>
              <a:rPr lang="en-US" dirty="0"/>
              <a:t>After 7 days, there was a 99% reduction in bacteria growth for the towels on the heated towel rack</a:t>
            </a:r>
          </a:p>
          <a:p>
            <a:pPr marL="342900" indent="-342900">
              <a:buFont typeface="Arial" panose="020B0604020202020204" pitchFamily="34" charset="0"/>
              <a:buChar char="•"/>
            </a:pPr>
            <a:r>
              <a:rPr lang="en-US" dirty="0"/>
              <a:t>There were no odors given off by the towels on the heated towel rack; where as the towels on the non-heated rack did give off unwanted odors.</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What this tells us is that by placing towels on a towel warmer, it will dry your towel out quick enough to help reduce and minimize the growth of bacteria that thrives in damp environments.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addition, using your towel warmer for extended periods of time or leaving it on 24/7 can help to reduce humidity and moisture in the bathroom which promotes a healthier environment.</a:t>
            </a:r>
          </a:p>
        </p:txBody>
      </p:sp>
    </p:spTree>
    <p:extLst>
      <p:ext uri="{BB962C8B-B14F-4D97-AF65-F5344CB8AC3E}">
        <p14:creationId xmlns:p14="http://schemas.microsoft.com/office/powerpoint/2010/main" val="183192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surveyed 3000 people across the country to better understand general towel usage habits. We wanted to see how towel warmers can fit in and provide not just a lifestyle improvement but also see if it could also save money.</a:t>
            </a:r>
          </a:p>
          <a:p>
            <a:endParaRPr lang="en-US" dirty="0"/>
          </a:p>
          <a:p>
            <a:r>
              <a:rPr lang="en-US" dirty="0"/>
              <a:t>On average, people use their towels for 1 week or less before washing them. By introducing a towel warmer into their bathroom, people can double the length of time they use their towel, reduce water and detergent consumption and extend the life of their towels by reducing wear and tear on them.</a:t>
            </a:r>
          </a:p>
        </p:txBody>
      </p:sp>
    </p:spTree>
    <p:extLst>
      <p:ext uri="{BB962C8B-B14F-4D97-AF65-F5344CB8AC3E}">
        <p14:creationId xmlns:p14="http://schemas.microsoft.com/office/powerpoint/2010/main" val="54018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on the benefits of towel warmers? What was the most appealing benefit for you?</a:t>
            </a:r>
          </a:p>
          <a:p>
            <a:endParaRPr lang="en-US" dirty="0"/>
          </a:p>
          <a:p>
            <a:r>
              <a:rPr lang="en-US" dirty="0"/>
              <a:t>Next, we’ll look at where towel warmers are used.</a:t>
            </a:r>
          </a:p>
        </p:txBody>
      </p:sp>
    </p:spTree>
    <p:extLst>
      <p:ext uri="{BB962C8B-B14F-4D97-AF65-F5344CB8AC3E}">
        <p14:creationId xmlns:p14="http://schemas.microsoft.com/office/powerpoint/2010/main" val="126330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towels in bathrooms:</a:t>
            </a:r>
          </a:p>
          <a:p>
            <a:pPr marL="342900" indent="-342900">
              <a:buFont typeface="Arial" panose="020B0604020202020204" pitchFamily="34" charset="0"/>
              <a:buChar char="•"/>
            </a:pPr>
            <a:r>
              <a:rPr lang="en-US" dirty="0"/>
              <a:t>Adds comfort and luxury to the bathing experience</a:t>
            </a:r>
          </a:p>
          <a:p>
            <a:pPr marL="342900" indent="-342900">
              <a:buFont typeface="Arial" panose="020B0604020202020204" pitchFamily="34" charset="0"/>
              <a:buChar char="•"/>
            </a:pPr>
            <a:r>
              <a:rPr lang="en-US" dirty="0"/>
              <a:t>Keeps towels and bathrobes dry and warm for every use</a:t>
            </a:r>
          </a:p>
          <a:p>
            <a:pPr marL="342900" indent="-342900">
              <a:buFont typeface="Arial" panose="020B0604020202020204" pitchFamily="34" charset="0"/>
              <a:buChar char="•"/>
            </a:pPr>
            <a:r>
              <a:rPr lang="en-US" dirty="0"/>
              <a:t>Reduces humidity and moisture extending the life of grout and wood vanities</a:t>
            </a:r>
          </a:p>
          <a:p>
            <a:pPr marL="342900" indent="-342900">
              <a:buFont typeface="Arial" panose="020B0604020202020204" pitchFamily="34" charset="0"/>
              <a:buChar char="•"/>
            </a:pPr>
            <a:r>
              <a:rPr lang="en-US" dirty="0"/>
              <a:t>Replaces the need for towel bars and robe hooks.</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If necessary, pair a wet rated kit to ensure all code requirements are met if installing above a tub, in a shower or in a larger wet area. These are available for our Jeeves and Cape collections </a:t>
            </a:r>
            <a:r>
              <a:rPr lang="en-US" b="1" i="1" u="sng" dirty="0"/>
              <a:t>only</a:t>
            </a:r>
            <a:r>
              <a:rPr lang="en-US" dirty="0"/>
              <a:t>.</a:t>
            </a:r>
          </a:p>
          <a:p>
            <a:pPr marL="0" indent="0">
              <a:buFont typeface="Arial" panose="020B0604020202020204" pitchFamily="34" charset="0"/>
              <a:buNone/>
            </a:pPr>
            <a:r>
              <a:rPr lang="en-US" dirty="0"/>
              <a:t>These kits allow for the installation in Zones 1 &amp; 2 as labeled by the National Electrical Codes.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60449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bathrooms, laundry rooms and mud rooms are very popular and useful places for installing towel warmers.</a:t>
            </a:r>
          </a:p>
          <a:p>
            <a:endParaRPr lang="en-US" dirty="0"/>
          </a:p>
          <a:p>
            <a:r>
              <a:rPr lang="en-US" dirty="0"/>
              <a:t>Laundry Room:</a:t>
            </a:r>
          </a:p>
          <a:p>
            <a:pPr marL="342900" indent="-342900">
              <a:buFont typeface="Arial" panose="020B0604020202020204" pitchFamily="34" charset="0"/>
              <a:buChar char="•"/>
            </a:pPr>
            <a:r>
              <a:rPr lang="en-US" dirty="0"/>
              <a:t>Any item that you air dry as opposed to using a tumble dryer can be dried on a towel warmer. They don’t get hot enough to harm or damage most fabrics, but you can also place a towel, single-ply over the top of the unit, and then place any garments over the towel. </a:t>
            </a:r>
          </a:p>
          <a:p>
            <a:pPr marL="342900" indent="-342900">
              <a:buFont typeface="Arial" panose="020B0604020202020204" pitchFamily="34" charset="0"/>
              <a:buChar char="•"/>
            </a:pPr>
            <a:r>
              <a:rPr lang="en-US" dirty="0"/>
              <a:t>Reduces wrinkles while gently drying clothes</a:t>
            </a:r>
          </a:p>
          <a:p>
            <a:pPr marL="342900" indent="-342900">
              <a:buFont typeface="Arial" panose="020B0604020202020204" pitchFamily="34" charset="0"/>
              <a:buChar char="•"/>
            </a:pPr>
            <a:r>
              <a:rPr lang="en-US" dirty="0"/>
              <a:t>Keeps laundry organized – not hanging clothing over shower curtain rods, doorknobs, railings or furniture</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Mud/Wet Room:</a:t>
            </a:r>
          </a:p>
          <a:p>
            <a:pPr marL="342900" indent="-342900">
              <a:buFont typeface="Arial" panose="020B0604020202020204" pitchFamily="34" charset="0"/>
              <a:buChar char="•"/>
            </a:pPr>
            <a:r>
              <a:rPr lang="en-US" dirty="0"/>
              <a:t>Hang &amp; dry coats, scarves, mittens </a:t>
            </a:r>
            <a:r>
              <a:rPr lang="en-US" dirty="0" err="1"/>
              <a:t>etc</a:t>
            </a:r>
            <a:r>
              <a:rPr lang="en-US" dirty="0"/>
              <a:t> on cold &amp; wet winter days.</a:t>
            </a:r>
          </a:p>
          <a:p>
            <a:pPr marL="342900" indent="-342900">
              <a:buFont typeface="Arial" panose="020B0604020202020204" pitchFamily="34" charset="0"/>
              <a:buChar char="•"/>
            </a:pPr>
            <a:r>
              <a:rPr lang="en-US" dirty="0"/>
              <a:t>Dry bathing suits, pool/beach towels, wet suits and life jackets during the summer</a:t>
            </a:r>
          </a:p>
          <a:p>
            <a:pPr marL="342900" indent="-342900">
              <a:buFont typeface="Arial" panose="020B0604020202020204" pitchFamily="34" charset="0"/>
              <a:buChar char="•"/>
            </a:pPr>
            <a:r>
              <a:rPr lang="en-US" dirty="0"/>
              <a:t>Reduces humidity and provides warmth during colder months</a:t>
            </a:r>
          </a:p>
        </p:txBody>
      </p:sp>
    </p:spTree>
    <p:extLst>
      <p:ext uri="{BB962C8B-B14F-4D97-AF65-F5344CB8AC3E}">
        <p14:creationId xmlns:p14="http://schemas.microsoft.com/office/powerpoint/2010/main" val="14356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less common, these locations can also benefit from having towel warmers to increase functionality for homeowners. </a:t>
            </a:r>
          </a:p>
          <a:p>
            <a:endParaRPr lang="en-US" dirty="0"/>
          </a:p>
          <a:p>
            <a:r>
              <a:rPr lang="en-US" dirty="0"/>
              <a:t>Knowing the versatility of these products, people will find more value in adding them throughout their home.</a:t>
            </a:r>
          </a:p>
        </p:txBody>
      </p:sp>
    </p:spTree>
    <p:extLst>
      <p:ext uri="{BB962C8B-B14F-4D97-AF65-F5344CB8AC3E}">
        <p14:creationId xmlns:p14="http://schemas.microsoft.com/office/powerpoint/2010/main" val="71118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atin typeface="+mn-lt"/>
                <a:ea typeface="+mn-ea"/>
                <a:cs typeface="+mn-cs"/>
                <a:sym typeface="Ropa Sans"/>
              </a:defRPr>
            </a:lvl1pPr>
            <a:lvl2pPr marL="0" indent="228600" algn="ctr">
              <a:spcBef>
                <a:spcPts val="0"/>
              </a:spcBef>
              <a:buSzTx/>
              <a:buNone/>
              <a:defRPr sz="3200">
                <a:latin typeface="+mn-lt"/>
                <a:ea typeface="+mn-ea"/>
                <a:cs typeface="+mn-cs"/>
                <a:sym typeface="Ropa Sans"/>
              </a:defRPr>
            </a:lvl2pPr>
            <a:lvl3pPr marL="0" indent="457200" algn="ctr">
              <a:spcBef>
                <a:spcPts val="0"/>
              </a:spcBef>
              <a:buSzTx/>
              <a:buNone/>
              <a:defRPr sz="3200">
                <a:latin typeface="+mn-lt"/>
                <a:ea typeface="+mn-ea"/>
                <a:cs typeface="+mn-cs"/>
                <a:sym typeface="Ropa Sans"/>
              </a:defRPr>
            </a:lvl3pPr>
            <a:lvl4pPr marL="0" indent="685800" algn="ctr">
              <a:spcBef>
                <a:spcPts val="0"/>
              </a:spcBef>
              <a:buSzTx/>
              <a:buNone/>
              <a:defRPr sz="3200">
                <a:latin typeface="+mn-lt"/>
                <a:ea typeface="+mn-ea"/>
                <a:cs typeface="+mn-cs"/>
                <a:sym typeface="Ropa Sans"/>
              </a:defRPr>
            </a:lvl4pPr>
            <a:lvl5pPr marL="0" indent="914400" algn="ctr">
              <a:spcBef>
                <a:spcPts val="0"/>
              </a:spcBef>
              <a:buSzTx/>
              <a:buNone/>
              <a:defRPr sz="3200">
                <a:latin typeface="+mn-lt"/>
                <a:ea typeface="+mn-ea"/>
                <a:cs typeface="+mn-cs"/>
                <a:sym typeface="Ropa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atin typeface="+mn-lt"/>
                <a:ea typeface="+mn-ea"/>
                <a:cs typeface="+mn-cs"/>
                <a:sym typeface="Ropa Sans"/>
              </a:defRPr>
            </a:lvl1pPr>
            <a:lvl2pPr marL="0" indent="228600" algn="ctr">
              <a:spcBef>
                <a:spcPts val="0"/>
              </a:spcBef>
              <a:buSzTx/>
              <a:buNone/>
              <a:defRPr sz="3200">
                <a:latin typeface="+mn-lt"/>
                <a:ea typeface="+mn-ea"/>
                <a:cs typeface="+mn-cs"/>
                <a:sym typeface="Ropa Sans"/>
              </a:defRPr>
            </a:lvl2pPr>
            <a:lvl3pPr marL="0" indent="457200" algn="ctr">
              <a:spcBef>
                <a:spcPts val="0"/>
              </a:spcBef>
              <a:buSzTx/>
              <a:buNone/>
              <a:defRPr sz="3200">
                <a:latin typeface="+mn-lt"/>
                <a:ea typeface="+mn-ea"/>
                <a:cs typeface="+mn-cs"/>
                <a:sym typeface="Ropa Sans"/>
              </a:defRPr>
            </a:lvl3pPr>
            <a:lvl4pPr marL="0" indent="685800" algn="ctr">
              <a:spcBef>
                <a:spcPts val="0"/>
              </a:spcBef>
              <a:buSzTx/>
              <a:buNone/>
              <a:defRPr sz="3200">
                <a:latin typeface="+mn-lt"/>
                <a:ea typeface="+mn-ea"/>
                <a:cs typeface="+mn-cs"/>
                <a:sym typeface="Ropa Sans"/>
              </a:defRPr>
            </a:lvl4pPr>
            <a:lvl5pPr marL="0" indent="914400" algn="ctr">
              <a:spcBef>
                <a:spcPts val="0"/>
              </a:spcBef>
              <a:buSzTx/>
              <a:buNone/>
              <a:defRPr sz="3200">
                <a:latin typeface="+mn-lt"/>
                <a:ea typeface="+mn-ea"/>
                <a:cs typeface="+mn-cs"/>
                <a:sym typeface="Ropa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4500" cap="all">
                <a:latin typeface="+mn-lt"/>
                <a:ea typeface="+mn-ea"/>
                <a:cs typeface="+mn-cs"/>
                <a:sym typeface="Ropa Sans"/>
              </a:defRPr>
            </a:lvl1pPr>
          </a:lstStyle>
          <a:p>
            <a:pPr lvl="0">
              <a:defRPr sz="1800" cap="none"/>
            </a:pPr>
            <a:r>
              <a:rPr sz="4500" cap="all"/>
              <a:t>Title Text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atin typeface="+mn-lt"/>
                <a:ea typeface="+mn-ea"/>
                <a:cs typeface="+mn-cs"/>
                <a:sym typeface="Ropa Sans"/>
              </a:defRPr>
            </a:lvl1pPr>
            <a:lvl2pPr marL="0" indent="228600" algn="ctr">
              <a:spcBef>
                <a:spcPts val="0"/>
              </a:spcBef>
              <a:buSzTx/>
              <a:buNone/>
              <a:defRPr sz="3200">
                <a:latin typeface="+mn-lt"/>
                <a:ea typeface="+mn-ea"/>
                <a:cs typeface="+mn-cs"/>
                <a:sym typeface="Ropa Sans"/>
              </a:defRPr>
            </a:lvl2pPr>
            <a:lvl3pPr marL="0" indent="457200" algn="ctr">
              <a:spcBef>
                <a:spcPts val="0"/>
              </a:spcBef>
              <a:buSzTx/>
              <a:buNone/>
              <a:defRPr sz="3200">
                <a:latin typeface="+mn-lt"/>
                <a:ea typeface="+mn-ea"/>
                <a:cs typeface="+mn-cs"/>
                <a:sym typeface="Ropa Sans"/>
              </a:defRPr>
            </a:lvl3pPr>
            <a:lvl4pPr marL="0" indent="685800" algn="ctr">
              <a:spcBef>
                <a:spcPts val="0"/>
              </a:spcBef>
              <a:buSzTx/>
              <a:buNone/>
              <a:defRPr sz="3200">
                <a:latin typeface="+mn-lt"/>
                <a:ea typeface="+mn-ea"/>
                <a:cs typeface="+mn-cs"/>
                <a:sym typeface="Ropa Sans"/>
              </a:defRPr>
            </a:lvl4pPr>
            <a:lvl5pPr marL="0" indent="914400" algn="ctr">
              <a:spcBef>
                <a:spcPts val="0"/>
              </a:spcBef>
              <a:buSzTx/>
              <a:buNone/>
              <a:defRPr sz="3200">
                <a:latin typeface="+mn-lt"/>
                <a:ea typeface="+mn-ea"/>
                <a:cs typeface="+mn-cs"/>
                <a:sym typeface="Ropa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Title Text</a:t>
            </a:r>
          </a:p>
        </p:txBody>
      </p:sp>
      <p:sp>
        <p:nvSpPr>
          <p:cNvPr id="19" name="Shape 19"/>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transition spd="med"/>
  <p:txStyles>
    <p:titleStyle>
      <a:lvl1pPr algn="ctr" defTabSz="584200">
        <a:defRPr sz="8000">
          <a:latin typeface="+mj-lt"/>
          <a:ea typeface="+mj-ea"/>
          <a:cs typeface="+mj-cs"/>
          <a:sym typeface="Bebas Neue"/>
        </a:defRPr>
      </a:lvl1pPr>
      <a:lvl2pPr indent="228600" algn="ctr" defTabSz="584200">
        <a:defRPr sz="8000">
          <a:latin typeface="+mj-lt"/>
          <a:ea typeface="+mj-ea"/>
          <a:cs typeface="+mj-cs"/>
          <a:sym typeface="Bebas Neue"/>
        </a:defRPr>
      </a:lvl2pPr>
      <a:lvl3pPr indent="457200" algn="ctr" defTabSz="584200">
        <a:defRPr sz="8000">
          <a:latin typeface="+mj-lt"/>
          <a:ea typeface="+mj-ea"/>
          <a:cs typeface="+mj-cs"/>
          <a:sym typeface="Bebas Neue"/>
        </a:defRPr>
      </a:lvl3pPr>
      <a:lvl4pPr indent="685800" algn="ctr" defTabSz="584200">
        <a:defRPr sz="8000">
          <a:latin typeface="+mj-lt"/>
          <a:ea typeface="+mj-ea"/>
          <a:cs typeface="+mj-cs"/>
          <a:sym typeface="Bebas Neue"/>
        </a:defRPr>
      </a:lvl4pPr>
      <a:lvl5pPr indent="914400" algn="ctr" defTabSz="584200">
        <a:defRPr sz="8000">
          <a:latin typeface="+mj-lt"/>
          <a:ea typeface="+mj-ea"/>
          <a:cs typeface="+mj-cs"/>
          <a:sym typeface="Bebas Neue"/>
        </a:defRPr>
      </a:lvl5pPr>
      <a:lvl6pPr indent="1143000" algn="ctr" defTabSz="584200">
        <a:defRPr sz="8000">
          <a:latin typeface="+mj-lt"/>
          <a:ea typeface="+mj-ea"/>
          <a:cs typeface="+mj-cs"/>
          <a:sym typeface="Bebas Neue"/>
        </a:defRPr>
      </a:lvl6pPr>
      <a:lvl7pPr indent="1371600" algn="ctr" defTabSz="584200">
        <a:defRPr sz="8000">
          <a:latin typeface="+mj-lt"/>
          <a:ea typeface="+mj-ea"/>
          <a:cs typeface="+mj-cs"/>
          <a:sym typeface="Bebas Neue"/>
        </a:defRPr>
      </a:lvl7pPr>
      <a:lvl8pPr indent="1600200" algn="ctr" defTabSz="584200">
        <a:defRPr sz="8000">
          <a:latin typeface="+mj-lt"/>
          <a:ea typeface="+mj-ea"/>
          <a:cs typeface="+mj-cs"/>
          <a:sym typeface="Bebas Neue"/>
        </a:defRPr>
      </a:lvl8pPr>
      <a:lvl9pPr indent="1828800" algn="ctr" defTabSz="584200">
        <a:defRPr sz="8000">
          <a:latin typeface="+mj-lt"/>
          <a:ea typeface="+mj-ea"/>
          <a:cs typeface="+mj-cs"/>
          <a:sym typeface="Bebas Neue"/>
        </a:defRPr>
      </a:lvl9pPr>
    </p:titleStyle>
    <p:bodyStyle>
      <a:lvl1pPr marL="444500" indent="-444500" defTabSz="584200">
        <a:spcBef>
          <a:spcPts val="4200"/>
        </a:spcBef>
        <a:buSzPct val="75000"/>
        <a:buChar char="•"/>
        <a:defRPr sz="3600">
          <a:latin typeface="Helvetica Light"/>
          <a:ea typeface="Helvetica Light"/>
          <a:cs typeface="Helvetica Light"/>
          <a:sym typeface="Helvetica Light"/>
        </a:defRPr>
      </a:lvl1pPr>
      <a:lvl2pPr marL="889000" indent="-444500" defTabSz="584200">
        <a:spcBef>
          <a:spcPts val="4200"/>
        </a:spcBef>
        <a:buSzPct val="75000"/>
        <a:buChar char="•"/>
        <a:defRPr sz="3600">
          <a:latin typeface="Helvetica Light"/>
          <a:ea typeface="Helvetica Light"/>
          <a:cs typeface="Helvetica Light"/>
          <a:sym typeface="Helvetica Light"/>
        </a:defRPr>
      </a:lvl2pPr>
      <a:lvl3pPr marL="1333500" indent="-444500" defTabSz="584200">
        <a:spcBef>
          <a:spcPts val="4200"/>
        </a:spcBef>
        <a:buSzPct val="75000"/>
        <a:buChar char="•"/>
        <a:defRPr sz="3600">
          <a:latin typeface="Helvetica Light"/>
          <a:ea typeface="Helvetica Light"/>
          <a:cs typeface="Helvetica Light"/>
          <a:sym typeface="Helvetica Light"/>
        </a:defRPr>
      </a:lvl3pPr>
      <a:lvl4pPr marL="1778000" indent="-444500" defTabSz="584200">
        <a:spcBef>
          <a:spcPts val="4200"/>
        </a:spcBef>
        <a:buSzPct val="75000"/>
        <a:buChar char="•"/>
        <a:defRPr sz="3600">
          <a:latin typeface="Helvetica Light"/>
          <a:ea typeface="Helvetica Light"/>
          <a:cs typeface="Helvetica Light"/>
          <a:sym typeface="Helvetica Light"/>
        </a:defRPr>
      </a:lvl4pPr>
      <a:lvl5pPr marL="2222500" indent="-444500" defTabSz="584200">
        <a:spcBef>
          <a:spcPts val="4200"/>
        </a:spcBef>
        <a:buSzPct val="75000"/>
        <a:buChar char="•"/>
        <a:defRPr sz="36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4.pn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customXml" Target="../ink/ink1.xml"/><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5.jpe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7.jp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6.png"/><Relationship Id="rId7"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5.png"/><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hyperlink" Target="mailto:returns@ambaproducts.com" TargetMode="External"/><Relationship Id="rId13" Type="http://schemas.openxmlformats.org/officeDocument/2006/relationships/hyperlink" Target="https://indd.adobe.com/view/9798794d-e279-4f36-9656-8531780e7dc6" TargetMode="External"/><Relationship Id="rId3" Type="http://schemas.openxmlformats.org/officeDocument/2006/relationships/image" Target="../media/image4.png"/><Relationship Id="rId7" Type="http://schemas.openxmlformats.org/officeDocument/2006/relationships/hyperlink" Target="mailto:orders@ambaproducts.com" TargetMode="External"/><Relationship Id="rId12" Type="http://schemas.openxmlformats.org/officeDocument/2006/relationships/hyperlink" Target="https://ambaproducts.com/stockcheck/"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mailto:customerservice@ambaproducts.com" TargetMode="External"/><Relationship Id="rId11" Type="http://schemas.openxmlformats.org/officeDocument/2006/relationships/hyperlink" Target="https://ambaproducts.com/rga/" TargetMode="External"/><Relationship Id="rId5" Type="http://schemas.openxmlformats.org/officeDocument/2006/relationships/image" Target="../media/image88.png"/><Relationship Id="rId10" Type="http://schemas.openxmlformats.org/officeDocument/2006/relationships/hyperlink" Target="https://ambaproducts.com/catalogs" TargetMode="External"/><Relationship Id="rId4" Type="http://schemas.openxmlformats.org/officeDocument/2006/relationships/hyperlink" Target="https://ambaproducts.com/order-status/" TargetMode="External"/><Relationship Id="rId9" Type="http://schemas.openxmlformats.org/officeDocument/2006/relationships/hyperlink" Target="https://ambaproducts.com/showrooms" TargetMode="External"/><Relationship Id="rId14" Type="http://schemas.openxmlformats.org/officeDocument/2006/relationships/image" Target="../media/image8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athroom with a glass shower and a bathtub&#10;&#10;Description automatically generated">
            <a:extLst>
              <a:ext uri="{FF2B5EF4-FFF2-40B4-BE49-F238E27FC236}">
                <a16:creationId xmlns:a16="http://schemas.microsoft.com/office/drawing/2014/main" id="{FCAB9C98-C74F-0F06-BD4A-7C73E3083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4528" y="0"/>
            <a:ext cx="7070272" cy="9763709"/>
          </a:xfrm>
          <a:prstGeom prst="rect">
            <a:avLst/>
          </a:prstGeom>
        </p:spPr>
      </p:pic>
      <p:sp>
        <p:nvSpPr>
          <p:cNvPr id="6" name="Rectangle 5"/>
          <p:cNvSpPr/>
          <p:nvPr/>
        </p:nvSpPr>
        <p:spPr>
          <a:xfrm>
            <a:off x="0" y="1034201"/>
            <a:ext cx="5934530" cy="7685197"/>
          </a:xfrm>
          <a:prstGeom prst="rect">
            <a:avLst/>
          </a:prstGeom>
          <a:solidFill>
            <a:srgbClr val="2E322A">
              <a:alpha val="53000"/>
            </a:srgb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2" name="Shape 32"/>
          <p:cNvSpPr>
            <a:spLocks noGrp="1"/>
          </p:cNvSpPr>
          <p:nvPr>
            <p:ph type="title"/>
          </p:nvPr>
        </p:nvSpPr>
        <p:spPr>
          <a:xfrm>
            <a:off x="-143100" y="4029177"/>
            <a:ext cx="6029927" cy="1695244"/>
          </a:xfrm>
          <a:prstGeom prst="rect">
            <a:avLst/>
          </a:prstGeom>
        </p:spPr>
        <p:txBody>
          <a:bodyPr>
            <a:noAutofit/>
          </a:bodyPr>
          <a:lstStyle/>
          <a:p>
            <a:pPr lvl="0">
              <a:defRPr sz="1800"/>
            </a:pPr>
            <a:r>
              <a:rPr lang="en-US" sz="4800" dirty="0">
                <a:solidFill>
                  <a:schemeClr val="accent4"/>
                </a:solidFill>
              </a:rPr>
              <a:t>HEATED TOWEL RACKS  </a:t>
            </a:r>
            <a:br>
              <a:rPr lang="en-US" sz="4800" dirty="0">
                <a:solidFill>
                  <a:schemeClr val="accent4"/>
                </a:solidFill>
              </a:rPr>
            </a:br>
            <a:r>
              <a:rPr lang="en-US" sz="4800" dirty="0">
                <a:solidFill>
                  <a:schemeClr val="accent4"/>
                </a:solidFill>
              </a:rPr>
              <a:t>Product Knowledge Training</a:t>
            </a:r>
            <a:endParaRPr sz="4800" dirty="0">
              <a:solidFill>
                <a:schemeClr val="accent4"/>
              </a:solidFill>
            </a:endParaRPr>
          </a:p>
        </p:txBody>
      </p:sp>
      <p:sp>
        <p:nvSpPr>
          <p:cNvPr id="33" name="Shape 33"/>
          <p:cNvSpPr>
            <a:spLocks noGrp="1"/>
          </p:cNvSpPr>
          <p:nvPr>
            <p:ph type="body" idx="1"/>
          </p:nvPr>
        </p:nvSpPr>
        <p:spPr>
          <a:xfrm>
            <a:off x="129616" y="6639473"/>
            <a:ext cx="5214165" cy="1130300"/>
          </a:xfrm>
          <a:prstGeom prst="rect">
            <a:avLst/>
          </a:prstGeom>
        </p:spPr>
        <p:txBody>
          <a:bodyPr>
            <a:normAutofit/>
          </a:bodyPr>
          <a:lstStyle/>
          <a:p>
            <a:pPr lvl="0">
              <a:defRPr sz="1800"/>
            </a:pPr>
            <a:r>
              <a:rPr lang="en-US" sz="2400" dirty="0">
                <a:solidFill>
                  <a:schemeClr val="bg1"/>
                </a:solidFill>
              </a:rPr>
              <a:t>TOWEL WARMERS | SPACE HEATERS | DRYING RACKS</a:t>
            </a:r>
            <a:endParaRPr sz="2400" dirty="0">
              <a:solidFill>
                <a:schemeClr val="bg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02" y="1983827"/>
            <a:ext cx="5664200" cy="118096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4D7D1-93C9-3F67-65F2-3A1D12E6CCE9}"/>
              </a:ext>
            </a:extLst>
          </p:cNvPr>
          <p:cNvSpPr>
            <a:spLocks noGrp="1"/>
          </p:cNvSpPr>
          <p:nvPr>
            <p:ph type="title"/>
          </p:nvPr>
        </p:nvSpPr>
        <p:spPr/>
        <p:txBody>
          <a:bodyPr/>
          <a:lstStyle/>
          <a:p>
            <a:r>
              <a:rPr lang="en-US" dirty="0"/>
              <a:t>Other Applications</a:t>
            </a:r>
          </a:p>
        </p:txBody>
      </p:sp>
      <p:sp>
        <p:nvSpPr>
          <p:cNvPr id="3" name="Text Placeholder 2">
            <a:extLst>
              <a:ext uri="{FF2B5EF4-FFF2-40B4-BE49-F238E27FC236}">
                <a16:creationId xmlns:a16="http://schemas.microsoft.com/office/drawing/2014/main" id="{32BFB021-6216-C1D6-3FE2-9F5563C6C030}"/>
              </a:ext>
            </a:extLst>
          </p:cNvPr>
          <p:cNvSpPr>
            <a:spLocks noGrp="1"/>
          </p:cNvSpPr>
          <p:nvPr>
            <p:ph type="body" idx="1"/>
          </p:nvPr>
        </p:nvSpPr>
        <p:spPr>
          <a:xfrm>
            <a:off x="798490" y="2603500"/>
            <a:ext cx="5488010" cy="6286500"/>
          </a:xfrm>
        </p:spPr>
        <p:txBody>
          <a:bodyPr>
            <a:normAutofit fontScale="92500" lnSpcReduction="20000"/>
          </a:bodyPr>
          <a:lstStyle/>
          <a:p>
            <a:pPr marL="0" indent="0">
              <a:buNone/>
            </a:pPr>
            <a:r>
              <a:rPr lang="en-US" dirty="0">
                <a:latin typeface="Roboto" panose="02000000000000000000" pitchFamily="2" charset="0"/>
                <a:ea typeface="Roboto" panose="02000000000000000000" pitchFamily="2" charset="0"/>
              </a:rPr>
              <a:t>Some applications that are less common, but still offer plenty of benefits include:</a:t>
            </a:r>
          </a:p>
          <a:p>
            <a:r>
              <a:rPr lang="en-US" dirty="0">
                <a:latin typeface="Roboto" panose="02000000000000000000" pitchFamily="2" charset="0"/>
                <a:ea typeface="Roboto" panose="02000000000000000000" pitchFamily="2" charset="0"/>
              </a:rPr>
              <a:t>Pool house</a:t>
            </a:r>
          </a:p>
          <a:p>
            <a:r>
              <a:rPr lang="en-US" dirty="0">
                <a:latin typeface="Roboto" panose="02000000000000000000" pitchFamily="2" charset="0"/>
                <a:ea typeface="Roboto" panose="02000000000000000000" pitchFamily="2" charset="0"/>
              </a:rPr>
              <a:t>Basement</a:t>
            </a:r>
          </a:p>
          <a:p>
            <a:r>
              <a:rPr lang="en-US" dirty="0">
                <a:latin typeface="Roboto" panose="02000000000000000000" pitchFamily="2" charset="0"/>
                <a:ea typeface="Roboto" panose="02000000000000000000" pitchFamily="2" charset="0"/>
              </a:rPr>
              <a:t>Garage/Workshop/Home Gym</a:t>
            </a:r>
          </a:p>
          <a:p>
            <a:r>
              <a:rPr lang="en-US" dirty="0">
                <a:latin typeface="Roboto" panose="02000000000000000000" pitchFamily="2" charset="0"/>
                <a:ea typeface="Roboto" panose="02000000000000000000" pitchFamily="2" charset="0"/>
              </a:rPr>
              <a:t>Nursery</a:t>
            </a:r>
          </a:p>
          <a:p>
            <a:r>
              <a:rPr lang="en-US" dirty="0">
                <a:latin typeface="Roboto" panose="02000000000000000000" pitchFamily="2" charset="0"/>
                <a:ea typeface="Roboto" panose="02000000000000000000" pitchFamily="2" charset="0"/>
              </a:rPr>
              <a:t>Boats/RVs</a:t>
            </a:r>
          </a:p>
          <a:p>
            <a:pPr marL="0" indent="0">
              <a:buNone/>
            </a:pPr>
            <a:r>
              <a:rPr lang="en-US" dirty="0">
                <a:latin typeface="Roboto" panose="02000000000000000000" pitchFamily="2" charset="0"/>
                <a:ea typeface="Roboto" panose="02000000000000000000" pitchFamily="2" charset="0"/>
              </a:rPr>
              <a:t>Commercial: Hotels, assisted living, spas/gyms, multi-family</a:t>
            </a:r>
            <a:br>
              <a:rPr lang="en-US" dirty="0">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62727AB5-D82C-BDB2-8636-6C0D9F2C23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78"/>
          <a:stretch/>
        </p:blipFill>
        <p:spPr>
          <a:xfrm>
            <a:off x="7552191" y="2603501"/>
            <a:ext cx="4500109" cy="5850028"/>
          </a:xfrm>
          <a:prstGeom prst="rect">
            <a:avLst/>
          </a:prstGeom>
        </p:spPr>
      </p:pic>
      <p:sp>
        <p:nvSpPr>
          <p:cNvPr id="5" name="Rectangle 4">
            <a:extLst>
              <a:ext uri="{FF2B5EF4-FFF2-40B4-BE49-F238E27FC236}">
                <a16:creationId xmlns:a16="http://schemas.microsoft.com/office/drawing/2014/main" id="{B61FA73B-AC84-6FB4-84C8-882AA1E93256}"/>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a:extLst>
              <a:ext uri="{FF2B5EF4-FFF2-40B4-BE49-F238E27FC236}">
                <a16:creationId xmlns:a16="http://schemas.microsoft.com/office/drawing/2014/main" id="{A4DFB1D3-9C65-BF86-672C-961C896B08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5765" y="8962425"/>
            <a:ext cx="3767505" cy="791175"/>
          </a:xfrm>
          <a:prstGeom prst="rect">
            <a:avLst/>
          </a:prstGeom>
        </p:spPr>
      </p:pic>
      <p:sp>
        <p:nvSpPr>
          <p:cNvPr id="7" name="TextBox 6">
            <a:extLst>
              <a:ext uri="{FF2B5EF4-FFF2-40B4-BE49-F238E27FC236}">
                <a16:creationId xmlns:a16="http://schemas.microsoft.com/office/drawing/2014/main" id="{312E52C1-EA89-E527-B150-CDE377DBA2C7}"/>
              </a:ext>
            </a:extLst>
          </p:cNvPr>
          <p:cNvSpPr txBox="1"/>
          <p:nvPr/>
        </p:nvSpPr>
        <p:spPr>
          <a:xfrm>
            <a:off x="7615909" y="8504969"/>
            <a:ext cx="371897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err="1">
                <a:ln>
                  <a:noFill/>
                </a:ln>
                <a:solidFill>
                  <a:srgbClr val="000000"/>
                </a:solidFill>
                <a:effectLst/>
                <a:uFillTx/>
                <a:latin typeface="Roboto" panose="02000000000000000000" pitchFamily="2" charset="0"/>
                <a:ea typeface="Roboto" panose="02000000000000000000" pitchFamily="2" charset="0"/>
                <a:sym typeface="Helvetica Light"/>
              </a:rPr>
              <a:t>Yotel</a:t>
            </a:r>
            <a:r>
              <a:rPr kumimoji="0" lang="en-US" sz="20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 Hotel – Radiant RWH-SP</a:t>
            </a:r>
          </a:p>
        </p:txBody>
      </p:sp>
    </p:spTree>
    <p:extLst>
      <p:ext uri="{BB962C8B-B14F-4D97-AF65-F5344CB8AC3E}">
        <p14:creationId xmlns:p14="http://schemas.microsoft.com/office/powerpoint/2010/main" val="277572543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xfrm>
            <a:off x="952500" y="659857"/>
            <a:ext cx="11099800" cy="1384300"/>
          </a:xfrm>
          <a:prstGeom prst="rect">
            <a:avLst/>
          </a:prstGeom>
        </p:spPr>
        <p:txBody>
          <a:bodyPr/>
          <a:lstStyle/>
          <a:p>
            <a:pPr lvl="0">
              <a:defRPr sz="1800"/>
            </a:pPr>
            <a:r>
              <a:rPr sz="8000" dirty="0">
                <a:solidFill>
                  <a:srgbClr val="F2802A"/>
                </a:solidFill>
              </a:rPr>
              <a:t>Heating </a:t>
            </a:r>
            <a:r>
              <a:rPr lang="en-US" sz="8000" dirty="0">
                <a:solidFill>
                  <a:srgbClr val="F2802A"/>
                </a:solidFill>
              </a:rPr>
              <a:t>Technology</a:t>
            </a:r>
            <a:endParaRPr sz="8000" dirty="0">
              <a:solidFill>
                <a:srgbClr val="F2802A"/>
              </a:solidFill>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050" name="Picture 2">
            <a:extLst>
              <a:ext uri="{FF2B5EF4-FFF2-40B4-BE49-F238E27FC236}">
                <a16:creationId xmlns:a16="http://schemas.microsoft.com/office/drawing/2014/main" id="{08E2037F-1154-C289-52B8-B00CA31D4E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29" b="10478"/>
          <a:stretch/>
        </p:blipFill>
        <p:spPr bwMode="auto">
          <a:xfrm>
            <a:off x="952500" y="2736204"/>
            <a:ext cx="4067637" cy="55760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A61AB86-9FC4-933C-0853-53418FB7BF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78" b="6766"/>
          <a:stretch/>
        </p:blipFill>
        <p:spPr bwMode="auto">
          <a:xfrm>
            <a:off x="7982822" y="2736204"/>
            <a:ext cx="4069478" cy="55760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BB235F-8097-8FEF-5C94-F85911176C6D}"/>
              </a:ext>
            </a:extLst>
          </p:cNvPr>
          <p:cNvSpPr txBox="1"/>
          <p:nvPr/>
        </p:nvSpPr>
        <p:spPr>
          <a:xfrm>
            <a:off x="408689" y="2208921"/>
            <a:ext cx="515525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Dry Element Technology</a:t>
            </a:r>
          </a:p>
        </p:txBody>
      </p:sp>
      <p:sp>
        <p:nvSpPr>
          <p:cNvPr id="7" name="TextBox 6">
            <a:extLst>
              <a:ext uri="{FF2B5EF4-FFF2-40B4-BE49-F238E27FC236}">
                <a16:creationId xmlns:a16="http://schemas.microsoft.com/office/drawing/2014/main" id="{ADFEE52A-1DF6-CFD3-E3FD-5B7D25636AE6}"/>
              </a:ext>
            </a:extLst>
          </p:cNvPr>
          <p:cNvSpPr txBox="1"/>
          <p:nvPr/>
        </p:nvSpPr>
        <p:spPr>
          <a:xfrm>
            <a:off x="7439932" y="2208921"/>
            <a:ext cx="515525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Liquid Filled Technology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7F2F-C5E1-0C61-4BE8-7CBE6BE290A2}"/>
              </a:ext>
            </a:extLst>
          </p:cNvPr>
          <p:cNvSpPr>
            <a:spLocks noGrp="1"/>
          </p:cNvSpPr>
          <p:nvPr>
            <p:ph type="title"/>
          </p:nvPr>
        </p:nvSpPr>
        <p:spPr>
          <a:xfrm>
            <a:off x="952500" y="17780"/>
            <a:ext cx="11099800" cy="1270107"/>
          </a:xfrm>
        </p:spPr>
        <p:txBody>
          <a:bodyPr/>
          <a:lstStyle/>
          <a:p>
            <a:r>
              <a:rPr lang="en-US" dirty="0"/>
              <a:t>Competitive Advantages</a:t>
            </a:r>
          </a:p>
        </p:txBody>
      </p:sp>
      <p:sp>
        <p:nvSpPr>
          <p:cNvPr id="3" name="Text Placeholder 2">
            <a:extLst>
              <a:ext uri="{FF2B5EF4-FFF2-40B4-BE49-F238E27FC236}">
                <a16:creationId xmlns:a16="http://schemas.microsoft.com/office/drawing/2014/main" id="{B4C0125A-1F99-29FB-639B-E99A9974BAAF}"/>
              </a:ext>
            </a:extLst>
          </p:cNvPr>
          <p:cNvSpPr>
            <a:spLocks noGrp="1"/>
          </p:cNvSpPr>
          <p:nvPr>
            <p:ph type="body" idx="1"/>
          </p:nvPr>
        </p:nvSpPr>
        <p:spPr>
          <a:xfrm>
            <a:off x="952500" y="1545465"/>
            <a:ext cx="11099800" cy="7344535"/>
          </a:xfrm>
        </p:spPr>
        <p:txBody>
          <a:bodyPr>
            <a:normAutofit/>
          </a:bodyPr>
          <a:lstStyle/>
          <a:p>
            <a:pPr marL="0" indent="0">
              <a:spcBef>
                <a:spcPts val="1200"/>
              </a:spcBef>
              <a:buNone/>
            </a:pPr>
            <a:r>
              <a:rPr lang="en-US" sz="3200" dirty="0">
                <a:latin typeface="Roboto" panose="02000000000000000000" pitchFamily="2" charset="0"/>
                <a:ea typeface="Roboto" panose="02000000000000000000" pitchFamily="2" charset="0"/>
              </a:rPr>
              <a:t>Amba </a:t>
            </a:r>
            <a:r>
              <a:rPr lang="en-US" sz="3200" b="1" i="1" dirty="0">
                <a:latin typeface="Roboto" panose="02000000000000000000" pitchFamily="2" charset="0"/>
                <a:ea typeface="Roboto" panose="02000000000000000000" pitchFamily="2" charset="0"/>
              </a:rPr>
              <a:t>only</a:t>
            </a:r>
            <a:r>
              <a:rPr lang="en-US" sz="3200" dirty="0">
                <a:latin typeface="Roboto" panose="02000000000000000000" pitchFamily="2" charset="0"/>
                <a:ea typeface="Roboto" panose="02000000000000000000" pitchFamily="2" charset="0"/>
              </a:rPr>
              <a:t> sells heated towel racks– we are the experts! </a:t>
            </a:r>
          </a:p>
          <a:p>
            <a:pPr lvl="1">
              <a:spcBef>
                <a:spcPts val="1200"/>
              </a:spcBef>
            </a:pPr>
            <a:r>
              <a:rPr lang="en-US" sz="3200" dirty="0">
                <a:latin typeface="Roboto" panose="02000000000000000000" pitchFamily="2" charset="0"/>
                <a:ea typeface="Roboto" panose="02000000000000000000" pitchFamily="2" charset="0"/>
              </a:rPr>
              <a:t>11 Different collections stocked in 10 different finishes</a:t>
            </a:r>
          </a:p>
          <a:p>
            <a:pPr lvl="1">
              <a:spcBef>
                <a:spcPts val="1200"/>
              </a:spcBef>
            </a:pPr>
            <a:r>
              <a:rPr lang="en-US" sz="3200" dirty="0">
                <a:latin typeface="Roboto" panose="02000000000000000000" pitchFamily="2" charset="0"/>
                <a:ea typeface="Roboto" panose="02000000000000000000" pitchFamily="2" charset="0"/>
              </a:rPr>
              <a:t>All collections </a:t>
            </a:r>
            <a:r>
              <a:rPr lang="en-US" sz="3200" b="1" dirty="0">
                <a:latin typeface="Roboto" panose="02000000000000000000" pitchFamily="2" charset="0"/>
                <a:ea typeface="Roboto" panose="02000000000000000000" pitchFamily="2" charset="0"/>
              </a:rPr>
              <a:t>stocked in Atlanta, GA</a:t>
            </a:r>
          </a:p>
          <a:p>
            <a:pPr lvl="1">
              <a:spcBef>
                <a:spcPts val="1200"/>
              </a:spcBef>
            </a:pPr>
            <a:r>
              <a:rPr lang="en-US" sz="3200" b="1" dirty="0">
                <a:latin typeface="Roboto" panose="02000000000000000000" pitchFamily="2" charset="0"/>
                <a:ea typeface="Roboto" panose="02000000000000000000" pitchFamily="2" charset="0"/>
              </a:rPr>
              <a:t>Ships fast </a:t>
            </a:r>
            <a:r>
              <a:rPr lang="en-US" sz="3200" dirty="0">
                <a:latin typeface="Roboto" panose="02000000000000000000" pitchFamily="2" charset="0"/>
                <a:ea typeface="Roboto" panose="02000000000000000000" pitchFamily="2" charset="0"/>
              </a:rPr>
              <a:t>– Easy S/H Freight Rate Chart</a:t>
            </a:r>
          </a:p>
          <a:p>
            <a:pPr lvl="1">
              <a:spcBef>
                <a:spcPts val="1200"/>
              </a:spcBef>
            </a:pPr>
            <a:r>
              <a:rPr lang="en-US" sz="3200" dirty="0">
                <a:latin typeface="Roboto" panose="02000000000000000000" pitchFamily="2" charset="0"/>
                <a:ea typeface="Roboto" panose="02000000000000000000" pitchFamily="2" charset="0"/>
              </a:rPr>
              <a:t>24hrs to ship orders &amp; no dropship fees</a:t>
            </a:r>
          </a:p>
          <a:p>
            <a:pPr lvl="1">
              <a:spcBef>
                <a:spcPts val="1200"/>
              </a:spcBef>
            </a:pPr>
            <a:r>
              <a:rPr lang="en-US" sz="3200" dirty="0">
                <a:latin typeface="Roboto" panose="02000000000000000000" pitchFamily="2" charset="0"/>
                <a:ea typeface="Roboto" panose="02000000000000000000" pitchFamily="2" charset="0"/>
              </a:rPr>
              <a:t>Competitively priced </a:t>
            </a:r>
            <a:r>
              <a:rPr lang="en-US" sz="3200" b="1" dirty="0">
                <a:latin typeface="Roboto" panose="02000000000000000000" pitchFamily="2" charset="0"/>
                <a:ea typeface="Roboto" panose="02000000000000000000" pitchFamily="2" charset="0"/>
              </a:rPr>
              <a:t>starting at $310 List</a:t>
            </a:r>
          </a:p>
          <a:p>
            <a:pPr lvl="1">
              <a:spcBef>
                <a:spcPts val="1200"/>
              </a:spcBef>
            </a:pPr>
            <a:r>
              <a:rPr lang="en-US" sz="3200" b="1" dirty="0">
                <a:latin typeface="Roboto" panose="02000000000000000000" pitchFamily="2" charset="0"/>
                <a:ea typeface="Roboto" panose="02000000000000000000" pitchFamily="2" charset="0"/>
              </a:rPr>
              <a:t>Custom Finishes </a:t>
            </a:r>
            <a:r>
              <a:rPr lang="en-US" sz="3200" dirty="0">
                <a:latin typeface="Roboto" panose="02000000000000000000" pitchFamily="2" charset="0"/>
                <a:ea typeface="Roboto" panose="02000000000000000000" pitchFamily="2" charset="0"/>
              </a:rPr>
              <a:t>including RAL &amp; PVD – Match other MFGs</a:t>
            </a:r>
          </a:p>
          <a:p>
            <a:pPr lvl="1">
              <a:spcBef>
                <a:spcPts val="1200"/>
              </a:spcBef>
            </a:pPr>
            <a:r>
              <a:rPr lang="en-US" sz="3200" dirty="0">
                <a:latin typeface="Roboto" panose="02000000000000000000" pitchFamily="2" charset="0"/>
                <a:ea typeface="Roboto" panose="02000000000000000000" pitchFamily="2" charset="0"/>
              </a:rPr>
              <a:t>All Horizontal &amp; Vertical bars heat</a:t>
            </a:r>
          </a:p>
          <a:p>
            <a:pPr lvl="1">
              <a:spcBef>
                <a:spcPts val="1200"/>
              </a:spcBef>
            </a:pPr>
            <a:r>
              <a:rPr lang="en-US" sz="3200" dirty="0">
                <a:latin typeface="Roboto" panose="02000000000000000000" pitchFamily="2" charset="0"/>
                <a:ea typeface="Roboto" panose="02000000000000000000" pitchFamily="2" charset="0"/>
              </a:rPr>
              <a:t>Mounting brackets on vertical bars; </a:t>
            </a:r>
            <a:r>
              <a:rPr lang="en-US" sz="3200" i="1" dirty="0">
                <a:latin typeface="Roboto" panose="02000000000000000000" pitchFamily="2" charset="0"/>
                <a:ea typeface="Roboto" panose="02000000000000000000" pitchFamily="2" charset="0"/>
              </a:rPr>
              <a:t>not</a:t>
            </a:r>
            <a:r>
              <a:rPr lang="en-US" sz="3200" dirty="0">
                <a:latin typeface="Roboto" panose="02000000000000000000" pitchFamily="2" charset="0"/>
                <a:ea typeface="Roboto" panose="02000000000000000000" pitchFamily="2" charset="0"/>
              </a:rPr>
              <a:t> horizontal bars</a:t>
            </a:r>
          </a:p>
          <a:p>
            <a:pPr marL="0" indent="0">
              <a:spcBef>
                <a:spcPts val="1200"/>
              </a:spcBef>
              <a:buNone/>
            </a:pPr>
            <a:endParaRPr lang="en-US" sz="3200" dirty="0">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8E45CD75-0F50-3DCD-1018-F4FAA891E0DF}"/>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199A7FE2-A50F-49EF-FE17-44547D612D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4754" y="9009701"/>
            <a:ext cx="3500046" cy="735009"/>
          </a:xfrm>
          <a:prstGeom prst="rect">
            <a:avLst/>
          </a:prstGeom>
        </p:spPr>
      </p:pic>
    </p:spTree>
    <p:extLst>
      <p:ext uri="{BB962C8B-B14F-4D97-AF65-F5344CB8AC3E}">
        <p14:creationId xmlns:p14="http://schemas.microsoft.com/office/powerpoint/2010/main" val="44109206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p:cNvSpPr>
          <p:nvPr>
            <p:ph type="title"/>
          </p:nvPr>
        </p:nvSpPr>
        <p:spPr>
          <a:xfrm>
            <a:off x="952500" y="177800"/>
            <a:ext cx="11099800" cy="1384300"/>
          </a:xfrm>
          <a:prstGeom prst="rect">
            <a:avLst/>
          </a:prstGeom>
        </p:spPr>
        <p:txBody>
          <a:bodyPr/>
          <a:lstStyle/>
          <a:p>
            <a:pPr lvl="0">
              <a:defRPr sz="1800"/>
            </a:pPr>
            <a:r>
              <a:rPr lang="en-US" sz="8000">
                <a:solidFill>
                  <a:srgbClr val="F2802A"/>
                </a:solidFill>
              </a:rPr>
              <a:t>How to sell Heated towel racks</a:t>
            </a:r>
            <a:endParaRPr sz="8000">
              <a:solidFill>
                <a:srgbClr val="F2802A"/>
              </a:solidFill>
            </a:endParaRPr>
          </a:p>
        </p:txBody>
      </p:sp>
      <p:sp>
        <p:nvSpPr>
          <p:cNvPr id="304" name="Shape 304"/>
          <p:cNvSpPr>
            <a:spLocks noGrp="1"/>
          </p:cNvSpPr>
          <p:nvPr>
            <p:ph type="body" idx="1"/>
          </p:nvPr>
        </p:nvSpPr>
        <p:spPr>
          <a:xfrm>
            <a:off x="475610" y="2035151"/>
            <a:ext cx="5482167" cy="5599596"/>
          </a:xfrm>
          <a:prstGeom prst="rect">
            <a:avLst/>
          </a:prstGeom>
        </p:spPr>
        <p:txBody>
          <a:bodyPr>
            <a:normAutofit/>
          </a:bodyPr>
          <a:lstStyle/>
          <a:p>
            <a:pPr marL="262254" indent="-262254" defTabSz="344677">
              <a:spcBef>
                <a:spcPts val="2400"/>
              </a:spcBef>
              <a:defRPr sz="1800"/>
            </a:pPr>
            <a:r>
              <a:rPr lang="en-US" sz="2124" b="1" dirty="0">
                <a:latin typeface="Roboto" panose="02000000000000000000" pitchFamily="2" charset="0"/>
                <a:ea typeface="Roboto" panose="02000000000000000000" pitchFamily="2" charset="0"/>
              </a:rPr>
              <a:t>Introduce towel warmers at the start of the project</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Preserves their investment in bathroom</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Any bathroom with steam or tubs with systems should have a towel warmer </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Promotes Health &amp; Wellness design</a:t>
            </a:r>
            <a:endParaRPr sz="2124" dirty="0">
              <a:latin typeface="Roboto" panose="02000000000000000000" pitchFamily="2" charset="0"/>
              <a:ea typeface="Roboto" panose="02000000000000000000" pitchFamily="2" charset="0"/>
            </a:endParaRP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Reallocate budget from accessories to 1 towel warmer – you’re </a:t>
            </a:r>
            <a:r>
              <a:rPr lang="en-US" sz="2124" b="1" i="1" dirty="0">
                <a:latin typeface="Roboto" panose="02000000000000000000" pitchFamily="2" charset="0"/>
                <a:ea typeface="Roboto" panose="02000000000000000000" pitchFamily="2" charset="0"/>
              </a:rPr>
              <a:t>not</a:t>
            </a:r>
            <a:r>
              <a:rPr lang="en-US" sz="2124" dirty="0">
                <a:latin typeface="Roboto" panose="02000000000000000000" pitchFamily="2" charset="0"/>
                <a:ea typeface="Roboto" panose="02000000000000000000" pitchFamily="2" charset="0"/>
              </a:rPr>
              <a:t> adding more costs!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Upgrades the bathroom and provides a more luxurious, bathroom oasis.</a:t>
            </a: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3" name="Picture 2" descr="A large white tub sitting next to a window&#10;&#10;Description automatically generated">
            <a:extLst>
              <a:ext uri="{FF2B5EF4-FFF2-40B4-BE49-F238E27FC236}">
                <a16:creationId xmlns:a16="http://schemas.microsoft.com/office/drawing/2014/main" id="{6E85FEA6-E2AF-4D21-B101-B7F2997D4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400" y="2035151"/>
            <a:ext cx="6057900" cy="5599596"/>
          </a:xfrm>
          <a:prstGeom prst="rect">
            <a:avLst/>
          </a:prstGeom>
        </p:spPr>
      </p:pic>
      <p:sp>
        <p:nvSpPr>
          <p:cNvPr id="4" name="Rectangle 3">
            <a:extLst>
              <a:ext uri="{FF2B5EF4-FFF2-40B4-BE49-F238E27FC236}">
                <a16:creationId xmlns:a16="http://schemas.microsoft.com/office/drawing/2014/main" id="{D3905690-DE0B-44D0-BC34-F9D5019EEA15}"/>
              </a:ext>
            </a:extLst>
          </p:cNvPr>
          <p:cNvSpPr/>
          <p:nvPr/>
        </p:nvSpPr>
        <p:spPr>
          <a:xfrm>
            <a:off x="7615569" y="3281152"/>
            <a:ext cx="1233377" cy="841256"/>
          </a:xfrm>
          <a:prstGeom prst="rect">
            <a:avLst/>
          </a:prstGeom>
          <a:blipFill dpi="0" rotWithShape="1">
            <a:blip r:embed="rId5">
              <a:alphaModFix amt="20000"/>
            </a:blip>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FFFF"/>
                </a:solidFill>
                <a:effectLst/>
                <a:uFillTx/>
                <a:latin typeface="Helvetica Light"/>
                <a:ea typeface="Helvetica Light"/>
                <a:cs typeface="Helvetica Light"/>
                <a:sym typeface="Helvetica Light"/>
              </a:rPr>
              <a:t>Section 1</a:t>
            </a:r>
          </a:p>
        </p:txBody>
      </p:sp>
      <p:sp>
        <p:nvSpPr>
          <p:cNvPr id="13" name="Rectangle 12">
            <a:extLst>
              <a:ext uri="{FF2B5EF4-FFF2-40B4-BE49-F238E27FC236}">
                <a16:creationId xmlns:a16="http://schemas.microsoft.com/office/drawing/2014/main" id="{86582DE7-8A64-464C-B073-EAC8326CF76B}"/>
              </a:ext>
            </a:extLst>
          </p:cNvPr>
          <p:cNvSpPr/>
          <p:nvPr/>
        </p:nvSpPr>
        <p:spPr>
          <a:xfrm>
            <a:off x="7625204" y="4862572"/>
            <a:ext cx="1233377" cy="841256"/>
          </a:xfrm>
          <a:prstGeom prst="rect">
            <a:avLst/>
          </a:prstGeom>
          <a:blipFill dpi="0" rotWithShape="1">
            <a:blip r:embed="rId5">
              <a:alphaModFix amt="20000"/>
            </a:blip>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FFFF"/>
                </a:solidFill>
                <a:effectLst/>
                <a:uFillTx/>
                <a:latin typeface="Helvetica Light"/>
                <a:ea typeface="Helvetica Light"/>
                <a:cs typeface="Helvetica Light"/>
                <a:sym typeface="Helvetica Light"/>
              </a:rPr>
              <a:t>Section 2</a:t>
            </a:r>
          </a:p>
        </p:txBody>
      </p:sp>
      <p:sp>
        <p:nvSpPr>
          <p:cNvPr id="11" name="TextBox 10">
            <a:extLst>
              <a:ext uri="{FF2B5EF4-FFF2-40B4-BE49-F238E27FC236}">
                <a16:creationId xmlns:a16="http://schemas.microsoft.com/office/drawing/2014/main" id="{F76C06CC-18B8-4D44-A104-EBCEAFC3D595}"/>
              </a:ext>
            </a:extLst>
          </p:cNvPr>
          <p:cNvSpPr txBox="1"/>
          <p:nvPr/>
        </p:nvSpPr>
        <p:spPr>
          <a:xfrm>
            <a:off x="6502400" y="7871837"/>
            <a:ext cx="6057900"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Helvetica Light"/>
                <a:ea typeface="Helvetica Light"/>
                <a:cs typeface="Helvetica Light"/>
                <a:sym typeface="Helvetica Light"/>
              </a:rPr>
              <a:t>There are two sections on this towel warmer to hold 2 towels; the vertical bars double as robe hooks to hold 2 bathrobes</a:t>
            </a:r>
          </a:p>
        </p:txBody>
      </p:sp>
      <p:cxnSp>
        <p:nvCxnSpPr>
          <p:cNvPr id="16" name="Straight Arrow Connector 15">
            <a:extLst>
              <a:ext uri="{FF2B5EF4-FFF2-40B4-BE49-F238E27FC236}">
                <a16:creationId xmlns:a16="http://schemas.microsoft.com/office/drawing/2014/main" id="{4290CB5B-8D38-4991-B0D8-A2B078D38622}"/>
              </a:ext>
            </a:extLst>
          </p:cNvPr>
          <p:cNvCxnSpPr>
            <a:cxnSpLocks/>
          </p:cNvCxnSpPr>
          <p:nvPr/>
        </p:nvCxnSpPr>
        <p:spPr>
          <a:xfrm>
            <a:off x="8463516" y="2259078"/>
            <a:ext cx="723014" cy="615449"/>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12E3E46D-F837-4EFD-99B5-3C6B8FAE9629}"/>
              </a:ext>
            </a:extLst>
          </p:cNvPr>
          <p:cNvCxnSpPr/>
          <p:nvPr/>
        </p:nvCxnSpPr>
        <p:spPr>
          <a:xfrm flipH="1">
            <a:off x="7283302" y="2244447"/>
            <a:ext cx="744279" cy="508408"/>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22510651-AE02-4690-87CE-585E3A0382A5}"/>
              </a:ext>
            </a:extLst>
          </p:cNvPr>
          <p:cNvSpPr txBox="1"/>
          <p:nvPr/>
        </p:nvSpPr>
        <p:spPr>
          <a:xfrm>
            <a:off x="7172546" y="1552828"/>
            <a:ext cx="235880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a:solidFill>
                  <a:srgbClr val="000000"/>
                </a:solidFill>
              </a:rPr>
              <a:t>Hang bathrobes from top of vertical bars</a:t>
            </a:r>
            <a:endParaRPr kumimoji="0" lang="en-US" sz="1800" b="0" i="0" u="none" strike="noStrike" cap="none" spc="0" normalizeH="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07136640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8E6-6855-8820-C59F-C4F388E5C7CE}"/>
              </a:ext>
            </a:extLst>
          </p:cNvPr>
          <p:cNvSpPr>
            <a:spLocks noGrp="1"/>
          </p:cNvSpPr>
          <p:nvPr>
            <p:ph type="title"/>
          </p:nvPr>
        </p:nvSpPr>
        <p:spPr/>
        <p:txBody>
          <a:bodyPr/>
          <a:lstStyle/>
          <a:p>
            <a:r>
              <a:rPr lang="en-US"/>
              <a:t>requirements</a:t>
            </a:r>
          </a:p>
        </p:txBody>
      </p:sp>
      <p:sp>
        <p:nvSpPr>
          <p:cNvPr id="3" name="Text Placeholder 2">
            <a:extLst>
              <a:ext uri="{FF2B5EF4-FFF2-40B4-BE49-F238E27FC236}">
                <a16:creationId xmlns:a16="http://schemas.microsoft.com/office/drawing/2014/main" id="{3F07B1A8-0F83-83B5-1F2F-4048EE5D070D}"/>
              </a:ext>
            </a:extLst>
          </p:cNvPr>
          <p:cNvSpPr>
            <a:spLocks noGrp="1"/>
          </p:cNvSpPr>
          <p:nvPr>
            <p:ph type="body" idx="1"/>
          </p:nvPr>
        </p:nvSpPr>
        <p:spPr>
          <a:xfrm>
            <a:off x="952500" y="2238668"/>
            <a:ext cx="5654362" cy="6286500"/>
          </a:xfrm>
        </p:spPr>
        <p:txBody>
          <a:bodyPr>
            <a:normAutofit fontScale="85000" lnSpcReduction="10000"/>
          </a:bodyPr>
          <a:lstStyle/>
          <a:p>
            <a:pPr marL="0" indent="0">
              <a:spcBef>
                <a:spcPts val="1200"/>
              </a:spcBef>
              <a:buNone/>
            </a:pPr>
            <a:r>
              <a:rPr lang="en-US" dirty="0">
                <a:latin typeface="Roboto" panose="02000000000000000000" pitchFamily="2" charset="0"/>
                <a:ea typeface="Roboto" panose="02000000000000000000" pitchFamily="2" charset="0"/>
              </a:rPr>
              <a:t>Electricity:</a:t>
            </a:r>
          </a:p>
          <a:p>
            <a:pPr lvl="1">
              <a:spcBef>
                <a:spcPts val="1200"/>
              </a:spcBef>
            </a:pPr>
            <a:r>
              <a:rPr lang="en-US" dirty="0">
                <a:latin typeface="Roboto" panose="02000000000000000000" pitchFamily="2" charset="0"/>
                <a:ea typeface="Roboto" panose="02000000000000000000" pitchFamily="2" charset="0"/>
              </a:rPr>
              <a:t>Requires standard 120V connection.</a:t>
            </a:r>
          </a:p>
          <a:p>
            <a:pPr lvl="1">
              <a:spcBef>
                <a:spcPts val="1200"/>
              </a:spcBef>
            </a:pPr>
            <a:r>
              <a:rPr lang="en-US" dirty="0">
                <a:latin typeface="Roboto" panose="02000000000000000000" pitchFamily="2" charset="0"/>
                <a:ea typeface="Roboto" panose="02000000000000000000" pitchFamily="2" charset="0"/>
              </a:rPr>
              <a:t>Installs same as light sconce</a:t>
            </a:r>
          </a:p>
          <a:p>
            <a:pPr lvl="1">
              <a:spcBef>
                <a:spcPts val="1200"/>
              </a:spcBef>
            </a:pPr>
            <a:r>
              <a:rPr lang="en-US" b="1" u="sng" dirty="0">
                <a:latin typeface="Roboto" panose="02000000000000000000" pitchFamily="2" charset="0"/>
                <a:ea typeface="Roboto" panose="02000000000000000000" pitchFamily="2" charset="0"/>
              </a:rPr>
              <a:t>Doesn’t</a:t>
            </a:r>
            <a:r>
              <a:rPr lang="en-US" dirty="0">
                <a:latin typeface="Roboto" panose="02000000000000000000" pitchFamily="2" charset="0"/>
                <a:ea typeface="Roboto" panose="02000000000000000000" pitchFamily="2" charset="0"/>
              </a:rPr>
              <a:t> require a dedicated circuit.</a:t>
            </a:r>
          </a:p>
          <a:p>
            <a:pPr lvl="1">
              <a:spcBef>
                <a:spcPts val="1200"/>
              </a:spcBef>
            </a:pPr>
            <a:r>
              <a:rPr lang="en-US" dirty="0">
                <a:latin typeface="Roboto" panose="02000000000000000000" pitchFamily="2" charset="0"/>
                <a:ea typeface="Roboto" panose="02000000000000000000" pitchFamily="2" charset="0"/>
              </a:rPr>
              <a:t>Always suggest a programmable timer</a:t>
            </a:r>
          </a:p>
          <a:p>
            <a:pPr marL="0" indent="0">
              <a:spcBef>
                <a:spcPts val="1200"/>
              </a:spcBef>
              <a:buNone/>
            </a:pPr>
            <a:r>
              <a:rPr lang="en-US" dirty="0">
                <a:latin typeface="Roboto" panose="02000000000000000000" pitchFamily="2" charset="0"/>
                <a:ea typeface="Roboto" panose="02000000000000000000" pitchFamily="2" charset="0"/>
              </a:rPr>
              <a:t>Code:</a:t>
            </a:r>
          </a:p>
          <a:p>
            <a:pPr lvl="1">
              <a:spcBef>
                <a:spcPts val="1200"/>
              </a:spcBef>
            </a:pPr>
            <a:r>
              <a:rPr lang="en-US" dirty="0">
                <a:latin typeface="Roboto" panose="02000000000000000000" pitchFamily="2" charset="0"/>
                <a:ea typeface="Roboto" panose="02000000000000000000" pitchFamily="2" charset="0"/>
              </a:rPr>
              <a:t>National Electrical Code (NEC) dictates a towel warmer must be 3’ from water source (unless using a Wet Rated Kit).</a:t>
            </a:r>
          </a:p>
          <a:p>
            <a:pPr lvl="1">
              <a:spcBef>
                <a:spcPts val="1200"/>
              </a:spcBef>
            </a:pPr>
            <a:r>
              <a:rPr lang="en-US" dirty="0">
                <a:latin typeface="Roboto" panose="02000000000000000000" pitchFamily="2" charset="0"/>
                <a:ea typeface="Roboto" panose="02000000000000000000" pitchFamily="2" charset="0"/>
              </a:rPr>
              <a:t>Local codes supersede national code.</a:t>
            </a:r>
          </a:p>
          <a:p>
            <a:pPr lvl="1">
              <a:spcBef>
                <a:spcPts val="1200"/>
              </a:spcBef>
            </a:pPr>
            <a:r>
              <a:rPr lang="en-US" b="1" dirty="0">
                <a:latin typeface="Roboto" panose="02000000000000000000" pitchFamily="2" charset="0"/>
                <a:ea typeface="Roboto" panose="02000000000000000000" pitchFamily="2" charset="0"/>
              </a:rPr>
              <a:t>All products are UL or ETL certified</a:t>
            </a:r>
            <a:endParaRPr lang="en-US" dirty="0">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2AF927CE-29F3-483E-B2FA-6A752FEFFBF2}"/>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5FED7C05-3231-26C7-DC64-653EBCA61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4754" y="9009701"/>
            <a:ext cx="3500046" cy="735009"/>
          </a:xfrm>
          <a:prstGeom prst="rect">
            <a:avLst/>
          </a:prstGeom>
        </p:spPr>
      </p:pic>
      <p:pic>
        <p:nvPicPr>
          <p:cNvPr id="9" name="Picture 8" descr="A urinal in a bathroom&#10;&#10;Description automatically generated with medium confidence">
            <a:extLst>
              <a:ext uri="{FF2B5EF4-FFF2-40B4-BE49-F238E27FC236}">
                <a16:creationId xmlns:a16="http://schemas.microsoft.com/office/drawing/2014/main" id="{E54ABB2A-9A94-1567-9A2F-08A209A257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70841" y="3104144"/>
            <a:ext cx="5921667" cy="4441250"/>
          </a:xfrm>
          <a:prstGeom prst="rect">
            <a:avLst/>
          </a:prstGeom>
        </p:spPr>
      </p:pic>
      <p:sp>
        <p:nvSpPr>
          <p:cNvPr id="10" name="TextBox 9">
            <a:extLst>
              <a:ext uri="{FF2B5EF4-FFF2-40B4-BE49-F238E27FC236}">
                <a16:creationId xmlns:a16="http://schemas.microsoft.com/office/drawing/2014/main" id="{DADB2BCE-734D-C526-3C0F-CCF82D2AF303}"/>
              </a:ext>
            </a:extLst>
          </p:cNvPr>
          <p:cNvSpPr txBox="1"/>
          <p:nvPr/>
        </p:nvSpPr>
        <p:spPr>
          <a:xfrm>
            <a:off x="7611049" y="8432213"/>
            <a:ext cx="422219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Liberty Hotel by Hilton – Jeeves ESMB</a:t>
            </a:r>
          </a:p>
        </p:txBody>
      </p:sp>
      <p:pic>
        <p:nvPicPr>
          <p:cNvPr id="7" name="Picture 6" descr="A black and white logo&#10;&#10;Description automatically generated with low confidence">
            <a:extLst>
              <a:ext uri="{FF2B5EF4-FFF2-40B4-BE49-F238E27FC236}">
                <a16:creationId xmlns:a16="http://schemas.microsoft.com/office/drawing/2014/main" id="{D4639C53-0F53-DE35-C5CB-57B5A6743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4195" y="9097170"/>
            <a:ext cx="1246765" cy="560070"/>
          </a:xfrm>
          <a:prstGeom prst="rect">
            <a:avLst/>
          </a:prstGeom>
        </p:spPr>
      </p:pic>
      <p:pic>
        <p:nvPicPr>
          <p:cNvPr id="11" name="Picture 10" descr="Logo&#10;&#10;Description automatically generated">
            <a:extLst>
              <a:ext uri="{FF2B5EF4-FFF2-40B4-BE49-F238E27FC236}">
                <a16:creationId xmlns:a16="http://schemas.microsoft.com/office/drawing/2014/main" id="{854EB065-BE9B-E845-26F2-62D2CD123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529" y="9076534"/>
            <a:ext cx="706436" cy="623674"/>
          </a:xfrm>
          <a:prstGeom prst="rect">
            <a:avLst/>
          </a:prstGeom>
        </p:spPr>
      </p:pic>
    </p:spTree>
    <p:extLst>
      <p:ext uri="{BB962C8B-B14F-4D97-AF65-F5344CB8AC3E}">
        <p14:creationId xmlns:p14="http://schemas.microsoft.com/office/powerpoint/2010/main" val="43461595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p:cNvSpPr>
          <p:nvPr>
            <p:ph type="title"/>
          </p:nvPr>
        </p:nvSpPr>
        <p:spPr>
          <a:xfrm>
            <a:off x="952500" y="3797300"/>
            <a:ext cx="11099800" cy="2159000"/>
          </a:xfrm>
          <a:prstGeom prst="rect">
            <a:avLst/>
          </a:prstGeom>
        </p:spPr>
        <p:txBody>
          <a:bodyPr>
            <a:normAutofit/>
          </a:bodyPr>
          <a:lstStyle/>
          <a:p>
            <a:pPr lvl="0">
              <a:defRPr sz="1800"/>
            </a:pPr>
            <a:r>
              <a:rPr lang="en-US" sz="5400">
                <a:solidFill>
                  <a:srgbClr val="F2802A"/>
                </a:solidFill>
              </a:rPr>
              <a:t>Collections &amp; Accessories</a:t>
            </a:r>
            <a:endParaRPr sz="5400">
              <a:solidFill>
                <a:srgbClr val="F2802A"/>
              </a:solidFill>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11" name="Picture 10" descr="A room with a sink and a mirror&#10;&#10;Description automatically generated">
            <a:extLst>
              <a:ext uri="{FF2B5EF4-FFF2-40B4-BE49-F238E27FC236}">
                <a16:creationId xmlns:a16="http://schemas.microsoft.com/office/drawing/2014/main" id="{BCA5C935-94D3-4146-AD06-6DC09011D8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92" y="230061"/>
            <a:ext cx="3343791" cy="4179739"/>
          </a:xfrm>
          <a:prstGeom prst="rect">
            <a:avLst/>
          </a:prstGeom>
        </p:spPr>
      </p:pic>
      <p:pic>
        <p:nvPicPr>
          <p:cNvPr id="15" name="Picture 14" descr="A room with a large window&#10;&#10;Description automatically generated">
            <a:extLst>
              <a:ext uri="{FF2B5EF4-FFF2-40B4-BE49-F238E27FC236}">
                <a16:creationId xmlns:a16="http://schemas.microsoft.com/office/drawing/2014/main" id="{DDB3BE3D-93DB-40B2-9335-CD4B09D6CA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301" y="5314783"/>
            <a:ext cx="5801989" cy="3616846"/>
          </a:xfrm>
          <a:prstGeom prst="rect">
            <a:avLst/>
          </a:prstGeom>
        </p:spPr>
      </p:pic>
      <p:pic>
        <p:nvPicPr>
          <p:cNvPr id="17" name="Picture 16" descr="A room with a large mirror&#10;&#10;Description automatically generated">
            <a:extLst>
              <a:ext uri="{FF2B5EF4-FFF2-40B4-BE49-F238E27FC236}">
                <a16:creationId xmlns:a16="http://schemas.microsoft.com/office/drawing/2014/main" id="{1FC9CAE4-D67C-4D34-8F83-EEB87E30CB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95069" y="230060"/>
            <a:ext cx="4179739" cy="4179739"/>
          </a:xfrm>
          <a:prstGeom prst="rect">
            <a:avLst/>
          </a:prstGeom>
        </p:spPr>
      </p:pic>
      <p:pic>
        <p:nvPicPr>
          <p:cNvPr id="23" name="Picture 22" descr="A picture containing indoor, chair, table, sitting&#10;&#10;Description automatically generated">
            <a:extLst>
              <a:ext uri="{FF2B5EF4-FFF2-40B4-BE49-F238E27FC236}">
                <a16:creationId xmlns:a16="http://schemas.microsoft.com/office/drawing/2014/main" id="{C5F1DFF0-C9A5-4C2C-955A-383021F612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25672" y="5285449"/>
            <a:ext cx="3138465" cy="3646180"/>
          </a:xfrm>
          <a:prstGeom prst="rect">
            <a:avLst/>
          </a:prstGeom>
        </p:spPr>
      </p:pic>
      <p:pic>
        <p:nvPicPr>
          <p:cNvPr id="27" name="Picture 26" descr="A blue room&#10;&#10;Description automatically generated">
            <a:extLst>
              <a:ext uri="{FF2B5EF4-FFF2-40B4-BE49-F238E27FC236}">
                <a16:creationId xmlns:a16="http://schemas.microsoft.com/office/drawing/2014/main" id="{FE931165-8432-4E45-AA40-C5116F3B4A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85519" y="5315573"/>
            <a:ext cx="3381135" cy="3616056"/>
          </a:xfrm>
          <a:prstGeom prst="rect">
            <a:avLst/>
          </a:prstGeom>
        </p:spPr>
      </p:pic>
      <p:pic>
        <p:nvPicPr>
          <p:cNvPr id="3" name="Picture 2" descr="A picture containing indoor, wall, bathroom, room&#10;&#10;Description automatically generated">
            <a:extLst>
              <a:ext uri="{FF2B5EF4-FFF2-40B4-BE49-F238E27FC236}">
                <a16:creationId xmlns:a16="http://schemas.microsoft.com/office/drawing/2014/main" id="{CAA7B8CB-F724-4829-A724-8D24BC871B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0102" y="230061"/>
            <a:ext cx="4681728" cy="4179738"/>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p:nvPr>
        </p:nvSpPr>
        <p:spPr>
          <a:xfrm>
            <a:off x="381000" y="-152400"/>
            <a:ext cx="4977810" cy="1644650"/>
          </a:xfrm>
          <a:prstGeom prst="rect">
            <a:avLst/>
          </a:prstGeom>
        </p:spPr>
        <p:txBody>
          <a:bodyPr>
            <a:normAutofit/>
          </a:bodyPr>
          <a:lstStyle>
            <a:lvl1pPr algn="l"/>
          </a:lstStyle>
          <a:p>
            <a:pPr lvl="0">
              <a:defRPr sz="1800"/>
            </a:pPr>
            <a:r>
              <a:rPr lang="en-US" sz="6600">
                <a:solidFill>
                  <a:srgbClr val="F2802A"/>
                </a:solidFill>
              </a:rPr>
              <a:t>JEEVES COLLECTION</a:t>
            </a:r>
            <a:endParaRPr sz="6600">
              <a:solidFill>
                <a:srgbClr val="F2802A"/>
              </a:solidFill>
            </a:endParaRPr>
          </a:p>
        </p:txBody>
      </p:sp>
      <p:sp>
        <p:nvSpPr>
          <p:cNvPr id="47" name="Shape 47"/>
          <p:cNvSpPr>
            <a:spLocks noGrp="1"/>
          </p:cNvSpPr>
          <p:nvPr>
            <p:ph type="body" idx="1"/>
          </p:nvPr>
        </p:nvSpPr>
        <p:spPr>
          <a:xfrm>
            <a:off x="164779" y="1330691"/>
            <a:ext cx="6273458" cy="7473212"/>
          </a:xfrm>
          <a:prstGeom prst="rect">
            <a:avLst/>
          </a:prstGeom>
        </p:spPr>
        <p:txBody>
          <a:bodyPr>
            <a:normAutofit/>
          </a:bodyPr>
          <a:lstStyle/>
          <a:p>
            <a:pPr marL="0" indent="0" algn="l">
              <a:spcBef>
                <a:spcPts val="3000"/>
              </a:spcBef>
              <a:buSzTx/>
              <a:buNone/>
              <a:defRPr sz="1800"/>
            </a:pPr>
            <a:r>
              <a:rPr lang="en-US" sz="2400" u="sng" dirty="0">
                <a:latin typeface="Roboto" panose="02000000000000000000" pitchFamily="2" charset="0"/>
                <a:ea typeface="Roboto" panose="02000000000000000000" pitchFamily="2" charset="0"/>
              </a:rPr>
              <a:t>How to Order</a:t>
            </a:r>
            <a:r>
              <a:rPr lang="en-US" sz="2400" dirty="0">
                <a:latin typeface="Roboto" panose="02000000000000000000" pitchFamily="2" charset="0"/>
                <a:ea typeface="Roboto" panose="02000000000000000000" pitchFamily="2" charset="0"/>
              </a:rPr>
              <a:t>:</a:t>
            </a:r>
          </a:p>
          <a:p>
            <a:pPr marL="0" indent="0" algn="l">
              <a:spcBef>
                <a:spcPts val="3000"/>
              </a:spcBef>
              <a:buSzTx/>
              <a:buNone/>
              <a:defRPr sz="1800"/>
            </a:pPr>
            <a:r>
              <a:rPr lang="en-US" sz="2400" dirty="0">
                <a:latin typeface="Roboto" panose="02000000000000000000" pitchFamily="2" charset="0"/>
                <a:ea typeface="Roboto" panose="02000000000000000000" pitchFamily="2" charset="0"/>
              </a:rPr>
              <a:t>You will </a:t>
            </a:r>
            <a:r>
              <a:rPr lang="en-US" sz="2400" b="1" dirty="0">
                <a:latin typeface="Roboto" panose="02000000000000000000" pitchFamily="2" charset="0"/>
                <a:ea typeface="Roboto" panose="02000000000000000000" pitchFamily="2" charset="0"/>
              </a:rPr>
              <a:t>need</a:t>
            </a:r>
            <a:r>
              <a:rPr lang="en-US" sz="2400" dirty="0">
                <a:latin typeface="Roboto" panose="02000000000000000000" pitchFamily="2" charset="0"/>
                <a:ea typeface="Roboto" panose="02000000000000000000" pitchFamily="2" charset="0"/>
              </a:rPr>
              <a:t> to order two line items for a complete product:</a:t>
            </a:r>
          </a:p>
          <a:p>
            <a:pPr algn="l">
              <a:spcBef>
                <a:spcPts val="3000"/>
              </a:spcBef>
              <a:buSzTx/>
              <a:defRPr sz="1800"/>
            </a:pPr>
            <a:r>
              <a:rPr lang="en-US" sz="2400" dirty="0">
                <a:latin typeface="Roboto" panose="02000000000000000000" pitchFamily="2" charset="0"/>
                <a:ea typeface="Roboto" panose="02000000000000000000" pitchFamily="2" charset="0"/>
              </a:rPr>
              <a:t>Select towel rack size &amp; finish</a:t>
            </a:r>
          </a:p>
          <a:p>
            <a:pPr algn="l">
              <a:spcBef>
                <a:spcPts val="3000"/>
              </a:spcBef>
              <a:buSzTx/>
              <a:defRPr sz="1800"/>
            </a:pPr>
            <a:r>
              <a:rPr lang="en-US" sz="2400" dirty="0">
                <a:latin typeface="Roboto" panose="02000000000000000000" pitchFamily="2" charset="0"/>
                <a:ea typeface="Roboto" panose="02000000000000000000" pitchFamily="2" charset="0"/>
              </a:rPr>
              <a:t>Select timer or on/off switch – no integrated switch</a:t>
            </a:r>
          </a:p>
          <a:p>
            <a:pPr marL="0" indent="0" algn="l">
              <a:spcBef>
                <a:spcPts val="3000"/>
              </a:spcBef>
              <a:buSzTx/>
              <a:buNone/>
              <a:defRPr sz="1800"/>
            </a:pPr>
            <a:r>
              <a:rPr lang="en-US" sz="2400" i="1" u="sng" dirty="0">
                <a:latin typeface="Roboto" panose="02000000000000000000" pitchFamily="2" charset="0"/>
                <a:ea typeface="Roboto" panose="02000000000000000000" pitchFamily="2" charset="0"/>
              </a:rPr>
              <a:t>Options:</a:t>
            </a:r>
          </a:p>
          <a:p>
            <a:pPr algn="l">
              <a:spcBef>
                <a:spcPts val="3000"/>
              </a:spcBef>
              <a:buSzTx/>
              <a:defRPr sz="1800"/>
            </a:pPr>
            <a:r>
              <a:rPr lang="en-US" sz="2400" dirty="0">
                <a:latin typeface="Roboto" panose="02000000000000000000" pitchFamily="2" charset="0"/>
                <a:ea typeface="Roboto" panose="02000000000000000000" pitchFamily="2" charset="0"/>
              </a:rPr>
              <a:t>Wet Rated Kit</a:t>
            </a:r>
          </a:p>
          <a:p>
            <a:pPr algn="l">
              <a:spcBef>
                <a:spcPts val="3000"/>
              </a:spcBef>
              <a:buSzTx/>
              <a:defRPr sz="1800"/>
            </a:pPr>
            <a:r>
              <a:rPr lang="en-US" sz="2400" dirty="0">
                <a:latin typeface="Roboto" panose="02000000000000000000" pitchFamily="2" charset="0"/>
                <a:ea typeface="Roboto" panose="02000000000000000000" pitchFamily="2" charset="0"/>
              </a:rPr>
              <a:t>Double Gang Plate</a:t>
            </a:r>
          </a:p>
          <a:p>
            <a:pPr algn="l">
              <a:spcBef>
                <a:spcPts val="3000"/>
              </a:spcBef>
              <a:buSzTx/>
              <a:defRPr sz="1800"/>
            </a:pPr>
            <a:r>
              <a:rPr lang="en-US" sz="2400" dirty="0">
                <a:latin typeface="Roboto" panose="02000000000000000000" pitchFamily="2" charset="0"/>
                <a:ea typeface="Roboto" panose="02000000000000000000" pitchFamily="2" charset="0"/>
              </a:rPr>
              <a:t>Bathrobe Hanger</a:t>
            </a:r>
          </a:p>
          <a:p>
            <a:pPr marL="0" indent="0" algn="l">
              <a:spcBef>
                <a:spcPts val="3000"/>
              </a:spcBef>
              <a:buSzTx/>
              <a:buNone/>
              <a:defRPr sz="1800"/>
            </a:pPr>
            <a:endParaRPr lang="en-US" dirty="0">
              <a:latin typeface="Roboto" panose="02000000000000000000" pitchFamily="2" charset="0"/>
              <a:ea typeface="Roboto" panose="02000000000000000000" pitchFamily="2" charset="0"/>
            </a:endParaRP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052" name="Picture 4" descr="Flag of South Africa - Wikipedia">
            <a:extLst>
              <a:ext uri="{FF2B5EF4-FFF2-40B4-BE49-F238E27FC236}">
                <a16:creationId xmlns:a16="http://schemas.microsoft.com/office/drawing/2014/main" id="{364F779C-5220-7396-4912-B2DB8FF3B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4500" y="135742"/>
            <a:ext cx="1605468" cy="10683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athroom with a shower and sink&#10;&#10;Description automatically generated">
            <a:extLst>
              <a:ext uri="{FF2B5EF4-FFF2-40B4-BE49-F238E27FC236}">
                <a16:creationId xmlns:a16="http://schemas.microsoft.com/office/drawing/2014/main" id="{8853022F-9CC6-3CF6-DE84-CDEB5A3B9F14}"/>
              </a:ext>
            </a:extLst>
          </p:cNvPr>
          <p:cNvPicPr>
            <a:picLocks noChangeAspect="1"/>
          </p:cNvPicPr>
          <p:nvPr/>
        </p:nvPicPr>
        <p:blipFill>
          <a:blip r:embed="rId5" cstate="print">
            <a:extLst>
              <a:ext uri="{28A0092B-C50C-407E-A947-70E740481C1C}">
                <a14:useLocalDpi xmlns:a14="http://schemas.microsoft.com/office/drawing/2010/main" val="0"/>
              </a:ext>
            </a:extLst>
          </a:blip>
          <a:srcRect l="27501" t="11198" r="14336" b="2393"/>
          <a:stretch/>
        </p:blipFill>
        <p:spPr>
          <a:xfrm>
            <a:off x="6566565" y="1233985"/>
            <a:ext cx="5735875" cy="5683728"/>
          </a:xfrm>
          <a:prstGeom prst="rect">
            <a:avLst/>
          </a:prstGeom>
        </p:spPr>
      </p:pic>
      <p:pic>
        <p:nvPicPr>
          <p:cNvPr id="5" name="Picture 4">
            <a:extLst>
              <a:ext uri="{FF2B5EF4-FFF2-40B4-BE49-F238E27FC236}">
                <a16:creationId xmlns:a16="http://schemas.microsoft.com/office/drawing/2014/main" id="{2CAD47B2-BD43-8DA8-7D86-2E92F2AD3656}"/>
              </a:ext>
            </a:extLst>
          </p:cNvPr>
          <p:cNvPicPr>
            <a:picLocks noChangeAspect="1"/>
          </p:cNvPicPr>
          <p:nvPr/>
        </p:nvPicPr>
        <p:blipFill>
          <a:blip r:embed="rId6"/>
          <a:srcRect l="7857"/>
          <a:stretch/>
        </p:blipFill>
        <p:spPr>
          <a:xfrm>
            <a:off x="6949968" y="7003833"/>
            <a:ext cx="5285206" cy="1853800"/>
          </a:xfrm>
          <a:prstGeom prst="rect">
            <a:avLst/>
          </a:prstGeom>
        </p:spPr>
      </p:pic>
      <p:pic>
        <p:nvPicPr>
          <p:cNvPr id="7" name="Picture 6">
            <a:extLst>
              <a:ext uri="{FF2B5EF4-FFF2-40B4-BE49-F238E27FC236}">
                <a16:creationId xmlns:a16="http://schemas.microsoft.com/office/drawing/2014/main" id="{286DDF1D-BDB9-1A2B-EF2F-5EAF53D8E27C}"/>
              </a:ext>
            </a:extLst>
          </p:cNvPr>
          <p:cNvPicPr>
            <a:picLocks noChangeAspect="1"/>
          </p:cNvPicPr>
          <p:nvPr/>
        </p:nvPicPr>
        <p:blipFill>
          <a:blip r:embed="rId7"/>
          <a:stretch>
            <a:fillRect/>
          </a:stretch>
        </p:blipFill>
        <p:spPr>
          <a:xfrm>
            <a:off x="2869905" y="7249180"/>
            <a:ext cx="2891444" cy="1363109"/>
          </a:xfrm>
          <a:prstGeom prst="rect">
            <a:avLst/>
          </a:prstGeom>
        </p:spPr>
      </p:pic>
      <p:pic>
        <p:nvPicPr>
          <p:cNvPr id="12" name="Picture 11">
            <a:extLst>
              <a:ext uri="{FF2B5EF4-FFF2-40B4-BE49-F238E27FC236}">
                <a16:creationId xmlns:a16="http://schemas.microsoft.com/office/drawing/2014/main" id="{DBE12413-C8F8-FEF8-9E03-6817B8968855}"/>
              </a:ext>
            </a:extLst>
          </p:cNvPr>
          <p:cNvPicPr>
            <a:picLocks noChangeAspect="1"/>
          </p:cNvPicPr>
          <p:nvPr/>
        </p:nvPicPr>
        <p:blipFill>
          <a:blip r:embed="rId8"/>
          <a:stretch>
            <a:fillRect/>
          </a:stretch>
        </p:blipFill>
        <p:spPr>
          <a:xfrm>
            <a:off x="5698116" y="7573496"/>
            <a:ext cx="1190791" cy="714475"/>
          </a:xfrm>
          <a:prstGeom prst="rect">
            <a:avLst/>
          </a:prstGeom>
        </p:spPr>
      </p:pic>
    </p:spTree>
    <p:extLst>
      <p:ext uri="{BB962C8B-B14F-4D97-AF65-F5344CB8AC3E}">
        <p14:creationId xmlns:p14="http://schemas.microsoft.com/office/powerpoint/2010/main" val="6547117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p:nvPr>
        </p:nvSpPr>
        <p:spPr>
          <a:xfrm>
            <a:off x="366690" y="135742"/>
            <a:ext cx="4977810" cy="1644650"/>
          </a:xfrm>
          <a:prstGeom prst="rect">
            <a:avLst/>
          </a:prstGeom>
        </p:spPr>
        <p:txBody>
          <a:bodyPr>
            <a:normAutofit/>
          </a:bodyPr>
          <a:lstStyle>
            <a:lvl1pPr algn="l"/>
          </a:lstStyle>
          <a:p>
            <a:pPr lvl="0">
              <a:defRPr sz="1800"/>
            </a:pPr>
            <a:r>
              <a:rPr lang="en-US" sz="6600" dirty="0">
                <a:solidFill>
                  <a:srgbClr val="F2802A"/>
                </a:solidFill>
              </a:rPr>
              <a:t>Cape COLLECTION</a:t>
            </a:r>
            <a:endParaRPr sz="6600" dirty="0">
              <a:solidFill>
                <a:srgbClr val="F2802A"/>
              </a:solidFill>
            </a:endParaRP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052" name="Picture 4" descr="Flag of South Africa - Wikipedia">
            <a:extLst>
              <a:ext uri="{FF2B5EF4-FFF2-40B4-BE49-F238E27FC236}">
                <a16:creationId xmlns:a16="http://schemas.microsoft.com/office/drawing/2014/main" id="{364F779C-5220-7396-4912-B2DB8FF3B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4500" y="235708"/>
            <a:ext cx="1605468" cy="10683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athroom with a shower and a window&#10;&#10;Description automatically generated">
            <a:extLst>
              <a:ext uri="{FF2B5EF4-FFF2-40B4-BE49-F238E27FC236}">
                <a16:creationId xmlns:a16="http://schemas.microsoft.com/office/drawing/2014/main" id="{6D6466A0-4228-C9A6-05BC-79FD7DC4DF2C}"/>
              </a:ext>
            </a:extLst>
          </p:cNvPr>
          <p:cNvPicPr>
            <a:picLocks noChangeAspect="1"/>
          </p:cNvPicPr>
          <p:nvPr/>
        </p:nvPicPr>
        <p:blipFill>
          <a:blip r:embed="rId5" cstate="print">
            <a:extLst>
              <a:ext uri="{28A0092B-C50C-407E-A947-70E740481C1C}">
                <a14:useLocalDpi xmlns:a14="http://schemas.microsoft.com/office/drawing/2010/main" val="0"/>
              </a:ext>
            </a:extLst>
          </a:blip>
          <a:srcRect l="32252" b="1253"/>
          <a:stretch/>
        </p:blipFill>
        <p:spPr>
          <a:xfrm>
            <a:off x="7660302" y="582944"/>
            <a:ext cx="4749084" cy="5972427"/>
          </a:xfrm>
          <a:prstGeom prst="rect">
            <a:avLst/>
          </a:prstGeom>
        </p:spPr>
      </p:pic>
      <p:sp>
        <p:nvSpPr>
          <p:cNvPr id="4" name="Text Placeholder 3">
            <a:extLst>
              <a:ext uri="{FF2B5EF4-FFF2-40B4-BE49-F238E27FC236}">
                <a16:creationId xmlns:a16="http://schemas.microsoft.com/office/drawing/2014/main" id="{5D1B660B-8545-F6F8-810D-E964D92132C6}"/>
              </a:ext>
            </a:extLst>
          </p:cNvPr>
          <p:cNvSpPr>
            <a:spLocks noGrp="1"/>
          </p:cNvSpPr>
          <p:nvPr>
            <p:ph type="body" idx="1"/>
          </p:nvPr>
        </p:nvSpPr>
        <p:spPr>
          <a:xfrm>
            <a:off x="813234" y="2099068"/>
            <a:ext cx="5334000" cy="6286500"/>
          </a:xfrm>
        </p:spPr>
        <p:txBody>
          <a:bodyPr>
            <a:normAutofit/>
          </a:bodyPr>
          <a:lstStyle/>
          <a:p>
            <a:pPr marL="0" indent="0" algn="l">
              <a:lnSpc>
                <a:spcPct val="110000"/>
              </a:lnSpc>
              <a:spcBef>
                <a:spcPts val="3000"/>
              </a:spcBef>
              <a:buSzTx/>
              <a:buNone/>
              <a:defRPr sz="1800"/>
            </a:pPr>
            <a:r>
              <a:rPr lang="en-US" sz="2800" u="sng" dirty="0">
                <a:latin typeface="Roboto" panose="02000000000000000000" pitchFamily="2" charset="0"/>
                <a:ea typeface="Roboto" panose="02000000000000000000" pitchFamily="2" charset="0"/>
              </a:rPr>
              <a:t>How to Order</a:t>
            </a:r>
            <a:r>
              <a:rPr lang="en-US" sz="2800" dirty="0">
                <a:latin typeface="Roboto" panose="02000000000000000000" pitchFamily="2" charset="0"/>
                <a:ea typeface="Roboto" panose="02000000000000000000" pitchFamily="2" charset="0"/>
              </a:rPr>
              <a:t>:</a:t>
            </a:r>
          </a:p>
          <a:p>
            <a:pPr algn="l">
              <a:lnSpc>
                <a:spcPct val="110000"/>
              </a:lnSpc>
              <a:spcBef>
                <a:spcPts val="3000"/>
              </a:spcBef>
              <a:buSzTx/>
              <a:defRPr sz="1800"/>
            </a:pPr>
            <a:r>
              <a:rPr lang="en-US" sz="2800" dirty="0">
                <a:latin typeface="Roboto" panose="02000000000000000000" pitchFamily="2" charset="0"/>
                <a:ea typeface="Roboto" panose="02000000000000000000" pitchFamily="2" charset="0"/>
              </a:rPr>
              <a:t>All you </a:t>
            </a:r>
            <a:r>
              <a:rPr lang="en-US" sz="2800" i="1" u="sng" dirty="0">
                <a:latin typeface="Roboto" panose="02000000000000000000" pitchFamily="2" charset="0"/>
                <a:ea typeface="Roboto" panose="02000000000000000000" pitchFamily="2" charset="0"/>
              </a:rPr>
              <a:t>need</a:t>
            </a:r>
            <a:r>
              <a:rPr lang="en-US" sz="2800" dirty="0">
                <a:latin typeface="Roboto" panose="02000000000000000000" pitchFamily="2" charset="0"/>
                <a:ea typeface="Roboto" panose="02000000000000000000" pitchFamily="2" charset="0"/>
              </a:rPr>
              <a:t> to order for a complete product is the towel rack itself. </a:t>
            </a:r>
          </a:p>
          <a:p>
            <a:pPr marL="0" indent="0" algn="l">
              <a:lnSpc>
                <a:spcPct val="110000"/>
              </a:lnSpc>
              <a:spcBef>
                <a:spcPts val="3000"/>
              </a:spcBef>
              <a:buSzTx/>
              <a:buNone/>
              <a:defRPr sz="1800"/>
            </a:pPr>
            <a:r>
              <a:rPr lang="en-US" sz="2800" i="1" u="sng" dirty="0">
                <a:latin typeface="Roboto" panose="02000000000000000000" pitchFamily="2" charset="0"/>
                <a:ea typeface="Roboto" panose="02000000000000000000" pitchFamily="2" charset="0"/>
              </a:rPr>
              <a:t>Options:</a:t>
            </a:r>
          </a:p>
          <a:p>
            <a:pPr algn="l">
              <a:lnSpc>
                <a:spcPct val="110000"/>
              </a:lnSpc>
              <a:spcBef>
                <a:spcPts val="3000"/>
              </a:spcBef>
              <a:buSzTx/>
              <a:defRPr sz="1800"/>
            </a:pPr>
            <a:r>
              <a:rPr lang="en-US" sz="2800" dirty="0">
                <a:latin typeface="Roboto" panose="02000000000000000000" pitchFamily="2" charset="0"/>
                <a:ea typeface="Roboto" panose="02000000000000000000" pitchFamily="2" charset="0"/>
              </a:rPr>
              <a:t>Wet Rated Kit</a:t>
            </a:r>
          </a:p>
          <a:p>
            <a:pPr algn="l">
              <a:lnSpc>
                <a:spcPct val="110000"/>
              </a:lnSpc>
              <a:spcBef>
                <a:spcPts val="3000"/>
              </a:spcBef>
              <a:buSzTx/>
              <a:defRPr sz="1800"/>
            </a:pPr>
            <a:r>
              <a:rPr lang="en-US" sz="2800" dirty="0">
                <a:latin typeface="Roboto" panose="02000000000000000000" pitchFamily="2" charset="0"/>
                <a:ea typeface="Roboto" panose="02000000000000000000" pitchFamily="2" charset="0"/>
              </a:rPr>
              <a:t>Double gang plate</a:t>
            </a:r>
          </a:p>
          <a:p>
            <a:endParaRPr lang="en-US" dirty="0"/>
          </a:p>
        </p:txBody>
      </p:sp>
      <p:pic>
        <p:nvPicPr>
          <p:cNvPr id="3" name="Picture 2">
            <a:extLst>
              <a:ext uri="{FF2B5EF4-FFF2-40B4-BE49-F238E27FC236}">
                <a16:creationId xmlns:a16="http://schemas.microsoft.com/office/drawing/2014/main" id="{8F24347B-C616-563F-F39D-46DBCB766661}"/>
              </a:ext>
            </a:extLst>
          </p:cNvPr>
          <p:cNvPicPr>
            <a:picLocks noChangeAspect="1"/>
          </p:cNvPicPr>
          <p:nvPr/>
        </p:nvPicPr>
        <p:blipFill>
          <a:blip r:embed="rId6"/>
          <a:stretch>
            <a:fillRect/>
          </a:stretch>
        </p:blipFill>
        <p:spPr>
          <a:xfrm>
            <a:off x="6949968" y="6877648"/>
            <a:ext cx="5330745" cy="1776915"/>
          </a:xfrm>
          <a:prstGeom prst="rect">
            <a:avLst/>
          </a:prstGeom>
        </p:spPr>
      </p:pic>
      <p:pic>
        <p:nvPicPr>
          <p:cNvPr id="8" name="Picture 7">
            <a:extLst>
              <a:ext uri="{FF2B5EF4-FFF2-40B4-BE49-F238E27FC236}">
                <a16:creationId xmlns:a16="http://schemas.microsoft.com/office/drawing/2014/main" id="{82FE3C4E-3EBF-3862-1C69-E4889C73B191}"/>
              </a:ext>
            </a:extLst>
          </p:cNvPr>
          <p:cNvPicPr>
            <a:picLocks noChangeAspect="1"/>
          </p:cNvPicPr>
          <p:nvPr/>
        </p:nvPicPr>
        <p:blipFill>
          <a:blip r:embed="rId7"/>
          <a:stretch>
            <a:fillRect/>
          </a:stretch>
        </p:blipFill>
        <p:spPr>
          <a:xfrm>
            <a:off x="822016" y="7451748"/>
            <a:ext cx="5325218" cy="828791"/>
          </a:xfrm>
          <a:prstGeom prst="rect">
            <a:avLst/>
          </a:prstGeom>
        </p:spPr>
      </p:pic>
    </p:spTree>
    <p:extLst>
      <p:ext uri="{BB962C8B-B14F-4D97-AF65-F5344CB8AC3E}">
        <p14:creationId xmlns:p14="http://schemas.microsoft.com/office/powerpoint/2010/main" val="258316494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CE14-845F-4268-4181-6AC67952F61B}"/>
              </a:ext>
            </a:extLst>
          </p:cNvPr>
          <p:cNvSpPr>
            <a:spLocks noGrp="1"/>
          </p:cNvSpPr>
          <p:nvPr>
            <p:ph type="title"/>
          </p:nvPr>
        </p:nvSpPr>
        <p:spPr/>
        <p:txBody>
          <a:bodyPr/>
          <a:lstStyle/>
          <a:p>
            <a:r>
              <a:rPr lang="en-US" dirty="0">
                <a:solidFill>
                  <a:srgbClr val="F2802A"/>
                </a:solidFill>
              </a:rPr>
              <a:t>Touch Digital Heat Controller</a:t>
            </a:r>
          </a:p>
        </p:txBody>
      </p:sp>
      <p:sp>
        <p:nvSpPr>
          <p:cNvPr id="3" name="Text Placeholder 2">
            <a:extLst>
              <a:ext uri="{FF2B5EF4-FFF2-40B4-BE49-F238E27FC236}">
                <a16:creationId xmlns:a16="http://schemas.microsoft.com/office/drawing/2014/main" id="{7965A6C5-EA61-2D43-B566-729960BE9552}"/>
              </a:ext>
            </a:extLst>
          </p:cNvPr>
          <p:cNvSpPr>
            <a:spLocks noGrp="1"/>
          </p:cNvSpPr>
          <p:nvPr>
            <p:ph type="body" idx="1"/>
          </p:nvPr>
        </p:nvSpPr>
        <p:spPr>
          <a:xfrm>
            <a:off x="171008" y="3872831"/>
            <a:ext cx="5334000" cy="6286500"/>
          </a:xfrm>
        </p:spPr>
        <p:txBody>
          <a:bodyPr/>
          <a:lstStyle/>
          <a:p>
            <a:endParaRPr lang="en-US" dirty="0"/>
          </a:p>
          <a:p>
            <a:r>
              <a:rPr lang="en-US" dirty="0">
                <a:latin typeface="Roboto" panose="02000000000000000000" pitchFamily="2" charset="0"/>
                <a:ea typeface="Roboto" panose="02000000000000000000" pitchFamily="2" charset="0"/>
              </a:rPr>
              <a:t>On/Off Switch </a:t>
            </a:r>
          </a:p>
          <a:p>
            <a:r>
              <a:rPr lang="en-US" dirty="0">
                <a:latin typeface="Roboto" panose="02000000000000000000" pitchFamily="2" charset="0"/>
                <a:ea typeface="Roboto" panose="02000000000000000000" pitchFamily="2" charset="0"/>
              </a:rPr>
              <a:t>5 Temperature levels</a:t>
            </a:r>
          </a:p>
          <a:p>
            <a:r>
              <a:rPr lang="en-US" dirty="0">
                <a:latin typeface="Roboto" panose="02000000000000000000" pitchFamily="2" charset="0"/>
                <a:ea typeface="Roboto" panose="02000000000000000000" pitchFamily="2" charset="0"/>
              </a:rPr>
              <a:t>Wi-Fi Connectivity</a:t>
            </a:r>
          </a:p>
          <a:p>
            <a:pPr rtl="0"/>
            <a:r>
              <a:rPr lang="en-US" sz="2800" dirty="0">
                <a:latin typeface="Roboto" panose="02000000000000000000" pitchFamily="2" charset="0"/>
                <a:ea typeface="Roboto" panose="02000000000000000000" pitchFamily="2" charset="0"/>
              </a:rPr>
              <a:t>Integrated Countdown Timer using web app</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(Programmable Timer suggested)</a:t>
            </a:r>
          </a:p>
          <a:p>
            <a:endParaRPr lang="en-US" dirty="0"/>
          </a:p>
        </p:txBody>
      </p:sp>
      <p:pic>
        <p:nvPicPr>
          <p:cNvPr id="13" name="Picture 2">
            <a:extLst>
              <a:ext uri="{FF2B5EF4-FFF2-40B4-BE49-F238E27FC236}">
                <a16:creationId xmlns:a16="http://schemas.microsoft.com/office/drawing/2014/main" id="{B4B1A68B-CF56-B484-419A-9CFCF675F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2" t="10118" r="12776" b="44688"/>
          <a:stretch/>
        </p:blipFill>
        <p:spPr bwMode="auto">
          <a:xfrm>
            <a:off x="6820675" y="6310454"/>
            <a:ext cx="4375911" cy="29986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athroom with a mirror and a sink&#10;&#10;Description automatically generated">
            <a:extLst>
              <a:ext uri="{FF2B5EF4-FFF2-40B4-BE49-F238E27FC236}">
                <a16:creationId xmlns:a16="http://schemas.microsoft.com/office/drawing/2014/main" id="{A6B71667-71ED-1C28-31B2-BEAB27C3BEDC}"/>
              </a:ext>
            </a:extLst>
          </p:cNvPr>
          <p:cNvPicPr>
            <a:picLocks noChangeAspect="1"/>
          </p:cNvPicPr>
          <p:nvPr/>
        </p:nvPicPr>
        <p:blipFill>
          <a:blip r:embed="rId4" cstate="print">
            <a:extLst>
              <a:ext uri="{28A0092B-C50C-407E-A947-70E740481C1C}">
                <a14:useLocalDpi xmlns:a14="http://schemas.microsoft.com/office/drawing/2010/main" val="0"/>
              </a:ext>
            </a:extLst>
          </a:blip>
          <a:srcRect l="22389" t="45150" r="66449" b="42261"/>
          <a:stretch/>
        </p:blipFill>
        <p:spPr>
          <a:xfrm>
            <a:off x="657914" y="2147405"/>
            <a:ext cx="3048001" cy="2343255"/>
          </a:xfrm>
          <a:prstGeom prst="rect">
            <a:avLst/>
          </a:prstGeom>
        </p:spPr>
      </p:pic>
      <p:pic>
        <p:nvPicPr>
          <p:cNvPr id="5" name="Picture 4" descr="A bathroom with a sink and a shower&#10;&#10;Description automatically generated">
            <a:extLst>
              <a:ext uri="{FF2B5EF4-FFF2-40B4-BE49-F238E27FC236}">
                <a16:creationId xmlns:a16="http://schemas.microsoft.com/office/drawing/2014/main" id="{5B35BAF4-EDBB-7E62-069D-C3606293A78F}"/>
              </a:ext>
            </a:extLst>
          </p:cNvPr>
          <p:cNvPicPr>
            <a:picLocks noChangeAspect="1"/>
          </p:cNvPicPr>
          <p:nvPr/>
        </p:nvPicPr>
        <p:blipFill>
          <a:blip r:embed="rId5" cstate="print">
            <a:extLst>
              <a:ext uri="{28A0092B-C50C-407E-A947-70E740481C1C}">
                <a14:useLocalDpi xmlns:a14="http://schemas.microsoft.com/office/drawing/2010/main" val="0"/>
              </a:ext>
            </a:extLst>
          </a:blip>
          <a:srcRect l="52433" t="44202" r="36635" b="40440"/>
          <a:stretch/>
        </p:blipFill>
        <p:spPr>
          <a:xfrm>
            <a:off x="4831106" y="2092290"/>
            <a:ext cx="3048001" cy="2854476"/>
          </a:xfrm>
          <a:prstGeom prst="rect">
            <a:avLst/>
          </a:prstGeom>
        </p:spPr>
      </p:pic>
      <p:pic>
        <p:nvPicPr>
          <p:cNvPr id="6" name="Picture 5" descr="A bathroom with a sink and a mirror&#10;&#10;Description automatically generated">
            <a:extLst>
              <a:ext uri="{FF2B5EF4-FFF2-40B4-BE49-F238E27FC236}">
                <a16:creationId xmlns:a16="http://schemas.microsoft.com/office/drawing/2014/main" id="{E0DFCEAE-54CC-4639-A35B-1A4FED72943F}"/>
              </a:ext>
            </a:extLst>
          </p:cNvPr>
          <p:cNvPicPr>
            <a:picLocks noChangeAspect="1"/>
          </p:cNvPicPr>
          <p:nvPr/>
        </p:nvPicPr>
        <p:blipFill>
          <a:blip r:embed="rId6">
            <a:extLst>
              <a:ext uri="{28A0092B-C50C-407E-A947-70E740481C1C}">
                <a14:useLocalDpi xmlns:a14="http://schemas.microsoft.com/office/drawing/2010/main" val="0"/>
              </a:ext>
            </a:extLst>
          </a:blip>
          <a:srcRect l="56787" t="19931" r="24199" b="52570"/>
          <a:stretch/>
        </p:blipFill>
        <p:spPr>
          <a:xfrm>
            <a:off x="8464908" y="2147405"/>
            <a:ext cx="3881978" cy="3743949"/>
          </a:xfrm>
          <a:prstGeom prst="rect">
            <a:avLst/>
          </a:prstGeom>
        </p:spPr>
      </p:pic>
    </p:spTree>
    <p:extLst>
      <p:ext uri="{BB962C8B-B14F-4D97-AF65-F5344CB8AC3E}">
        <p14:creationId xmlns:p14="http://schemas.microsoft.com/office/powerpoint/2010/main" val="424227678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952500" y="25400"/>
            <a:ext cx="11099800" cy="1384300"/>
          </a:xfrm>
          <a:prstGeom prst="rect">
            <a:avLst/>
          </a:prstGeom>
        </p:spPr>
        <p:txBody>
          <a:bodyPr/>
          <a:lstStyle/>
          <a:p>
            <a:pPr lvl="0">
              <a:defRPr sz="1800"/>
            </a:pPr>
            <a:r>
              <a:rPr lang="en-US" sz="8000" dirty="0">
                <a:solidFill>
                  <a:srgbClr val="F2802A"/>
                </a:solidFill>
              </a:rPr>
              <a:t>Touch DIGITAL HEAT CONTROLLER</a:t>
            </a:r>
          </a:p>
        </p:txBody>
      </p:sp>
      <p:sp>
        <p:nvSpPr>
          <p:cNvPr id="275" name="Shape 275"/>
          <p:cNvSpPr/>
          <p:nvPr/>
        </p:nvSpPr>
        <p:spPr>
          <a:xfrm>
            <a:off x="6955038" y="1228922"/>
            <a:ext cx="5766773" cy="632810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normAutofit/>
          </a:bodyPr>
          <a:lstStyle>
            <a:lvl1pPr algn="l">
              <a:spcBef>
                <a:spcPts val="4200"/>
              </a:spcBef>
            </a:lvl1pPr>
          </a:lstStyle>
          <a:p>
            <a:pPr marL="571500" indent="-571500" rtl="0">
              <a:buFont typeface="Arial" panose="020B0604020202020204" pitchFamily="34" charset="0"/>
              <a:buChar char="•"/>
            </a:pPr>
            <a:r>
              <a:rPr lang="en-US" sz="2800" dirty="0">
                <a:latin typeface="Roboto" panose="02000000000000000000" pitchFamily="2" charset="0"/>
                <a:ea typeface="Roboto" panose="02000000000000000000" pitchFamily="2" charset="0"/>
              </a:rPr>
              <a:t>Our Italian collections </a:t>
            </a:r>
            <a:r>
              <a:rPr lang="en-US" sz="2800" b="1" dirty="0">
                <a:latin typeface="Roboto" panose="02000000000000000000" pitchFamily="2" charset="0"/>
                <a:ea typeface="Roboto" panose="02000000000000000000" pitchFamily="2" charset="0"/>
              </a:rPr>
              <a:t>REQUIRE</a:t>
            </a:r>
            <a:r>
              <a:rPr lang="en-US" sz="2800" dirty="0">
                <a:latin typeface="Roboto" panose="02000000000000000000" pitchFamily="2" charset="0"/>
                <a:ea typeface="Roboto" panose="02000000000000000000" pitchFamily="2" charset="0"/>
              </a:rPr>
              <a:t> a Touch Digital Heat Controller </a:t>
            </a:r>
            <a:r>
              <a:rPr lang="en-US" sz="2800" b="1" i="1" dirty="0">
                <a:latin typeface="Roboto" panose="02000000000000000000" pitchFamily="2" charset="0"/>
                <a:ea typeface="Roboto" panose="02000000000000000000" pitchFamily="2" charset="0"/>
              </a:rPr>
              <a:t>(sold separately)</a:t>
            </a:r>
            <a:endParaRPr lang="en-US" sz="2800" i="1" dirty="0">
              <a:latin typeface="Roboto" panose="02000000000000000000" pitchFamily="2" charset="0"/>
              <a:ea typeface="Roboto" panose="02000000000000000000" pitchFamily="2" charset="0"/>
            </a:endParaRPr>
          </a:p>
          <a:p>
            <a:pPr marL="571500" indent="-571500" rtl="0">
              <a:buFont typeface="Arial" panose="020B0604020202020204" pitchFamily="34" charset="0"/>
              <a:buChar char="•"/>
            </a:pPr>
            <a:r>
              <a:rPr lang="en-US" sz="2800" dirty="0">
                <a:latin typeface="Roboto" panose="02000000000000000000" pitchFamily="2" charset="0"/>
                <a:ea typeface="Roboto" panose="02000000000000000000" pitchFamily="2" charset="0"/>
              </a:rPr>
              <a:t>Choose between integrated &amp; remotely located wired option</a:t>
            </a:r>
          </a:p>
          <a:p>
            <a:pPr marL="571500" indent="-571500" rtl="0">
              <a:buFont typeface="Arial" panose="020B0604020202020204" pitchFamily="34" charset="0"/>
              <a:buChar char="•"/>
            </a:pPr>
            <a:r>
              <a:rPr lang="en-US" sz="2800" dirty="0">
                <a:latin typeface="Roboto" panose="02000000000000000000" pitchFamily="2" charset="0"/>
                <a:ea typeface="Roboto" panose="02000000000000000000" pitchFamily="2" charset="0"/>
              </a:rPr>
              <a:t>Remote TDHC requires concealed wall box (ATW-CWB)</a:t>
            </a:r>
          </a:p>
        </p:txBody>
      </p:sp>
      <p:sp>
        <p:nvSpPr>
          <p:cNvPr id="6" name="Rectangle 5"/>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grpSp>
        <p:nvGrpSpPr>
          <p:cNvPr id="5" name="Group 4">
            <a:extLst>
              <a:ext uri="{FF2B5EF4-FFF2-40B4-BE49-F238E27FC236}">
                <a16:creationId xmlns:a16="http://schemas.microsoft.com/office/drawing/2014/main" id="{60D82710-FCF9-4925-AD6D-FAB764A3573F}"/>
              </a:ext>
            </a:extLst>
          </p:cNvPr>
          <p:cNvGrpSpPr/>
          <p:nvPr/>
        </p:nvGrpSpPr>
        <p:grpSpPr>
          <a:xfrm>
            <a:off x="93650" y="6320289"/>
            <a:ext cx="6408750" cy="410369"/>
            <a:chOff x="562106" y="1440658"/>
            <a:chExt cx="6408750" cy="410369"/>
          </a:xfrm>
        </p:grpSpPr>
        <p:sp>
          <p:nvSpPr>
            <p:cNvPr id="2" name="TextBox 1">
              <a:extLst>
                <a:ext uri="{FF2B5EF4-FFF2-40B4-BE49-F238E27FC236}">
                  <a16:creationId xmlns:a16="http://schemas.microsoft.com/office/drawing/2014/main" id="{5D5C0052-1618-4BC0-9EBF-4C0733B97CCD}"/>
                </a:ext>
              </a:extLst>
            </p:cNvPr>
            <p:cNvSpPr txBox="1"/>
            <p:nvPr/>
          </p:nvSpPr>
          <p:spPr>
            <a:xfrm>
              <a:off x="4137505" y="1440658"/>
              <a:ext cx="2833351" cy="410369"/>
            </a:xfrm>
            <a:prstGeom prst="rect">
              <a:avLst/>
            </a:prstGeom>
            <a:solidFill>
              <a:srgbClr val="F2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Helvetica Light"/>
                  <a:ea typeface="Helvetica Light"/>
                  <a:cs typeface="Helvetica Light"/>
                  <a:sym typeface="Helvetica Light"/>
                </a:rPr>
                <a:t>Remote Touch DHC</a:t>
              </a:r>
            </a:p>
          </p:txBody>
        </p:sp>
        <p:sp>
          <p:nvSpPr>
            <p:cNvPr id="9" name="TextBox 8">
              <a:extLst>
                <a:ext uri="{FF2B5EF4-FFF2-40B4-BE49-F238E27FC236}">
                  <a16:creationId xmlns:a16="http://schemas.microsoft.com/office/drawing/2014/main" id="{C5DA7B5E-08C7-465D-B2DD-2709C4009243}"/>
                </a:ext>
              </a:extLst>
            </p:cNvPr>
            <p:cNvSpPr txBox="1"/>
            <p:nvPr/>
          </p:nvSpPr>
          <p:spPr>
            <a:xfrm>
              <a:off x="562106" y="1440658"/>
              <a:ext cx="2833351" cy="379591"/>
            </a:xfrm>
            <a:prstGeom prst="rect">
              <a:avLst/>
            </a:prstGeom>
            <a:solidFill>
              <a:srgbClr val="F2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Helvetica Light"/>
                  <a:ea typeface="Helvetica Light"/>
                  <a:cs typeface="Helvetica Light"/>
                  <a:sym typeface="Helvetica Light"/>
                </a:rPr>
                <a:t>Integrated Touch DHC</a:t>
              </a:r>
            </a:p>
          </p:txBody>
        </p:sp>
      </p:grpSp>
      <p:pic>
        <p:nvPicPr>
          <p:cNvPr id="10" name="Picture 9" descr="A black metal bar with a remote control&#10;&#10;Description automatically generated">
            <a:extLst>
              <a:ext uri="{FF2B5EF4-FFF2-40B4-BE49-F238E27FC236}">
                <a16:creationId xmlns:a16="http://schemas.microsoft.com/office/drawing/2014/main" id="{88B9D82B-ECAA-B3CC-9D31-E235D1AB1C68}"/>
              </a:ext>
            </a:extLst>
          </p:cNvPr>
          <p:cNvPicPr>
            <a:picLocks noChangeAspect="1"/>
          </p:cNvPicPr>
          <p:nvPr/>
        </p:nvPicPr>
        <p:blipFill>
          <a:blip r:embed="rId4">
            <a:extLst>
              <a:ext uri="{28A0092B-C50C-407E-A947-70E740481C1C}">
                <a14:useLocalDpi xmlns:a14="http://schemas.microsoft.com/office/drawing/2010/main" val="0"/>
              </a:ext>
            </a:extLst>
          </a:blip>
          <a:srcRect l="19777" t="8486" r="6676" b="8486"/>
          <a:stretch/>
        </p:blipFill>
        <p:spPr>
          <a:xfrm>
            <a:off x="3407090" y="2328125"/>
            <a:ext cx="3271233" cy="3692903"/>
          </a:xfrm>
          <a:prstGeom prst="rect">
            <a:avLst/>
          </a:prstGeom>
        </p:spPr>
      </p:pic>
      <p:pic>
        <p:nvPicPr>
          <p:cNvPr id="12" name="Picture 11" descr="A silver towel rack&#10;&#10;Description automatically generated">
            <a:extLst>
              <a:ext uri="{FF2B5EF4-FFF2-40B4-BE49-F238E27FC236}">
                <a16:creationId xmlns:a16="http://schemas.microsoft.com/office/drawing/2014/main" id="{A8C5446D-533F-7987-6E50-7157CA388C69}"/>
              </a:ext>
            </a:extLst>
          </p:cNvPr>
          <p:cNvPicPr>
            <a:picLocks noChangeAspect="1"/>
          </p:cNvPicPr>
          <p:nvPr/>
        </p:nvPicPr>
        <p:blipFill>
          <a:blip r:embed="rId5">
            <a:extLst>
              <a:ext uri="{28A0092B-C50C-407E-A947-70E740481C1C}">
                <a14:useLocalDpi xmlns:a14="http://schemas.microsoft.com/office/drawing/2010/main" val="0"/>
              </a:ext>
            </a:extLst>
          </a:blip>
          <a:srcRect l="21831" t="8486" r="21860" b="8486"/>
          <a:stretch/>
        </p:blipFill>
        <p:spPr>
          <a:xfrm>
            <a:off x="115388" y="2417164"/>
            <a:ext cx="2386688" cy="3192347"/>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0A508F0E-700F-89D3-D743-A711852D8B97}"/>
                  </a:ext>
                </a:extLst>
              </p14:cNvPr>
              <p14:cNvContentPartPr/>
              <p14:nvPr/>
            </p14:nvContentPartPr>
            <p14:xfrm>
              <a:off x="1704379" y="4804489"/>
              <a:ext cx="1033200" cy="1033200"/>
            </p14:xfrm>
          </p:contentPart>
        </mc:Choice>
        <mc:Fallback xmlns="">
          <p:pic>
            <p:nvPicPr>
              <p:cNvPr id="4" name="Ink 3">
                <a:extLst>
                  <a:ext uri="{FF2B5EF4-FFF2-40B4-BE49-F238E27FC236}">
                    <a16:creationId xmlns:a16="http://schemas.microsoft.com/office/drawing/2014/main" id="{0A508F0E-700F-89D3-D743-A711852D8B97}"/>
                  </a:ext>
                </a:extLst>
              </p:cNvPr>
              <p:cNvPicPr/>
              <p:nvPr/>
            </p:nvPicPr>
            <p:blipFill>
              <a:blip r:embed="rId7"/>
              <a:stretch>
                <a:fillRect/>
              </a:stretch>
            </p:blipFill>
            <p:spPr>
              <a:xfrm>
                <a:off x="1698259" y="4798369"/>
                <a:ext cx="1045440" cy="104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D563EB5D-80F9-2BD8-B743-CEF0EB7E7522}"/>
                  </a:ext>
                </a:extLst>
              </p14:cNvPr>
              <p14:cNvContentPartPr/>
              <p14:nvPr/>
            </p14:nvContentPartPr>
            <p14:xfrm>
              <a:off x="5837013" y="3843600"/>
              <a:ext cx="1033200" cy="1033200"/>
            </p14:xfrm>
          </p:contentPart>
        </mc:Choice>
        <mc:Fallback xmlns="">
          <p:pic>
            <p:nvPicPr>
              <p:cNvPr id="20" name="Ink 19">
                <a:extLst>
                  <a:ext uri="{FF2B5EF4-FFF2-40B4-BE49-F238E27FC236}">
                    <a16:creationId xmlns:a16="http://schemas.microsoft.com/office/drawing/2014/main" id="{D563EB5D-80F9-2BD8-B743-CEF0EB7E7522}"/>
                  </a:ext>
                </a:extLst>
              </p:cNvPr>
              <p:cNvPicPr/>
              <p:nvPr/>
            </p:nvPicPr>
            <p:blipFill>
              <a:blip r:embed="rId7"/>
              <a:stretch>
                <a:fillRect/>
              </a:stretch>
            </p:blipFill>
            <p:spPr>
              <a:xfrm>
                <a:off x="5830893" y="3837480"/>
                <a:ext cx="1045440" cy="1045440"/>
              </a:xfrm>
              <a:prstGeom prst="rect">
                <a:avLst/>
              </a:prstGeom>
            </p:spPr>
          </p:pic>
        </mc:Fallback>
      </mc:AlternateContent>
      <p:pic>
        <p:nvPicPr>
          <p:cNvPr id="8" name="Picture 7">
            <a:extLst>
              <a:ext uri="{FF2B5EF4-FFF2-40B4-BE49-F238E27FC236}">
                <a16:creationId xmlns:a16="http://schemas.microsoft.com/office/drawing/2014/main" id="{BB5B5917-C9AB-840A-846A-2DDDAE626E38}"/>
              </a:ext>
            </a:extLst>
          </p:cNvPr>
          <p:cNvPicPr>
            <a:picLocks noChangeAspect="1"/>
          </p:cNvPicPr>
          <p:nvPr/>
        </p:nvPicPr>
        <p:blipFill>
          <a:blip r:embed="rId9"/>
          <a:stretch>
            <a:fillRect/>
          </a:stretch>
        </p:blipFill>
        <p:spPr>
          <a:xfrm>
            <a:off x="9146562" y="6320289"/>
            <a:ext cx="1772877" cy="2493106"/>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xfrm>
            <a:off x="952500" y="419100"/>
            <a:ext cx="11099800" cy="1384300"/>
          </a:xfrm>
          <a:prstGeom prst="rect">
            <a:avLst/>
          </a:prstGeom>
        </p:spPr>
        <p:txBody>
          <a:bodyPr/>
          <a:lstStyle/>
          <a:p>
            <a:pPr lvl="0">
              <a:defRPr sz="1800"/>
            </a:pPr>
            <a:r>
              <a:rPr sz="8000">
                <a:solidFill>
                  <a:schemeClr val="accent4"/>
                </a:solidFill>
              </a:rPr>
              <a:t>Learning Objectives</a:t>
            </a:r>
          </a:p>
        </p:txBody>
      </p:sp>
      <p:sp>
        <p:nvSpPr>
          <p:cNvPr id="36" name="Shape 36"/>
          <p:cNvSpPr>
            <a:spLocks noGrp="1"/>
          </p:cNvSpPr>
          <p:nvPr>
            <p:ph type="body" idx="1"/>
          </p:nvPr>
        </p:nvSpPr>
        <p:spPr>
          <a:xfrm>
            <a:off x="546100" y="1868180"/>
            <a:ext cx="5273450" cy="6815667"/>
          </a:xfrm>
          <a:prstGeom prst="rect">
            <a:avLst/>
          </a:prstGeom>
        </p:spPr>
        <p:txBody>
          <a:bodyPr>
            <a:normAutofit/>
          </a:bodyPr>
          <a:lstStyle/>
          <a:p>
            <a:pPr lvl="0">
              <a:defRPr sz="1800"/>
            </a:pPr>
            <a:r>
              <a:rPr lang="en-US" sz="3600" dirty="0">
                <a:latin typeface="Roboto" panose="02000000000000000000" pitchFamily="2" charset="0"/>
                <a:ea typeface="Roboto" panose="02000000000000000000" pitchFamily="2" charset="0"/>
              </a:rPr>
              <a:t>B</a:t>
            </a:r>
            <a:r>
              <a:rPr sz="3600" dirty="0">
                <a:latin typeface="Roboto" panose="02000000000000000000" pitchFamily="2" charset="0"/>
                <a:ea typeface="Roboto" panose="02000000000000000000" pitchFamily="2" charset="0"/>
              </a:rPr>
              <a:t>enefits, </a:t>
            </a:r>
            <a:r>
              <a:rPr lang="en-US" sz="3600" dirty="0">
                <a:latin typeface="Roboto" panose="02000000000000000000" pitchFamily="2" charset="0"/>
                <a:ea typeface="Roboto" panose="02000000000000000000" pitchFamily="2" charset="0"/>
              </a:rPr>
              <a:t>functions </a:t>
            </a:r>
            <a:r>
              <a:rPr sz="3600" dirty="0">
                <a:latin typeface="Roboto" panose="02000000000000000000" pitchFamily="2" charset="0"/>
                <a:ea typeface="Roboto" panose="02000000000000000000" pitchFamily="2" charset="0"/>
              </a:rPr>
              <a:t>and applications</a:t>
            </a:r>
            <a:endParaRPr lang="en-US" sz="3600" dirty="0">
              <a:latin typeface="Roboto" panose="02000000000000000000" pitchFamily="2" charset="0"/>
              <a:ea typeface="Roboto" panose="02000000000000000000" pitchFamily="2" charset="0"/>
            </a:endParaRPr>
          </a:p>
          <a:p>
            <a:pPr lvl="0">
              <a:defRPr sz="1800"/>
            </a:pPr>
            <a:r>
              <a:rPr lang="en-US" sz="3600" dirty="0">
                <a:latin typeface="Roboto" panose="02000000000000000000" pitchFamily="2" charset="0"/>
                <a:ea typeface="Roboto" panose="02000000000000000000" pitchFamily="2" charset="0"/>
              </a:rPr>
              <a:t>Technology</a:t>
            </a:r>
            <a:endParaRPr sz="3600" dirty="0">
              <a:latin typeface="Roboto" panose="02000000000000000000" pitchFamily="2" charset="0"/>
              <a:ea typeface="Roboto" panose="02000000000000000000" pitchFamily="2" charset="0"/>
            </a:endParaRPr>
          </a:p>
          <a:p>
            <a:pPr lvl="0">
              <a:defRPr sz="1800"/>
            </a:pPr>
            <a:r>
              <a:rPr lang="en-US" sz="3600" dirty="0">
                <a:latin typeface="Roboto" panose="02000000000000000000" pitchFamily="2" charset="0"/>
                <a:ea typeface="Roboto" panose="02000000000000000000" pitchFamily="2" charset="0"/>
              </a:rPr>
              <a:t>How to Sell</a:t>
            </a:r>
            <a:endParaRPr sz="3600" dirty="0">
              <a:latin typeface="Roboto" panose="02000000000000000000" pitchFamily="2" charset="0"/>
              <a:ea typeface="Roboto" panose="02000000000000000000" pitchFamily="2" charset="0"/>
            </a:endParaRPr>
          </a:p>
          <a:p>
            <a:pPr lvl="0">
              <a:defRPr sz="1800"/>
            </a:pPr>
            <a:r>
              <a:rPr lang="en-US" sz="3600" dirty="0">
                <a:latin typeface="Roboto" panose="02000000000000000000" pitchFamily="2" charset="0"/>
                <a:ea typeface="Roboto" panose="02000000000000000000" pitchFamily="2" charset="0"/>
              </a:rPr>
              <a:t>Collections and Accessories</a:t>
            </a:r>
            <a:endParaRPr sz="3600" dirty="0">
              <a:latin typeface="Roboto" panose="02000000000000000000" pitchFamily="2" charset="0"/>
              <a:ea typeface="Roboto" panose="02000000000000000000" pitchFamily="2" charset="0"/>
            </a:endParaRPr>
          </a:p>
        </p:txBody>
      </p:sp>
      <p:sp>
        <p:nvSpPr>
          <p:cNvPr id="2" name="Rectangle 1"/>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9551" y="1803400"/>
            <a:ext cx="6880447" cy="6880447"/>
          </a:xfrm>
          <a:prstGeom prst="rect">
            <a:avLst/>
          </a:prstGeom>
        </p:spPr>
      </p:pic>
      <p:grpSp>
        <p:nvGrpSpPr>
          <p:cNvPr id="7" name="Group 6">
            <a:extLst>
              <a:ext uri="{FF2B5EF4-FFF2-40B4-BE49-F238E27FC236}">
                <a16:creationId xmlns:a16="http://schemas.microsoft.com/office/drawing/2014/main" id="{76F89F9C-5AD6-4B7C-B38B-894A35AAEC3F}"/>
              </a:ext>
            </a:extLst>
          </p:cNvPr>
          <p:cNvGrpSpPr/>
          <p:nvPr/>
        </p:nvGrpSpPr>
        <p:grpSpPr>
          <a:xfrm>
            <a:off x="11179791" y="8268189"/>
            <a:ext cx="1520207" cy="414490"/>
            <a:chOff x="-3001233" y="1662995"/>
            <a:chExt cx="1520207" cy="414490"/>
          </a:xfrm>
        </p:grpSpPr>
        <p:sp>
          <p:nvSpPr>
            <p:cNvPr id="4" name="Rectangle 3">
              <a:extLst>
                <a:ext uri="{FF2B5EF4-FFF2-40B4-BE49-F238E27FC236}">
                  <a16:creationId xmlns:a16="http://schemas.microsoft.com/office/drawing/2014/main" id="{E4BF0739-19C1-4BB5-92BD-291485BFAC96}"/>
                </a:ext>
              </a:extLst>
            </p:cNvPr>
            <p:cNvSpPr/>
            <p:nvPr/>
          </p:nvSpPr>
          <p:spPr>
            <a:xfrm>
              <a:off x="-3001232" y="1665312"/>
              <a:ext cx="152020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TextBox 5">
              <a:extLst>
                <a:ext uri="{FF2B5EF4-FFF2-40B4-BE49-F238E27FC236}">
                  <a16:creationId xmlns:a16="http://schemas.microsoft.com/office/drawing/2014/main" id="{F9EACD39-C230-454C-881B-EEC0521B0803}"/>
                </a:ext>
              </a:extLst>
            </p:cNvPr>
            <p:cNvSpPr txBox="1"/>
            <p:nvPr/>
          </p:nvSpPr>
          <p:spPr>
            <a:xfrm>
              <a:off x="-3001233" y="1662995"/>
              <a:ext cx="152020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rPr>
                <a:t>Q2833B</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162544" y="255024"/>
            <a:ext cx="6477001" cy="1255861"/>
          </a:xfrm>
          <a:prstGeom prst="rect">
            <a:avLst/>
          </a:prstGeom>
        </p:spPr>
        <p:txBody>
          <a:bodyPr/>
          <a:lstStyle/>
          <a:p>
            <a:pPr lvl="0" algn="l" defTabSz="566674">
              <a:defRPr sz="1800"/>
            </a:pPr>
            <a:r>
              <a:rPr lang="en-US" sz="6600" dirty="0">
                <a:solidFill>
                  <a:srgbClr val="F2802A"/>
                </a:solidFill>
              </a:rPr>
              <a:t>SIRIO COLLECTION</a:t>
            </a:r>
            <a:endParaRPr sz="6600" dirty="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
        <p:nvSpPr>
          <p:cNvPr id="4" name="Text Placeholder 3">
            <a:extLst>
              <a:ext uri="{FF2B5EF4-FFF2-40B4-BE49-F238E27FC236}">
                <a16:creationId xmlns:a16="http://schemas.microsoft.com/office/drawing/2014/main" id="{71B8500B-4827-4737-B932-E0738DA6FAB6}"/>
              </a:ext>
            </a:extLst>
          </p:cNvPr>
          <p:cNvSpPr>
            <a:spLocks noGrp="1"/>
          </p:cNvSpPr>
          <p:nvPr>
            <p:ph type="body" idx="1"/>
          </p:nvPr>
        </p:nvSpPr>
        <p:spPr>
          <a:xfrm>
            <a:off x="162544" y="1272224"/>
            <a:ext cx="6882200" cy="7701808"/>
          </a:xfrm>
        </p:spPr>
        <p:txBody>
          <a:bodyPr>
            <a:normAutofit/>
          </a:bodyPr>
          <a:lstStyle/>
          <a:p>
            <a:pPr marL="0" lvl="0" indent="0">
              <a:buNone/>
            </a:pPr>
            <a:r>
              <a:rPr lang="en-US" u="sng" dirty="0">
                <a:latin typeface="Roboto" panose="02000000000000000000" pitchFamily="2" charset="0"/>
                <a:ea typeface="Roboto" panose="02000000000000000000" pitchFamily="2" charset="0"/>
              </a:rPr>
              <a:t>How to order:</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Select rack size and finish</a:t>
            </a:r>
          </a:p>
          <a:p>
            <a:r>
              <a:rPr lang="en-US" dirty="0">
                <a:latin typeface="Roboto" panose="02000000000000000000" pitchFamily="2" charset="0"/>
                <a:ea typeface="Roboto" panose="02000000000000000000" pitchFamily="2" charset="0"/>
              </a:rPr>
              <a:t>Choose a controller:</a:t>
            </a:r>
          </a:p>
          <a:p>
            <a:pPr lvl="1"/>
            <a:r>
              <a:rPr lang="en-US" dirty="0">
                <a:latin typeface="Roboto" panose="02000000000000000000" pitchFamily="2" charset="0"/>
                <a:ea typeface="Roboto" panose="02000000000000000000" pitchFamily="2" charset="0"/>
              </a:rPr>
              <a:t>Standard Touch DHC (bottom image)</a:t>
            </a:r>
          </a:p>
          <a:p>
            <a:pPr lvl="1"/>
            <a:r>
              <a:rPr lang="en-US" dirty="0">
                <a:latin typeface="Roboto" panose="02000000000000000000" pitchFamily="2" charset="0"/>
                <a:ea typeface="Roboto" panose="02000000000000000000" pitchFamily="2" charset="0"/>
              </a:rPr>
              <a:t>Remote Touch DHC (top image)</a:t>
            </a:r>
          </a:p>
          <a:p>
            <a:pPr lvl="2">
              <a:buFont typeface="Courier New" panose="02070309020205020404" pitchFamily="49" charset="0"/>
              <a:buChar char="o"/>
            </a:pPr>
            <a:r>
              <a:rPr lang="en-US" dirty="0">
                <a:latin typeface="Roboto" panose="02000000000000000000" pitchFamily="2" charset="0"/>
                <a:ea typeface="Roboto" panose="02000000000000000000" pitchFamily="2" charset="0"/>
              </a:rPr>
              <a:t>Needs Concealed Wall box</a:t>
            </a:r>
          </a:p>
          <a:p>
            <a:pPr marL="0" indent="0">
              <a:buNone/>
            </a:pPr>
            <a:r>
              <a:rPr lang="en-US" u="sng" dirty="0">
                <a:latin typeface="Roboto" panose="02000000000000000000" pitchFamily="2" charset="0"/>
                <a:ea typeface="Roboto" panose="02000000000000000000" pitchFamily="2" charset="0"/>
              </a:rPr>
              <a:t>Options:</a:t>
            </a:r>
          </a:p>
          <a:p>
            <a:r>
              <a:rPr lang="en-US" dirty="0">
                <a:latin typeface="Roboto" panose="02000000000000000000" pitchFamily="2" charset="0"/>
                <a:ea typeface="Roboto" panose="02000000000000000000" pitchFamily="2" charset="0"/>
              </a:rPr>
              <a:t>Timers</a:t>
            </a:r>
          </a:p>
        </p:txBody>
      </p:sp>
      <p:pic>
        <p:nvPicPr>
          <p:cNvPr id="1026" name="Picture 2" descr="Flag of Italy - Wikipedia">
            <a:extLst>
              <a:ext uri="{FF2B5EF4-FFF2-40B4-BE49-F238E27FC236}">
                <a16:creationId xmlns:a16="http://schemas.microsoft.com/office/drawing/2014/main" id="{516B98FE-87B2-71E0-3A9A-BEA11D218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667" y="461294"/>
            <a:ext cx="1167809" cy="778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athroom with a mirror and a sink&#10;&#10;Description automatically generated">
            <a:extLst>
              <a:ext uri="{FF2B5EF4-FFF2-40B4-BE49-F238E27FC236}">
                <a16:creationId xmlns:a16="http://schemas.microsoft.com/office/drawing/2014/main" id="{5A88CCA0-55F0-838E-AA98-99D418AB3892}"/>
              </a:ext>
            </a:extLst>
          </p:cNvPr>
          <p:cNvPicPr>
            <a:picLocks noChangeAspect="1"/>
          </p:cNvPicPr>
          <p:nvPr/>
        </p:nvPicPr>
        <p:blipFill>
          <a:blip r:embed="rId5" cstate="print">
            <a:extLst>
              <a:ext uri="{28A0092B-C50C-407E-A947-70E740481C1C}">
                <a14:useLocalDpi xmlns:a14="http://schemas.microsoft.com/office/drawing/2010/main" val="0"/>
              </a:ext>
            </a:extLst>
          </a:blip>
          <a:srcRect r="51684" b="22504"/>
          <a:stretch/>
        </p:blipFill>
        <p:spPr>
          <a:xfrm>
            <a:off x="7044743" y="461294"/>
            <a:ext cx="5739612" cy="6275315"/>
          </a:xfrm>
          <a:prstGeom prst="rect">
            <a:avLst/>
          </a:prstGeom>
        </p:spPr>
      </p:pic>
      <p:pic>
        <p:nvPicPr>
          <p:cNvPr id="3" name="Picture 2">
            <a:extLst>
              <a:ext uri="{FF2B5EF4-FFF2-40B4-BE49-F238E27FC236}">
                <a16:creationId xmlns:a16="http://schemas.microsoft.com/office/drawing/2014/main" id="{18930619-6E85-A12F-42BC-6F0A04279F4A}"/>
              </a:ext>
            </a:extLst>
          </p:cNvPr>
          <p:cNvPicPr>
            <a:picLocks noChangeAspect="1"/>
          </p:cNvPicPr>
          <p:nvPr/>
        </p:nvPicPr>
        <p:blipFill>
          <a:blip r:embed="rId6"/>
          <a:stretch>
            <a:fillRect/>
          </a:stretch>
        </p:blipFill>
        <p:spPr>
          <a:xfrm>
            <a:off x="7081456" y="6990484"/>
            <a:ext cx="5323205" cy="1579413"/>
          </a:xfrm>
          <a:prstGeom prst="rect">
            <a:avLst/>
          </a:prstGeom>
        </p:spPr>
      </p:pic>
      <p:pic>
        <p:nvPicPr>
          <p:cNvPr id="9" name="Picture 8">
            <a:extLst>
              <a:ext uri="{FF2B5EF4-FFF2-40B4-BE49-F238E27FC236}">
                <a16:creationId xmlns:a16="http://schemas.microsoft.com/office/drawing/2014/main" id="{260906FD-ECBE-52E4-4BB1-6459D1DE73E4}"/>
              </a:ext>
            </a:extLst>
          </p:cNvPr>
          <p:cNvPicPr>
            <a:picLocks noChangeAspect="1"/>
          </p:cNvPicPr>
          <p:nvPr/>
        </p:nvPicPr>
        <p:blipFill>
          <a:blip r:embed="rId7"/>
          <a:stretch>
            <a:fillRect/>
          </a:stretch>
        </p:blipFill>
        <p:spPr>
          <a:xfrm>
            <a:off x="417953" y="8301398"/>
            <a:ext cx="5124618" cy="863700"/>
          </a:xfrm>
          <a:prstGeom prst="rect">
            <a:avLst/>
          </a:prstGeom>
        </p:spPr>
      </p:pic>
      <p:pic>
        <p:nvPicPr>
          <p:cNvPr id="12" name="Picture 11">
            <a:extLst>
              <a:ext uri="{FF2B5EF4-FFF2-40B4-BE49-F238E27FC236}">
                <a16:creationId xmlns:a16="http://schemas.microsoft.com/office/drawing/2014/main" id="{7987FA14-3A6D-0D5C-BC6A-A6EDE37B85C3}"/>
              </a:ext>
            </a:extLst>
          </p:cNvPr>
          <p:cNvPicPr>
            <a:picLocks noChangeAspect="1"/>
          </p:cNvPicPr>
          <p:nvPr/>
        </p:nvPicPr>
        <p:blipFill>
          <a:blip r:embed="rId8"/>
          <a:stretch>
            <a:fillRect/>
          </a:stretch>
        </p:blipFill>
        <p:spPr>
          <a:xfrm>
            <a:off x="5693734" y="8350913"/>
            <a:ext cx="1914436" cy="814185"/>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254000" y="-152400"/>
            <a:ext cx="5859722" cy="1739422"/>
          </a:xfrm>
          <a:prstGeom prst="rect">
            <a:avLst/>
          </a:prstGeom>
        </p:spPr>
        <p:txBody>
          <a:bodyPr/>
          <a:lstStyle/>
          <a:p>
            <a:pPr lvl="0" algn="l" defTabSz="566674">
              <a:defRPr sz="1800"/>
            </a:pPr>
            <a:r>
              <a:rPr lang="en-US" sz="6600" dirty="0">
                <a:solidFill>
                  <a:srgbClr val="F2802A"/>
                </a:solidFill>
              </a:rPr>
              <a:t>QUADRO COLLECTION</a:t>
            </a:r>
            <a:endParaRPr sz="6600" dirty="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3" name="Picture 2" descr="Flag of Italy - Wikipedia">
            <a:extLst>
              <a:ext uri="{FF2B5EF4-FFF2-40B4-BE49-F238E27FC236}">
                <a16:creationId xmlns:a16="http://schemas.microsoft.com/office/drawing/2014/main" id="{6AC9DCF5-4901-7107-EB2F-D87C9CA2B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217" y="301469"/>
            <a:ext cx="1247527" cy="8316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bathroom with a sink and a mirror&#10;&#10;Description automatically generated">
            <a:extLst>
              <a:ext uri="{FF2B5EF4-FFF2-40B4-BE49-F238E27FC236}">
                <a16:creationId xmlns:a16="http://schemas.microsoft.com/office/drawing/2014/main" id="{55FAC1C6-73BC-BAA4-FB02-6B5BABE82ABD}"/>
              </a:ext>
            </a:extLst>
          </p:cNvPr>
          <p:cNvPicPr>
            <a:picLocks noChangeAspect="1"/>
          </p:cNvPicPr>
          <p:nvPr/>
        </p:nvPicPr>
        <p:blipFill>
          <a:blip r:embed="rId5">
            <a:extLst>
              <a:ext uri="{28A0092B-C50C-407E-A947-70E740481C1C}">
                <a14:useLocalDpi xmlns:a14="http://schemas.microsoft.com/office/drawing/2010/main" val="0"/>
              </a:ext>
            </a:extLst>
          </a:blip>
          <a:srcRect l="40056" t="11169" r="5572" b="21346"/>
          <a:stretch/>
        </p:blipFill>
        <p:spPr>
          <a:xfrm>
            <a:off x="7044744" y="1587022"/>
            <a:ext cx="5406283" cy="4474951"/>
          </a:xfrm>
          <a:prstGeom prst="rect">
            <a:avLst/>
          </a:prstGeom>
        </p:spPr>
      </p:pic>
      <p:sp>
        <p:nvSpPr>
          <p:cNvPr id="9" name="Text Placeholder 3">
            <a:extLst>
              <a:ext uri="{FF2B5EF4-FFF2-40B4-BE49-F238E27FC236}">
                <a16:creationId xmlns:a16="http://schemas.microsoft.com/office/drawing/2014/main" id="{53FD0B05-1180-B9F4-BA74-662D2E77B77C}"/>
              </a:ext>
            </a:extLst>
          </p:cNvPr>
          <p:cNvSpPr>
            <a:spLocks noGrp="1"/>
          </p:cNvSpPr>
          <p:nvPr>
            <p:ph type="body" idx="1"/>
          </p:nvPr>
        </p:nvSpPr>
        <p:spPr>
          <a:xfrm>
            <a:off x="162544" y="1272224"/>
            <a:ext cx="6882200" cy="7701808"/>
          </a:xfrm>
        </p:spPr>
        <p:txBody>
          <a:bodyPr>
            <a:normAutofit/>
          </a:bodyPr>
          <a:lstStyle/>
          <a:p>
            <a:pPr marL="0" lvl="0" indent="0">
              <a:buNone/>
            </a:pPr>
            <a:r>
              <a:rPr lang="en-US" u="sng" dirty="0">
                <a:latin typeface="Roboto" panose="02000000000000000000" pitchFamily="2" charset="0"/>
                <a:ea typeface="Roboto" panose="02000000000000000000" pitchFamily="2" charset="0"/>
              </a:rPr>
              <a:t>How to order:</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Select rack size and finish</a:t>
            </a:r>
          </a:p>
          <a:p>
            <a:r>
              <a:rPr lang="en-US" dirty="0">
                <a:latin typeface="Roboto" panose="02000000000000000000" pitchFamily="2" charset="0"/>
                <a:ea typeface="Roboto" panose="02000000000000000000" pitchFamily="2" charset="0"/>
              </a:rPr>
              <a:t>Choose a controller:</a:t>
            </a:r>
          </a:p>
          <a:p>
            <a:pPr lvl="1"/>
            <a:r>
              <a:rPr lang="en-US" dirty="0">
                <a:latin typeface="Roboto" panose="02000000000000000000" pitchFamily="2" charset="0"/>
                <a:ea typeface="Roboto" panose="02000000000000000000" pitchFamily="2" charset="0"/>
              </a:rPr>
              <a:t>Standard Touch DHC </a:t>
            </a:r>
          </a:p>
          <a:p>
            <a:pPr lvl="1"/>
            <a:r>
              <a:rPr lang="en-US" dirty="0">
                <a:latin typeface="Roboto" panose="02000000000000000000" pitchFamily="2" charset="0"/>
                <a:ea typeface="Roboto" panose="02000000000000000000" pitchFamily="2" charset="0"/>
              </a:rPr>
              <a:t>Remote Touch DHC </a:t>
            </a:r>
          </a:p>
          <a:p>
            <a:pPr lvl="2">
              <a:buFont typeface="Courier New" panose="02070309020205020404" pitchFamily="49" charset="0"/>
              <a:buChar char="o"/>
            </a:pPr>
            <a:r>
              <a:rPr lang="en-US" dirty="0">
                <a:latin typeface="Roboto" panose="02000000000000000000" pitchFamily="2" charset="0"/>
                <a:ea typeface="Roboto" panose="02000000000000000000" pitchFamily="2" charset="0"/>
              </a:rPr>
              <a:t>Needs Concealed Wall box</a:t>
            </a:r>
          </a:p>
          <a:p>
            <a:pPr marL="0" indent="0">
              <a:buNone/>
            </a:pPr>
            <a:r>
              <a:rPr lang="en-US" u="sng" dirty="0">
                <a:latin typeface="Roboto" panose="02000000000000000000" pitchFamily="2" charset="0"/>
                <a:ea typeface="Roboto" panose="02000000000000000000" pitchFamily="2" charset="0"/>
              </a:rPr>
              <a:t>Options:</a:t>
            </a:r>
          </a:p>
          <a:p>
            <a:r>
              <a:rPr lang="en-US" dirty="0">
                <a:latin typeface="Roboto" panose="02000000000000000000" pitchFamily="2" charset="0"/>
                <a:ea typeface="Roboto" panose="02000000000000000000" pitchFamily="2" charset="0"/>
              </a:rPr>
              <a:t>Timers</a:t>
            </a:r>
          </a:p>
        </p:txBody>
      </p:sp>
      <p:pic>
        <p:nvPicPr>
          <p:cNvPr id="11" name="Picture 10">
            <a:extLst>
              <a:ext uri="{FF2B5EF4-FFF2-40B4-BE49-F238E27FC236}">
                <a16:creationId xmlns:a16="http://schemas.microsoft.com/office/drawing/2014/main" id="{582006CF-E0C2-2D54-F42D-3B79F44BC0C3}"/>
              </a:ext>
            </a:extLst>
          </p:cNvPr>
          <p:cNvPicPr>
            <a:picLocks noChangeAspect="1"/>
          </p:cNvPicPr>
          <p:nvPr/>
        </p:nvPicPr>
        <p:blipFill>
          <a:blip r:embed="rId6"/>
          <a:stretch>
            <a:fillRect/>
          </a:stretch>
        </p:blipFill>
        <p:spPr>
          <a:xfrm>
            <a:off x="6547364" y="7816830"/>
            <a:ext cx="4524569" cy="745621"/>
          </a:xfrm>
          <a:prstGeom prst="rect">
            <a:avLst/>
          </a:prstGeom>
        </p:spPr>
      </p:pic>
      <p:pic>
        <p:nvPicPr>
          <p:cNvPr id="13" name="Picture 12">
            <a:extLst>
              <a:ext uri="{FF2B5EF4-FFF2-40B4-BE49-F238E27FC236}">
                <a16:creationId xmlns:a16="http://schemas.microsoft.com/office/drawing/2014/main" id="{2CC78ABB-362D-EA24-0FC7-67E0C06BF60C}"/>
              </a:ext>
            </a:extLst>
          </p:cNvPr>
          <p:cNvPicPr>
            <a:picLocks noChangeAspect="1"/>
          </p:cNvPicPr>
          <p:nvPr/>
        </p:nvPicPr>
        <p:blipFill>
          <a:blip r:embed="rId7"/>
          <a:stretch>
            <a:fillRect/>
          </a:stretch>
        </p:blipFill>
        <p:spPr>
          <a:xfrm>
            <a:off x="11071933" y="7816830"/>
            <a:ext cx="1664209" cy="731520"/>
          </a:xfrm>
          <a:prstGeom prst="rect">
            <a:avLst/>
          </a:prstGeom>
        </p:spPr>
      </p:pic>
      <p:pic>
        <p:nvPicPr>
          <p:cNvPr id="15" name="Picture 14">
            <a:extLst>
              <a:ext uri="{FF2B5EF4-FFF2-40B4-BE49-F238E27FC236}">
                <a16:creationId xmlns:a16="http://schemas.microsoft.com/office/drawing/2014/main" id="{D7DC5C3F-0BBD-FF81-835E-2CF632A90573}"/>
              </a:ext>
            </a:extLst>
          </p:cNvPr>
          <p:cNvPicPr>
            <a:picLocks noChangeAspect="1"/>
          </p:cNvPicPr>
          <p:nvPr/>
        </p:nvPicPr>
        <p:blipFill>
          <a:blip r:embed="rId8"/>
          <a:stretch>
            <a:fillRect/>
          </a:stretch>
        </p:blipFill>
        <p:spPr>
          <a:xfrm>
            <a:off x="7442605" y="6250957"/>
            <a:ext cx="4610561" cy="1465372"/>
          </a:xfrm>
          <a:prstGeom prst="rect">
            <a:avLst/>
          </a:prstGeom>
        </p:spPr>
      </p:pic>
    </p:spTree>
    <p:extLst>
      <p:ext uri="{BB962C8B-B14F-4D97-AF65-F5344CB8AC3E}">
        <p14:creationId xmlns:p14="http://schemas.microsoft.com/office/powerpoint/2010/main" val="278057850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xfrm>
            <a:off x="241300" y="0"/>
            <a:ext cx="5904320" cy="1442434"/>
          </a:xfrm>
          <a:prstGeom prst="rect">
            <a:avLst/>
          </a:prstGeom>
        </p:spPr>
        <p:txBody>
          <a:bodyPr/>
          <a:lstStyle/>
          <a:p>
            <a:pPr lvl="0" algn="l">
              <a:defRPr sz="1800"/>
            </a:pPr>
            <a:r>
              <a:rPr lang="en-US" sz="6600" dirty="0">
                <a:solidFill>
                  <a:srgbClr val="F2802A"/>
                </a:solidFill>
              </a:rPr>
              <a:t>VEGA COLLECTION</a:t>
            </a:r>
            <a:endParaRPr sz="6600" dirty="0">
              <a:solidFill>
                <a:srgbClr val="F2802A"/>
              </a:solidFill>
            </a:endParaRP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 name="Picture 2" descr="Flag of Italy - Wikipedia">
            <a:extLst>
              <a:ext uri="{FF2B5EF4-FFF2-40B4-BE49-F238E27FC236}">
                <a16:creationId xmlns:a16="http://schemas.microsoft.com/office/drawing/2014/main" id="{7E328574-EC5F-3297-CCB5-C3800A5B4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228" y="319321"/>
            <a:ext cx="1205687" cy="8037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athroom with a tub and sink&#10;&#10;Description automatically generated">
            <a:extLst>
              <a:ext uri="{FF2B5EF4-FFF2-40B4-BE49-F238E27FC236}">
                <a16:creationId xmlns:a16="http://schemas.microsoft.com/office/drawing/2014/main" id="{81C5EFC0-AC1E-9C89-C0C6-E51E21ECD4EA}"/>
              </a:ext>
            </a:extLst>
          </p:cNvPr>
          <p:cNvPicPr>
            <a:picLocks noChangeAspect="1"/>
          </p:cNvPicPr>
          <p:nvPr/>
        </p:nvPicPr>
        <p:blipFill>
          <a:blip r:embed="rId5" cstate="print">
            <a:extLst>
              <a:ext uri="{28A0092B-C50C-407E-A947-70E740481C1C}">
                <a14:useLocalDpi xmlns:a14="http://schemas.microsoft.com/office/drawing/2010/main" val="0"/>
              </a:ext>
            </a:extLst>
          </a:blip>
          <a:srcRect l="40121" t="16826" r="22567" b="14268"/>
          <a:stretch/>
        </p:blipFill>
        <p:spPr>
          <a:xfrm>
            <a:off x="7500271" y="1123112"/>
            <a:ext cx="4274634" cy="5263966"/>
          </a:xfrm>
          <a:prstGeom prst="rect">
            <a:avLst/>
          </a:prstGeom>
        </p:spPr>
      </p:pic>
      <p:sp>
        <p:nvSpPr>
          <p:cNvPr id="6" name="Text Placeholder 3">
            <a:extLst>
              <a:ext uri="{FF2B5EF4-FFF2-40B4-BE49-F238E27FC236}">
                <a16:creationId xmlns:a16="http://schemas.microsoft.com/office/drawing/2014/main" id="{213249FA-BBF1-7919-5347-86A1EAC469E5}"/>
              </a:ext>
            </a:extLst>
          </p:cNvPr>
          <p:cNvSpPr>
            <a:spLocks noGrp="1"/>
          </p:cNvSpPr>
          <p:nvPr>
            <p:ph type="body" idx="1"/>
          </p:nvPr>
        </p:nvSpPr>
        <p:spPr>
          <a:xfrm>
            <a:off x="162544" y="1272224"/>
            <a:ext cx="6882200" cy="7701808"/>
          </a:xfrm>
        </p:spPr>
        <p:txBody>
          <a:bodyPr>
            <a:normAutofit/>
          </a:bodyPr>
          <a:lstStyle/>
          <a:p>
            <a:pPr marL="0" lvl="0" indent="0">
              <a:buNone/>
            </a:pPr>
            <a:r>
              <a:rPr lang="en-US" u="sng" dirty="0">
                <a:latin typeface="Roboto" panose="02000000000000000000" pitchFamily="2" charset="0"/>
                <a:ea typeface="Roboto" panose="02000000000000000000" pitchFamily="2" charset="0"/>
              </a:rPr>
              <a:t>How to order:</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Select rack size and finish</a:t>
            </a:r>
          </a:p>
          <a:p>
            <a:r>
              <a:rPr lang="en-US" dirty="0">
                <a:latin typeface="Roboto" panose="02000000000000000000" pitchFamily="2" charset="0"/>
                <a:ea typeface="Roboto" panose="02000000000000000000" pitchFamily="2" charset="0"/>
              </a:rPr>
              <a:t>Choose a controller:</a:t>
            </a:r>
          </a:p>
          <a:p>
            <a:pPr lvl="1"/>
            <a:r>
              <a:rPr lang="en-US" dirty="0">
                <a:latin typeface="Roboto" panose="02000000000000000000" pitchFamily="2" charset="0"/>
                <a:ea typeface="Roboto" panose="02000000000000000000" pitchFamily="2" charset="0"/>
              </a:rPr>
              <a:t>Standard Touch DHC </a:t>
            </a:r>
          </a:p>
          <a:p>
            <a:pPr lvl="1"/>
            <a:r>
              <a:rPr lang="en-US" dirty="0">
                <a:latin typeface="Roboto" panose="02000000000000000000" pitchFamily="2" charset="0"/>
                <a:ea typeface="Roboto" panose="02000000000000000000" pitchFamily="2" charset="0"/>
              </a:rPr>
              <a:t>Remote Touch DHC </a:t>
            </a:r>
          </a:p>
          <a:p>
            <a:pPr lvl="2">
              <a:buFont typeface="Courier New" panose="02070309020205020404" pitchFamily="49" charset="0"/>
              <a:buChar char="o"/>
            </a:pPr>
            <a:r>
              <a:rPr lang="en-US" dirty="0">
                <a:latin typeface="Roboto" panose="02000000000000000000" pitchFamily="2" charset="0"/>
                <a:ea typeface="Roboto" panose="02000000000000000000" pitchFamily="2" charset="0"/>
              </a:rPr>
              <a:t>Needs Concealed Wall box</a:t>
            </a:r>
          </a:p>
          <a:p>
            <a:pPr marL="0" indent="0">
              <a:buNone/>
            </a:pPr>
            <a:r>
              <a:rPr lang="en-US" u="sng" dirty="0">
                <a:latin typeface="Roboto" panose="02000000000000000000" pitchFamily="2" charset="0"/>
                <a:ea typeface="Roboto" panose="02000000000000000000" pitchFamily="2" charset="0"/>
              </a:rPr>
              <a:t>Options:</a:t>
            </a:r>
          </a:p>
          <a:p>
            <a:r>
              <a:rPr lang="en-US" dirty="0">
                <a:latin typeface="Roboto" panose="02000000000000000000" pitchFamily="2" charset="0"/>
                <a:ea typeface="Roboto" panose="02000000000000000000" pitchFamily="2" charset="0"/>
              </a:rPr>
              <a:t>Timers</a:t>
            </a:r>
          </a:p>
        </p:txBody>
      </p:sp>
      <p:pic>
        <p:nvPicPr>
          <p:cNvPr id="11" name="Picture 10">
            <a:extLst>
              <a:ext uri="{FF2B5EF4-FFF2-40B4-BE49-F238E27FC236}">
                <a16:creationId xmlns:a16="http://schemas.microsoft.com/office/drawing/2014/main" id="{CE658DD7-92B3-B190-F819-276310B8825F}"/>
              </a:ext>
            </a:extLst>
          </p:cNvPr>
          <p:cNvPicPr>
            <a:picLocks noChangeAspect="1"/>
          </p:cNvPicPr>
          <p:nvPr/>
        </p:nvPicPr>
        <p:blipFill>
          <a:blip r:embed="rId6"/>
          <a:stretch>
            <a:fillRect/>
          </a:stretch>
        </p:blipFill>
        <p:spPr>
          <a:xfrm>
            <a:off x="5251436" y="7898969"/>
            <a:ext cx="7670959" cy="971186"/>
          </a:xfrm>
          <a:prstGeom prst="rect">
            <a:avLst/>
          </a:prstGeom>
        </p:spPr>
      </p:pic>
      <p:pic>
        <p:nvPicPr>
          <p:cNvPr id="13" name="Picture 12">
            <a:extLst>
              <a:ext uri="{FF2B5EF4-FFF2-40B4-BE49-F238E27FC236}">
                <a16:creationId xmlns:a16="http://schemas.microsoft.com/office/drawing/2014/main" id="{E04EF91E-15A2-1F28-EE5D-080D5A49E741}"/>
              </a:ext>
            </a:extLst>
          </p:cNvPr>
          <p:cNvPicPr>
            <a:picLocks noChangeAspect="1"/>
          </p:cNvPicPr>
          <p:nvPr/>
        </p:nvPicPr>
        <p:blipFill>
          <a:blip r:embed="rId7"/>
          <a:stretch>
            <a:fillRect/>
          </a:stretch>
        </p:blipFill>
        <p:spPr>
          <a:xfrm>
            <a:off x="7671409" y="6572249"/>
            <a:ext cx="3805159" cy="1141548"/>
          </a:xfrm>
          <a:prstGeom prst="rect">
            <a:avLst/>
          </a:prstGeom>
        </p:spPr>
      </p:pic>
    </p:spTree>
    <p:extLst>
      <p:ext uri="{BB962C8B-B14F-4D97-AF65-F5344CB8AC3E}">
        <p14:creationId xmlns:p14="http://schemas.microsoft.com/office/powerpoint/2010/main" val="365526532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xfrm>
            <a:off x="279399" y="0"/>
            <a:ext cx="6223001" cy="1587021"/>
          </a:xfrm>
          <a:prstGeom prst="rect">
            <a:avLst/>
          </a:prstGeom>
        </p:spPr>
        <p:txBody>
          <a:bodyPr/>
          <a:lstStyle/>
          <a:p>
            <a:pPr lvl="0" algn="l">
              <a:defRPr sz="1800"/>
            </a:pPr>
            <a:r>
              <a:rPr lang="en-US" sz="6600" dirty="0">
                <a:solidFill>
                  <a:srgbClr val="F2802A"/>
                </a:solidFill>
              </a:rPr>
              <a:t>ANTUS COLLECTION</a:t>
            </a:r>
            <a:endParaRPr sz="6600" dirty="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 name="Picture 2" descr="Flag of Italy - Wikipedia">
            <a:extLst>
              <a:ext uri="{FF2B5EF4-FFF2-40B4-BE49-F238E27FC236}">
                <a16:creationId xmlns:a16="http://schemas.microsoft.com/office/drawing/2014/main" id="{D24AC7BF-0F18-3DE4-EB99-4D029BC53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077" y="306764"/>
            <a:ext cx="1460239" cy="973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athroom with a tub and a plant&#10;&#10;Description automatically generated">
            <a:extLst>
              <a:ext uri="{FF2B5EF4-FFF2-40B4-BE49-F238E27FC236}">
                <a16:creationId xmlns:a16="http://schemas.microsoft.com/office/drawing/2014/main" id="{F0C0E4A4-5BFB-E9C2-0720-2D045CE4224F}"/>
              </a:ext>
            </a:extLst>
          </p:cNvPr>
          <p:cNvPicPr>
            <a:picLocks noChangeAspect="1"/>
          </p:cNvPicPr>
          <p:nvPr/>
        </p:nvPicPr>
        <p:blipFill>
          <a:blip r:embed="rId5" cstate="print">
            <a:extLst>
              <a:ext uri="{28A0092B-C50C-407E-A947-70E740481C1C}">
                <a14:useLocalDpi xmlns:a14="http://schemas.microsoft.com/office/drawing/2010/main" val="0"/>
              </a:ext>
            </a:extLst>
          </a:blip>
          <a:srcRect l="22852" t="6533" r="31268" b="10475"/>
          <a:stretch/>
        </p:blipFill>
        <p:spPr>
          <a:xfrm>
            <a:off x="7745117" y="1280256"/>
            <a:ext cx="4238437" cy="5111431"/>
          </a:xfrm>
          <a:prstGeom prst="rect">
            <a:avLst/>
          </a:prstGeom>
        </p:spPr>
      </p:pic>
      <p:sp>
        <p:nvSpPr>
          <p:cNvPr id="6" name="Text Placeholder 3">
            <a:extLst>
              <a:ext uri="{FF2B5EF4-FFF2-40B4-BE49-F238E27FC236}">
                <a16:creationId xmlns:a16="http://schemas.microsoft.com/office/drawing/2014/main" id="{F21DC28B-49F3-EE3B-F1E0-4F5FBED88406}"/>
              </a:ext>
            </a:extLst>
          </p:cNvPr>
          <p:cNvSpPr>
            <a:spLocks noGrp="1"/>
          </p:cNvSpPr>
          <p:nvPr>
            <p:ph type="body" idx="1"/>
          </p:nvPr>
        </p:nvSpPr>
        <p:spPr>
          <a:xfrm>
            <a:off x="162544" y="1272224"/>
            <a:ext cx="6882200" cy="7701808"/>
          </a:xfrm>
        </p:spPr>
        <p:txBody>
          <a:bodyPr>
            <a:normAutofit/>
          </a:bodyPr>
          <a:lstStyle/>
          <a:p>
            <a:pPr marL="0" lvl="0" indent="0">
              <a:buNone/>
            </a:pPr>
            <a:r>
              <a:rPr lang="en-US" u="sng" dirty="0">
                <a:latin typeface="Roboto" panose="02000000000000000000" pitchFamily="2" charset="0"/>
                <a:ea typeface="Roboto" panose="02000000000000000000" pitchFamily="2" charset="0"/>
              </a:rPr>
              <a:t>How to order:</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Select rack size and finish</a:t>
            </a:r>
          </a:p>
          <a:p>
            <a:r>
              <a:rPr lang="en-US" dirty="0">
                <a:latin typeface="Roboto" panose="02000000000000000000" pitchFamily="2" charset="0"/>
                <a:ea typeface="Roboto" panose="02000000000000000000" pitchFamily="2" charset="0"/>
              </a:rPr>
              <a:t>Choose a controller:</a:t>
            </a:r>
          </a:p>
          <a:p>
            <a:pPr lvl="1"/>
            <a:r>
              <a:rPr lang="en-US" dirty="0">
                <a:latin typeface="Roboto" panose="02000000000000000000" pitchFamily="2" charset="0"/>
                <a:ea typeface="Roboto" panose="02000000000000000000" pitchFamily="2" charset="0"/>
              </a:rPr>
              <a:t>Standard Touch DHC </a:t>
            </a:r>
          </a:p>
          <a:p>
            <a:pPr lvl="1"/>
            <a:r>
              <a:rPr lang="en-US" dirty="0">
                <a:latin typeface="Roboto" panose="02000000000000000000" pitchFamily="2" charset="0"/>
                <a:ea typeface="Roboto" panose="02000000000000000000" pitchFamily="2" charset="0"/>
              </a:rPr>
              <a:t>Remote Touch DHC </a:t>
            </a:r>
          </a:p>
          <a:p>
            <a:pPr lvl="2">
              <a:buFont typeface="Courier New" panose="02070309020205020404" pitchFamily="49" charset="0"/>
              <a:buChar char="o"/>
            </a:pPr>
            <a:r>
              <a:rPr lang="en-US" dirty="0">
                <a:latin typeface="Roboto" panose="02000000000000000000" pitchFamily="2" charset="0"/>
                <a:ea typeface="Roboto" panose="02000000000000000000" pitchFamily="2" charset="0"/>
              </a:rPr>
              <a:t>Needs Concealed Wall box</a:t>
            </a:r>
          </a:p>
          <a:p>
            <a:pPr marL="0" indent="0">
              <a:buNone/>
            </a:pPr>
            <a:r>
              <a:rPr lang="en-US" u="sng" dirty="0">
                <a:latin typeface="Roboto" panose="02000000000000000000" pitchFamily="2" charset="0"/>
                <a:ea typeface="Roboto" panose="02000000000000000000" pitchFamily="2" charset="0"/>
              </a:rPr>
              <a:t>Options:</a:t>
            </a:r>
          </a:p>
          <a:p>
            <a:r>
              <a:rPr lang="en-US" dirty="0">
                <a:latin typeface="Roboto" panose="02000000000000000000" pitchFamily="2" charset="0"/>
                <a:ea typeface="Roboto" panose="02000000000000000000" pitchFamily="2" charset="0"/>
              </a:rPr>
              <a:t>Timers</a:t>
            </a:r>
          </a:p>
        </p:txBody>
      </p:sp>
      <p:pic>
        <p:nvPicPr>
          <p:cNvPr id="12" name="Picture 11">
            <a:extLst>
              <a:ext uri="{FF2B5EF4-FFF2-40B4-BE49-F238E27FC236}">
                <a16:creationId xmlns:a16="http://schemas.microsoft.com/office/drawing/2014/main" id="{D9662424-61E5-D2DD-3FF1-1ED09D9A894E}"/>
              </a:ext>
            </a:extLst>
          </p:cNvPr>
          <p:cNvPicPr>
            <a:picLocks noChangeAspect="1"/>
          </p:cNvPicPr>
          <p:nvPr/>
        </p:nvPicPr>
        <p:blipFill>
          <a:blip r:embed="rId6"/>
          <a:stretch>
            <a:fillRect/>
          </a:stretch>
        </p:blipFill>
        <p:spPr>
          <a:xfrm>
            <a:off x="7993931" y="6527703"/>
            <a:ext cx="3740810" cy="1205716"/>
          </a:xfrm>
          <a:prstGeom prst="rect">
            <a:avLst/>
          </a:prstGeom>
        </p:spPr>
      </p:pic>
      <p:pic>
        <p:nvPicPr>
          <p:cNvPr id="14" name="Picture 13">
            <a:extLst>
              <a:ext uri="{FF2B5EF4-FFF2-40B4-BE49-F238E27FC236}">
                <a16:creationId xmlns:a16="http://schemas.microsoft.com/office/drawing/2014/main" id="{619C755C-523D-E59E-6320-9E37A40DF36E}"/>
              </a:ext>
            </a:extLst>
          </p:cNvPr>
          <p:cNvPicPr>
            <a:picLocks noChangeAspect="1"/>
          </p:cNvPicPr>
          <p:nvPr/>
        </p:nvPicPr>
        <p:blipFill>
          <a:blip r:embed="rId7"/>
          <a:stretch>
            <a:fillRect/>
          </a:stretch>
        </p:blipFill>
        <p:spPr>
          <a:xfrm>
            <a:off x="7745117" y="7822867"/>
            <a:ext cx="4238437" cy="973492"/>
          </a:xfrm>
          <a:prstGeom prst="rect">
            <a:avLst/>
          </a:prstGeom>
        </p:spPr>
      </p:pic>
    </p:spTree>
    <p:extLst>
      <p:ext uri="{BB962C8B-B14F-4D97-AF65-F5344CB8AC3E}">
        <p14:creationId xmlns:p14="http://schemas.microsoft.com/office/powerpoint/2010/main" val="352242275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xfrm>
            <a:off x="279399" y="0"/>
            <a:ext cx="6223001" cy="1587021"/>
          </a:xfrm>
          <a:prstGeom prst="rect">
            <a:avLst/>
          </a:prstGeom>
        </p:spPr>
        <p:txBody>
          <a:bodyPr/>
          <a:lstStyle/>
          <a:p>
            <a:pPr lvl="0" algn="l">
              <a:defRPr sz="1800"/>
            </a:pPr>
            <a:r>
              <a:rPr lang="en-US" sz="5400" dirty="0" err="1">
                <a:solidFill>
                  <a:srgbClr val="F2802A"/>
                </a:solidFill>
              </a:rPr>
              <a:t>Modello</a:t>
            </a:r>
            <a:r>
              <a:rPr lang="en-US" sz="5400" dirty="0">
                <a:solidFill>
                  <a:srgbClr val="F2802A"/>
                </a:solidFill>
              </a:rPr>
              <a:t> i Collection</a:t>
            </a:r>
            <a:endParaRPr sz="6600" dirty="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 name="Picture 2" descr="Flag of Italy - Wikipedia">
            <a:extLst>
              <a:ext uri="{FF2B5EF4-FFF2-40B4-BE49-F238E27FC236}">
                <a16:creationId xmlns:a16="http://schemas.microsoft.com/office/drawing/2014/main" id="{D24AC7BF-0F18-3DE4-EB99-4D029BC53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077" y="306764"/>
            <a:ext cx="1460239" cy="973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athroom with a glass shower and a bathtub&#10;&#10;Description automatically generated">
            <a:extLst>
              <a:ext uri="{FF2B5EF4-FFF2-40B4-BE49-F238E27FC236}">
                <a16:creationId xmlns:a16="http://schemas.microsoft.com/office/drawing/2014/main" id="{F001B4B4-3FC2-E130-AB04-4061AAE9D0F3}"/>
              </a:ext>
            </a:extLst>
          </p:cNvPr>
          <p:cNvPicPr>
            <a:picLocks noChangeAspect="1"/>
          </p:cNvPicPr>
          <p:nvPr/>
        </p:nvPicPr>
        <p:blipFill>
          <a:blip r:embed="rId5">
            <a:extLst>
              <a:ext uri="{28A0092B-C50C-407E-A947-70E740481C1C}">
                <a14:useLocalDpi xmlns:a14="http://schemas.microsoft.com/office/drawing/2010/main" val="0"/>
              </a:ext>
            </a:extLst>
          </a:blip>
          <a:srcRect t="17423"/>
          <a:stretch/>
        </p:blipFill>
        <p:spPr>
          <a:xfrm>
            <a:off x="7854617" y="214290"/>
            <a:ext cx="4433635" cy="6198178"/>
          </a:xfrm>
          <a:prstGeom prst="rect">
            <a:avLst/>
          </a:prstGeom>
        </p:spPr>
      </p:pic>
      <p:sp>
        <p:nvSpPr>
          <p:cNvPr id="3" name="Text Placeholder 3">
            <a:extLst>
              <a:ext uri="{FF2B5EF4-FFF2-40B4-BE49-F238E27FC236}">
                <a16:creationId xmlns:a16="http://schemas.microsoft.com/office/drawing/2014/main" id="{0FCCC652-C282-8435-1473-E945A8502F72}"/>
              </a:ext>
            </a:extLst>
          </p:cNvPr>
          <p:cNvSpPr txBox="1">
            <a:spLocks/>
          </p:cNvSpPr>
          <p:nvPr/>
        </p:nvSpPr>
        <p:spPr>
          <a:xfrm>
            <a:off x="162544" y="1272224"/>
            <a:ext cx="6882200" cy="77018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marL="342900" indent="-342900" defTabSz="584200">
              <a:spcBef>
                <a:spcPts val="3200"/>
              </a:spcBef>
              <a:buSzPct val="75000"/>
              <a:buChar char="•"/>
              <a:defRPr sz="2800">
                <a:latin typeface="Helvetica Light"/>
                <a:ea typeface="Helvetica Light"/>
                <a:cs typeface="Helvetica Light"/>
                <a:sym typeface="Helvetica Light"/>
              </a:defRPr>
            </a:lvl1pPr>
            <a:lvl2pPr marL="685800" indent="-342900" defTabSz="584200">
              <a:spcBef>
                <a:spcPts val="3200"/>
              </a:spcBef>
              <a:buSzPct val="75000"/>
              <a:buChar char="•"/>
              <a:defRPr sz="2800">
                <a:latin typeface="Helvetica Light"/>
                <a:ea typeface="Helvetica Light"/>
                <a:cs typeface="Helvetica Light"/>
                <a:sym typeface="Helvetica Light"/>
              </a:defRPr>
            </a:lvl2pPr>
            <a:lvl3pPr marL="1028700" indent="-342900" defTabSz="584200">
              <a:spcBef>
                <a:spcPts val="3200"/>
              </a:spcBef>
              <a:buSzPct val="75000"/>
              <a:buChar char="•"/>
              <a:defRPr sz="2800">
                <a:latin typeface="Helvetica Light"/>
                <a:ea typeface="Helvetica Light"/>
                <a:cs typeface="Helvetica Light"/>
                <a:sym typeface="Helvetica Light"/>
              </a:defRPr>
            </a:lvl3pPr>
            <a:lvl4pPr marL="1371600" indent="-342900" defTabSz="584200">
              <a:spcBef>
                <a:spcPts val="3200"/>
              </a:spcBef>
              <a:buSzPct val="75000"/>
              <a:buChar char="•"/>
              <a:defRPr sz="2800">
                <a:latin typeface="Helvetica Light"/>
                <a:ea typeface="Helvetica Light"/>
                <a:cs typeface="Helvetica Light"/>
                <a:sym typeface="Helvetica Light"/>
              </a:defRPr>
            </a:lvl4pPr>
            <a:lvl5pPr marL="1714500" indent="-342900" defTabSz="584200">
              <a:spcBef>
                <a:spcPts val="3200"/>
              </a:spcBef>
              <a:buSzPct val="75000"/>
              <a:buChar char="•"/>
              <a:defRPr sz="28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a:lstStyle>
          <a:p>
            <a:pPr marL="0" indent="0" algn="l">
              <a:buFontTx/>
              <a:buNone/>
            </a:pPr>
            <a:r>
              <a:rPr lang="en-US" u="sng" dirty="0">
                <a:latin typeface="Roboto" panose="02000000000000000000" pitchFamily="2" charset="0"/>
                <a:ea typeface="Roboto" panose="02000000000000000000" pitchFamily="2" charset="0"/>
              </a:rPr>
              <a:t>How to order:</a:t>
            </a:r>
            <a:endParaRPr lang="en-US" dirty="0">
              <a:latin typeface="Roboto" panose="02000000000000000000" pitchFamily="2" charset="0"/>
              <a:ea typeface="Roboto" panose="02000000000000000000" pitchFamily="2" charset="0"/>
            </a:endParaRPr>
          </a:p>
          <a:p>
            <a:pPr algn="l"/>
            <a:r>
              <a:rPr lang="en-US" dirty="0">
                <a:latin typeface="Roboto" panose="02000000000000000000" pitchFamily="2" charset="0"/>
                <a:ea typeface="Roboto" panose="02000000000000000000" pitchFamily="2" charset="0"/>
              </a:rPr>
              <a:t>Select bar length, quantity, style and finish</a:t>
            </a:r>
          </a:p>
          <a:p>
            <a:pPr algn="l"/>
            <a:r>
              <a:rPr lang="en-US" dirty="0">
                <a:latin typeface="Roboto" panose="02000000000000000000" pitchFamily="2" charset="0"/>
                <a:ea typeface="Roboto" panose="02000000000000000000" pitchFamily="2" charset="0"/>
              </a:rPr>
              <a:t>Choose a controller:</a:t>
            </a:r>
          </a:p>
          <a:p>
            <a:pPr lvl="1" algn="l"/>
            <a:r>
              <a:rPr lang="en-US" dirty="0">
                <a:latin typeface="Roboto" panose="02000000000000000000" pitchFamily="2" charset="0"/>
                <a:ea typeface="Roboto" panose="02000000000000000000" pitchFamily="2" charset="0"/>
              </a:rPr>
              <a:t>Standard Touch DHC </a:t>
            </a:r>
          </a:p>
          <a:p>
            <a:pPr lvl="1" algn="l"/>
            <a:r>
              <a:rPr lang="en-US" dirty="0">
                <a:latin typeface="Roboto" panose="02000000000000000000" pitchFamily="2" charset="0"/>
                <a:ea typeface="Roboto" panose="02000000000000000000" pitchFamily="2" charset="0"/>
              </a:rPr>
              <a:t>Remote Touch DHC – recommended when selecting 2+ bars</a:t>
            </a:r>
          </a:p>
          <a:p>
            <a:pPr lvl="2" algn="l">
              <a:buFont typeface="Courier New" panose="02070309020205020404" pitchFamily="49" charset="0"/>
              <a:buChar char="o"/>
            </a:pPr>
            <a:r>
              <a:rPr lang="en-US" dirty="0">
                <a:latin typeface="Roboto" panose="02000000000000000000" pitchFamily="2" charset="0"/>
                <a:ea typeface="Roboto" panose="02000000000000000000" pitchFamily="2" charset="0"/>
              </a:rPr>
              <a:t>Needs 1 concealed wall box per bar</a:t>
            </a:r>
          </a:p>
          <a:p>
            <a:pPr marL="0" indent="0" algn="l">
              <a:buFontTx/>
              <a:buNone/>
            </a:pPr>
            <a:r>
              <a:rPr lang="en-US" u="sng" dirty="0">
                <a:latin typeface="Roboto" panose="02000000000000000000" pitchFamily="2" charset="0"/>
                <a:ea typeface="Roboto" panose="02000000000000000000" pitchFamily="2" charset="0"/>
              </a:rPr>
              <a:t>Options:</a:t>
            </a:r>
          </a:p>
          <a:p>
            <a:pPr algn="l"/>
            <a:r>
              <a:rPr lang="en-US" dirty="0">
                <a:latin typeface="Roboto" panose="02000000000000000000" pitchFamily="2" charset="0"/>
                <a:ea typeface="Roboto" panose="02000000000000000000" pitchFamily="2" charset="0"/>
              </a:rPr>
              <a:t>Timers</a:t>
            </a:r>
          </a:p>
        </p:txBody>
      </p:sp>
      <p:pic>
        <p:nvPicPr>
          <p:cNvPr id="9" name="Picture 8">
            <a:extLst>
              <a:ext uri="{FF2B5EF4-FFF2-40B4-BE49-F238E27FC236}">
                <a16:creationId xmlns:a16="http://schemas.microsoft.com/office/drawing/2014/main" id="{C8E6F9C7-4DD5-CD06-8616-0D8BCEC0AC36}"/>
              </a:ext>
            </a:extLst>
          </p:cNvPr>
          <p:cNvPicPr>
            <a:picLocks noChangeAspect="1"/>
          </p:cNvPicPr>
          <p:nvPr/>
        </p:nvPicPr>
        <p:blipFill>
          <a:blip r:embed="rId6"/>
          <a:stretch>
            <a:fillRect/>
          </a:stretch>
        </p:blipFill>
        <p:spPr>
          <a:xfrm>
            <a:off x="8292210" y="6462115"/>
            <a:ext cx="3558448" cy="1397381"/>
          </a:xfrm>
          <a:prstGeom prst="rect">
            <a:avLst/>
          </a:prstGeom>
        </p:spPr>
      </p:pic>
      <p:pic>
        <p:nvPicPr>
          <p:cNvPr id="12" name="Picture 11">
            <a:extLst>
              <a:ext uri="{FF2B5EF4-FFF2-40B4-BE49-F238E27FC236}">
                <a16:creationId xmlns:a16="http://schemas.microsoft.com/office/drawing/2014/main" id="{C3F33ABB-FEE8-6A9C-DF8B-6E5E16D2CABA}"/>
              </a:ext>
            </a:extLst>
          </p:cNvPr>
          <p:cNvPicPr>
            <a:picLocks noChangeAspect="1"/>
          </p:cNvPicPr>
          <p:nvPr/>
        </p:nvPicPr>
        <p:blipFill>
          <a:blip r:embed="rId7"/>
          <a:stretch>
            <a:fillRect/>
          </a:stretch>
        </p:blipFill>
        <p:spPr>
          <a:xfrm>
            <a:off x="6886806" y="7874630"/>
            <a:ext cx="6024286" cy="731520"/>
          </a:xfrm>
          <a:prstGeom prst="rect">
            <a:avLst/>
          </a:prstGeom>
        </p:spPr>
      </p:pic>
    </p:spTree>
    <p:extLst>
      <p:ext uri="{BB962C8B-B14F-4D97-AF65-F5344CB8AC3E}">
        <p14:creationId xmlns:p14="http://schemas.microsoft.com/office/powerpoint/2010/main" val="37671807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title"/>
          </p:nvPr>
        </p:nvSpPr>
        <p:spPr>
          <a:xfrm>
            <a:off x="380999" y="-152400"/>
            <a:ext cx="6657754" cy="1769056"/>
          </a:xfrm>
          <a:prstGeom prst="rect">
            <a:avLst/>
          </a:prstGeom>
        </p:spPr>
        <p:txBody>
          <a:bodyPr>
            <a:normAutofit/>
          </a:bodyPr>
          <a:lstStyle>
            <a:lvl1pPr algn="l"/>
          </a:lstStyle>
          <a:p>
            <a:pPr lvl="0">
              <a:defRPr sz="1800"/>
            </a:pPr>
            <a:r>
              <a:rPr lang="en-US" sz="6600">
                <a:solidFill>
                  <a:srgbClr val="F2802A"/>
                </a:solidFill>
              </a:rPr>
              <a:t>TRADITIONAL COLLECTION</a:t>
            </a:r>
            <a:endParaRPr sz="6600">
              <a:solidFill>
                <a:srgbClr val="F2802A"/>
              </a:solidFill>
            </a:endParaRPr>
          </a:p>
        </p:txBody>
      </p:sp>
      <p:sp>
        <p:nvSpPr>
          <p:cNvPr id="8" name="Rectangle 7"/>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6146" name="Picture 2" descr="Flag of China | Britannica">
            <a:extLst>
              <a:ext uri="{FF2B5EF4-FFF2-40B4-BE49-F238E27FC236}">
                <a16:creationId xmlns:a16="http://schemas.microsoft.com/office/drawing/2014/main" id="{BF702877-19DE-900E-F7E4-7F090AD02B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8753" y="379229"/>
            <a:ext cx="1060625" cy="7057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BEE096-D1CA-36F0-8B0A-B58E8E428E90}"/>
              </a:ext>
            </a:extLst>
          </p:cNvPr>
          <p:cNvPicPr>
            <a:picLocks noChangeAspect="1"/>
          </p:cNvPicPr>
          <p:nvPr/>
        </p:nvPicPr>
        <p:blipFill>
          <a:blip r:embed="rId5"/>
          <a:srcRect l="5556" t="6390" r="8018" b="7365"/>
          <a:stretch/>
        </p:blipFill>
        <p:spPr>
          <a:xfrm>
            <a:off x="7927232" y="1616655"/>
            <a:ext cx="4443212" cy="4662152"/>
          </a:xfrm>
          <a:prstGeom prst="rect">
            <a:avLst/>
          </a:prstGeom>
        </p:spPr>
      </p:pic>
      <p:pic>
        <p:nvPicPr>
          <p:cNvPr id="3" name="Picture 2">
            <a:extLst>
              <a:ext uri="{FF2B5EF4-FFF2-40B4-BE49-F238E27FC236}">
                <a16:creationId xmlns:a16="http://schemas.microsoft.com/office/drawing/2014/main" id="{EE60FBCD-725B-1444-21BE-5A0B6E76486F}"/>
              </a:ext>
            </a:extLst>
          </p:cNvPr>
          <p:cNvPicPr>
            <a:picLocks noChangeAspect="1"/>
          </p:cNvPicPr>
          <p:nvPr/>
        </p:nvPicPr>
        <p:blipFill>
          <a:blip r:embed="rId6"/>
          <a:stretch>
            <a:fillRect/>
          </a:stretch>
        </p:blipFill>
        <p:spPr>
          <a:xfrm>
            <a:off x="7569065" y="7829430"/>
            <a:ext cx="5325218" cy="857370"/>
          </a:xfrm>
          <a:prstGeom prst="rect">
            <a:avLst/>
          </a:prstGeom>
        </p:spPr>
      </p:pic>
      <p:pic>
        <p:nvPicPr>
          <p:cNvPr id="5" name="Picture 4">
            <a:extLst>
              <a:ext uri="{FF2B5EF4-FFF2-40B4-BE49-F238E27FC236}">
                <a16:creationId xmlns:a16="http://schemas.microsoft.com/office/drawing/2014/main" id="{B7629171-A66A-35F4-8DF0-0D6DAE3FCDEC}"/>
              </a:ext>
            </a:extLst>
          </p:cNvPr>
          <p:cNvPicPr>
            <a:picLocks noChangeAspect="1"/>
          </p:cNvPicPr>
          <p:nvPr/>
        </p:nvPicPr>
        <p:blipFill>
          <a:blip r:embed="rId7"/>
          <a:stretch>
            <a:fillRect/>
          </a:stretch>
        </p:blipFill>
        <p:spPr>
          <a:xfrm>
            <a:off x="8211393" y="6271347"/>
            <a:ext cx="3874889" cy="1388247"/>
          </a:xfrm>
          <a:prstGeom prst="rect">
            <a:avLst/>
          </a:prstGeom>
        </p:spPr>
      </p:pic>
      <p:sp>
        <p:nvSpPr>
          <p:cNvPr id="12" name="Shape 47">
            <a:extLst>
              <a:ext uri="{FF2B5EF4-FFF2-40B4-BE49-F238E27FC236}">
                <a16:creationId xmlns:a16="http://schemas.microsoft.com/office/drawing/2014/main" id="{7AC23100-E1AB-1971-08C7-1489797B8FB6}"/>
              </a:ext>
            </a:extLst>
          </p:cNvPr>
          <p:cNvSpPr>
            <a:spLocks noGrp="1"/>
          </p:cNvSpPr>
          <p:nvPr>
            <p:ph type="body" idx="1"/>
          </p:nvPr>
        </p:nvSpPr>
        <p:spPr>
          <a:xfrm>
            <a:off x="573147" y="1531088"/>
            <a:ext cx="6273458" cy="4747719"/>
          </a:xfrm>
          <a:prstGeom prst="rect">
            <a:avLst/>
          </a:prstGeom>
        </p:spPr>
        <p:txBody>
          <a:bodyPr>
            <a:normAutofit/>
          </a:bodyPr>
          <a:lstStyle/>
          <a:p>
            <a:pPr marL="0" indent="0" algn="l">
              <a:spcBef>
                <a:spcPts val="3000"/>
              </a:spcBef>
              <a:buSzTx/>
              <a:buNone/>
              <a:defRPr sz="1800"/>
            </a:pPr>
            <a:r>
              <a:rPr lang="en-US" sz="2400" u="sng" dirty="0">
                <a:latin typeface="Roboto" panose="02000000000000000000" pitchFamily="2" charset="0"/>
                <a:ea typeface="Roboto" panose="02000000000000000000" pitchFamily="2" charset="0"/>
              </a:rPr>
              <a:t>How to Order</a:t>
            </a:r>
            <a:r>
              <a:rPr lang="en-US" sz="2400" dirty="0">
                <a:latin typeface="Roboto" panose="02000000000000000000" pitchFamily="2" charset="0"/>
                <a:ea typeface="Roboto" panose="02000000000000000000" pitchFamily="2" charset="0"/>
              </a:rPr>
              <a:t>:</a:t>
            </a:r>
          </a:p>
          <a:p>
            <a:pPr marL="0" indent="0" algn="l">
              <a:spcBef>
                <a:spcPts val="3000"/>
              </a:spcBef>
              <a:buSzTx/>
              <a:buNone/>
              <a:defRPr sz="1800"/>
            </a:pPr>
            <a:r>
              <a:rPr lang="en-US" sz="2400" dirty="0">
                <a:latin typeface="Roboto" panose="02000000000000000000" pitchFamily="2" charset="0"/>
                <a:ea typeface="Roboto" panose="02000000000000000000" pitchFamily="2" charset="0"/>
              </a:rPr>
              <a:t>You will </a:t>
            </a:r>
            <a:r>
              <a:rPr lang="en-US" sz="2400" b="1" dirty="0">
                <a:latin typeface="Roboto" panose="02000000000000000000" pitchFamily="2" charset="0"/>
                <a:ea typeface="Roboto" panose="02000000000000000000" pitchFamily="2" charset="0"/>
              </a:rPr>
              <a:t>need</a:t>
            </a:r>
            <a:r>
              <a:rPr lang="en-US" sz="2400" dirty="0">
                <a:latin typeface="Roboto" panose="02000000000000000000" pitchFamily="2" charset="0"/>
                <a:ea typeface="Roboto" panose="02000000000000000000" pitchFamily="2" charset="0"/>
              </a:rPr>
              <a:t> to order two line items for a complete product:</a:t>
            </a:r>
          </a:p>
          <a:p>
            <a:pPr algn="l">
              <a:spcBef>
                <a:spcPts val="3000"/>
              </a:spcBef>
              <a:buSzTx/>
              <a:defRPr sz="1800"/>
            </a:pPr>
            <a:r>
              <a:rPr lang="en-US" sz="2400" dirty="0">
                <a:latin typeface="Roboto" panose="02000000000000000000" pitchFamily="2" charset="0"/>
                <a:ea typeface="Roboto" panose="02000000000000000000" pitchFamily="2" charset="0"/>
              </a:rPr>
              <a:t>Select towel rack size &amp; finish</a:t>
            </a:r>
          </a:p>
          <a:p>
            <a:pPr algn="l">
              <a:spcBef>
                <a:spcPts val="3000"/>
              </a:spcBef>
              <a:buSzTx/>
              <a:defRPr sz="1800"/>
            </a:pPr>
            <a:r>
              <a:rPr lang="en-US" sz="2400" dirty="0">
                <a:latin typeface="Roboto" panose="02000000000000000000" pitchFamily="2" charset="0"/>
                <a:ea typeface="Roboto" panose="02000000000000000000" pitchFamily="2" charset="0"/>
              </a:rPr>
              <a:t>Select timer or on/off switch – no integrated switch</a:t>
            </a:r>
          </a:p>
          <a:p>
            <a:pPr marL="0" indent="0" algn="l">
              <a:spcBef>
                <a:spcPts val="3000"/>
              </a:spcBef>
              <a:buSzTx/>
              <a:buNone/>
              <a:defRPr sz="1800"/>
            </a:pP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874513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p:cNvSpPr>
          <p:nvPr>
            <p:ph type="title"/>
          </p:nvPr>
        </p:nvSpPr>
        <p:spPr>
          <a:xfrm>
            <a:off x="273049" y="-152400"/>
            <a:ext cx="6229351" cy="1739422"/>
          </a:xfrm>
          <a:prstGeom prst="rect">
            <a:avLst/>
          </a:prstGeom>
        </p:spPr>
        <p:txBody>
          <a:bodyPr>
            <a:normAutofit/>
          </a:bodyPr>
          <a:lstStyle/>
          <a:p>
            <a:pPr lvl="0" algn="l">
              <a:defRPr sz="1800"/>
            </a:pPr>
            <a:r>
              <a:rPr lang="en-US" sz="6600">
                <a:solidFill>
                  <a:srgbClr val="F2802A"/>
                </a:solidFill>
              </a:rPr>
              <a:t>RADIANT COLLECTION</a:t>
            </a:r>
            <a:endParaRPr sz="6600">
              <a:solidFill>
                <a:srgbClr val="F2802A"/>
              </a:solidFill>
            </a:endParaRPr>
          </a:p>
        </p:txBody>
      </p:sp>
      <p:sp>
        <p:nvSpPr>
          <p:cNvPr id="10" name="Rectangle 9"/>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 name="Picture 2" descr="Flag of China | Britannica">
            <a:extLst>
              <a:ext uri="{FF2B5EF4-FFF2-40B4-BE49-F238E27FC236}">
                <a16:creationId xmlns:a16="http://schemas.microsoft.com/office/drawing/2014/main" id="{4CF9B385-FF1E-3AFA-BBC4-D617400A4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635" y="431061"/>
            <a:ext cx="1292539" cy="8601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white bathtub in a bathroom&#10;&#10;Description automatically generated">
            <a:extLst>
              <a:ext uri="{FF2B5EF4-FFF2-40B4-BE49-F238E27FC236}">
                <a16:creationId xmlns:a16="http://schemas.microsoft.com/office/drawing/2014/main" id="{C5EDD552-BD38-024A-FEE1-1FFC0ADA11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7400" y="333339"/>
            <a:ext cx="3251200" cy="4876800"/>
          </a:xfrm>
          <a:prstGeom prst="rect">
            <a:avLst/>
          </a:prstGeom>
        </p:spPr>
      </p:pic>
      <p:pic>
        <p:nvPicPr>
          <p:cNvPr id="4" name="Picture 3">
            <a:extLst>
              <a:ext uri="{FF2B5EF4-FFF2-40B4-BE49-F238E27FC236}">
                <a16:creationId xmlns:a16="http://schemas.microsoft.com/office/drawing/2014/main" id="{E190B62F-458A-E3A1-5838-450D3624372D}"/>
              </a:ext>
            </a:extLst>
          </p:cNvPr>
          <p:cNvPicPr>
            <a:picLocks noChangeAspect="1"/>
          </p:cNvPicPr>
          <p:nvPr/>
        </p:nvPicPr>
        <p:blipFill>
          <a:blip r:embed="rId6"/>
          <a:stretch>
            <a:fillRect/>
          </a:stretch>
        </p:blipFill>
        <p:spPr>
          <a:xfrm>
            <a:off x="8673226" y="5210139"/>
            <a:ext cx="2719547" cy="1173138"/>
          </a:xfrm>
          <a:prstGeom prst="rect">
            <a:avLst/>
          </a:prstGeom>
        </p:spPr>
      </p:pic>
      <p:pic>
        <p:nvPicPr>
          <p:cNvPr id="7" name="Picture 6">
            <a:extLst>
              <a:ext uri="{FF2B5EF4-FFF2-40B4-BE49-F238E27FC236}">
                <a16:creationId xmlns:a16="http://schemas.microsoft.com/office/drawing/2014/main" id="{6504B41A-2DF1-6377-2271-4F1B83778662}"/>
              </a:ext>
            </a:extLst>
          </p:cNvPr>
          <p:cNvPicPr>
            <a:picLocks noChangeAspect="1"/>
          </p:cNvPicPr>
          <p:nvPr/>
        </p:nvPicPr>
        <p:blipFill>
          <a:blip r:embed="rId7"/>
          <a:stretch>
            <a:fillRect/>
          </a:stretch>
        </p:blipFill>
        <p:spPr>
          <a:xfrm>
            <a:off x="7718618" y="6417035"/>
            <a:ext cx="4628765" cy="2408324"/>
          </a:xfrm>
          <a:prstGeom prst="rect">
            <a:avLst/>
          </a:prstGeom>
        </p:spPr>
      </p:pic>
      <p:sp>
        <p:nvSpPr>
          <p:cNvPr id="6" name="Text Placeholder 3">
            <a:extLst>
              <a:ext uri="{FF2B5EF4-FFF2-40B4-BE49-F238E27FC236}">
                <a16:creationId xmlns:a16="http://schemas.microsoft.com/office/drawing/2014/main" id="{9E9153CE-0A85-3D3D-036D-3EC5D9E6068C}"/>
              </a:ext>
            </a:extLst>
          </p:cNvPr>
          <p:cNvSpPr>
            <a:spLocks noGrp="1"/>
          </p:cNvSpPr>
          <p:nvPr>
            <p:ph type="body" idx="1"/>
          </p:nvPr>
        </p:nvSpPr>
        <p:spPr>
          <a:xfrm>
            <a:off x="813234" y="2099068"/>
            <a:ext cx="5334000" cy="6286500"/>
          </a:xfrm>
        </p:spPr>
        <p:txBody>
          <a:bodyPr>
            <a:normAutofit/>
          </a:bodyPr>
          <a:lstStyle/>
          <a:p>
            <a:pPr marL="0" indent="0" algn="l">
              <a:lnSpc>
                <a:spcPct val="110000"/>
              </a:lnSpc>
              <a:spcBef>
                <a:spcPts val="3000"/>
              </a:spcBef>
              <a:buSzTx/>
              <a:buNone/>
              <a:defRPr sz="1800"/>
            </a:pPr>
            <a:r>
              <a:rPr lang="en-US" sz="2800" u="sng" dirty="0">
                <a:latin typeface="Roboto" panose="02000000000000000000" pitchFamily="2" charset="0"/>
                <a:ea typeface="Roboto" panose="02000000000000000000" pitchFamily="2" charset="0"/>
              </a:rPr>
              <a:t>How to Order</a:t>
            </a:r>
            <a:r>
              <a:rPr lang="en-US" sz="2800" dirty="0">
                <a:latin typeface="Roboto" panose="02000000000000000000" pitchFamily="2" charset="0"/>
                <a:ea typeface="Roboto" panose="02000000000000000000" pitchFamily="2" charset="0"/>
              </a:rPr>
              <a:t>:</a:t>
            </a:r>
          </a:p>
          <a:p>
            <a:pPr algn="l">
              <a:lnSpc>
                <a:spcPct val="110000"/>
              </a:lnSpc>
              <a:spcBef>
                <a:spcPts val="3000"/>
              </a:spcBef>
              <a:buSzTx/>
              <a:defRPr sz="1800"/>
            </a:pPr>
            <a:r>
              <a:rPr lang="en-US" sz="2800" dirty="0">
                <a:latin typeface="Roboto" panose="02000000000000000000" pitchFamily="2" charset="0"/>
                <a:ea typeface="Roboto" panose="02000000000000000000" pitchFamily="2" charset="0"/>
              </a:rPr>
              <a:t>All you </a:t>
            </a:r>
            <a:r>
              <a:rPr lang="en-US" sz="2800" i="1" u="sng" dirty="0">
                <a:latin typeface="Roboto" panose="02000000000000000000" pitchFamily="2" charset="0"/>
                <a:ea typeface="Roboto" panose="02000000000000000000" pitchFamily="2" charset="0"/>
              </a:rPr>
              <a:t>need</a:t>
            </a:r>
            <a:r>
              <a:rPr lang="en-US" sz="2800" dirty="0">
                <a:latin typeface="Roboto" panose="02000000000000000000" pitchFamily="2" charset="0"/>
                <a:ea typeface="Roboto" panose="02000000000000000000" pitchFamily="2" charset="0"/>
              </a:rPr>
              <a:t> to order for a complete product is the towel rack itself. </a:t>
            </a:r>
          </a:p>
          <a:p>
            <a:pPr marL="0" indent="0" algn="l">
              <a:lnSpc>
                <a:spcPct val="110000"/>
              </a:lnSpc>
              <a:spcBef>
                <a:spcPts val="3000"/>
              </a:spcBef>
              <a:buSzTx/>
              <a:buNone/>
              <a:defRPr sz="1800"/>
            </a:pPr>
            <a:r>
              <a:rPr lang="en-US" sz="2800" i="1" u="sng" dirty="0">
                <a:latin typeface="Roboto" panose="02000000000000000000" pitchFamily="2" charset="0"/>
                <a:ea typeface="Roboto" panose="02000000000000000000" pitchFamily="2" charset="0"/>
              </a:rPr>
              <a:t>Options:</a:t>
            </a:r>
          </a:p>
          <a:p>
            <a:pPr algn="l">
              <a:lnSpc>
                <a:spcPct val="110000"/>
              </a:lnSpc>
              <a:spcBef>
                <a:spcPts val="3000"/>
              </a:spcBef>
              <a:buSzTx/>
              <a:defRPr sz="1800"/>
            </a:pPr>
            <a:r>
              <a:rPr lang="en-US" sz="2800" dirty="0">
                <a:latin typeface="Roboto" panose="02000000000000000000" pitchFamily="2" charset="0"/>
                <a:ea typeface="Roboto" panose="02000000000000000000" pitchFamily="2" charset="0"/>
              </a:rPr>
              <a:t>Timers</a:t>
            </a:r>
          </a:p>
          <a:p>
            <a:pPr algn="l">
              <a:lnSpc>
                <a:spcPct val="110000"/>
              </a:lnSpc>
              <a:spcBef>
                <a:spcPts val="3000"/>
              </a:spcBef>
              <a:buSzTx/>
              <a:defRPr sz="1800"/>
            </a:pPr>
            <a:r>
              <a:rPr lang="en-US" sz="2800" dirty="0">
                <a:latin typeface="Roboto" panose="02000000000000000000" pitchFamily="2" charset="0"/>
                <a:ea typeface="Roboto" panose="02000000000000000000" pitchFamily="2" charset="0"/>
              </a:rPr>
              <a:t>Double gang plate</a:t>
            </a:r>
          </a:p>
          <a:p>
            <a:endParaRPr lang="en-US" dirty="0"/>
          </a:p>
        </p:txBody>
      </p:sp>
    </p:spTree>
    <p:extLst>
      <p:ext uri="{BB962C8B-B14F-4D97-AF65-F5344CB8AC3E}">
        <p14:creationId xmlns:p14="http://schemas.microsoft.com/office/powerpoint/2010/main" val="18969931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380999" y="-152400"/>
            <a:ext cx="6121401" cy="1523522"/>
          </a:xfrm>
          <a:prstGeom prst="rect">
            <a:avLst/>
          </a:prstGeom>
        </p:spPr>
        <p:txBody>
          <a:bodyPr>
            <a:normAutofit/>
          </a:bodyPr>
          <a:lstStyle>
            <a:lvl1pPr algn="l" defTabSz="549148">
              <a:defRPr sz="7519"/>
            </a:lvl1pPr>
          </a:lstStyle>
          <a:p>
            <a:pPr lvl="0">
              <a:defRPr sz="1800"/>
            </a:pPr>
            <a:r>
              <a:rPr lang="en-US" sz="6600">
                <a:solidFill>
                  <a:srgbClr val="F2802A"/>
                </a:solidFill>
              </a:rPr>
              <a:t>SOLO COLLECTION</a:t>
            </a:r>
            <a:endParaRPr sz="6600">
              <a:solidFill>
                <a:srgbClr val="F2802A"/>
              </a:solidFill>
            </a:endParaRP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2" name="Picture 2" descr="Flag of China | Britannica">
            <a:extLst>
              <a:ext uri="{FF2B5EF4-FFF2-40B4-BE49-F238E27FC236}">
                <a16:creationId xmlns:a16="http://schemas.microsoft.com/office/drawing/2014/main" id="{915A5B94-05CE-1720-2A54-B957A4F8F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024" y="218614"/>
            <a:ext cx="1174376" cy="7814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athroom with a tub and plants&#10;&#10;Description automatically generated">
            <a:extLst>
              <a:ext uri="{FF2B5EF4-FFF2-40B4-BE49-F238E27FC236}">
                <a16:creationId xmlns:a16="http://schemas.microsoft.com/office/drawing/2014/main" id="{63F55B92-8E15-31A5-A886-2A4B37DBFCBD}"/>
              </a:ext>
            </a:extLst>
          </p:cNvPr>
          <p:cNvPicPr>
            <a:picLocks noChangeAspect="1"/>
          </p:cNvPicPr>
          <p:nvPr/>
        </p:nvPicPr>
        <p:blipFill>
          <a:blip r:embed="rId5" cstate="print">
            <a:extLst>
              <a:ext uri="{28A0092B-C50C-407E-A947-70E740481C1C}">
                <a14:useLocalDpi xmlns:a14="http://schemas.microsoft.com/office/drawing/2010/main" val="0"/>
              </a:ext>
            </a:extLst>
          </a:blip>
          <a:srcRect l="20334" r="8324"/>
          <a:stretch/>
        </p:blipFill>
        <p:spPr>
          <a:xfrm>
            <a:off x="6654457" y="1201010"/>
            <a:ext cx="5796136" cy="5414979"/>
          </a:xfrm>
          <a:prstGeom prst="rect">
            <a:avLst/>
          </a:prstGeom>
        </p:spPr>
      </p:pic>
      <p:pic>
        <p:nvPicPr>
          <p:cNvPr id="5" name="Picture 4">
            <a:extLst>
              <a:ext uri="{FF2B5EF4-FFF2-40B4-BE49-F238E27FC236}">
                <a16:creationId xmlns:a16="http://schemas.microsoft.com/office/drawing/2014/main" id="{BFBEC635-8726-9E08-48DA-B9F291B7C38B}"/>
              </a:ext>
            </a:extLst>
          </p:cNvPr>
          <p:cNvPicPr>
            <a:picLocks noChangeAspect="1"/>
          </p:cNvPicPr>
          <p:nvPr/>
        </p:nvPicPr>
        <p:blipFill>
          <a:blip r:embed="rId6"/>
          <a:stretch>
            <a:fillRect/>
          </a:stretch>
        </p:blipFill>
        <p:spPr>
          <a:xfrm>
            <a:off x="7615710" y="6680770"/>
            <a:ext cx="3873629" cy="1332528"/>
          </a:xfrm>
          <a:prstGeom prst="rect">
            <a:avLst/>
          </a:prstGeom>
        </p:spPr>
      </p:pic>
      <p:pic>
        <p:nvPicPr>
          <p:cNvPr id="8" name="Picture 7">
            <a:extLst>
              <a:ext uri="{FF2B5EF4-FFF2-40B4-BE49-F238E27FC236}">
                <a16:creationId xmlns:a16="http://schemas.microsoft.com/office/drawing/2014/main" id="{739DBFAD-3B08-5EE6-FE1D-A78485ED7EA4}"/>
              </a:ext>
            </a:extLst>
          </p:cNvPr>
          <p:cNvPicPr>
            <a:picLocks noChangeAspect="1"/>
          </p:cNvPicPr>
          <p:nvPr/>
        </p:nvPicPr>
        <p:blipFill>
          <a:blip r:embed="rId7"/>
          <a:stretch>
            <a:fillRect/>
          </a:stretch>
        </p:blipFill>
        <p:spPr>
          <a:xfrm>
            <a:off x="380999" y="6859253"/>
            <a:ext cx="5749583" cy="975561"/>
          </a:xfrm>
          <a:prstGeom prst="rect">
            <a:avLst/>
          </a:prstGeom>
        </p:spPr>
      </p:pic>
      <p:sp>
        <p:nvSpPr>
          <p:cNvPr id="11" name="Shape 47">
            <a:extLst>
              <a:ext uri="{FF2B5EF4-FFF2-40B4-BE49-F238E27FC236}">
                <a16:creationId xmlns:a16="http://schemas.microsoft.com/office/drawing/2014/main" id="{CD394394-273B-C00E-FF0D-DD907D149020}"/>
              </a:ext>
            </a:extLst>
          </p:cNvPr>
          <p:cNvSpPr txBox="1">
            <a:spLocks/>
          </p:cNvSpPr>
          <p:nvPr/>
        </p:nvSpPr>
        <p:spPr>
          <a:xfrm>
            <a:off x="304970" y="1330691"/>
            <a:ext cx="6273458" cy="469836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marL="342900" indent="-342900" defTabSz="584200">
              <a:spcBef>
                <a:spcPts val="3200"/>
              </a:spcBef>
              <a:buSzPct val="75000"/>
              <a:buChar char="•"/>
              <a:defRPr sz="2800">
                <a:latin typeface="Helvetica Light"/>
                <a:ea typeface="Helvetica Light"/>
                <a:cs typeface="Helvetica Light"/>
                <a:sym typeface="Helvetica Light"/>
              </a:defRPr>
            </a:lvl1pPr>
            <a:lvl2pPr marL="685800" indent="-342900" defTabSz="584200">
              <a:spcBef>
                <a:spcPts val="3200"/>
              </a:spcBef>
              <a:buSzPct val="75000"/>
              <a:buChar char="•"/>
              <a:defRPr sz="2800">
                <a:latin typeface="Helvetica Light"/>
                <a:ea typeface="Helvetica Light"/>
                <a:cs typeface="Helvetica Light"/>
                <a:sym typeface="Helvetica Light"/>
              </a:defRPr>
            </a:lvl2pPr>
            <a:lvl3pPr marL="1028700" indent="-342900" defTabSz="584200">
              <a:spcBef>
                <a:spcPts val="3200"/>
              </a:spcBef>
              <a:buSzPct val="75000"/>
              <a:buChar char="•"/>
              <a:defRPr sz="2800">
                <a:latin typeface="Helvetica Light"/>
                <a:ea typeface="Helvetica Light"/>
                <a:cs typeface="Helvetica Light"/>
                <a:sym typeface="Helvetica Light"/>
              </a:defRPr>
            </a:lvl3pPr>
            <a:lvl4pPr marL="1371600" indent="-342900" defTabSz="584200">
              <a:spcBef>
                <a:spcPts val="3200"/>
              </a:spcBef>
              <a:buSzPct val="75000"/>
              <a:buChar char="•"/>
              <a:defRPr sz="2800">
                <a:latin typeface="Helvetica Light"/>
                <a:ea typeface="Helvetica Light"/>
                <a:cs typeface="Helvetica Light"/>
                <a:sym typeface="Helvetica Light"/>
              </a:defRPr>
            </a:lvl4pPr>
            <a:lvl5pPr marL="1714500" indent="-342900" defTabSz="584200">
              <a:spcBef>
                <a:spcPts val="3200"/>
              </a:spcBef>
              <a:buSzPct val="75000"/>
              <a:buChar char="•"/>
              <a:defRPr sz="28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a:lstStyle>
          <a:p>
            <a:pPr marL="0" indent="0" algn="l">
              <a:spcBef>
                <a:spcPts val="3000"/>
              </a:spcBef>
              <a:buSzTx/>
              <a:buFontTx/>
              <a:buNone/>
              <a:defRPr sz="1800"/>
            </a:pPr>
            <a:r>
              <a:rPr lang="en-US" sz="2400" u="sng" dirty="0">
                <a:latin typeface="Roboto" panose="02000000000000000000" pitchFamily="2" charset="0"/>
                <a:ea typeface="Roboto" panose="02000000000000000000" pitchFamily="2" charset="0"/>
              </a:rPr>
              <a:t>How to Order</a:t>
            </a:r>
            <a:r>
              <a:rPr lang="en-US" sz="2400" dirty="0">
                <a:latin typeface="Roboto" panose="02000000000000000000" pitchFamily="2" charset="0"/>
                <a:ea typeface="Roboto" panose="02000000000000000000" pitchFamily="2" charset="0"/>
              </a:rPr>
              <a:t>:</a:t>
            </a:r>
          </a:p>
          <a:p>
            <a:pPr marL="0" indent="0" algn="l">
              <a:spcBef>
                <a:spcPts val="3000"/>
              </a:spcBef>
              <a:buSzTx/>
              <a:buFontTx/>
              <a:buNone/>
              <a:defRPr sz="1800"/>
            </a:pPr>
            <a:r>
              <a:rPr lang="en-US" sz="2400" dirty="0">
                <a:latin typeface="Roboto" panose="02000000000000000000" pitchFamily="2" charset="0"/>
                <a:ea typeface="Roboto" panose="02000000000000000000" pitchFamily="2" charset="0"/>
              </a:rPr>
              <a:t>You will </a:t>
            </a:r>
            <a:r>
              <a:rPr lang="en-US" sz="2400" b="1" dirty="0">
                <a:latin typeface="Roboto" panose="02000000000000000000" pitchFamily="2" charset="0"/>
                <a:ea typeface="Roboto" panose="02000000000000000000" pitchFamily="2" charset="0"/>
              </a:rPr>
              <a:t>need</a:t>
            </a:r>
            <a:r>
              <a:rPr lang="en-US" sz="2400" dirty="0">
                <a:latin typeface="Roboto" panose="02000000000000000000" pitchFamily="2" charset="0"/>
                <a:ea typeface="Roboto" panose="02000000000000000000" pitchFamily="2" charset="0"/>
              </a:rPr>
              <a:t> to order one line item for a complete product – that’s it!</a:t>
            </a:r>
          </a:p>
          <a:p>
            <a:pPr algn="l">
              <a:spcBef>
                <a:spcPts val="3000"/>
              </a:spcBef>
              <a:buSzTx/>
              <a:defRPr sz="1800"/>
            </a:pPr>
            <a:r>
              <a:rPr lang="en-US" sz="2400" dirty="0">
                <a:latin typeface="Roboto" panose="02000000000000000000" pitchFamily="2" charset="0"/>
                <a:ea typeface="Roboto" panose="02000000000000000000" pitchFamily="2" charset="0"/>
              </a:rPr>
              <a:t>Select towel rack size &amp; finish</a:t>
            </a:r>
          </a:p>
          <a:p>
            <a:pPr marL="0" indent="0" algn="l">
              <a:spcBef>
                <a:spcPts val="3000"/>
              </a:spcBef>
              <a:buSzTx/>
              <a:buFontTx/>
              <a:buNone/>
              <a:defRPr sz="1800"/>
            </a:pPr>
            <a:r>
              <a:rPr lang="en-US" sz="2400" i="1" u="sng" dirty="0">
                <a:latin typeface="Roboto" panose="02000000000000000000" pitchFamily="2" charset="0"/>
                <a:ea typeface="Roboto" panose="02000000000000000000" pitchFamily="2" charset="0"/>
              </a:rPr>
              <a:t>Options:</a:t>
            </a:r>
          </a:p>
          <a:p>
            <a:pPr algn="l">
              <a:spcBef>
                <a:spcPts val="3000"/>
              </a:spcBef>
              <a:buSzTx/>
              <a:defRPr sz="1800"/>
            </a:pPr>
            <a:r>
              <a:rPr lang="en-US" sz="2400" dirty="0">
                <a:latin typeface="Roboto" panose="02000000000000000000" pitchFamily="2" charset="0"/>
                <a:ea typeface="Roboto" panose="02000000000000000000" pitchFamily="2" charset="0"/>
              </a:rPr>
              <a:t>Plug-in programmable timer</a:t>
            </a:r>
          </a:p>
          <a:p>
            <a:pPr marL="0" indent="0" algn="l">
              <a:spcBef>
                <a:spcPts val="3000"/>
              </a:spcBef>
              <a:buSzTx/>
              <a:buFontTx/>
              <a:buNone/>
              <a:defRPr sz="1800"/>
            </a:pPr>
            <a:endParaRPr lang="en-US" sz="1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9492724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B6C9-CF58-9EEB-DCC3-597EB12AF444}"/>
              </a:ext>
            </a:extLst>
          </p:cNvPr>
          <p:cNvSpPr>
            <a:spLocks noGrp="1"/>
          </p:cNvSpPr>
          <p:nvPr>
            <p:ph type="title"/>
          </p:nvPr>
        </p:nvSpPr>
        <p:spPr>
          <a:xfrm>
            <a:off x="173831" y="288703"/>
            <a:ext cx="6891338" cy="1689100"/>
          </a:xfrm>
        </p:spPr>
        <p:txBody>
          <a:bodyPr/>
          <a:lstStyle/>
          <a:p>
            <a:r>
              <a:rPr lang="en-US" dirty="0">
                <a:solidFill>
                  <a:srgbClr val="F2802A"/>
                </a:solidFill>
              </a:rPr>
              <a:t>Swivel Collection</a:t>
            </a:r>
          </a:p>
        </p:txBody>
      </p:sp>
      <p:sp>
        <p:nvSpPr>
          <p:cNvPr id="3" name="Text Placeholder 2">
            <a:extLst>
              <a:ext uri="{FF2B5EF4-FFF2-40B4-BE49-F238E27FC236}">
                <a16:creationId xmlns:a16="http://schemas.microsoft.com/office/drawing/2014/main" id="{AA56A96F-30CD-B6AD-8AD3-29621A3C6044}"/>
              </a:ext>
            </a:extLst>
          </p:cNvPr>
          <p:cNvSpPr>
            <a:spLocks noGrp="1"/>
          </p:cNvSpPr>
          <p:nvPr>
            <p:ph type="body" idx="1"/>
          </p:nvPr>
        </p:nvSpPr>
        <p:spPr>
          <a:xfrm>
            <a:off x="952500" y="2431606"/>
            <a:ext cx="5334000" cy="4725988"/>
          </a:xfrm>
        </p:spPr>
        <p:txBody>
          <a:bodyPr/>
          <a:lstStyle/>
          <a:p>
            <a:pPr marL="0" indent="0" algn="l">
              <a:spcBef>
                <a:spcPts val="3000"/>
              </a:spcBef>
              <a:buSzTx/>
              <a:buFontTx/>
              <a:buNone/>
              <a:defRPr sz="1800"/>
            </a:pPr>
            <a:r>
              <a:rPr lang="en-US" sz="2800" u="sng" dirty="0">
                <a:latin typeface="Roboto" panose="02000000000000000000" pitchFamily="2" charset="0"/>
                <a:ea typeface="Roboto" panose="02000000000000000000" pitchFamily="2" charset="0"/>
              </a:rPr>
              <a:t>How to Order</a:t>
            </a:r>
            <a:r>
              <a:rPr lang="en-US" sz="2800" dirty="0">
                <a:latin typeface="Roboto" panose="02000000000000000000" pitchFamily="2" charset="0"/>
                <a:ea typeface="Roboto" panose="02000000000000000000" pitchFamily="2" charset="0"/>
              </a:rPr>
              <a:t>:</a:t>
            </a:r>
          </a:p>
          <a:p>
            <a:pPr marL="0" indent="0" algn="l">
              <a:spcBef>
                <a:spcPts val="3000"/>
              </a:spcBef>
              <a:buSzTx/>
              <a:buFontTx/>
              <a:buNone/>
              <a:defRPr sz="1800"/>
            </a:pPr>
            <a:r>
              <a:rPr lang="en-US" sz="2800" dirty="0">
                <a:latin typeface="Roboto" panose="02000000000000000000" pitchFamily="2" charset="0"/>
                <a:ea typeface="Roboto" panose="02000000000000000000" pitchFamily="2" charset="0"/>
              </a:rPr>
              <a:t>You will </a:t>
            </a:r>
            <a:r>
              <a:rPr lang="en-US" sz="2800" b="1" dirty="0">
                <a:latin typeface="Roboto" panose="02000000000000000000" pitchFamily="2" charset="0"/>
                <a:ea typeface="Roboto" panose="02000000000000000000" pitchFamily="2" charset="0"/>
              </a:rPr>
              <a:t>need</a:t>
            </a:r>
            <a:r>
              <a:rPr lang="en-US" sz="2800" dirty="0">
                <a:latin typeface="Roboto" panose="02000000000000000000" pitchFamily="2" charset="0"/>
                <a:ea typeface="Roboto" panose="02000000000000000000" pitchFamily="2" charset="0"/>
              </a:rPr>
              <a:t> to order one line item for a complete product – that’s it!</a:t>
            </a:r>
          </a:p>
          <a:p>
            <a:pPr algn="l">
              <a:spcBef>
                <a:spcPts val="3000"/>
              </a:spcBef>
              <a:buSzTx/>
              <a:defRPr sz="1800"/>
            </a:pPr>
            <a:r>
              <a:rPr lang="en-US" sz="2800" dirty="0">
                <a:latin typeface="Roboto" panose="02000000000000000000" pitchFamily="2" charset="0"/>
                <a:ea typeface="Roboto" panose="02000000000000000000" pitchFamily="2" charset="0"/>
              </a:rPr>
              <a:t>Select towel rack size &amp; finish</a:t>
            </a:r>
          </a:p>
          <a:p>
            <a:pPr marL="0" indent="0" algn="l">
              <a:spcBef>
                <a:spcPts val="3000"/>
              </a:spcBef>
              <a:buSzTx/>
              <a:buFontTx/>
              <a:buNone/>
              <a:defRPr sz="1800"/>
            </a:pPr>
            <a:r>
              <a:rPr lang="en-US" sz="2800" i="1" u="sng" dirty="0">
                <a:latin typeface="Roboto" panose="02000000000000000000" pitchFamily="2" charset="0"/>
                <a:ea typeface="Roboto" panose="02000000000000000000" pitchFamily="2" charset="0"/>
              </a:rPr>
              <a:t>Options:</a:t>
            </a:r>
          </a:p>
          <a:p>
            <a:pPr algn="l">
              <a:spcBef>
                <a:spcPts val="3000"/>
              </a:spcBef>
              <a:buSzTx/>
              <a:defRPr sz="1800"/>
            </a:pPr>
            <a:r>
              <a:rPr lang="en-US" sz="2800" dirty="0">
                <a:latin typeface="Roboto" panose="02000000000000000000" pitchFamily="2" charset="0"/>
                <a:ea typeface="Roboto" panose="02000000000000000000" pitchFamily="2" charset="0"/>
              </a:rPr>
              <a:t>Timers</a:t>
            </a:r>
          </a:p>
        </p:txBody>
      </p:sp>
      <p:pic>
        <p:nvPicPr>
          <p:cNvPr id="4" name="Picture 2" descr="Flag of China | Britannica">
            <a:extLst>
              <a:ext uri="{FF2B5EF4-FFF2-40B4-BE49-F238E27FC236}">
                <a16:creationId xmlns:a16="http://schemas.microsoft.com/office/drawing/2014/main" id="{C13275FA-A7F3-8C13-291A-9BC44EF3A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169" y="742506"/>
            <a:ext cx="1174376" cy="7814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athroom with a tub and a mirror&#10;&#10;Description automatically generated">
            <a:extLst>
              <a:ext uri="{FF2B5EF4-FFF2-40B4-BE49-F238E27FC236}">
                <a16:creationId xmlns:a16="http://schemas.microsoft.com/office/drawing/2014/main" id="{5220642D-AC89-967B-7A4E-AB12FB94C9FD}"/>
              </a:ext>
            </a:extLst>
          </p:cNvPr>
          <p:cNvPicPr>
            <a:picLocks noChangeAspect="1"/>
          </p:cNvPicPr>
          <p:nvPr/>
        </p:nvPicPr>
        <p:blipFill>
          <a:blip r:embed="rId4">
            <a:extLst>
              <a:ext uri="{28A0092B-C50C-407E-A947-70E740481C1C}">
                <a14:useLocalDpi xmlns:a14="http://schemas.microsoft.com/office/drawing/2010/main" val="0"/>
              </a:ext>
            </a:extLst>
          </a:blip>
          <a:srcRect l="19523" t="4766" r="23131" b="14222"/>
          <a:stretch/>
        </p:blipFill>
        <p:spPr>
          <a:xfrm>
            <a:off x="6922466" y="2431606"/>
            <a:ext cx="5545418" cy="5224703"/>
          </a:xfrm>
          <a:prstGeom prst="rect">
            <a:avLst/>
          </a:prstGeom>
        </p:spPr>
      </p:pic>
      <p:pic>
        <p:nvPicPr>
          <p:cNvPr id="9" name="Picture 8">
            <a:extLst>
              <a:ext uri="{FF2B5EF4-FFF2-40B4-BE49-F238E27FC236}">
                <a16:creationId xmlns:a16="http://schemas.microsoft.com/office/drawing/2014/main" id="{9D86A202-7AAE-3F52-0B71-682A0FAB3733}"/>
              </a:ext>
            </a:extLst>
          </p:cNvPr>
          <p:cNvPicPr>
            <a:picLocks noChangeAspect="1"/>
          </p:cNvPicPr>
          <p:nvPr/>
        </p:nvPicPr>
        <p:blipFill>
          <a:blip r:embed="rId5"/>
          <a:stretch>
            <a:fillRect/>
          </a:stretch>
        </p:blipFill>
        <p:spPr>
          <a:xfrm>
            <a:off x="536917" y="7796434"/>
            <a:ext cx="5749583" cy="975561"/>
          </a:xfrm>
          <a:prstGeom prst="rect">
            <a:avLst/>
          </a:prstGeom>
        </p:spPr>
      </p:pic>
      <p:sp>
        <p:nvSpPr>
          <p:cNvPr id="10" name="Rectangle 9">
            <a:extLst>
              <a:ext uri="{FF2B5EF4-FFF2-40B4-BE49-F238E27FC236}">
                <a16:creationId xmlns:a16="http://schemas.microsoft.com/office/drawing/2014/main" id="{35252C4C-F500-2A1F-2278-052BAFE8AF4F}"/>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1" name="Picture 10">
            <a:extLst>
              <a:ext uri="{FF2B5EF4-FFF2-40B4-BE49-F238E27FC236}">
                <a16:creationId xmlns:a16="http://schemas.microsoft.com/office/drawing/2014/main" id="{3C500C96-B50D-BE49-05B5-F0221E2B93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15" name="Picture 14">
            <a:extLst>
              <a:ext uri="{FF2B5EF4-FFF2-40B4-BE49-F238E27FC236}">
                <a16:creationId xmlns:a16="http://schemas.microsoft.com/office/drawing/2014/main" id="{61C8A77B-F84F-4C9E-4595-0F5134CD1A43}"/>
              </a:ext>
            </a:extLst>
          </p:cNvPr>
          <p:cNvPicPr>
            <a:picLocks noChangeAspect="1"/>
          </p:cNvPicPr>
          <p:nvPr/>
        </p:nvPicPr>
        <p:blipFill>
          <a:blip r:embed="rId7"/>
          <a:stretch>
            <a:fillRect/>
          </a:stretch>
        </p:blipFill>
        <p:spPr>
          <a:xfrm>
            <a:off x="6985692" y="7796434"/>
            <a:ext cx="2507706" cy="976333"/>
          </a:xfrm>
          <a:prstGeom prst="rect">
            <a:avLst/>
          </a:prstGeom>
        </p:spPr>
      </p:pic>
      <p:pic>
        <p:nvPicPr>
          <p:cNvPr id="17" name="Picture 16">
            <a:extLst>
              <a:ext uri="{FF2B5EF4-FFF2-40B4-BE49-F238E27FC236}">
                <a16:creationId xmlns:a16="http://schemas.microsoft.com/office/drawing/2014/main" id="{9CD3ECD5-0CF1-3CA8-1013-03C926E5E8CC}"/>
              </a:ext>
            </a:extLst>
          </p:cNvPr>
          <p:cNvPicPr>
            <a:picLocks noChangeAspect="1"/>
          </p:cNvPicPr>
          <p:nvPr/>
        </p:nvPicPr>
        <p:blipFill>
          <a:blip r:embed="rId8"/>
          <a:stretch>
            <a:fillRect/>
          </a:stretch>
        </p:blipFill>
        <p:spPr>
          <a:xfrm>
            <a:off x="9960177" y="7796434"/>
            <a:ext cx="2507707" cy="1008389"/>
          </a:xfrm>
          <a:prstGeom prst="rect">
            <a:avLst/>
          </a:prstGeom>
        </p:spPr>
      </p:pic>
    </p:spTree>
    <p:extLst>
      <p:ext uri="{BB962C8B-B14F-4D97-AF65-F5344CB8AC3E}">
        <p14:creationId xmlns:p14="http://schemas.microsoft.com/office/powerpoint/2010/main" val="146584828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xfrm>
            <a:off x="952500" y="25400"/>
            <a:ext cx="11099800" cy="1384300"/>
          </a:xfrm>
          <a:prstGeom prst="rect">
            <a:avLst/>
          </a:prstGeom>
        </p:spPr>
        <p:txBody>
          <a:bodyPr/>
          <a:lstStyle/>
          <a:p>
            <a:pPr lvl="0">
              <a:defRPr sz="1800"/>
            </a:pPr>
            <a:r>
              <a:rPr sz="8000">
                <a:solidFill>
                  <a:srgbClr val="F2802A"/>
                </a:solidFill>
              </a:rPr>
              <a:t>TIMERS</a:t>
            </a:r>
            <a:r>
              <a:rPr lang="en-US" sz="8000">
                <a:solidFill>
                  <a:srgbClr val="F2802A"/>
                </a:solidFill>
              </a:rPr>
              <a:t> &amp; SWITCHES</a:t>
            </a:r>
            <a:endParaRPr sz="800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grpSp>
        <p:nvGrpSpPr>
          <p:cNvPr id="17" name="Group 16">
            <a:extLst>
              <a:ext uri="{FF2B5EF4-FFF2-40B4-BE49-F238E27FC236}">
                <a16:creationId xmlns:a16="http://schemas.microsoft.com/office/drawing/2014/main" id="{EC7E1E3E-FF63-4AFC-BDA3-D44D9A4F0EEB}"/>
              </a:ext>
            </a:extLst>
          </p:cNvPr>
          <p:cNvGrpSpPr/>
          <p:nvPr/>
        </p:nvGrpSpPr>
        <p:grpSpPr>
          <a:xfrm>
            <a:off x="6502400" y="5033833"/>
            <a:ext cx="4566608" cy="2547379"/>
            <a:chOff x="4610811" y="3391609"/>
            <a:chExt cx="5640203" cy="3146259"/>
          </a:xfrm>
        </p:grpSpPr>
        <p:pic>
          <p:nvPicPr>
            <p:cNvPr id="5" name="Picture 4" descr="A close up of a door&#10;&#10;Description automatically generated">
              <a:extLst>
                <a:ext uri="{FF2B5EF4-FFF2-40B4-BE49-F238E27FC236}">
                  <a16:creationId xmlns:a16="http://schemas.microsoft.com/office/drawing/2014/main" id="{4D6C0137-1846-4917-8AD4-DB736EB914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341" y="3391609"/>
              <a:ext cx="1437441" cy="2292096"/>
            </a:xfrm>
            <a:prstGeom prst="rect">
              <a:avLst/>
            </a:prstGeom>
          </p:spPr>
        </p:pic>
        <p:pic>
          <p:nvPicPr>
            <p:cNvPr id="12" name="Picture 11" descr="A picture containing indoor, sitting, photo, white&#10;&#10;Description automatically generated">
              <a:extLst>
                <a:ext uri="{FF2B5EF4-FFF2-40B4-BE49-F238E27FC236}">
                  <a16:creationId xmlns:a16="http://schemas.microsoft.com/office/drawing/2014/main" id="{905A70ED-BC0A-49B0-B74A-5C05628649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2026" y="3391609"/>
              <a:ext cx="1437441" cy="2292097"/>
            </a:xfrm>
            <a:prstGeom prst="rect">
              <a:avLst/>
            </a:prstGeom>
          </p:spPr>
        </p:pic>
        <p:sp>
          <p:nvSpPr>
            <p:cNvPr id="15" name="Rectangle 14">
              <a:extLst>
                <a:ext uri="{FF2B5EF4-FFF2-40B4-BE49-F238E27FC236}">
                  <a16:creationId xmlns:a16="http://schemas.microsoft.com/office/drawing/2014/main" id="{659CB693-DD18-45E5-8F83-C444CD9AD809}"/>
                </a:ext>
              </a:extLst>
            </p:cNvPr>
            <p:cNvSpPr/>
            <p:nvPr/>
          </p:nvSpPr>
          <p:spPr>
            <a:xfrm>
              <a:off x="4610811" y="5806347"/>
              <a:ext cx="5640203" cy="731521"/>
            </a:xfrm>
            <a:prstGeom prst="rect">
              <a:avLst/>
            </a:prstGeom>
          </p:spPr>
          <p:txBody>
            <a:bodyPr wrap="square">
              <a:normAutofit/>
            </a:bodyPr>
            <a:lstStyle/>
            <a:p>
              <a:pPr rtl="0" latinLnBrk="1" hangingPunct="0"/>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Hardwired Countdown Timer</a:t>
              </a:r>
            </a:p>
          </p:txBody>
        </p:sp>
      </p:grpSp>
      <p:grpSp>
        <p:nvGrpSpPr>
          <p:cNvPr id="16" name="Group 15">
            <a:extLst>
              <a:ext uri="{FF2B5EF4-FFF2-40B4-BE49-F238E27FC236}">
                <a16:creationId xmlns:a16="http://schemas.microsoft.com/office/drawing/2014/main" id="{4D7F9C22-C191-481D-8A12-3AC268DB81C2}"/>
              </a:ext>
            </a:extLst>
          </p:cNvPr>
          <p:cNvGrpSpPr/>
          <p:nvPr/>
        </p:nvGrpSpPr>
        <p:grpSpPr>
          <a:xfrm>
            <a:off x="9069537" y="1988941"/>
            <a:ext cx="3160147" cy="2361567"/>
            <a:chOff x="9584109" y="5543367"/>
            <a:chExt cx="3903088" cy="2916764"/>
          </a:xfrm>
        </p:grpSpPr>
        <p:pic>
          <p:nvPicPr>
            <p:cNvPr id="3" name="Picture 2" descr="A picture containing jack, electronics, white, sitting&#10;&#10;Description automatically generated">
              <a:extLst>
                <a:ext uri="{FF2B5EF4-FFF2-40B4-BE49-F238E27FC236}">
                  <a16:creationId xmlns:a16="http://schemas.microsoft.com/office/drawing/2014/main" id="{F5847A8D-7BE8-41DB-89C1-747996CAF7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638324" y="5543367"/>
              <a:ext cx="1794658" cy="2062602"/>
            </a:xfrm>
            <a:prstGeom prst="rect">
              <a:avLst/>
            </a:prstGeom>
          </p:spPr>
        </p:pic>
        <p:sp>
          <p:nvSpPr>
            <p:cNvPr id="20" name="Rectangle 19">
              <a:extLst>
                <a:ext uri="{FF2B5EF4-FFF2-40B4-BE49-F238E27FC236}">
                  <a16:creationId xmlns:a16="http://schemas.microsoft.com/office/drawing/2014/main" id="{77BC4E6D-1DB8-4720-80CC-C37EB1BA3A77}"/>
                </a:ext>
              </a:extLst>
            </p:cNvPr>
            <p:cNvSpPr/>
            <p:nvPr/>
          </p:nvSpPr>
          <p:spPr>
            <a:xfrm>
              <a:off x="9584109" y="7728610"/>
              <a:ext cx="3903088" cy="731521"/>
            </a:xfrm>
            <a:prstGeom prst="rect">
              <a:avLst/>
            </a:prstGeom>
          </p:spPr>
          <p:txBody>
            <a:bodyPr wrap="square">
              <a:normAutofit/>
            </a:bodyPr>
            <a:lstStyle/>
            <a:p>
              <a:pPr rtl="0" latinLnBrk="1" hangingPunct="0"/>
              <a:r>
                <a:rPr lang="en-US" sz="1800" dirty="0">
                  <a:solidFill>
                    <a:srgbClr val="000000"/>
                  </a:solidFill>
                  <a:latin typeface="Roboto" panose="02000000000000000000" pitchFamily="2" charset="0"/>
                  <a:ea typeface="Roboto" panose="02000000000000000000" pitchFamily="2" charset="0"/>
                </a:rPr>
                <a:t>Plug-In Programmable Timer</a:t>
              </a:r>
            </a:p>
          </p:txBody>
        </p:sp>
      </p:grpSp>
      <p:sp>
        <p:nvSpPr>
          <p:cNvPr id="23" name="Rectangle 22">
            <a:extLst>
              <a:ext uri="{FF2B5EF4-FFF2-40B4-BE49-F238E27FC236}">
                <a16:creationId xmlns:a16="http://schemas.microsoft.com/office/drawing/2014/main" id="{E0AF1C80-AAAF-4886-AF6A-5F209C423A44}"/>
              </a:ext>
            </a:extLst>
          </p:cNvPr>
          <p:cNvSpPr/>
          <p:nvPr/>
        </p:nvSpPr>
        <p:spPr>
          <a:xfrm>
            <a:off x="245476" y="7946964"/>
            <a:ext cx="7229284" cy="731520"/>
          </a:xfrm>
          <a:prstGeom prst="rect">
            <a:avLst/>
          </a:prstGeom>
        </p:spPr>
        <p:txBody>
          <a:bodyPr wrap="square" anchor="ctr">
            <a:normAutofit/>
          </a:bodyPr>
          <a:lstStyle/>
          <a:p>
            <a:pPr algn="l" rtl="0" latinLnBrk="1" hangingPunct="0"/>
            <a:r>
              <a:rPr lang="en-US" sz="1600" b="1" spc="300" dirty="0">
                <a:solidFill>
                  <a:srgbClr val="000000"/>
                </a:solidFill>
              </a:rPr>
              <a:t>Note: BLACK COLOR CHANGE KITS SOLD SEPARATELY</a:t>
            </a:r>
          </a:p>
        </p:txBody>
      </p:sp>
      <p:pic>
        <p:nvPicPr>
          <p:cNvPr id="19" name="pasted-image.png">
            <a:extLst>
              <a:ext uri="{FF2B5EF4-FFF2-40B4-BE49-F238E27FC236}">
                <a16:creationId xmlns:a16="http://schemas.microsoft.com/office/drawing/2014/main" id="{DE8E286A-F68F-495B-8AEF-47246D112F6B}"/>
              </a:ext>
            </a:extLst>
          </p:cNvPr>
          <p:cNvPicPr/>
          <p:nvPr/>
        </p:nvPicPr>
        <p:blipFill>
          <a:blip r:embed="rId7" cstate="screen">
            <a:extLst>
              <a:ext uri="{28A0092B-C50C-407E-A947-70E740481C1C}">
                <a14:useLocalDpi xmlns:a14="http://schemas.microsoft.com/office/drawing/2010/main"/>
              </a:ext>
            </a:extLst>
          </a:blip>
          <a:stretch>
            <a:fillRect/>
          </a:stretch>
        </p:blipFill>
        <p:spPr>
          <a:xfrm>
            <a:off x="775116" y="1988941"/>
            <a:ext cx="1241318" cy="1855803"/>
          </a:xfrm>
          <a:prstGeom prst="rect">
            <a:avLst/>
          </a:prstGeom>
          <a:ln w="12700">
            <a:miter lim="400000"/>
          </a:ln>
        </p:spPr>
      </p:pic>
      <p:sp>
        <p:nvSpPr>
          <p:cNvPr id="4" name="TextBox 3">
            <a:extLst>
              <a:ext uri="{FF2B5EF4-FFF2-40B4-BE49-F238E27FC236}">
                <a16:creationId xmlns:a16="http://schemas.microsoft.com/office/drawing/2014/main" id="{F5D9AB95-60E6-48C2-B7F9-95B876B5721C}"/>
              </a:ext>
            </a:extLst>
          </p:cNvPr>
          <p:cNvSpPr txBox="1"/>
          <p:nvPr/>
        </p:nvSpPr>
        <p:spPr>
          <a:xfrm>
            <a:off x="604725" y="4052896"/>
            <a:ext cx="158210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dirty="0">
                <a:ln>
                  <a:noFill/>
                </a:ln>
                <a:solidFill>
                  <a:srgbClr val="000000"/>
                </a:solidFill>
                <a:effectLst/>
                <a:uFillTx/>
                <a:latin typeface="Roboto" panose="02000000000000000000" pitchFamily="2" charset="0"/>
                <a:ea typeface="Roboto" panose="02000000000000000000" pitchFamily="2" charset="0"/>
                <a:sym typeface="Helvetica Light"/>
              </a:rPr>
              <a:t>On/Off Switch</a:t>
            </a:r>
          </a:p>
        </p:txBody>
      </p:sp>
      <p:pic>
        <p:nvPicPr>
          <p:cNvPr id="11" name="Picture 10" descr="Graphical user interface, application&#10;&#10;Description automatically generated">
            <a:extLst>
              <a:ext uri="{FF2B5EF4-FFF2-40B4-BE49-F238E27FC236}">
                <a16:creationId xmlns:a16="http://schemas.microsoft.com/office/drawing/2014/main" id="{7B973B7B-1C7A-43BD-83DC-78A036CC91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8015" y="4920421"/>
            <a:ext cx="1969215" cy="1969215"/>
          </a:xfrm>
          <a:prstGeom prst="rect">
            <a:avLst/>
          </a:prstGeom>
        </p:spPr>
      </p:pic>
      <p:pic>
        <p:nvPicPr>
          <p:cNvPr id="21" name="Picture 20" descr="A picture containing different, row, lined, line&#10;&#10;Description automatically generated">
            <a:extLst>
              <a:ext uri="{FF2B5EF4-FFF2-40B4-BE49-F238E27FC236}">
                <a16:creationId xmlns:a16="http://schemas.microsoft.com/office/drawing/2014/main" id="{B0E2C964-C278-457D-853D-615816EE89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7510" y="1376340"/>
            <a:ext cx="2810984" cy="2804737"/>
          </a:xfrm>
          <a:prstGeom prst="rect">
            <a:avLst/>
          </a:prstGeom>
        </p:spPr>
      </p:pic>
      <p:sp>
        <p:nvSpPr>
          <p:cNvPr id="22" name="TextBox 21">
            <a:extLst>
              <a:ext uri="{FF2B5EF4-FFF2-40B4-BE49-F238E27FC236}">
                <a16:creationId xmlns:a16="http://schemas.microsoft.com/office/drawing/2014/main" id="{E92E4EDD-16B8-4E25-A6E6-38F7D80344DF}"/>
              </a:ext>
            </a:extLst>
          </p:cNvPr>
          <p:cNvSpPr txBox="1"/>
          <p:nvPr/>
        </p:nvSpPr>
        <p:spPr>
          <a:xfrm>
            <a:off x="1935792" y="6905482"/>
            <a:ext cx="2318047"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dirty="0">
                <a:solidFill>
                  <a:srgbClr val="000000"/>
                </a:solidFill>
                <a:latin typeface="Roboto" panose="02000000000000000000" pitchFamily="2" charset="0"/>
                <a:ea typeface="Roboto" panose="02000000000000000000" pitchFamily="2" charset="0"/>
              </a:rPr>
              <a:t>Wi-Fi Smart Switch</a:t>
            </a:r>
            <a:endPar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6" name="TextBox 5">
            <a:extLst>
              <a:ext uri="{FF2B5EF4-FFF2-40B4-BE49-F238E27FC236}">
                <a16:creationId xmlns:a16="http://schemas.microsoft.com/office/drawing/2014/main" id="{88027B16-2B87-41EF-8AAE-14EA41BB7C3F}"/>
              </a:ext>
            </a:extLst>
          </p:cNvPr>
          <p:cNvSpPr txBox="1"/>
          <p:nvPr/>
        </p:nvSpPr>
        <p:spPr>
          <a:xfrm>
            <a:off x="4383819" y="4220842"/>
            <a:ext cx="339836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cs typeface="Roboto" panose="02000000000000000000" pitchFamily="2" charset="0"/>
                <a:sym typeface="Helvetica Light"/>
              </a:rPr>
              <a:t>Hardwired Programmable Timer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952500" y="266700"/>
            <a:ext cx="11099800" cy="1384300"/>
          </a:xfrm>
          <a:prstGeom prst="rect">
            <a:avLst/>
          </a:prstGeom>
        </p:spPr>
        <p:txBody>
          <a:bodyPr>
            <a:normAutofit/>
          </a:bodyPr>
          <a:lstStyle/>
          <a:p>
            <a:pPr lvl="0">
              <a:defRPr sz="1800"/>
            </a:pPr>
            <a:r>
              <a:rPr lang="en-US" sz="8000">
                <a:solidFill>
                  <a:srgbClr val="F2802A"/>
                </a:solidFill>
              </a:rPr>
              <a:t>Benefits</a:t>
            </a:r>
            <a:endParaRPr sz="8000">
              <a:solidFill>
                <a:srgbClr val="F2802A"/>
              </a:solidFill>
            </a:endParaRPr>
          </a:p>
        </p:txBody>
      </p:sp>
      <p:sp>
        <p:nvSpPr>
          <p:cNvPr id="124" name="Shape 124"/>
          <p:cNvSpPr>
            <a:spLocks noGrp="1"/>
          </p:cNvSpPr>
          <p:nvPr>
            <p:ph type="body" idx="1"/>
          </p:nvPr>
        </p:nvSpPr>
        <p:spPr>
          <a:xfrm>
            <a:off x="330200" y="1765300"/>
            <a:ext cx="6858000" cy="7031567"/>
          </a:xfrm>
          <a:prstGeom prst="rect">
            <a:avLst/>
          </a:prstGeom>
        </p:spPr>
        <p:txBody>
          <a:bodyPr>
            <a:normAutofit/>
          </a:bodyPr>
          <a:lstStyle/>
          <a:p>
            <a:pPr marL="0" lvl="0" indent="0" defTabSz="338835">
              <a:spcBef>
                <a:spcPts val="2400"/>
              </a:spcBef>
              <a:buNone/>
              <a:defRPr sz="1800"/>
            </a:pPr>
            <a:r>
              <a:rPr lang="en-US" sz="2800" dirty="0">
                <a:latin typeface="Roboto" panose="02000000000000000000" pitchFamily="2" charset="0"/>
                <a:ea typeface="Roboto" panose="02000000000000000000" pitchFamily="2" charset="0"/>
              </a:rPr>
              <a:t>There are 3 major benefits of Heated Towel Racks</a:t>
            </a:r>
          </a:p>
          <a:p>
            <a:pPr marL="514350" lvl="0" indent="-514350" defTabSz="338835">
              <a:spcBef>
                <a:spcPts val="2400"/>
              </a:spcBef>
              <a:buFont typeface="+mj-lt"/>
              <a:buAutoNum type="arabicPeriod"/>
              <a:defRPr sz="1800"/>
            </a:pPr>
            <a:r>
              <a:rPr lang="en-US" sz="2800" dirty="0">
                <a:latin typeface="Roboto" panose="02000000000000000000" pitchFamily="2" charset="0"/>
                <a:ea typeface="Roboto" panose="02000000000000000000" pitchFamily="2" charset="0"/>
              </a:rPr>
              <a:t>Luxury &amp; Comfort</a:t>
            </a:r>
          </a:p>
          <a:p>
            <a:pPr marL="514350" lvl="0" indent="-514350" defTabSz="338835">
              <a:spcBef>
                <a:spcPts val="2400"/>
              </a:spcBef>
              <a:buFont typeface="+mj-lt"/>
              <a:buAutoNum type="arabicPeriod"/>
              <a:defRPr sz="1800"/>
            </a:pPr>
            <a:r>
              <a:rPr lang="en-US" sz="2800" dirty="0">
                <a:latin typeface="Roboto" panose="02000000000000000000" pitchFamily="2" charset="0"/>
                <a:ea typeface="Roboto" panose="02000000000000000000" pitchFamily="2" charset="0"/>
              </a:rPr>
              <a:t>Health &amp; Wellness</a:t>
            </a:r>
          </a:p>
          <a:p>
            <a:pPr marL="514350" lvl="0" indent="-514350" defTabSz="338835">
              <a:spcBef>
                <a:spcPts val="2400"/>
              </a:spcBef>
              <a:buFont typeface="+mj-lt"/>
              <a:buAutoNum type="arabicPeriod"/>
              <a:defRPr sz="1800"/>
            </a:pPr>
            <a:r>
              <a:rPr lang="en-US" sz="2800" dirty="0">
                <a:latin typeface="Roboto" panose="02000000000000000000" pitchFamily="2" charset="0"/>
                <a:ea typeface="Roboto" panose="02000000000000000000" pitchFamily="2" charset="0"/>
              </a:rPr>
              <a:t>Cost Savings</a:t>
            </a:r>
            <a:endParaRPr sz="2800" dirty="0">
              <a:latin typeface="Roboto" panose="02000000000000000000" pitchFamily="2" charset="0"/>
              <a:ea typeface="Roboto" panose="02000000000000000000" pitchFamily="2" charset="0"/>
            </a:endParaRPr>
          </a:p>
        </p:txBody>
      </p:sp>
      <p:pic>
        <p:nvPicPr>
          <p:cNvPr id="125" name="pasted-image.png"/>
          <p:cNvPicPr/>
          <p:nvPr/>
        </p:nvPicPr>
        <p:blipFill>
          <a:blip r:embed="rId3"/>
          <a:stretch>
            <a:fillRect/>
          </a:stretch>
        </p:blipFill>
        <p:spPr>
          <a:xfrm>
            <a:off x="7410826" y="1922412"/>
            <a:ext cx="5480108" cy="6985335"/>
          </a:xfrm>
          <a:prstGeom prst="rect">
            <a:avLst/>
          </a:prstGeom>
          <a:ln w="12700">
            <a:miter lim="400000"/>
          </a:ln>
        </p:spPr>
      </p:pic>
      <p:sp>
        <p:nvSpPr>
          <p:cNvPr id="5" name="Rectangle 4"/>
          <p:cNvSpPr/>
          <p:nvPr/>
        </p:nvSpPr>
        <p:spPr>
          <a:xfrm>
            <a:off x="0" y="9016574"/>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grpSp>
        <p:nvGrpSpPr>
          <p:cNvPr id="7" name="Group 6">
            <a:extLst>
              <a:ext uri="{FF2B5EF4-FFF2-40B4-BE49-F238E27FC236}">
                <a16:creationId xmlns:a16="http://schemas.microsoft.com/office/drawing/2014/main" id="{1F360BAB-B004-4727-823F-B3A31629AA84}"/>
              </a:ext>
            </a:extLst>
          </p:cNvPr>
          <p:cNvGrpSpPr/>
          <p:nvPr/>
        </p:nvGrpSpPr>
        <p:grpSpPr>
          <a:xfrm>
            <a:off x="11370727" y="8486094"/>
            <a:ext cx="1520207" cy="414490"/>
            <a:chOff x="-3001233" y="1662995"/>
            <a:chExt cx="1520207" cy="414490"/>
          </a:xfrm>
        </p:grpSpPr>
        <p:sp>
          <p:nvSpPr>
            <p:cNvPr id="8" name="Rectangle 7">
              <a:extLst>
                <a:ext uri="{FF2B5EF4-FFF2-40B4-BE49-F238E27FC236}">
                  <a16:creationId xmlns:a16="http://schemas.microsoft.com/office/drawing/2014/main" id="{8FD2A40C-DC9B-4266-9DAB-22220BE1EE7D}"/>
                </a:ext>
              </a:extLst>
            </p:cNvPr>
            <p:cNvSpPr/>
            <p:nvPr/>
          </p:nvSpPr>
          <p:spPr>
            <a:xfrm>
              <a:off x="-3001232" y="1665312"/>
              <a:ext cx="152020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TextBox 8">
              <a:extLst>
                <a:ext uri="{FF2B5EF4-FFF2-40B4-BE49-F238E27FC236}">
                  <a16:creationId xmlns:a16="http://schemas.microsoft.com/office/drawing/2014/main" id="{C46C3CA5-4BBD-46FD-9738-B8478B6E2D39}"/>
                </a:ext>
              </a:extLst>
            </p:cNvPr>
            <p:cNvSpPr txBox="1"/>
            <p:nvPr/>
          </p:nvSpPr>
          <p:spPr>
            <a:xfrm>
              <a:off x="-3001233" y="1662995"/>
              <a:ext cx="152020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rPr>
                <a:t>A2856B</a:t>
              </a:r>
            </a:p>
          </p:txBody>
        </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p:cNvSpPr>
          <p:nvPr>
            <p:ph type="title"/>
          </p:nvPr>
        </p:nvSpPr>
        <p:spPr>
          <a:xfrm>
            <a:off x="952500" y="-181186"/>
            <a:ext cx="11099800" cy="2159000"/>
          </a:xfrm>
          <a:prstGeom prst="rect">
            <a:avLst/>
          </a:prstGeom>
        </p:spPr>
        <p:txBody>
          <a:bodyPr>
            <a:normAutofit fontScale="90000"/>
          </a:bodyPr>
          <a:lstStyle/>
          <a:p>
            <a:pPr lvl="0">
              <a:defRPr sz="1800"/>
            </a:pPr>
            <a:r>
              <a:rPr lang="en-US" sz="8000" dirty="0">
                <a:solidFill>
                  <a:srgbClr val="F2802A"/>
                </a:solidFill>
              </a:rPr>
              <a:t>DOUBLE GANG PLATE &amp; Bathrobe Hook</a:t>
            </a:r>
            <a:endParaRPr sz="8000" dirty="0">
              <a:solidFill>
                <a:srgbClr val="F2802A"/>
              </a:solidFill>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4" name="Picture 3" descr="A close up of a metal sink&#10;&#10;Description automatically generated">
            <a:extLst>
              <a:ext uri="{FF2B5EF4-FFF2-40B4-BE49-F238E27FC236}">
                <a16:creationId xmlns:a16="http://schemas.microsoft.com/office/drawing/2014/main" id="{17997504-B2F7-4A93-8CCD-17A3CE2A09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774"/>
          <a:stretch/>
        </p:blipFill>
        <p:spPr>
          <a:xfrm rot="5400000">
            <a:off x="1313399" y="3079499"/>
            <a:ext cx="4594438" cy="4728337"/>
          </a:xfrm>
          <a:prstGeom prst="rect">
            <a:avLst/>
          </a:prstGeom>
        </p:spPr>
      </p:pic>
      <p:sp>
        <p:nvSpPr>
          <p:cNvPr id="11" name="TextBox 10">
            <a:extLst>
              <a:ext uri="{FF2B5EF4-FFF2-40B4-BE49-F238E27FC236}">
                <a16:creationId xmlns:a16="http://schemas.microsoft.com/office/drawing/2014/main" id="{B1B923D6-7A9A-4A9C-BD97-FF77671A0F74}"/>
              </a:ext>
            </a:extLst>
          </p:cNvPr>
          <p:cNvSpPr txBox="1"/>
          <p:nvPr/>
        </p:nvSpPr>
        <p:spPr>
          <a:xfrm>
            <a:off x="1246450" y="1180187"/>
            <a:ext cx="10511900" cy="20415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a:spcBef>
                <a:spcPts val="4200"/>
              </a:spcBef>
              <a:defRPr sz="1800"/>
            </a:pPr>
            <a:r>
              <a:rPr lang="en-US" sz="2800" dirty="0">
                <a:solidFill>
                  <a:srgbClr val="000000"/>
                </a:solidFill>
                <a:latin typeface="Roboto" panose="02000000000000000000" pitchFamily="2" charset="0"/>
                <a:ea typeface="Roboto" panose="02000000000000000000" pitchFamily="2" charset="0"/>
              </a:rPr>
              <a:t>Double gang plates &amp; robe hooks available – collection specific</a:t>
            </a:r>
          </a:p>
          <a:p>
            <a:pPr lvl="0" algn="l">
              <a:spcBef>
                <a:spcPts val="4200"/>
              </a:spcBef>
              <a:defRPr sz="1800"/>
            </a:pPr>
            <a:endParaRPr lang="en-US" sz="2800" dirty="0">
              <a:latin typeface="Roboto" panose="02000000000000000000" pitchFamily="2" charset="0"/>
              <a:ea typeface="Roboto" panose="02000000000000000000" pitchFamily="2" charset="0"/>
            </a:endParaRPr>
          </a:p>
        </p:txBody>
      </p:sp>
      <p:pic>
        <p:nvPicPr>
          <p:cNvPr id="2" name="pasted-image.png">
            <a:extLst>
              <a:ext uri="{FF2B5EF4-FFF2-40B4-BE49-F238E27FC236}">
                <a16:creationId xmlns:a16="http://schemas.microsoft.com/office/drawing/2014/main" id="{716127E0-8E7B-8342-C4C1-2E3CFC1D925B}"/>
              </a:ext>
            </a:extLst>
          </p:cNvPr>
          <p:cNvPicPr/>
          <p:nvPr/>
        </p:nvPicPr>
        <p:blipFill>
          <a:blip r:embed="rId5"/>
          <a:stretch>
            <a:fillRect/>
          </a:stretch>
        </p:blipFill>
        <p:spPr>
          <a:xfrm>
            <a:off x="7664720" y="2851721"/>
            <a:ext cx="3448049" cy="5278672"/>
          </a:xfrm>
          <a:prstGeom prst="rect">
            <a:avLst/>
          </a:prstGeom>
        </p:spPr>
      </p:pic>
    </p:spTree>
    <p:extLst>
      <p:ext uri="{BB962C8B-B14F-4D97-AF65-F5344CB8AC3E}">
        <p14:creationId xmlns:p14="http://schemas.microsoft.com/office/powerpoint/2010/main" val="133961160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94">
            <a:extLst>
              <a:ext uri="{FF2B5EF4-FFF2-40B4-BE49-F238E27FC236}">
                <a16:creationId xmlns:a16="http://schemas.microsoft.com/office/drawing/2014/main" id="{683B0EA9-E19D-4FA3-9D37-34093A25CB25}"/>
              </a:ext>
            </a:extLst>
          </p:cNvPr>
          <p:cNvSpPr txBox="1">
            <a:spLocks/>
          </p:cNvSpPr>
          <p:nvPr/>
        </p:nvSpPr>
        <p:spPr>
          <a:xfrm>
            <a:off x="789029" y="0"/>
            <a:ext cx="11099800" cy="12948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fontScale="97500"/>
          </a:bodyPr>
          <a:lstStyle>
            <a:lvl1pPr algn="ctr" defTabSz="584200">
              <a:defRPr sz="8000">
                <a:latin typeface="+mj-lt"/>
                <a:ea typeface="+mj-ea"/>
                <a:cs typeface="+mj-cs"/>
                <a:sym typeface="Bebas Neue"/>
              </a:defRPr>
            </a:lvl1pPr>
            <a:lvl2pPr indent="228600" algn="ctr" defTabSz="584200">
              <a:defRPr sz="8000">
                <a:latin typeface="+mj-lt"/>
                <a:ea typeface="+mj-ea"/>
                <a:cs typeface="+mj-cs"/>
                <a:sym typeface="Bebas Neue"/>
              </a:defRPr>
            </a:lvl2pPr>
            <a:lvl3pPr indent="457200" algn="ctr" defTabSz="584200">
              <a:defRPr sz="8000">
                <a:latin typeface="+mj-lt"/>
                <a:ea typeface="+mj-ea"/>
                <a:cs typeface="+mj-cs"/>
                <a:sym typeface="Bebas Neue"/>
              </a:defRPr>
            </a:lvl3pPr>
            <a:lvl4pPr indent="685800" algn="ctr" defTabSz="584200">
              <a:defRPr sz="8000">
                <a:latin typeface="+mj-lt"/>
                <a:ea typeface="+mj-ea"/>
                <a:cs typeface="+mj-cs"/>
                <a:sym typeface="Bebas Neue"/>
              </a:defRPr>
            </a:lvl4pPr>
            <a:lvl5pPr indent="914400" algn="ctr" defTabSz="584200">
              <a:defRPr sz="8000">
                <a:latin typeface="+mj-lt"/>
                <a:ea typeface="+mj-ea"/>
                <a:cs typeface="+mj-cs"/>
                <a:sym typeface="Bebas Neue"/>
              </a:defRPr>
            </a:lvl5pPr>
            <a:lvl6pPr indent="1143000" algn="ctr" defTabSz="584200">
              <a:defRPr sz="8000">
                <a:latin typeface="+mj-lt"/>
                <a:ea typeface="+mj-ea"/>
                <a:cs typeface="+mj-cs"/>
                <a:sym typeface="Bebas Neue"/>
              </a:defRPr>
            </a:lvl6pPr>
            <a:lvl7pPr indent="1371600" algn="ctr" defTabSz="584200">
              <a:defRPr sz="8000">
                <a:latin typeface="+mj-lt"/>
                <a:ea typeface="+mj-ea"/>
                <a:cs typeface="+mj-cs"/>
                <a:sym typeface="Bebas Neue"/>
              </a:defRPr>
            </a:lvl7pPr>
            <a:lvl8pPr indent="1600200" algn="ctr" defTabSz="584200">
              <a:defRPr sz="8000">
                <a:latin typeface="+mj-lt"/>
                <a:ea typeface="+mj-ea"/>
                <a:cs typeface="+mj-cs"/>
                <a:sym typeface="Bebas Neue"/>
              </a:defRPr>
            </a:lvl8pPr>
            <a:lvl9pPr indent="1828800" algn="ctr" defTabSz="584200">
              <a:defRPr sz="8000">
                <a:latin typeface="+mj-lt"/>
                <a:ea typeface="+mj-ea"/>
                <a:cs typeface="+mj-cs"/>
                <a:sym typeface="Bebas Neue"/>
              </a:defRPr>
            </a:lvl9pPr>
          </a:lstStyle>
          <a:p>
            <a:pPr>
              <a:defRPr sz="1800"/>
            </a:pPr>
            <a:r>
              <a:rPr lang="en-US" sz="7200" dirty="0">
                <a:solidFill>
                  <a:srgbClr val="F2802A"/>
                </a:solidFill>
              </a:rPr>
              <a:t>Shipping &amp; Handling Rates</a:t>
            </a:r>
          </a:p>
        </p:txBody>
      </p:sp>
      <p:sp>
        <p:nvSpPr>
          <p:cNvPr id="31" name="Rectangle 30">
            <a:extLst>
              <a:ext uri="{FF2B5EF4-FFF2-40B4-BE49-F238E27FC236}">
                <a16:creationId xmlns:a16="http://schemas.microsoft.com/office/drawing/2014/main" id="{E3028E93-D1AC-4BE2-A255-D49E2D0C5AF4}"/>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32" name="Picture 31">
            <a:extLst>
              <a:ext uri="{FF2B5EF4-FFF2-40B4-BE49-F238E27FC236}">
                <a16:creationId xmlns:a16="http://schemas.microsoft.com/office/drawing/2014/main" id="{923007A5-FE0A-417E-A41B-4FC15DE0C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4" name="Picture 3">
            <a:extLst>
              <a:ext uri="{FF2B5EF4-FFF2-40B4-BE49-F238E27FC236}">
                <a16:creationId xmlns:a16="http://schemas.microsoft.com/office/drawing/2014/main" id="{B2C6CCF9-5CCD-BE9C-E105-1FE5C5C83BDC}"/>
              </a:ext>
            </a:extLst>
          </p:cNvPr>
          <p:cNvPicPr>
            <a:picLocks noChangeAspect="1"/>
          </p:cNvPicPr>
          <p:nvPr/>
        </p:nvPicPr>
        <p:blipFill>
          <a:blip r:embed="rId4"/>
          <a:stretch>
            <a:fillRect/>
          </a:stretch>
        </p:blipFill>
        <p:spPr>
          <a:xfrm>
            <a:off x="789029" y="962525"/>
            <a:ext cx="11426742" cy="7976993"/>
          </a:xfrm>
          <a:prstGeom prst="rect">
            <a:avLst/>
          </a:prstGeom>
        </p:spPr>
      </p:pic>
    </p:spTree>
    <p:extLst>
      <p:ext uri="{BB962C8B-B14F-4D97-AF65-F5344CB8AC3E}">
        <p14:creationId xmlns:p14="http://schemas.microsoft.com/office/powerpoint/2010/main" val="147509404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952500" y="-2851"/>
            <a:ext cx="11099800" cy="1384300"/>
          </a:xfrm>
          <a:prstGeom prst="rect">
            <a:avLst/>
          </a:prstGeom>
        </p:spPr>
        <p:txBody>
          <a:bodyPr anchor="t">
            <a:normAutofit/>
          </a:bodyPr>
          <a:lstStyle/>
          <a:p>
            <a:pPr lvl="0">
              <a:defRPr sz="1800"/>
            </a:pPr>
            <a:r>
              <a:rPr lang="en-US" sz="8000">
                <a:solidFill>
                  <a:srgbClr val="F2802A"/>
                </a:solidFill>
              </a:rPr>
              <a:t>ONLINE RESOURCES</a:t>
            </a:r>
            <a:endParaRPr sz="4000">
              <a:solidFill>
                <a:srgbClr val="F2802A"/>
              </a:solidFill>
              <a:latin typeface="Ropa Sans" charset="0"/>
              <a:ea typeface="Roboto" panose="02000000000000000000" pitchFamily="2" charset="0"/>
              <a:cs typeface="Ropa Sans" charset="0"/>
            </a:endParaRPr>
          </a:p>
        </p:txBody>
      </p:sp>
      <p:sp>
        <p:nvSpPr>
          <p:cNvPr id="6" name="Rectangle 5"/>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ea typeface="Roboto" panose="02000000000000000000" pitchFamily="2" charset="0"/>
              <a:sym typeface="Helvetica Light"/>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
        <p:nvSpPr>
          <p:cNvPr id="11" name="TextBox 10">
            <a:extLst>
              <a:ext uri="{FF2B5EF4-FFF2-40B4-BE49-F238E27FC236}">
                <a16:creationId xmlns:a16="http://schemas.microsoft.com/office/drawing/2014/main" id="{0EADE57D-E02A-4181-9746-70CCA7D59BDE}"/>
              </a:ext>
            </a:extLst>
          </p:cNvPr>
          <p:cNvSpPr txBox="1"/>
          <p:nvPr/>
        </p:nvSpPr>
        <p:spPr>
          <a:xfrm>
            <a:off x="353471" y="2703331"/>
            <a:ext cx="708679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dirty="0">
                <a:solidFill>
                  <a:srgbClr val="EF802A"/>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ambaproducts.com/order-status/</a:t>
            </a:r>
            <a:endParaRPr kumimoji="0" lang="en-US" sz="3600" b="0" i="0" strike="noStrike" cap="none" spc="0" normalizeH="0" baseline="0" dirty="0">
              <a:ln>
                <a:noFill/>
              </a:ln>
              <a:solidFill>
                <a:srgbClr val="EF802A"/>
              </a:solidFill>
              <a:effectLst/>
              <a:uFillTx/>
              <a:latin typeface="Roboto" panose="02000000000000000000" pitchFamily="2" charset="0"/>
              <a:ea typeface="Roboto" panose="02000000000000000000" pitchFamily="2" charset="0"/>
              <a:sym typeface="Helvetica Light"/>
            </a:endParaRPr>
          </a:p>
        </p:txBody>
      </p:sp>
      <p:sp>
        <p:nvSpPr>
          <p:cNvPr id="12" name="Rectangle 11">
            <a:extLst>
              <a:ext uri="{FF2B5EF4-FFF2-40B4-BE49-F238E27FC236}">
                <a16:creationId xmlns:a16="http://schemas.microsoft.com/office/drawing/2014/main" id="{4536D238-AC7B-4180-AD13-16E6575AAFC6}"/>
              </a:ext>
            </a:extLst>
          </p:cNvPr>
          <p:cNvSpPr/>
          <p:nvPr/>
        </p:nvSpPr>
        <p:spPr>
          <a:xfrm>
            <a:off x="353471" y="2264563"/>
            <a:ext cx="6178208" cy="569874"/>
          </a:xfrm>
          <a:prstGeom prst="rect">
            <a:avLst/>
          </a:prstGeom>
        </p:spPr>
        <p:txBody>
          <a:bodyPr wrap="square">
            <a:noAutofit/>
          </a:bodyPr>
          <a:lstStyle/>
          <a:p>
            <a:pPr marL="293370" indent="-293370" algn="l" defTabSz="385572">
              <a:spcBef>
                <a:spcPts val="2700"/>
              </a:spcBef>
              <a:defRPr sz="1800"/>
            </a:pPr>
            <a:r>
              <a:rPr lang="en-US" sz="3200" dirty="0">
                <a:latin typeface="Roboto" panose="02000000000000000000" pitchFamily="2" charset="0"/>
                <a:ea typeface="Roboto" panose="02000000000000000000" pitchFamily="2" charset="0"/>
              </a:rPr>
              <a:t>EASY ORDER TRACKING:</a:t>
            </a:r>
          </a:p>
        </p:txBody>
      </p:sp>
      <p:pic>
        <p:nvPicPr>
          <p:cNvPr id="14" name="Picture 13">
            <a:extLst>
              <a:ext uri="{FF2B5EF4-FFF2-40B4-BE49-F238E27FC236}">
                <a16:creationId xmlns:a16="http://schemas.microsoft.com/office/drawing/2014/main" id="{9F521315-2A8B-4212-B66F-23D30D38F6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259" r="2208" b="3794"/>
          <a:stretch/>
        </p:blipFill>
        <p:spPr>
          <a:xfrm>
            <a:off x="8088472" y="2198624"/>
            <a:ext cx="4751688" cy="4032725"/>
          </a:xfrm>
          <a:prstGeom prst="rect">
            <a:avLst/>
          </a:prstGeom>
        </p:spPr>
      </p:pic>
      <p:sp>
        <p:nvSpPr>
          <p:cNvPr id="15" name="TextBox 14">
            <a:extLst>
              <a:ext uri="{FF2B5EF4-FFF2-40B4-BE49-F238E27FC236}">
                <a16:creationId xmlns:a16="http://schemas.microsoft.com/office/drawing/2014/main" id="{DC5DCF21-6D9B-4606-9720-8AF45CBCB502}"/>
              </a:ext>
            </a:extLst>
          </p:cNvPr>
          <p:cNvSpPr txBox="1"/>
          <p:nvPr/>
        </p:nvSpPr>
        <p:spPr>
          <a:xfrm>
            <a:off x="7615940" y="8479562"/>
            <a:ext cx="534559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2400" dirty="0">
                <a:solidFill>
                  <a:srgbClr val="000000"/>
                </a:solidFill>
                <a:latin typeface="Roboto" panose="02000000000000000000" pitchFamily="2" charset="0"/>
                <a:ea typeface="Roboto" panose="02000000000000000000" pitchFamily="2" charset="0"/>
                <a:hlinkClick r:id="rId6"/>
              </a:rPr>
              <a:t>customerservice@ambaproducts.com</a:t>
            </a:r>
            <a:r>
              <a:rPr lang="en-US" sz="2400" dirty="0">
                <a:solidFill>
                  <a:srgbClr val="000000"/>
                </a:solidFill>
                <a:latin typeface="Roboto" panose="02000000000000000000" pitchFamily="2" charset="0"/>
                <a:ea typeface="Roboto" panose="02000000000000000000" pitchFamily="2" charset="0"/>
              </a:rPr>
              <a:t> </a:t>
            </a:r>
            <a:endPar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18" name="TextBox 17">
            <a:extLst>
              <a:ext uri="{FF2B5EF4-FFF2-40B4-BE49-F238E27FC236}">
                <a16:creationId xmlns:a16="http://schemas.microsoft.com/office/drawing/2014/main" id="{25E5D221-1271-4E1F-95E1-3A80C2D0B7D0}"/>
              </a:ext>
            </a:extLst>
          </p:cNvPr>
          <p:cNvSpPr txBox="1"/>
          <p:nvPr/>
        </p:nvSpPr>
        <p:spPr>
          <a:xfrm>
            <a:off x="7615940" y="7732503"/>
            <a:ext cx="4705809"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2400">
                <a:solidFill>
                  <a:srgbClr val="000000"/>
                </a:solidFill>
                <a:latin typeface="Roboto" panose="02000000000000000000" pitchFamily="2" charset="0"/>
                <a:ea typeface="Roboto" panose="02000000000000000000" pitchFamily="2" charset="0"/>
                <a:hlinkClick r:id="rId7"/>
              </a:rPr>
              <a:t>orders@ambaproducts.com</a:t>
            </a:r>
            <a:br>
              <a:rPr lang="en-US" sz="2400">
                <a:solidFill>
                  <a:srgbClr val="000000"/>
                </a:solidFill>
                <a:latin typeface="Roboto" panose="02000000000000000000" pitchFamily="2" charset="0"/>
                <a:ea typeface="Roboto" panose="02000000000000000000" pitchFamily="2" charset="0"/>
              </a:rPr>
            </a:br>
            <a:r>
              <a:rPr lang="en-US" sz="2400">
                <a:solidFill>
                  <a:srgbClr val="000000"/>
                </a:solidFill>
                <a:latin typeface="Roboto" panose="02000000000000000000" pitchFamily="2" charset="0"/>
                <a:ea typeface="Roboto" panose="02000000000000000000" pitchFamily="2" charset="0"/>
                <a:hlinkClick r:id="rId8"/>
              </a:rPr>
              <a:t>returns@ambaproducts.com</a:t>
            </a:r>
            <a:r>
              <a:rPr lang="en-US" sz="2400">
                <a:solidFill>
                  <a:srgbClr val="000000"/>
                </a:solidFill>
                <a:latin typeface="Roboto" panose="02000000000000000000" pitchFamily="2" charset="0"/>
                <a:ea typeface="Roboto" panose="02000000000000000000" pitchFamily="2" charset="0"/>
              </a:rPr>
              <a:t> </a:t>
            </a:r>
            <a:endParaRPr kumimoji="0" lang="en-US" sz="2400" b="0" i="0" u="none" strike="noStrike" cap="none" spc="0" normalizeH="0" baseline="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16" name="Rectangle 15">
            <a:extLst>
              <a:ext uri="{FF2B5EF4-FFF2-40B4-BE49-F238E27FC236}">
                <a16:creationId xmlns:a16="http://schemas.microsoft.com/office/drawing/2014/main" id="{D10E1830-E6FE-40FF-8757-77212DE5AEE2}"/>
              </a:ext>
            </a:extLst>
          </p:cNvPr>
          <p:cNvSpPr/>
          <p:nvPr/>
        </p:nvSpPr>
        <p:spPr>
          <a:xfrm>
            <a:off x="7657338" y="1485570"/>
            <a:ext cx="5262797" cy="769441"/>
          </a:xfrm>
          <a:prstGeom prst="rect">
            <a:avLst/>
          </a:prstGeom>
        </p:spPr>
        <p:txBody>
          <a:bodyPr wrap="square">
            <a:normAutofit fontScale="85000" lnSpcReduction="10000"/>
          </a:bodyPr>
          <a:lstStyle/>
          <a:p>
            <a:pPr marL="293370" indent="-293370" defTabSz="385572">
              <a:spcBef>
                <a:spcPts val="2700"/>
              </a:spcBef>
              <a:defRPr sz="1800"/>
            </a:pPr>
            <a:r>
              <a:rPr lang="en-US" sz="4400" dirty="0">
                <a:latin typeface="Roboto" panose="02000000000000000000" pitchFamily="2" charset="0"/>
                <a:ea typeface="Roboto" panose="02000000000000000000" pitchFamily="2" charset="0"/>
              </a:rPr>
              <a:t>SHOWROOM LOCATOR</a:t>
            </a:r>
          </a:p>
        </p:txBody>
      </p:sp>
      <p:sp>
        <p:nvSpPr>
          <p:cNvPr id="17" name="Rectangle 16">
            <a:extLst>
              <a:ext uri="{FF2B5EF4-FFF2-40B4-BE49-F238E27FC236}">
                <a16:creationId xmlns:a16="http://schemas.microsoft.com/office/drawing/2014/main" id="{E286588B-29F7-4B10-B85C-F4B68A7314C6}"/>
              </a:ext>
            </a:extLst>
          </p:cNvPr>
          <p:cNvSpPr/>
          <p:nvPr/>
        </p:nvSpPr>
        <p:spPr>
          <a:xfrm>
            <a:off x="8088472" y="6210652"/>
            <a:ext cx="4751688" cy="425555"/>
          </a:xfrm>
          <a:prstGeom prst="rect">
            <a:avLst/>
          </a:prstGeom>
        </p:spPr>
        <p:txBody>
          <a:bodyPr wrap="square">
            <a:normAutofit fontScale="70000" lnSpcReduction="20000"/>
          </a:bodyPr>
          <a:lstStyle/>
          <a:p>
            <a:pPr algn="l" rtl="0" latinLnBrk="1" hangingPunct="0"/>
            <a:r>
              <a:rPr lang="en-US" dirty="0">
                <a:solidFill>
                  <a:srgbClr val="EF802A"/>
                </a:solidFill>
                <a:latin typeface="Roboto" panose="02000000000000000000" pitchFamily="2" charset="0"/>
                <a:ea typeface="Roboto" panose="02000000000000000000" pitchFamily="2" charset="0"/>
                <a:hlinkClick r:id="rId9">
                  <a:extLst>
                    <a:ext uri="{A12FA001-AC4F-418D-AE19-62706E023703}">
                      <ahyp:hlinkClr xmlns:ahyp="http://schemas.microsoft.com/office/drawing/2018/hyperlinkcolor" val="tx"/>
                    </a:ext>
                  </a:extLst>
                </a:hlinkClick>
              </a:rPr>
              <a:t>ambaproducts.com/showrooms</a:t>
            </a:r>
            <a:endParaRPr lang="en-US" dirty="0">
              <a:solidFill>
                <a:srgbClr val="EF802A"/>
              </a:solidFill>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35D80291-498F-4F9C-8D0D-17FE2C6F16C6}"/>
              </a:ext>
            </a:extLst>
          </p:cNvPr>
          <p:cNvSpPr/>
          <p:nvPr/>
        </p:nvSpPr>
        <p:spPr>
          <a:xfrm>
            <a:off x="7538275" y="7169341"/>
            <a:ext cx="4592790" cy="707886"/>
          </a:xfrm>
          <a:prstGeom prst="rect">
            <a:avLst/>
          </a:prstGeom>
        </p:spPr>
        <p:txBody>
          <a:bodyPr wrap="square">
            <a:spAutoFit/>
          </a:bodyPr>
          <a:lstStyle/>
          <a:p>
            <a:pPr marL="293370" indent="-293370" algn="l" defTabSz="385572">
              <a:spcBef>
                <a:spcPts val="2700"/>
              </a:spcBef>
              <a:defRPr sz="1800"/>
            </a:pPr>
            <a:r>
              <a:rPr lang="en-US" sz="4000" dirty="0">
                <a:latin typeface="Roboto" panose="02000000000000000000" pitchFamily="2" charset="0"/>
                <a:ea typeface="Roboto" panose="02000000000000000000" pitchFamily="2" charset="0"/>
              </a:rPr>
              <a:t>EMAIL CONTACTS:</a:t>
            </a:r>
          </a:p>
        </p:txBody>
      </p:sp>
      <p:sp>
        <p:nvSpPr>
          <p:cNvPr id="20" name="Rectangle 19">
            <a:extLst>
              <a:ext uri="{FF2B5EF4-FFF2-40B4-BE49-F238E27FC236}">
                <a16:creationId xmlns:a16="http://schemas.microsoft.com/office/drawing/2014/main" id="{3A9AFC03-3718-4B53-A55B-69C71F485761}"/>
              </a:ext>
            </a:extLst>
          </p:cNvPr>
          <p:cNvSpPr/>
          <p:nvPr/>
        </p:nvSpPr>
        <p:spPr>
          <a:xfrm>
            <a:off x="353471" y="1258702"/>
            <a:ext cx="8492836" cy="669878"/>
          </a:xfrm>
          <a:prstGeom prst="rect">
            <a:avLst/>
          </a:prstGeom>
        </p:spPr>
        <p:txBody>
          <a:bodyPr wrap="square">
            <a:noAutofit/>
          </a:bodyPr>
          <a:lstStyle/>
          <a:p>
            <a:pPr marL="293370" indent="-293370" algn="l" defTabSz="385572">
              <a:spcBef>
                <a:spcPts val="2700"/>
              </a:spcBef>
              <a:defRPr sz="1800"/>
            </a:pPr>
            <a:r>
              <a:rPr lang="en-US" sz="3200" dirty="0">
                <a:latin typeface="Roboto" panose="02000000000000000000" pitchFamily="2" charset="0"/>
                <a:ea typeface="Roboto" panose="02000000000000000000" pitchFamily="2" charset="0"/>
              </a:rPr>
              <a:t>CATALOGS &amp; PRICE LISTS:</a:t>
            </a:r>
          </a:p>
        </p:txBody>
      </p:sp>
      <p:sp>
        <p:nvSpPr>
          <p:cNvPr id="2" name="Rectangle 1">
            <a:extLst>
              <a:ext uri="{FF2B5EF4-FFF2-40B4-BE49-F238E27FC236}">
                <a16:creationId xmlns:a16="http://schemas.microsoft.com/office/drawing/2014/main" id="{0AF04201-6730-4A75-9936-D0FB222CEE84}"/>
              </a:ext>
            </a:extLst>
          </p:cNvPr>
          <p:cNvSpPr/>
          <p:nvPr/>
        </p:nvSpPr>
        <p:spPr>
          <a:xfrm>
            <a:off x="353471" y="1654516"/>
            <a:ext cx="6701724" cy="646331"/>
          </a:xfrm>
          <a:prstGeom prst="rect">
            <a:avLst/>
          </a:prstGeom>
        </p:spPr>
        <p:txBody>
          <a:bodyPr wrap="square">
            <a:spAutoFit/>
          </a:bodyPr>
          <a:lstStyle/>
          <a:p>
            <a:pPr algn="l" rtl="0" latinLnBrk="1" hangingPunct="0"/>
            <a:r>
              <a:rPr lang="en-US">
                <a:solidFill>
                  <a:srgbClr val="EF802A"/>
                </a:solidFill>
                <a:latin typeface="Roboto" panose="02000000000000000000" pitchFamily="2" charset="0"/>
                <a:ea typeface="Roboto" panose="02000000000000000000" pitchFamily="2" charset="0"/>
                <a:hlinkClick r:id="rId10">
                  <a:extLst>
                    <a:ext uri="{A12FA001-AC4F-418D-AE19-62706E023703}">
                      <ahyp:hlinkClr xmlns:ahyp="http://schemas.microsoft.com/office/drawing/2018/hyperlinkcolor" val="tx"/>
                    </a:ext>
                  </a:extLst>
                </a:hlinkClick>
              </a:rPr>
              <a:t>ambaproducts.com/catalogs</a:t>
            </a:r>
            <a:endParaRPr lang="en-US">
              <a:solidFill>
                <a:srgbClr val="EF802A"/>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E9E414D8-3DD5-4327-89DA-FD34389E0F09}"/>
              </a:ext>
            </a:extLst>
          </p:cNvPr>
          <p:cNvSpPr txBox="1"/>
          <p:nvPr/>
        </p:nvSpPr>
        <p:spPr>
          <a:xfrm>
            <a:off x="353471" y="4487349"/>
            <a:ext cx="6487064"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3200" dirty="0">
                <a:latin typeface="Roboto" panose="02000000000000000000" pitchFamily="2" charset="0"/>
                <a:ea typeface="Roboto" panose="02000000000000000000" pitchFamily="2" charset="0"/>
              </a:rPr>
              <a:t>RGA/Warranty Claims:</a:t>
            </a:r>
            <a:endPar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4" name="TextBox 3">
            <a:extLst>
              <a:ext uri="{FF2B5EF4-FFF2-40B4-BE49-F238E27FC236}">
                <a16:creationId xmlns:a16="http://schemas.microsoft.com/office/drawing/2014/main" id="{6AEF37C9-3CB5-440D-8985-AF12AF5F6C8E}"/>
              </a:ext>
            </a:extLst>
          </p:cNvPr>
          <p:cNvSpPr txBox="1"/>
          <p:nvPr/>
        </p:nvSpPr>
        <p:spPr>
          <a:xfrm>
            <a:off x="353471" y="4975070"/>
            <a:ext cx="648706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dirty="0">
                <a:latin typeface="Roboto" panose="02000000000000000000" pitchFamily="2" charset="0"/>
                <a:ea typeface="Roboto" panose="02000000000000000000" pitchFamily="2" charset="0"/>
                <a:hlinkClick r:id="rId11"/>
              </a:rPr>
              <a:t>ambaproducts.com/RGA</a:t>
            </a:r>
            <a:endParaRPr kumimoji="0" lang="en-US" sz="3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5" name="TextBox 4">
            <a:extLst>
              <a:ext uri="{FF2B5EF4-FFF2-40B4-BE49-F238E27FC236}">
                <a16:creationId xmlns:a16="http://schemas.microsoft.com/office/drawing/2014/main" id="{AB5711B6-2D51-CD64-A54A-339541E7A393}"/>
              </a:ext>
            </a:extLst>
          </p:cNvPr>
          <p:cNvSpPr txBox="1"/>
          <p:nvPr/>
        </p:nvSpPr>
        <p:spPr>
          <a:xfrm>
            <a:off x="353471" y="3284006"/>
            <a:ext cx="7800522"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3200" dirty="0">
                <a:solidFill>
                  <a:srgbClr val="000000"/>
                </a:solidFill>
                <a:latin typeface="Roboto" panose="02000000000000000000" pitchFamily="2" charset="0"/>
                <a:ea typeface="Roboto" panose="02000000000000000000" pitchFamily="2" charset="0"/>
              </a:rPr>
              <a:t>STOCK CHECK:</a:t>
            </a:r>
            <a:br>
              <a:rPr lang="en-US" sz="3200" dirty="0">
                <a:solidFill>
                  <a:srgbClr val="000000"/>
                </a:solidFill>
                <a:latin typeface="Roboto" panose="02000000000000000000" pitchFamily="2" charset="0"/>
                <a:ea typeface="Roboto" panose="02000000000000000000" pitchFamily="2" charset="0"/>
              </a:rPr>
            </a:br>
            <a:r>
              <a:rPr lang="en-US" sz="3200" dirty="0">
                <a:solidFill>
                  <a:srgbClr val="000000"/>
                </a:solidFill>
                <a:latin typeface="Roboto" panose="02000000000000000000" pitchFamily="2" charset="0"/>
                <a:ea typeface="Roboto" panose="02000000000000000000" pitchFamily="2" charset="0"/>
                <a:hlinkClick r:id="rId12"/>
              </a:rPr>
              <a:t>ambaproducts.com/</a:t>
            </a:r>
            <a:r>
              <a:rPr lang="en-US" sz="3200" dirty="0" err="1">
                <a:solidFill>
                  <a:srgbClr val="000000"/>
                </a:solidFill>
                <a:latin typeface="Roboto" panose="02000000000000000000" pitchFamily="2" charset="0"/>
                <a:ea typeface="Roboto" panose="02000000000000000000" pitchFamily="2" charset="0"/>
                <a:hlinkClick r:id="rId12"/>
              </a:rPr>
              <a:t>stockcheck</a:t>
            </a:r>
            <a:r>
              <a:rPr lang="en-US" sz="3200" dirty="0">
                <a:solidFill>
                  <a:srgbClr val="000000"/>
                </a:solidFill>
                <a:latin typeface="Roboto" panose="02000000000000000000" pitchFamily="2" charset="0"/>
                <a:ea typeface="Roboto" panose="02000000000000000000" pitchFamily="2" charset="0"/>
                <a:hlinkClick r:id="rId12"/>
              </a:rPr>
              <a:t>/</a:t>
            </a:r>
            <a:r>
              <a:rPr lang="en-US" sz="3200" dirty="0">
                <a:solidFill>
                  <a:srgbClr val="000000"/>
                </a:solidFill>
                <a:latin typeface="Roboto" panose="02000000000000000000" pitchFamily="2" charset="0"/>
                <a:ea typeface="Roboto" panose="02000000000000000000" pitchFamily="2" charset="0"/>
              </a:rPr>
              <a:t> </a:t>
            </a:r>
            <a:endPar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8" name="TextBox 7">
            <a:extLst>
              <a:ext uri="{FF2B5EF4-FFF2-40B4-BE49-F238E27FC236}">
                <a16:creationId xmlns:a16="http://schemas.microsoft.com/office/drawing/2014/main" id="{75F5C903-A6B4-68E9-0C71-8113D50C1691}"/>
              </a:ext>
            </a:extLst>
          </p:cNvPr>
          <p:cNvSpPr txBox="1"/>
          <p:nvPr/>
        </p:nvSpPr>
        <p:spPr>
          <a:xfrm>
            <a:off x="216647" y="7173852"/>
            <a:ext cx="3274508"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hlinkClick r:id="rId13"/>
              </a:rPr>
              <a:t>Display Program</a:t>
            </a:r>
            <a:endPar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pic>
        <p:nvPicPr>
          <p:cNvPr id="10" name="Picture 9">
            <a:extLst>
              <a:ext uri="{FF2B5EF4-FFF2-40B4-BE49-F238E27FC236}">
                <a16:creationId xmlns:a16="http://schemas.microsoft.com/office/drawing/2014/main" id="{499EB757-CF4F-C9CB-76B7-FDE61EA4811A}"/>
              </a:ext>
            </a:extLst>
          </p:cNvPr>
          <p:cNvPicPr>
            <a:picLocks noChangeAspect="1"/>
          </p:cNvPicPr>
          <p:nvPr/>
        </p:nvPicPr>
        <p:blipFill>
          <a:blip r:embed="rId14"/>
          <a:stretch>
            <a:fillRect/>
          </a:stretch>
        </p:blipFill>
        <p:spPr>
          <a:xfrm>
            <a:off x="3491155" y="6177374"/>
            <a:ext cx="4102943" cy="2456087"/>
          </a:xfrm>
          <a:prstGeom prst="rect">
            <a:avLst/>
          </a:prstGeom>
        </p:spPr>
      </p:pic>
    </p:spTree>
    <p:extLst>
      <p:ext uri="{BB962C8B-B14F-4D97-AF65-F5344CB8AC3E}">
        <p14:creationId xmlns:p14="http://schemas.microsoft.com/office/powerpoint/2010/main" val="381072911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5A93B-59A5-6E70-BCF5-D424064D335D}"/>
              </a:ext>
            </a:extLst>
          </p:cNvPr>
          <p:cNvSpPr>
            <a:spLocks noGrp="1"/>
          </p:cNvSpPr>
          <p:nvPr>
            <p:ph type="title"/>
          </p:nvPr>
        </p:nvSpPr>
        <p:spPr/>
        <p:txBody>
          <a:bodyPr/>
          <a:lstStyle/>
          <a:p>
            <a:r>
              <a:rPr lang="en-US" dirty="0"/>
              <a:t>What did you learn about towel warmers?</a:t>
            </a:r>
          </a:p>
        </p:txBody>
      </p:sp>
    </p:spTree>
    <p:extLst>
      <p:ext uri="{BB962C8B-B14F-4D97-AF65-F5344CB8AC3E}">
        <p14:creationId xmlns:p14="http://schemas.microsoft.com/office/powerpoint/2010/main" val="40372453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p:cNvSpPr>
          <p:nvPr>
            <p:ph type="title"/>
          </p:nvPr>
        </p:nvSpPr>
        <p:spPr>
          <a:xfrm>
            <a:off x="952500" y="177800"/>
            <a:ext cx="11099800" cy="1384300"/>
          </a:xfrm>
          <a:prstGeom prst="rect">
            <a:avLst/>
          </a:prstGeom>
        </p:spPr>
        <p:txBody>
          <a:bodyPr/>
          <a:lstStyle/>
          <a:p>
            <a:pPr lvl="0">
              <a:defRPr sz="1800"/>
            </a:pPr>
            <a:r>
              <a:rPr sz="8000">
                <a:solidFill>
                  <a:srgbClr val="F2802A"/>
                </a:solidFill>
              </a:rPr>
              <a:t>IN SUMMARY</a:t>
            </a:r>
          </a:p>
        </p:txBody>
      </p:sp>
      <p:sp>
        <p:nvSpPr>
          <p:cNvPr id="304" name="Shape 304"/>
          <p:cNvSpPr>
            <a:spLocks noGrp="1"/>
          </p:cNvSpPr>
          <p:nvPr>
            <p:ph type="body" idx="1"/>
          </p:nvPr>
        </p:nvSpPr>
        <p:spPr>
          <a:xfrm>
            <a:off x="444500" y="1673115"/>
            <a:ext cx="5846440" cy="7175500"/>
          </a:xfrm>
          <a:prstGeom prst="rect">
            <a:avLst/>
          </a:prstGeom>
        </p:spPr>
        <p:txBody>
          <a:bodyPr>
            <a:normAutofit/>
          </a:bodyPr>
          <a:lstStyle/>
          <a:p>
            <a:pPr marL="262254" indent="-262254" defTabSz="344677">
              <a:spcBef>
                <a:spcPts val="2400"/>
              </a:spcBef>
              <a:defRPr sz="1800"/>
            </a:pPr>
            <a:r>
              <a:rPr lang="en-US" sz="2124" dirty="0">
                <a:latin typeface="Roboto" panose="02000000000000000000" pitchFamily="2" charset="0"/>
                <a:ea typeface="Roboto" panose="02000000000000000000" pitchFamily="2" charset="0"/>
              </a:rPr>
              <a:t>Pamper and indulge yourself with an affordable luxury</a:t>
            </a:r>
          </a:p>
          <a:p>
            <a:pPr marL="262254" indent="-262254" defTabSz="344677">
              <a:spcBef>
                <a:spcPts val="2400"/>
              </a:spcBef>
              <a:defRPr sz="1800"/>
            </a:pPr>
            <a:r>
              <a:rPr lang="en-US" sz="2124" dirty="0">
                <a:latin typeface="Roboto" panose="02000000000000000000" pitchFamily="2" charset="0"/>
                <a:ea typeface="Roboto" panose="02000000000000000000" pitchFamily="2" charset="0"/>
              </a:rPr>
              <a:t>Prevent growth of bacteria and promote health, wellness &amp; hygiene</a:t>
            </a:r>
          </a:p>
          <a:p>
            <a:pPr marL="262254" indent="-262254" defTabSz="344677">
              <a:spcBef>
                <a:spcPts val="2400"/>
              </a:spcBef>
              <a:defRPr sz="1800"/>
            </a:pPr>
            <a:r>
              <a:rPr lang="en-US" sz="2124" dirty="0">
                <a:latin typeface="Roboto" panose="02000000000000000000" pitchFamily="2" charset="0"/>
                <a:ea typeface="Roboto" panose="02000000000000000000" pitchFamily="2" charset="0"/>
              </a:rPr>
              <a:t>Replaces the need for towel bars &amp; robe hooks </a:t>
            </a:r>
          </a:p>
          <a:p>
            <a:pPr marL="262254" indent="-262254" defTabSz="344677">
              <a:spcBef>
                <a:spcPts val="2400"/>
              </a:spcBef>
              <a:defRPr sz="1800"/>
            </a:pPr>
            <a:r>
              <a:rPr lang="en-US" sz="2124" dirty="0">
                <a:latin typeface="Roboto" panose="02000000000000000000" pitchFamily="2" charset="0"/>
                <a:ea typeface="Roboto" panose="02000000000000000000" pitchFamily="2" charset="0"/>
              </a:rPr>
              <a:t>Use in a variety of locations, not just bathrooms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Help keep rooms mold and mildew free</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Variety of designs, finishes, and sizes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US List Prices start at $310</a:t>
            </a:r>
          </a:p>
          <a:p>
            <a:pPr marL="262254" lvl="0" indent="-262254" defTabSz="344677">
              <a:spcBef>
                <a:spcPts val="2400"/>
              </a:spcBef>
              <a:defRPr sz="1800"/>
            </a:pPr>
            <a:r>
              <a:rPr sz="2124" dirty="0">
                <a:latin typeface="Roboto" panose="02000000000000000000" pitchFamily="2" charset="0"/>
                <a:ea typeface="Roboto" panose="02000000000000000000" pitchFamily="2" charset="0"/>
              </a:rPr>
              <a:t>Add comfort to a</a:t>
            </a:r>
            <a:r>
              <a:rPr lang="en-US" sz="2124" dirty="0">
                <a:latin typeface="Roboto" panose="02000000000000000000" pitchFamily="2" charset="0"/>
                <a:ea typeface="Roboto" panose="02000000000000000000" pitchFamily="2" charset="0"/>
              </a:rPr>
              <a:t>ny</a:t>
            </a:r>
            <a:r>
              <a:rPr sz="2124" dirty="0">
                <a:latin typeface="Roboto" panose="02000000000000000000" pitchFamily="2" charset="0"/>
                <a:ea typeface="Roboto" panose="02000000000000000000" pitchFamily="2" charset="0"/>
              </a:rPr>
              <a:t> room</a:t>
            </a:r>
          </a:p>
        </p:txBody>
      </p:sp>
      <p:pic>
        <p:nvPicPr>
          <p:cNvPr id="305" name="pasted-image.png"/>
          <p:cNvPicPr/>
          <p:nvPr/>
        </p:nvPicPr>
        <p:blipFill>
          <a:blip r:embed="rId3"/>
          <a:stretch>
            <a:fillRect/>
          </a:stretch>
        </p:blipFill>
        <p:spPr>
          <a:xfrm>
            <a:off x="6713861" y="1844785"/>
            <a:ext cx="5749279" cy="7003830"/>
          </a:xfrm>
          <a:prstGeom prst="rect">
            <a:avLst/>
          </a:prstGeom>
          <a:ln w="12700">
            <a:miter lim="400000"/>
          </a:ln>
        </p:spPr>
      </p:pic>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B132-D725-2C27-1984-9B4BB4F0385B}"/>
              </a:ext>
            </a:extLst>
          </p:cNvPr>
          <p:cNvSpPr>
            <a:spLocks noGrp="1"/>
          </p:cNvSpPr>
          <p:nvPr>
            <p:ph type="title"/>
          </p:nvPr>
        </p:nvSpPr>
        <p:spPr>
          <a:xfrm>
            <a:off x="952500" y="211418"/>
            <a:ext cx="11099800" cy="2159000"/>
          </a:xfrm>
        </p:spPr>
        <p:txBody>
          <a:bodyPr/>
          <a:lstStyle/>
          <a:p>
            <a:r>
              <a:rPr lang="en-US" dirty="0"/>
              <a:t>Luxury &amp; comfort</a:t>
            </a:r>
          </a:p>
        </p:txBody>
      </p:sp>
      <p:sp>
        <p:nvSpPr>
          <p:cNvPr id="6" name="Rectangle 5">
            <a:extLst>
              <a:ext uri="{FF2B5EF4-FFF2-40B4-BE49-F238E27FC236}">
                <a16:creationId xmlns:a16="http://schemas.microsoft.com/office/drawing/2014/main" id="{258ACF8E-810E-04B2-FE03-E2AA7820E441}"/>
              </a:ext>
            </a:extLst>
          </p:cNvPr>
          <p:cNvSpPr/>
          <p:nvPr/>
        </p:nvSpPr>
        <p:spPr>
          <a:xfrm>
            <a:off x="0" y="9016574"/>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a:extLst>
              <a:ext uri="{FF2B5EF4-FFF2-40B4-BE49-F238E27FC236}">
                <a16:creationId xmlns:a16="http://schemas.microsoft.com/office/drawing/2014/main" id="{91384138-4C1B-8895-AF1F-4F606BC0E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1232" y="8986746"/>
            <a:ext cx="3767505" cy="791175"/>
          </a:xfrm>
          <a:prstGeom prst="rect">
            <a:avLst/>
          </a:prstGeom>
        </p:spPr>
      </p:pic>
      <p:pic>
        <p:nvPicPr>
          <p:cNvPr id="9" name="Picture 8" descr="A bathroom with a tub and a plant&#10;&#10;Description automatically generated">
            <a:extLst>
              <a:ext uri="{FF2B5EF4-FFF2-40B4-BE49-F238E27FC236}">
                <a16:creationId xmlns:a16="http://schemas.microsoft.com/office/drawing/2014/main" id="{06245EE7-0EE4-E72D-9F70-CBEC491B6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7272" y="3449425"/>
            <a:ext cx="9930255" cy="5567149"/>
          </a:xfrm>
          <a:prstGeom prst="rect">
            <a:avLst/>
          </a:prstGeom>
        </p:spPr>
      </p:pic>
      <p:sp>
        <p:nvSpPr>
          <p:cNvPr id="10" name="TextBox 9">
            <a:extLst>
              <a:ext uri="{FF2B5EF4-FFF2-40B4-BE49-F238E27FC236}">
                <a16:creationId xmlns:a16="http://schemas.microsoft.com/office/drawing/2014/main" id="{520399E5-7590-521C-9AE0-A06F54AD14C8}"/>
              </a:ext>
            </a:extLst>
          </p:cNvPr>
          <p:cNvSpPr txBox="1"/>
          <p:nvPr/>
        </p:nvSpPr>
        <p:spPr>
          <a:xfrm>
            <a:off x="6929419" y="1923965"/>
            <a:ext cx="5325176"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150000"/>
              </a:lnSpc>
              <a:buFont typeface="Arial" panose="020B0604020202020204" pitchFamily="34" charset="0"/>
              <a:buChar char="•"/>
            </a:pPr>
            <a:r>
              <a:rPr lang="en-US" sz="2800" b="1" dirty="0"/>
              <a:t>Adds radiant heat to bathrooms</a:t>
            </a:r>
            <a:endParaRPr lang="en-US" sz="2800" dirty="0"/>
          </a:p>
          <a:p>
            <a:pPr algn="l">
              <a:lnSpc>
                <a:spcPct val="150000"/>
              </a:lnSpc>
              <a:buFont typeface="Arial" panose="020B0604020202020204" pitchFamily="34" charset="0"/>
              <a:buChar char="•"/>
            </a:pPr>
            <a:r>
              <a:rPr lang="en-US" sz="2800" b="1" dirty="0"/>
              <a:t>No more damp, smelly towels</a:t>
            </a:r>
            <a:endParaRPr lang="en-US" sz="2800" dirty="0"/>
          </a:p>
          <a:p>
            <a:pPr marL="0" marR="0" indent="0" algn="l" defTabSz="584200" rtl="0" fontAlgn="auto" latinLnBrk="1" hangingPunct="0">
              <a:lnSpc>
                <a:spcPct val="15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11" name="TextBox 10">
            <a:extLst>
              <a:ext uri="{FF2B5EF4-FFF2-40B4-BE49-F238E27FC236}">
                <a16:creationId xmlns:a16="http://schemas.microsoft.com/office/drawing/2014/main" id="{D8AD9627-15E4-518B-6707-F0016C775DB9}"/>
              </a:ext>
            </a:extLst>
          </p:cNvPr>
          <p:cNvSpPr txBox="1"/>
          <p:nvPr/>
        </p:nvSpPr>
        <p:spPr>
          <a:xfrm>
            <a:off x="258762" y="1923965"/>
            <a:ext cx="6243638"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50000"/>
              </a:lnSpc>
              <a:buFont typeface="Arial" panose="020B0604020202020204" pitchFamily="34" charset="0"/>
              <a:buChar char="•"/>
            </a:pPr>
            <a:r>
              <a:rPr lang="en-US" sz="2800" b="1" dirty="0"/>
              <a:t>Heated towels &amp; robes </a:t>
            </a:r>
          </a:p>
          <a:p>
            <a:pPr algn="l">
              <a:lnSpc>
                <a:spcPct val="150000"/>
              </a:lnSpc>
              <a:buFont typeface="Arial" panose="020B0604020202020204" pitchFamily="34" charset="0"/>
              <a:buChar char="•"/>
            </a:pPr>
            <a:r>
              <a:rPr lang="en-US" sz="2800" b="1" dirty="0"/>
              <a:t>Wrap up in warmth after bathing</a:t>
            </a:r>
            <a:endParaRPr lang="en-US" sz="2800" dirty="0"/>
          </a:p>
          <a:p>
            <a:pPr marL="0" marR="0" indent="0" algn="l" defTabSz="584200" rtl="0" fontAlgn="auto" latinLnBrk="1" hangingPunct="0">
              <a:lnSpc>
                <a:spcPct val="15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8838803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FF2C-D471-5AFB-5345-FD6C5B252E23}"/>
              </a:ext>
            </a:extLst>
          </p:cNvPr>
          <p:cNvSpPr>
            <a:spLocks noGrp="1"/>
          </p:cNvSpPr>
          <p:nvPr>
            <p:ph type="title"/>
          </p:nvPr>
        </p:nvSpPr>
        <p:spPr/>
        <p:txBody>
          <a:bodyPr/>
          <a:lstStyle/>
          <a:p>
            <a:r>
              <a:rPr lang="en-US" dirty="0"/>
              <a:t>Health &amp; Wellness</a:t>
            </a:r>
          </a:p>
        </p:txBody>
      </p:sp>
      <p:sp>
        <p:nvSpPr>
          <p:cNvPr id="6" name="Rectangle 5">
            <a:extLst>
              <a:ext uri="{FF2B5EF4-FFF2-40B4-BE49-F238E27FC236}">
                <a16:creationId xmlns:a16="http://schemas.microsoft.com/office/drawing/2014/main" id="{4AA6672E-4928-33CC-9C3A-E8D99E48AA46}"/>
              </a:ext>
            </a:extLst>
          </p:cNvPr>
          <p:cNvSpPr/>
          <p:nvPr/>
        </p:nvSpPr>
        <p:spPr>
          <a:xfrm>
            <a:off x="0" y="9016574"/>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a:extLst>
              <a:ext uri="{FF2B5EF4-FFF2-40B4-BE49-F238E27FC236}">
                <a16:creationId xmlns:a16="http://schemas.microsoft.com/office/drawing/2014/main" id="{D43228FC-D5DC-8990-20AE-E5B49CD30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9451" y="8955859"/>
            <a:ext cx="3767505" cy="791175"/>
          </a:xfrm>
          <a:prstGeom prst="rect">
            <a:avLst/>
          </a:prstGeom>
        </p:spPr>
      </p:pic>
      <p:pic>
        <p:nvPicPr>
          <p:cNvPr id="1026" name="Picture 2">
            <a:extLst>
              <a:ext uri="{FF2B5EF4-FFF2-40B4-BE49-F238E27FC236}">
                <a16:creationId xmlns:a16="http://schemas.microsoft.com/office/drawing/2014/main" id="{49030AB7-8143-9621-D003-F80631849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923" y="2155414"/>
            <a:ext cx="5581650" cy="63290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B361407-8767-1499-5EDD-28A42A4CC908}"/>
              </a:ext>
            </a:extLst>
          </p:cNvPr>
          <p:cNvPicPr>
            <a:picLocks noChangeAspect="1"/>
          </p:cNvPicPr>
          <p:nvPr/>
        </p:nvPicPr>
        <p:blipFill>
          <a:blip r:embed="rId5"/>
          <a:stretch>
            <a:fillRect/>
          </a:stretch>
        </p:blipFill>
        <p:spPr>
          <a:xfrm>
            <a:off x="5424007" y="3121291"/>
            <a:ext cx="7177845" cy="4246579"/>
          </a:xfrm>
          <a:prstGeom prst="rect">
            <a:avLst/>
          </a:prstGeom>
        </p:spPr>
      </p:pic>
    </p:spTree>
    <p:extLst>
      <p:ext uri="{BB962C8B-B14F-4D97-AF65-F5344CB8AC3E}">
        <p14:creationId xmlns:p14="http://schemas.microsoft.com/office/powerpoint/2010/main" val="105969106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64A4-0066-CCB7-C233-6B4E3905439D}"/>
              </a:ext>
            </a:extLst>
          </p:cNvPr>
          <p:cNvSpPr>
            <a:spLocks noGrp="1"/>
          </p:cNvSpPr>
          <p:nvPr>
            <p:ph type="title"/>
          </p:nvPr>
        </p:nvSpPr>
        <p:spPr>
          <a:xfrm>
            <a:off x="217931" y="137020"/>
            <a:ext cx="11099800" cy="2159000"/>
          </a:xfrm>
        </p:spPr>
        <p:txBody>
          <a:bodyPr/>
          <a:lstStyle/>
          <a:p>
            <a:pPr algn="l"/>
            <a:r>
              <a:rPr lang="en-US" dirty="0"/>
              <a:t>Cost Savings</a:t>
            </a:r>
          </a:p>
        </p:txBody>
      </p:sp>
      <p:sp>
        <p:nvSpPr>
          <p:cNvPr id="4" name="TextBox 3">
            <a:extLst>
              <a:ext uri="{FF2B5EF4-FFF2-40B4-BE49-F238E27FC236}">
                <a16:creationId xmlns:a16="http://schemas.microsoft.com/office/drawing/2014/main" id="{6DACE3E7-8B84-45CB-2776-3E509EACC00C}"/>
              </a:ext>
            </a:extLst>
          </p:cNvPr>
          <p:cNvSpPr txBox="1"/>
          <p:nvPr/>
        </p:nvSpPr>
        <p:spPr>
          <a:xfrm>
            <a:off x="6813475" y="3093388"/>
            <a:ext cx="5334338" cy="46269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3600" b="0" i="0" u="sng"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Assumptions:</a:t>
            </a:r>
            <a:br>
              <a:rPr kumimoji="0" lang="en-US" sz="3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br>
            <a:r>
              <a:rPr kumimoji="0" lang="en-US" sz="18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Laundry Loads per Week</a:t>
            </a: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 1</a:t>
            </a:r>
          </a:p>
          <a:p>
            <a:pPr marL="0" marR="0" indent="0" algn="l" defTabSz="584200" rtl="0" fontAlgn="auto" latinLnBrk="1" hangingPunct="0">
              <a:lnSpc>
                <a:spcPct val="100000"/>
              </a:lnSpc>
              <a:spcBef>
                <a:spcPts val="0"/>
              </a:spcBef>
              <a:spcAft>
                <a:spcPts val="0"/>
              </a:spcAft>
              <a:buClrTx/>
              <a:buSzTx/>
              <a:buFontTx/>
              <a:buNone/>
              <a:tabLst/>
            </a:pPr>
            <a:r>
              <a:rPr lang="en-US" sz="1800" b="1" dirty="0">
                <a:solidFill>
                  <a:srgbClr val="000000"/>
                </a:solidFill>
                <a:latin typeface="Roboto" panose="02000000000000000000" pitchFamily="2" charset="0"/>
                <a:ea typeface="Roboto" panose="02000000000000000000" pitchFamily="2" charset="0"/>
              </a:rPr>
              <a:t>Average Household: </a:t>
            </a:r>
            <a:r>
              <a:rPr lang="en-US" sz="1800" dirty="0">
                <a:solidFill>
                  <a:srgbClr val="000000"/>
                </a:solidFill>
                <a:latin typeface="Roboto" panose="02000000000000000000" pitchFamily="2" charset="0"/>
                <a:ea typeface="Roboto" panose="02000000000000000000" pitchFamily="2" charset="0"/>
              </a:rPr>
              <a:t>4 People</a:t>
            </a:r>
          </a:p>
          <a:p>
            <a:pPr marL="0" marR="0" indent="0" algn="l" defTabSz="584200" rtl="0" fontAlgn="auto" latinLnBrk="1" hangingPunct="0">
              <a:lnSpc>
                <a:spcPct val="100000"/>
              </a:lnSpc>
              <a:spcBef>
                <a:spcPts val="0"/>
              </a:spcBef>
              <a:spcAft>
                <a:spcPts val="0"/>
              </a:spcAft>
              <a:buClrTx/>
              <a:buSzTx/>
              <a:buFontTx/>
              <a:buNone/>
              <a:tabLst/>
            </a:pPr>
            <a:r>
              <a:rPr lang="en-US" sz="1800" b="1" dirty="0">
                <a:solidFill>
                  <a:srgbClr val="000000"/>
                </a:solidFill>
                <a:latin typeface="Roboto" panose="02000000000000000000" pitchFamily="2" charset="0"/>
                <a:ea typeface="Roboto" panose="02000000000000000000" pitchFamily="2" charset="0"/>
              </a:rPr>
              <a:t>Towels per person per Week: </a:t>
            </a:r>
            <a:r>
              <a:rPr lang="en-US" sz="1800" dirty="0">
                <a:solidFill>
                  <a:srgbClr val="000000"/>
                </a:solidFill>
                <a:latin typeface="Roboto" panose="02000000000000000000" pitchFamily="2" charset="0"/>
                <a:ea typeface="Roboto" panose="02000000000000000000" pitchFamily="2" charset="0"/>
              </a:rPr>
              <a:t>2</a:t>
            </a:r>
            <a:endPar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a:p>
            <a:pPr marL="0" marR="0" indent="0" algn="l"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Average HTR Rating: </a:t>
            </a: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150W</a:t>
            </a:r>
          </a:p>
          <a:p>
            <a:pPr marL="0" marR="0" indent="0" algn="l"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Electricity Cost: </a:t>
            </a: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$0.17 per kWh</a:t>
            </a:r>
            <a:endParaRPr lang="en-US" sz="1800" dirty="0">
              <a:solidFill>
                <a:srgbClr val="000000"/>
              </a:solidFill>
              <a:latin typeface="Roboto" panose="02000000000000000000" pitchFamily="2" charset="0"/>
              <a:ea typeface="Roboto" panose="02000000000000000000" pitchFamily="2" charset="0"/>
            </a:endParaRPr>
          </a:p>
          <a:p>
            <a:pPr marL="0" marR="0" indent="0" algn="l"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a:p>
            <a:pPr marL="0" marR="0" indent="0" algn="l" defTabSz="584200" rtl="0" fontAlgn="auto" latinLnBrk="1" hangingPunct="0">
              <a:lnSpc>
                <a:spcPct val="100000"/>
              </a:lnSpc>
              <a:spcBef>
                <a:spcPts val="0"/>
              </a:spcBef>
              <a:spcAft>
                <a:spcPts val="0"/>
              </a:spcAft>
              <a:buClrTx/>
              <a:buSzTx/>
              <a:buFontTx/>
              <a:buNone/>
              <a:tabLst/>
            </a:pPr>
            <a:r>
              <a:rPr lang="en-US" sz="2400" b="1" dirty="0">
                <a:solidFill>
                  <a:schemeClr val="tx1"/>
                </a:solidFill>
                <a:latin typeface="Roboto" panose="02000000000000000000" pitchFamily="2" charset="0"/>
                <a:ea typeface="Roboto" panose="02000000000000000000" pitchFamily="2" charset="0"/>
              </a:rPr>
              <a:t>We surveyed 3000 people across the         country to gather data on basic towel        usage habits to better understand how     heated towel racks can improve daily         lifestyles.</a:t>
            </a:r>
            <a:endParaRPr kumimoji="0" lang="en-US" sz="2400" b="1" i="0" u="none" strike="noStrike" cap="none" spc="0" normalizeH="0" baseline="0" dirty="0">
              <a:ln>
                <a:noFill/>
              </a:ln>
              <a:solidFill>
                <a:schemeClr val="tx1"/>
              </a:solidFill>
              <a:effectLst/>
              <a:uFillTx/>
              <a:latin typeface="Roboto" panose="02000000000000000000" pitchFamily="2" charset="0"/>
              <a:ea typeface="Roboto" panose="02000000000000000000" pitchFamily="2" charset="0"/>
              <a:sym typeface="Helvetica Light"/>
            </a:endParaRPr>
          </a:p>
          <a:p>
            <a:pPr marL="0" marR="0" indent="0" algn="l" defTabSz="584200" rtl="0" fontAlgn="auto" latinLnBrk="1" hangingPunct="0">
              <a:lnSpc>
                <a:spcPct val="100000"/>
              </a:lnSpc>
              <a:spcBef>
                <a:spcPts val="0"/>
              </a:spcBef>
              <a:spcAft>
                <a:spcPts val="0"/>
              </a:spcAft>
              <a:buClrTx/>
              <a:buSzTx/>
              <a:buFontTx/>
              <a:buNone/>
              <a:tabLst/>
            </a:pPr>
            <a:endParaRPr lang="en-US" sz="2400" dirty="0">
              <a:solidFill>
                <a:srgbClr val="000000"/>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AD4375B4-2F75-D180-1E4F-67F8C1BE9C11}"/>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E5344C6A-183B-5F12-3370-69E2BD55E0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9643" y="8944645"/>
            <a:ext cx="3767505" cy="791175"/>
          </a:xfrm>
          <a:prstGeom prst="rect">
            <a:avLst/>
          </a:prstGeom>
        </p:spPr>
      </p:pic>
      <p:pic>
        <p:nvPicPr>
          <p:cNvPr id="8" name="Graphic 7">
            <a:extLst>
              <a:ext uri="{FF2B5EF4-FFF2-40B4-BE49-F238E27FC236}">
                <a16:creationId xmlns:a16="http://schemas.microsoft.com/office/drawing/2014/main" id="{93215FE3-725A-EE41-41EF-35A95A30BC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7724" y="1037987"/>
            <a:ext cx="1279749" cy="1636401"/>
          </a:xfrm>
          <a:prstGeom prst="rect">
            <a:avLst/>
          </a:prstGeom>
        </p:spPr>
      </p:pic>
      <p:pic>
        <p:nvPicPr>
          <p:cNvPr id="10" name="Graphic 9">
            <a:extLst>
              <a:ext uri="{FF2B5EF4-FFF2-40B4-BE49-F238E27FC236}">
                <a16:creationId xmlns:a16="http://schemas.microsoft.com/office/drawing/2014/main" id="{2BD907CB-2FDB-8681-58A6-9056AE4B57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7924" y="1027551"/>
            <a:ext cx="695325" cy="1695450"/>
          </a:xfrm>
          <a:prstGeom prst="rect">
            <a:avLst/>
          </a:prstGeom>
        </p:spPr>
      </p:pic>
      <p:pic>
        <p:nvPicPr>
          <p:cNvPr id="12" name="Graphic 11">
            <a:extLst>
              <a:ext uri="{FF2B5EF4-FFF2-40B4-BE49-F238E27FC236}">
                <a16:creationId xmlns:a16="http://schemas.microsoft.com/office/drawing/2014/main" id="{6AD02DA5-300D-38F2-8040-EC4681CFB9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32346" y="978939"/>
            <a:ext cx="1415467" cy="1695450"/>
          </a:xfrm>
          <a:prstGeom prst="rect">
            <a:avLst/>
          </a:prstGeom>
        </p:spPr>
      </p:pic>
      <p:pic>
        <p:nvPicPr>
          <p:cNvPr id="17" name="Picture 16" descr="A black and orange poster with white text&#10;&#10;Description automatically generated">
            <a:extLst>
              <a:ext uri="{FF2B5EF4-FFF2-40B4-BE49-F238E27FC236}">
                <a16:creationId xmlns:a16="http://schemas.microsoft.com/office/drawing/2014/main" id="{9E36143F-4A47-A720-FD3D-DB829770F56F}"/>
              </a:ext>
            </a:extLst>
          </p:cNvPr>
          <p:cNvPicPr>
            <a:picLocks noChangeAspect="1"/>
          </p:cNvPicPr>
          <p:nvPr/>
        </p:nvPicPr>
        <p:blipFill>
          <a:blip r:embed="rId10">
            <a:extLst>
              <a:ext uri="{28A0092B-C50C-407E-A947-70E740481C1C}">
                <a14:useLocalDpi xmlns:a14="http://schemas.microsoft.com/office/drawing/2010/main" val="0"/>
              </a:ext>
            </a:extLst>
          </a:blip>
          <a:srcRect b="20057"/>
          <a:stretch/>
        </p:blipFill>
        <p:spPr>
          <a:xfrm>
            <a:off x="856987" y="2355675"/>
            <a:ext cx="5334340" cy="6210952"/>
          </a:xfrm>
          <a:prstGeom prst="rect">
            <a:avLst/>
          </a:prstGeom>
        </p:spPr>
      </p:pic>
    </p:spTree>
    <p:extLst>
      <p:ext uri="{BB962C8B-B14F-4D97-AF65-F5344CB8AC3E}">
        <p14:creationId xmlns:p14="http://schemas.microsoft.com/office/powerpoint/2010/main" val="223155432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774" y="2743084"/>
            <a:ext cx="4741332" cy="373237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B2D059-08C1-AD06-2474-AAA2F00C2B0D}"/>
              </a:ext>
            </a:extLst>
          </p:cNvPr>
          <p:cNvSpPr>
            <a:spLocks noGrp="1"/>
          </p:cNvSpPr>
          <p:nvPr>
            <p:ph type="title"/>
          </p:nvPr>
        </p:nvSpPr>
        <p:spPr>
          <a:xfrm>
            <a:off x="1097280" y="2797889"/>
            <a:ext cx="2804160" cy="3622765"/>
          </a:xfrm>
          <a:noFill/>
        </p:spPr>
        <p:txBody>
          <a:bodyPr vert="horz" lIns="91440" tIns="45720" rIns="91440" bIns="45720" rtlCol="0" anchor="ctr">
            <a:normAutofit/>
          </a:bodyPr>
          <a:lstStyle/>
          <a:p>
            <a:pPr defTabSz="914400" rtl="0">
              <a:lnSpc>
                <a:spcPct val="90000"/>
              </a:lnSpc>
              <a:spcBef>
                <a:spcPct val="0"/>
              </a:spcBef>
            </a:pPr>
            <a:r>
              <a:rPr lang="en-US" sz="4500" kern="1200">
                <a:solidFill>
                  <a:srgbClr val="FFFFFF"/>
                </a:solidFill>
                <a:latin typeface="+mj-lt"/>
                <a:ea typeface="+mj-ea"/>
                <a:cs typeface="+mj-cs"/>
              </a:rPr>
              <a:t>Where to use Heated Towel Racks</a:t>
            </a:r>
          </a:p>
        </p:txBody>
      </p:sp>
      <p:pic>
        <p:nvPicPr>
          <p:cNvPr id="4" name="Picture 3" descr="A bathroom with a shower and a sink&#10;&#10;Description automatically generated">
            <a:extLst>
              <a:ext uri="{FF2B5EF4-FFF2-40B4-BE49-F238E27FC236}">
                <a16:creationId xmlns:a16="http://schemas.microsoft.com/office/drawing/2014/main" id="{76254625-55C2-06A2-A55E-44517A9619B9}"/>
              </a:ext>
            </a:extLst>
          </p:cNvPr>
          <p:cNvPicPr>
            <a:picLocks noChangeAspect="1"/>
          </p:cNvPicPr>
          <p:nvPr/>
        </p:nvPicPr>
        <p:blipFill>
          <a:blip r:embed="rId3">
            <a:extLst>
              <a:ext uri="{28A0092B-C50C-407E-A947-70E740481C1C}">
                <a14:useLocalDpi xmlns:a14="http://schemas.microsoft.com/office/drawing/2010/main" val="0"/>
              </a:ext>
            </a:extLst>
          </a:blip>
          <a:srcRect t="31988" r="-1" b="14011"/>
          <a:stretch/>
        </p:blipFill>
        <p:spPr>
          <a:xfrm>
            <a:off x="5095803" y="2162839"/>
            <a:ext cx="7232747" cy="5424609"/>
          </a:xfrm>
          <a:prstGeom prst="rect">
            <a:avLst/>
          </a:prstGeom>
        </p:spPr>
      </p:pic>
      <p:sp>
        <p:nvSpPr>
          <p:cNvPr id="5" name="Rectangle 4">
            <a:extLst>
              <a:ext uri="{FF2B5EF4-FFF2-40B4-BE49-F238E27FC236}">
                <a16:creationId xmlns:a16="http://schemas.microsoft.com/office/drawing/2014/main" id="{77CB1D9C-E81A-54EC-E8A8-0CC1BEBCACF7}"/>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a:extLst>
              <a:ext uri="{FF2B5EF4-FFF2-40B4-BE49-F238E27FC236}">
                <a16:creationId xmlns:a16="http://schemas.microsoft.com/office/drawing/2014/main" id="{7E62869B-528F-543F-3081-4C5E086B95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7295" y="8962425"/>
            <a:ext cx="3767505" cy="791175"/>
          </a:xfrm>
          <a:prstGeom prst="rect">
            <a:avLst/>
          </a:prstGeom>
        </p:spPr>
      </p:pic>
    </p:spTree>
    <p:extLst>
      <p:ext uri="{BB962C8B-B14F-4D97-AF65-F5344CB8AC3E}">
        <p14:creationId xmlns:p14="http://schemas.microsoft.com/office/powerpoint/2010/main" val="2530143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hape 119"/>
          <p:cNvSpPr>
            <a:spLocks noGrp="1"/>
          </p:cNvSpPr>
          <p:nvPr>
            <p:ph type="title"/>
          </p:nvPr>
        </p:nvSpPr>
        <p:spPr>
          <a:xfrm>
            <a:off x="887576" y="385281"/>
            <a:ext cx="7451749" cy="1374169"/>
          </a:xfrm>
          <a:prstGeom prst="rect">
            <a:avLst/>
          </a:prstGeom>
        </p:spPr>
        <p:txBody>
          <a:bodyPr vert="horz" lIns="91440" tIns="45720" rIns="91440" bIns="45720" rtlCol="0" anchor="b">
            <a:normAutofit/>
          </a:bodyPr>
          <a:lstStyle/>
          <a:p>
            <a:pPr lvl="0" algn="l" defTabSz="914400" rtl="0">
              <a:lnSpc>
                <a:spcPct val="90000"/>
              </a:lnSpc>
              <a:spcBef>
                <a:spcPct val="0"/>
              </a:spcBef>
              <a:defRPr sz="1800"/>
            </a:pPr>
            <a:r>
              <a:rPr lang="en-US" sz="6700" kern="1200" dirty="0">
                <a:solidFill>
                  <a:schemeClr val="tx1"/>
                </a:solidFill>
              </a:rPr>
              <a:t>Bathrooms</a:t>
            </a:r>
          </a:p>
        </p:txBody>
      </p:sp>
      <p:pic>
        <p:nvPicPr>
          <p:cNvPr id="10" name="Picture 9" descr="A picture containing indoor, wall, white, bathroom&#10;&#10;Description automatically generated">
            <a:extLst>
              <a:ext uri="{FF2B5EF4-FFF2-40B4-BE49-F238E27FC236}">
                <a16:creationId xmlns:a16="http://schemas.microsoft.com/office/drawing/2014/main" id="{208A26F7-37F9-F6D4-AA38-C754F75D3C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3051" y="497541"/>
            <a:ext cx="3185661" cy="4247547"/>
          </a:xfrm>
          <a:prstGeom prst="rect">
            <a:avLst/>
          </a:prstGeom>
        </p:spPr>
      </p:pic>
      <p:pic>
        <p:nvPicPr>
          <p:cNvPr id="3" name="Picture 2" descr="A bathroom with a large mirror&#10;&#10;Description automatically generated with low confidence">
            <a:extLst>
              <a:ext uri="{FF2B5EF4-FFF2-40B4-BE49-F238E27FC236}">
                <a16:creationId xmlns:a16="http://schemas.microsoft.com/office/drawing/2014/main" id="{99BE2752-504F-FB98-AB07-19E1841FBE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9070" y="5008512"/>
            <a:ext cx="4673625" cy="3329959"/>
          </a:xfrm>
          <a:prstGeom prst="rect">
            <a:avLst/>
          </a:prstGeom>
        </p:spPr>
      </p:pic>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7295" y="8962425"/>
            <a:ext cx="3767505" cy="791175"/>
          </a:xfrm>
          <a:prstGeom prst="rect">
            <a:avLst/>
          </a:prstGeom>
        </p:spPr>
      </p:pic>
      <p:pic>
        <p:nvPicPr>
          <p:cNvPr id="2" name="Picture 1">
            <a:extLst>
              <a:ext uri="{FF2B5EF4-FFF2-40B4-BE49-F238E27FC236}">
                <a16:creationId xmlns:a16="http://schemas.microsoft.com/office/drawing/2014/main" id="{0B2159A9-459A-F407-CB2B-70B0F9A380BB}"/>
              </a:ext>
            </a:extLst>
          </p:cNvPr>
          <p:cNvPicPr>
            <a:picLocks noChangeAspect="1"/>
          </p:cNvPicPr>
          <p:nvPr/>
        </p:nvPicPr>
        <p:blipFill>
          <a:blip r:embed="rId6"/>
          <a:stretch>
            <a:fillRect/>
          </a:stretch>
        </p:blipFill>
        <p:spPr>
          <a:xfrm>
            <a:off x="887576" y="1759450"/>
            <a:ext cx="5454861" cy="6841016"/>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2" name="Rectangle 151">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hape 119"/>
          <p:cNvSpPr>
            <a:spLocks noGrp="1"/>
          </p:cNvSpPr>
          <p:nvPr>
            <p:ph type="title"/>
          </p:nvPr>
        </p:nvSpPr>
        <p:spPr>
          <a:xfrm>
            <a:off x="653491" y="519288"/>
            <a:ext cx="7451749" cy="2526555"/>
          </a:xfrm>
          <a:prstGeom prst="rect">
            <a:avLst/>
          </a:prstGeom>
        </p:spPr>
        <p:txBody>
          <a:bodyPr vert="horz" lIns="91440" tIns="45720" rIns="91440" bIns="45720" rtlCol="0" anchor="b">
            <a:normAutofit/>
          </a:bodyPr>
          <a:lstStyle/>
          <a:p>
            <a:pPr lvl="0" algn="l" defTabSz="914400" rtl="0">
              <a:lnSpc>
                <a:spcPct val="90000"/>
              </a:lnSpc>
              <a:spcBef>
                <a:spcPct val="0"/>
              </a:spcBef>
              <a:defRPr sz="1800"/>
            </a:pPr>
            <a:r>
              <a:rPr lang="en-US" sz="6700" kern="1200">
                <a:solidFill>
                  <a:schemeClr val="tx1"/>
                </a:solidFill>
              </a:rPr>
              <a:t>Applications: Laundry &amp; Mud Rooms</a:t>
            </a:r>
          </a:p>
        </p:txBody>
      </p:sp>
      <p:sp>
        <p:nvSpPr>
          <p:cNvPr id="120" name="Shape 120"/>
          <p:cNvSpPr>
            <a:spLocks noGrp="1"/>
          </p:cNvSpPr>
          <p:nvPr>
            <p:ph type="body" idx="1"/>
          </p:nvPr>
        </p:nvSpPr>
        <p:spPr>
          <a:xfrm>
            <a:off x="653491" y="3045843"/>
            <a:ext cx="7451750" cy="5222605"/>
          </a:xfrm>
          <a:prstGeom prst="rect">
            <a:avLst/>
          </a:prstGeom>
        </p:spPr>
        <p:txBody>
          <a:bodyPr vert="horz" lIns="91440" tIns="45720" rIns="91440" bIns="45720" rtlCol="0">
            <a:normAutofit lnSpcReduction="10000"/>
          </a:bodyPr>
          <a:lstStyle/>
          <a:p>
            <a:pPr marL="0" lvl="0" indent="-228600" algn="l" defTabSz="914400" rtl="0">
              <a:lnSpc>
                <a:spcPct val="90000"/>
              </a:lnSpc>
              <a:spcBef>
                <a:spcPts val="1800"/>
              </a:spcBef>
              <a:buFont typeface="Arial" panose="020B0604020202020204" pitchFamily="34" charset="0"/>
              <a:buChar char="•"/>
              <a:defRPr sz="1800"/>
            </a:pPr>
            <a:r>
              <a:rPr lang="en-US" sz="2100" u="sng" kern="1200" dirty="0">
                <a:solidFill>
                  <a:schemeClr val="tx1"/>
                </a:solidFill>
                <a:latin typeface="Roboto" panose="02000000000000000000" pitchFamily="2" charset="0"/>
                <a:ea typeface="Roboto" panose="02000000000000000000" pitchFamily="2" charset="0"/>
                <a:cs typeface="+mn-cs"/>
              </a:rPr>
              <a:t>Laundry Rooms: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Dry delicates, silks and other fabrics/garments that don’t go in a tumble dryer.</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Reduce wrinkles while gently drying clothes.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Keeps laundry organized – no longer hanging on banisters, shower curtain rods or door handles.</a:t>
            </a:r>
          </a:p>
          <a:p>
            <a:pPr marL="0" lvl="0" indent="-228600" algn="l" defTabSz="914400" rtl="0">
              <a:lnSpc>
                <a:spcPct val="90000"/>
              </a:lnSpc>
              <a:spcBef>
                <a:spcPts val="1800"/>
              </a:spcBef>
              <a:buFont typeface="Arial" panose="020B0604020202020204" pitchFamily="34" charset="0"/>
              <a:buChar char="•"/>
              <a:defRPr sz="1800"/>
            </a:pPr>
            <a:r>
              <a:rPr lang="en-US" sz="2100" u="sng" kern="1200" dirty="0">
                <a:solidFill>
                  <a:schemeClr val="tx1"/>
                </a:solidFill>
                <a:latin typeface="Roboto" panose="02000000000000000000" pitchFamily="2" charset="0"/>
                <a:ea typeface="Roboto" panose="02000000000000000000" pitchFamily="2" charset="0"/>
                <a:cs typeface="+mn-cs"/>
              </a:rPr>
              <a:t>Mud or Wet Rooms: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Hang and dry coats, scarves, mittens </a:t>
            </a:r>
            <a:r>
              <a:rPr lang="en-US" sz="2100" kern="1200" dirty="0" err="1">
                <a:solidFill>
                  <a:schemeClr val="tx1"/>
                </a:solidFill>
                <a:latin typeface="Roboto" panose="02000000000000000000" pitchFamily="2" charset="0"/>
                <a:ea typeface="Roboto" panose="02000000000000000000" pitchFamily="2" charset="0"/>
                <a:cs typeface="+mn-cs"/>
              </a:rPr>
              <a:t>etc</a:t>
            </a:r>
            <a:r>
              <a:rPr lang="en-US" sz="2100" kern="1200" dirty="0">
                <a:solidFill>
                  <a:schemeClr val="tx1"/>
                </a:solidFill>
                <a:latin typeface="Roboto" panose="02000000000000000000" pitchFamily="2" charset="0"/>
                <a:ea typeface="Roboto" panose="02000000000000000000" pitchFamily="2" charset="0"/>
                <a:cs typeface="+mn-cs"/>
              </a:rPr>
              <a:t> on cold &amp; wet winter days.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Dry bathing suits, pool/beach towels, wet suits and life jackets during the summer.</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Reduces humidity and provides warmth during colder months.</a:t>
            </a:r>
          </a:p>
        </p:txBody>
      </p:sp>
      <p:pic>
        <p:nvPicPr>
          <p:cNvPr id="8" name="Picture 7" descr="A picture containing indoor, black, laying, rug&#10;&#10;Description automatically generated">
            <a:extLst>
              <a:ext uri="{FF2B5EF4-FFF2-40B4-BE49-F238E27FC236}">
                <a16:creationId xmlns:a16="http://schemas.microsoft.com/office/drawing/2014/main" id="{3056DABD-0225-C516-57F0-16AF2F8CB2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396" y="197843"/>
            <a:ext cx="3444286" cy="4411144"/>
          </a:xfrm>
          <a:prstGeom prst="rect">
            <a:avLst/>
          </a:prstGeom>
        </p:spPr>
      </p:pic>
      <p:pic>
        <p:nvPicPr>
          <p:cNvPr id="9" name="Picture 8">
            <a:extLst>
              <a:ext uri="{FF2B5EF4-FFF2-40B4-BE49-F238E27FC236}">
                <a16:creationId xmlns:a16="http://schemas.microsoft.com/office/drawing/2014/main" id="{F14AD2B7-7E1F-577F-3639-5C176215F140}"/>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8580396" y="4770412"/>
            <a:ext cx="3444286" cy="4187583"/>
          </a:xfrm>
          <a:prstGeom prst="rect">
            <a:avLst/>
          </a:prstGeom>
        </p:spPr>
      </p:pic>
      <p:sp>
        <p:nvSpPr>
          <p:cNvPr id="5" name="Rectangle 4"/>
          <p:cNvSpPr/>
          <p:nvPr/>
        </p:nvSpPr>
        <p:spPr>
          <a:xfrm>
            <a:off x="-2" y="901765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35765" y="8987822"/>
            <a:ext cx="3767505" cy="791175"/>
          </a:xfrm>
          <a:prstGeom prst="rect">
            <a:avLst/>
          </a:prstGeom>
        </p:spPr>
      </p:pic>
    </p:spTree>
    <p:extLst>
      <p:ext uri="{BB962C8B-B14F-4D97-AF65-F5344CB8AC3E}">
        <p14:creationId xmlns:p14="http://schemas.microsoft.com/office/powerpoint/2010/main" val="3002135232"/>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ebas Neue"/>
        <a:ea typeface="Bebas Neue"/>
        <a:cs typeface="Bebas Neue"/>
      </a:majorFont>
      <a:minorFont>
        <a:latin typeface="Ropa Sans"/>
        <a:ea typeface="Ropa Sans"/>
        <a:cs typeface="Ropa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ebas Neue"/>
        <a:ea typeface="Bebas Neue"/>
        <a:cs typeface="Bebas Neue"/>
      </a:majorFont>
      <a:minorFont>
        <a:latin typeface="Ropa Sans"/>
        <a:ea typeface="Ropa Sans"/>
        <a:cs typeface="Ropa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1BF768E5FD444096AACF7DC28DFC2C" ma:contentTypeVersion="2" ma:contentTypeDescription="Create a new document." ma:contentTypeScope="" ma:versionID="93dff6c4ddb133236678a46d6e2405f4">
  <xsd:schema xmlns:xsd="http://www.w3.org/2001/XMLSchema" xmlns:xs="http://www.w3.org/2001/XMLSchema" xmlns:p="http://schemas.microsoft.com/office/2006/metadata/properties" xmlns:ns2="0ede48e2-fc7e-45f8-b875-63b9a31549ba" targetNamespace="http://schemas.microsoft.com/office/2006/metadata/properties" ma:root="true" ma:fieldsID="7f5ac3d27b644c7b5011cae2a1b0c1e4" ns2:_="">
    <xsd:import namespace="0ede48e2-fc7e-45f8-b875-63b9a31549ba"/>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de48e2-fc7e-45f8-b875-63b9a31549b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6C31E4-8C45-4FAC-BFCB-B09E9CE34E63}">
  <ds:schemaRefs>
    <ds:schemaRef ds:uri="0ede48e2-fc7e-45f8-b875-63b9a31549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9DC964-632F-412E-BD2F-05DB9C8420A1}">
  <ds:schemaRefs>
    <ds:schemaRef ds:uri="0ede48e2-fc7e-45f8-b875-63b9a31549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FB77293-ED56-4D9D-AD1D-42B6A12410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4927</TotalTime>
  <Words>5807</Words>
  <Application>Microsoft Office PowerPoint</Application>
  <PresentationFormat>Custom</PresentationFormat>
  <Paragraphs>411</Paragraphs>
  <Slides>34</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Ropa Sans</vt:lpstr>
      <vt:lpstr>Courier New</vt:lpstr>
      <vt:lpstr>Roboto</vt:lpstr>
      <vt:lpstr>Bebas Neue</vt:lpstr>
      <vt:lpstr>Helvetica Neue</vt:lpstr>
      <vt:lpstr>Helvetica Light</vt:lpstr>
      <vt:lpstr>White</vt:lpstr>
      <vt:lpstr>HEATED TOWEL RACKS   Product Knowledge Training</vt:lpstr>
      <vt:lpstr>Learning Objectives</vt:lpstr>
      <vt:lpstr>Benefits</vt:lpstr>
      <vt:lpstr>Luxury &amp; comfort</vt:lpstr>
      <vt:lpstr>Health &amp; Wellness</vt:lpstr>
      <vt:lpstr>Cost Savings</vt:lpstr>
      <vt:lpstr>Where to use Heated Towel Racks</vt:lpstr>
      <vt:lpstr>Bathrooms</vt:lpstr>
      <vt:lpstr>Applications: Laundry &amp; Mud Rooms</vt:lpstr>
      <vt:lpstr>Other Applications</vt:lpstr>
      <vt:lpstr>Heating Technology</vt:lpstr>
      <vt:lpstr>Competitive Advantages</vt:lpstr>
      <vt:lpstr>How to sell Heated towel racks</vt:lpstr>
      <vt:lpstr>requirements</vt:lpstr>
      <vt:lpstr>Collections &amp; Accessories</vt:lpstr>
      <vt:lpstr>JEEVES COLLECTION</vt:lpstr>
      <vt:lpstr>Cape COLLECTION</vt:lpstr>
      <vt:lpstr>Touch Digital Heat Controller</vt:lpstr>
      <vt:lpstr>Touch DIGITAL HEAT CONTROLLER</vt:lpstr>
      <vt:lpstr>SIRIO COLLECTION</vt:lpstr>
      <vt:lpstr>QUADRO COLLECTION</vt:lpstr>
      <vt:lpstr>VEGA COLLECTION</vt:lpstr>
      <vt:lpstr>ANTUS COLLECTION</vt:lpstr>
      <vt:lpstr>Modello i Collection</vt:lpstr>
      <vt:lpstr>TRADITIONAL COLLECTION</vt:lpstr>
      <vt:lpstr>RADIANT COLLECTION</vt:lpstr>
      <vt:lpstr>SOLO COLLECTION</vt:lpstr>
      <vt:lpstr>Swivel Collection</vt:lpstr>
      <vt:lpstr>TIMERS &amp; SWITCHES</vt:lpstr>
      <vt:lpstr>DOUBLE GANG PLATE &amp; Bathrobe Hook</vt:lpstr>
      <vt:lpstr>PowerPoint Presentation</vt:lpstr>
      <vt:lpstr>ONLINE RESOURCES</vt:lpstr>
      <vt:lpstr>What did you learn about towel warmers?</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Towel Warmers:</dc:title>
  <dc:creator>Peter Manidis</dc:creator>
  <cp:lastModifiedBy>Anthony Blanda</cp:lastModifiedBy>
  <cp:revision>15</cp:revision>
  <dcterms:modified xsi:type="dcterms:W3CDTF">2025-02-20T20:36:48Z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0x010100ED1BF768E5FD444096AACF7DC28DFC2C</vt:lpwstr>
  </property>
</Properties>
</file>