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Montserra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ontserrat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bold.fntdata"/><Relationship Id="rId6" Type="http://schemas.openxmlformats.org/officeDocument/2006/relationships/slide" Target="slides/slide1.xml"/><Relationship Id="rId18" Type="http://schemas.openxmlformats.org/officeDocument/2006/relationships/font" Target="fonts/Montserra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b4b4d483e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eb4b4d483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eb4b4d483e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eb4b4d483e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eb4b4d483e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eb4b4d483e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eb56605bf7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eb56605bf7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eb4b4d483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eb4b4d483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eb56605bf7_1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eb56605bf7_1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eb56605bf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eb56605bf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3945"/>
            <a:ext cx="9144003" cy="487561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882650" y="1284950"/>
            <a:ext cx="53787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C343D"/>
                </a:solidFill>
              </a:rPr>
              <a:t>THE FUTURE OF AI IN ITES</a:t>
            </a:r>
            <a:endParaRPr sz="1800">
              <a:solidFill>
                <a:srgbClr val="0C343D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274325" y="4288650"/>
            <a:ext cx="4941900" cy="7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C343D"/>
                </a:solidFill>
              </a:rPr>
              <a:t>By Aditya Rath and Nived Anoop</a:t>
            </a:r>
            <a:endParaRPr sz="1800">
              <a:solidFill>
                <a:srgbClr val="0C343D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308600" y="3395300"/>
            <a:ext cx="1141500" cy="5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81650" y="2048425"/>
            <a:ext cx="4180675" cy="219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2145900" y="1152475"/>
            <a:ext cx="48522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What is ITES?</a:t>
            </a:r>
            <a:endParaRPr sz="26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227850" y="2002125"/>
            <a:ext cx="8604600" cy="266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C343D"/>
                </a:solidFill>
              </a:rPr>
              <a:t>What do ITES companies do?</a:t>
            </a:r>
            <a:endParaRPr sz="1800">
              <a:solidFill>
                <a:srgbClr val="0C343D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C343D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600"/>
              <a:buChar char="●"/>
            </a:pPr>
            <a:r>
              <a:rPr lang="en" sz="1600">
                <a:solidFill>
                  <a:srgbClr val="0C343D"/>
                </a:solidFill>
              </a:rPr>
              <a:t>ITES stands for Information Technology Enabled Services, and it is the largest employer in the private sector.</a:t>
            </a:r>
            <a:endParaRPr sz="1600">
              <a:solidFill>
                <a:srgbClr val="0C343D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600"/>
              <a:buChar char="●"/>
            </a:pPr>
            <a:r>
              <a:rPr lang="en" sz="1600">
                <a:solidFill>
                  <a:srgbClr val="0C343D"/>
                </a:solidFill>
              </a:rPr>
              <a:t>These companies </a:t>
            </a:r>
            <a:r>
              <a:rPr lang="en" sz="1600">
                <a:solidFill>
                  <a:srgbClr val="0C343D"/>
                </a:solidFill>
              </a:rPr>
              <a:t>work to manage large amounts of data, and run call centres, data entry jobs, human resources and many other backend operations.</a:t>
            </a:r>
            <a:endParaRPr sz="1600">
              <a:solidFill>
                <a:srgbClr val="0C343D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100"/>
              <a:buChar char="●"/>
            </a:pPr>
            <a:r>
              <a:rPr lang="en" sz="1600">
                <a:solidFill>
                  <a:srgbClr val="0C343D"/>
                </a:solidFill>
              </a:rPr>
              <a:t>Companies such as Wipro, Infosys, TCS are all classified as ITES companie</a:t>
            </a:r>
            <a:r>
              <a:rPr lang="en">
                <a:solidFill>
                  <a:srgbClr val="0C343D"/>
                </a:solidFill>
              </a:rPr>
              <a:t>s.</a:t>
            </a:r>
            <a:endParaRPr>
              <a:solidFill>
                <a:srgbClr val="0C343D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C343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5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6975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2145900" y="1152475"/>
            <a:ext cx="48522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The Current Problem</a:t>
            </a:r>
            <a:endParaRPr sz="26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311700" y="1787575"/>
            <a:ext cx="8258700" cy="27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0C343D"/>
                </a:solidFill>
              </a:rPr>
              <a:t>AI can automate many tasks. It is powerful, however the AI tools operate inside a fixed workflow designed by humans. The process itself, the sequence of steps of how everything is done rarely changes..</a:t>
            </a:r>
            <a:endParaRPr sz="16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0C343D"/>
                </a:solidFill>
              </a:rPr>
              <a:t>We have automated how the task is done, but in the process neglected possibilities of the need for flexibility.</a:t>
            </a:r>
            <a:endParaRPr sz="16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rgbClr val="0C343D"/>
                </a:solidFill>
              </a:rPr>
              <a:t>A process made for normal conditions may be overloaded with a spike in volume, and every transaction follows the same rigid path, even when it doesn't need to.</a:t>
            </a:r>
            <a:endParaRPr sz="15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rgbClr val="0C343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C343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748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1822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6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9775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311700" y="1950350"/>
            <a:ext cx="8520600" cy="28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C343D"/>
                </a:solidFill>
              </a:rPr>
              <a:t>To demonstrate the issues of this problem, we can take the example of withdrawing money from banks:</a:t>
            </a:r>
            <a:endParaRPr sz="1600">
              <a:solidFill>
                <a:srgbClr val="0C343D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600"/>
              <a:buChar char="●"/>
            </a:pPr>
            <a:r>
              <a:rPr lang="en" sz="1600">
                <a:solidFill>
                  <a:srgbClr val="0C343D"/>
                </a:solidFill>
              </a:rPr>
              <a:t>Whenever we take a loan, banks need to find out if you are </a:t>
            </a:r>
            <a:r>
              <a:rPr lang="en" sz="1600">
                <a:solidFill>
                  <a:srgbClr val="0C343D"/>
                </a:solidFill>
              </a:rPr>
              <a:t>trustworthy</a:t>
            </a:r>
            <a:r>
              <a:rPr lang="en" sz="1600">
                <a:solidFill>
                  <a:srgbClr val="0C343D"/>
                </a:solidFill>
              </a:rPr>
              <a:t>. </a:t>
            </a:r>
            <a:r>
              <a:rPr lang="en" sz="1600">
                <a:solidFill>
                  <a:srgbClr val="0C343D"/>
                </a:solidFill>
              </a:rPr>
              <a:t>To calculate this, banks use the information of your net worth, what collateral you are able to put up and your credit scores.</a:t>
            </a:r>
            <a:endParaRPr sz="1600">
              <a:solidFill>
                <a:srgbClr val="0C343D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600"/>
              <a:buChar char="●"/>
            </a:pPr>
            <a:r>
              <a:rPr lang="en" sz="1600">
                <a:solidFill>
                  <a:srgbClr val="0C343D"/>
                </a:solidFill>
              </a:rPr>
              <a:t>Even after filling out your data, you need to negotiate with bank officials to finalize your loan amounts and more details.</a:t>
            </a:r>
            <a:endParaRPr sz="1600">
              <a:solidFill>
                <a:srgbClr val="0C343D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C343D"/>
              </a:buClr>
              <a:buSzPts val="1600"/>
              <a:buChar char="●"/>
            </a:pPr>
            <a:r>
              <a:rPr lang="en" sz="1600">
                <a:solidFill>
                  <a:srgbClr val="0C343D"/>
                </a:solidFill>
              </a:rPr>
              <a:t>Of course, safety is a major concern. But is so much protection needed at every single step, every single time?</a:t>
            </a:r>
            <a:endParaRPr sz="1600">
              <a:solidFill>
                <a:srgbClr val="0C343D"/>
              </a:solidFill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2145900" y="1234350"/>
            <a:ext cx="48522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Case Study</a:t>
            </a:r>
            <a:endParaRPr sz="26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7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75" y="0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982475" y="1152475"/>
            <a:ext cx="73830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The Future Solution?  - IT Project Manager</a:t>
            </a:r>
            <a:endParaRPr sz="26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362325" y="2040625"/>
            <a:ext cx="8258700" cy="27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97" name="Google Shape;97;p17"/>
          <p:cNvSpPr/>
          <p:nvPr/>
        </p:nvSpPr>
        <p:spPr>
          <a:xfrm>
            <a:off x="2166463" y="2367838"/>
            <a:ext cx="594300" cy="36900"/>
          </a:xfrm>
          <a:prstGeom prst="roundRect">
            <a:avLst>
              <a:gd fmla="val 50000" name="adj"/>
            </a:avLst>
          </a:prstGeom>
          <a:solidFill>
            <a:srgbClr val="A7291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8" name="Google Shape;98;p17"/>
          <p:cNvGrpSpPr/>
          <p:nvPr/>
        </p:nvGrpSpPr>
        <p:grpSpPr>
          <a:xfrm>
            <a:off x="571561" y="2136725"/>
            <a:ext cx="1755000" cy="1897977"/>
            <a:chOff x="571536" y="1957150"/>
            <a:chExt cx="1755000" cy="1897977"/>
          </a:xfrm>
        </p:grpSpPr>
        <p:sp>
          <p:nvSpPr>
            <p:cNvPr id="99" name="Google Shape;99;p17"/>
            <p:cNvSpPr/>
            <p:nvPr/>
          </p:nvSpPr>
          <p:spPr>
            <a:xfrm>
              <a:off x="1151886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A7291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7"/>
            <p:cNvSpPr txBox="1"/>
            <p:nvPr/>
          </p:nvSpPr>
          <p:spPr>
            <a:xfrm>
              <a:off x="1230636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en" sz="800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1" name="Google Shape;101;p17"/>
            <p:cNvSpPr txBox="1"/>
            <p:nvPr/>
          </p:nvSpPr>
          <p:spPr>
            <a:xfrm>
              <a:off x="594488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Observation</a:t>
              </a:r>
              <a:endParaRPr b="1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2" name="Google Shape;102;p17"/>
            <p:cNvSpPr txBox="1"/>
            <p:nvPr/>
          </p:nvSpPr>
          <p:spPr>
            <a:xfrm>
              <a:off x="571536" y="3117727"/>
              <a:ext cx="1755000" cy="73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Doesn’t just track how things are correlated but also how something is caused.</a:t>
              </a:r>
              <a:endParaRPr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03" name="Google Shape;103;p17"/>
          <p:cNvGrpSpPr/>
          <p:nvPr/>
        </p:nvGrpSpPr>
        <p:grpSpPr>
          <a:xfrm>
            <a:off x="2634325" y="2136575"/>
            <a:ext cx="1721800" cy="1898034"/>
            <a:chOff x="2686727" y="1957143"/>
            <a:chExt cx="1721800" cy="2057044"/>
          </a:xfrm>
        </p:grpSpPr>
        <p:sp>
          <p:nvSpPr>
            <p:cNvPr id="104" name="Google Shape;104;p17"/>
            <p:cNvSpPr/>
            <p:nvPr/>
          </p:nvSpPr>
          <p:spPr>
            <a:xfrm>
              <a:off x="3256827" y="1957143"/>
              <a:ext cx="594300" cy="684900"/>
            </a:xfrm>
            <a:prstGeom prst="ellipse">
              <a:avLst/>
            </a:prstGeom>
            <a:noFill/>
            <a:ln cap="flat" cmpd="sng" w="38075">
              <a:solidFill>
                <a:srgbClr val="A7291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7"/>
            <p:cNvSpPr txBox="1"/>
            <p:nvPr/>
          </p:nvSpPr>
          <p:spPr>
            <a:xfrm>
              <a:off x="2699427" y="2703783"/>
              <a:ext cx="1709100" cy="47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Simulation</a:t>
              </a:r>
              <a:endParaRPr b="1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6" name="Google Shape;106;p17"/>
            <p:cNvSpPr txBox="1"/>
            <p:nvPr/>
          </p:nvSpPr>
          <p:spPr>
            <a:xfrm>
              <a:off x="2686727" y="3216787"/>
              <a:ext cx="1709100" cy="79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1448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A digital twin is created. This can test a large number of potential changes.</a:t>
              </a:r>
              <a:endParaRPr sz="1448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07" name="Google Shape;107;p17"/>
            <p:cNvSpPr txBox="1"/>
            <p:nvPr/>
          </p:nvSpPr>
          <p:spPr>
            <a:xfrm>
              <a:off x="3335573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en" sz="800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b="1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08" name="Google Shape;108;p17"/>
          <p:cNvGrpSpPr/>
          <p:nvPr/>
        </p:nvGrpSpPr>
        <p:grpSpPr>
          <a:xfrm>
            <a:off x="4796383" y="2136725"/>
            <a:ext cx="1709106" cy="1897975"/>
            <a:chOff x="4781408" y="1957150"/>
            <a:chExt cx="1709106" cy="1897975"/>
          </a:xfrm>
        </p:grpSpPr>
        <p:sp>
          <p:nvSpPr>
            <p:cNvPr id="109" name="Google Shape;109;p17"/>
            <p:cNvSpPr/>
            <p:nvPr/>
          </p:nvSpPr>
          <p:spPr>
            <a:xfrm>
              <a:off x="5338808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1C4587"/>
                </a:solidFill>
              </a:endParaRPr>
            </a:p>
          </p:txBody>
        </p:sp>
        <p:sp>
          <p:nvSpPr>
            <p:cNvPr id="110" name="Google Shape;110;p17"/>
            <p:cNvSpPr txBox="1"/>
            <p:nvPr/>
          </p:nvSpPr>
          <p:spPr>
            <a:xfrm>
              <a:off x="4781413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0C343D"/>
                  </a:solidFill>
                  <a:latin typeface="Roboto"/>
                  <a:ea typeface="Roboto"/>
                  <a:cs typeface="Roboto"/>
                  <a:sym typeface="Roboto"/>
                </a:rPr>
                <a:t>Optimisation</a:t>
              </a:r>
              <a:endParaRPr b="1">
                <a:solidFill>
                  <a:srgbClr val="0C343D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1" name="Google Shape;111;p17"/>
            <p:cNvSpPr txBox="1"/>
            <p:nvPr/>
          </p:nvSpPr>
          <p:spPr>
            <a:xfrm>
              <a:off x="4781408" y="3117725"/>
              <a:ext cx="1709100" cy="73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0C343D"/>
                  </a:solidFill>
                  <a:latin typeface="Roboto"/>
                  <a:ea typeface="Roboto"/>
                  <a:cs typeface="Roboto"/>
                  <a:sym typeface="Roboto"/>
                </a:rPr>
                <a:t>Using a technique called reinforcement learning, it finds the best workflow through trial and error.</a:t>
              </a:r>
              <a:endParaRPr sz="1000">
                <a:solidFill>
                  <a:srgbClr val="0C343D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2" name="Google Shape;112;p17"/>
            <p:cNvSpPr txBox="1"/>
            <p:nvPr/>
          </p:nvSpPr>
          <p:spPr>
            <a:xfrm>
              <a:off x="5417558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en" sz="800">
                  <a:solidFill>
                    <a:srgbClr val="1C4587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b="1" sz="800">
                <a:solidFill>
                  <a:srgbClr val="1C4587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3" name="Google Shape;113;p17"/>
          <p:cNvGrpSpPr/>
          <p:nvPr/>
        </p:nvGrpSpPr>
        <p:grpSpPr>
          <a:xfrm>
            <a:off x="6945675" y="2136725"/>
            <a:ext cx="1709113" cy="1997325"/>
            <a:chOff x="6863375" y="1957150"/>
            <a:chExt cx="1709113" cy="1997325"/>
          </a:xfrm>
        </p:grpSpPr>
        <p:sp>
          <p:nvSpPr>
            <p:cNvPr id="114" name="Google Shape;114;p17"/>
            <p:cNvSpPr/>
            <p:nvPr/>
          </p:nvSpPr>
          <p:spPr>
            <a:xfrm>
              <a:off x="7420786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7"/>
            <p:cNvSpPr txBox="1"/>
            <p:nvPr/>
          </p:nvSpPr>
          <p:spPr>
            <a:xfrm>
              <a:off x="6863388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C4587"/>
                  </a:solidFill>
                  <a:latin typeface="Roboto"/>
                  <a:ea typeface="Roboto"/>
                  <a:cs typeface="Roboto"/>
                  <a:sym typeface="Roboto"/>
                </a:rPr>
                <a:t>Action</a:t>
              </a:r>
              <a:endParaRPr b="1">
                <a:solidFill>
                  <a:srgbClr val="1C4587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6" name="Google Shape;116;p17"/>
            <p:cNvSpPr txBox="1"/>
            <p:nvPr/>
          </p:nvSpPr>
          <p:spPr>
            <a:xfrm>
              <a:off x="6863375" y="3067975"/>
              <a:ext cx="1709100" cy="88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rgbClr val="0C343D"/>
                  </a:solidFill>
                  <a:latin typeface="Roboto"/>
                  <a:ea typeface="Roboto"/>
                  <a:cs typeface="Roboto"/>
                  <a:sym typeface="Roboto"/>
                </a:rPr>
                <a:t>If the change works, it scales up. If it doesn’t work it is rolled back and the next test is done</a:t>
              </a:r>
              <a:endParaRPr b="1">
                <a:solidFill>
                  <a:srgbClr val="0C343D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7" name="Google Shape;117;p17"/>
            <p:cNvSpPr txBox="1"/>
            <p:nvPr/>
          </p:nvSpPr>
          <p:spPr>
            <a:xfrm>
              <a:off x="7499536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en" sz="800">
                  <a:solidFill>
                    <a:srgbClr val="1C4587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b="1" sz="800">
                <a:solidFill>
                  <a:srgbClr val="1C4587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18" name="Google Shape;118;p17"/>
          <p:cNvSpPr/>
          <p:nvPr/>
        </p:nvSpPr>
        <p:spPr>
          <a:xfrm>
            <a:off x="4338963" y="2367838"/>
            <a:ext cx="594300" cy="36900"/>
          </a:xfrm>
          <a:prstGeom prst="roundRect">
            <a:avLst>
              <a:gd fmla="val 50000" name="adj"/>
            </a:avLst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7"/>
          <p:cNvSpPr/>
          <p:nvPr/>
        </p:nvSpPr>
        <p:spPr>
          <a:xfrm>
            <a:off x="6468013" y="2367838"/>
            <a:ext cx="594300" cy="36900"/>
          </a:xfrm>
          <a:prstGeom prst="roundRect">
            <a:avLst>
              <a:gd fmla="val 50000" name="adj"/>
            </a:avLst>
          </a:prstGeom>
          <a:solidFill>
            <a:srgbClr val="1C45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6" name="Google Shape;126;p18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8"/>
          <p:cNvSpPr txBox="1"/>
          <p:nvPr/>
        </p:nvSpPr>
        <p:spPr>
          <a:xfrm>
            <a:off x="362325" y="2073150"/>
            <a:ext cx="8258700" cy="27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2145900" y="1152475"/>
            <a:ext cx="48522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How the industry transforms?</a:t>
            </a:r>
            <a:endParaRPr sz="24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9" name="Google Shape;129;p18"/>
          <p:cNvSpPr/>
          <p:nvPr/>
        </p:nvSpPr>
        <p:spPr>
          <a:xfrm>
            <a:off x="1129900" y="2035725"/>
            <a:ext cx="1765800" cy="8526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From Linear to Platform Economics.</a:t>
            </a:r>
            <a:endParaRPr/>
          </a:p>
        </p:txBody>
      </p:sp>
      <p:sp>
        <p:nvSpPr>
          <p:cNvPr id="130" name="Google Shape;130;p18"/>
          <p:cNvSpPr/>
          <p:nvPr/>
        </p:nvSpPr>
        <p:spPr>
          <a:xfrm>
            <a:off x="6330400" y="1991025"/>
            <a:ext cx="1833300" cy="8526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From Process Contracts to Outcome Contracts.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8"/>
          <p:cNvSpPr/>
          <p:nvPr/>
        </p:nvSpPr>
        <p:spPr>
          <a:xfrm>
            <a:off x="1062550" y="3494500"/>
            <a:ext cx="1833300" cy="8526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The End of the Process Manager Role</a:t>
            </a:r>
            <a:endParaRPr/>
          </a:p>
        </p:txBody>
      </p:sp>
      <p:sp>
        <p:nvSpPr>
          <p:cNvPr id="132" name="Google Shape;132;p18"/>
          <p:cNvSpPr/>
          <p:nvPr/>
        </p:nvSpPr>
        <p:spPr>
          <a:xfrm>
            <a:off x="6330400" y="3576925"/>
            <a:ext cx="1765800" cy="8526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The Rise of Process-as-a-Service</a:t>
            </a:r>
            <a:endParaRPr/>
          </a:p>
        </p:txBody>
      </p:sp>
      <p:sp>
        <p:nvSpPr>
          <p:cNvPr id="133" name="Google Shape;133;p18"/>
          <p:cNvSpPr/>
          <p:nvPr/>
        </p:nvSpPr>
        <p:spPr>
          <a:xfrm>
            <a:off x="3868625" y="2865925"/>
            <a:ext cx="1429200" cy="7110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Industry transformation</a:t>
            </a:r>
            <a:endParaRPr/>
          </a:p>
        </p:txBody>
      </p:sp>
      <p:cxnSp>
        <p:nvCxnSpPr>
          <p:cNvPr id="134" name="Google Shape;134;p18"/>
          <p:cNvCxnSpPr>
            <a:stCxn id="129" idx="3"/>
          </p:cNvCxnSpPr>
          <p:nvPr/>
        </p:nvCxnSpPr>
        <p:spPr>
          <a:xfrm>
            <a:off x="2895700" y="2462025"/>
            <a:ext cx="995400" cy="463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5" name="Google Shape;135;p18"/>
          <p:cNvCxnSpPr>
            <a:stCxn id="131" idx="3"/>
          </p:cNvCxnSpPr>
          <p:nvPr/>
        </p:nvCxnSpPr>
        <p:spPr>
          <a:xfrm flipH="1" rot="10800000">
            <a:off x="2895850" y="3539200"/>
            <a:ext cx="995400" cy="3816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6" name="Google Shape;136;p18"/>
          <p:cNvCxnSpPr>
            <a:endCxn id="130" idx="1"/>
          </p:cNvCxnSpPr>
          <p:nvPr/>
        </p:nvCxnSpPr>
        <p:spPr>
          <a:xfrm flipH="1" rot="10800000">
            <a:off x="5260300" y="2417325"/>
            <a:ext cx="1070100" cy="463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7" name="Google Shape;137;p18"/>
          <p:cNvCxnSpPr/>
          <p:nvPr/>
        </p:nvCxnSpPr>
        <p:spPr>
          <a:xfrm>
            <a:off x="5297825" y="3498100"/>
            <a:ext cx="995400" cy="4638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4" name="Google Shape;144;p19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 txBox="1"/>
          <p:nvPr/>
        </p:nvSpPr>
        <p:spPr>
          <a:xfrm>
            <a:off x="1851600" y="1152475"/>
            <a:ext cx="54408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Concerns that must be addressed</a:t>
            </a:r>
            <a:endParaRPr sz="24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311700" y="1990900"/>
            <a:ext cx="8258700" cy="27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147" name="Google Shape;147;p19"/>
          <p:cNvSpPr/>
          <p:nvPr/>
        </p:nvSpPr>
        <p:spPr>
          <a:xfrm>
            <a:off x="3543150" y="2055450"/>
            <a:ext cx="2057700" cy="10326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in which trust will be developed for AI </a:t>
            </a:r>
            <a:endParaRPr/>
          </a:p>
        </p:txBody>
      </p:sp>
      <p:sp>
        <p:nvSpPr>
          <p:cNvPr id="148" name="Google Shape;148;p19"/>
          <p:cNvSpPr/>
          <p:nvPr/>
        </p:nvSpPr>
        <p:spPr>
          <a:xfrm>
            <a:off x="774400" y="3360450"/>
            <a:ext cx="1810800" cy="4167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C343D"/>
                </a:solidFill>
              </a:rPr>
              <a:t>Visibility</a:t>
            </a:r>
            <a:endParaRPr sz="1600">
              <a:solidFill>
                <a:srgbClr val="0C343D"/>
              </a:solidFill>
            </a:endParaRPr>
          </a:p>
        </p:txBody>
      </p:sp>
      <p:sp>
        <p:nvSpPr>
          <p:cNvPr id="149" name="Google Shape;149;p19"/>
          <p:cNvSpPr/>
          <p:nvPr/>
        </p:nvSpPr>
        <p:spPr>
          <a:xfrm>
            <a:off x="3666600" y="4049625"/>
            <a:ext cx="1810800" cy="4041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Safety Guardrails</a:t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6447025" y="3332025"/>
            <a:ext cx="2057700" cy="437100"/>
          </a:xfrm>
          <a:prstGeom prst="roundRect">
            <a:avLst>
              <a:gd fmla="val 16667" name="adj"/>
            </a:avLst>
          </a:prstGeom>
          <a:solidFill>
            <a:srgbClr val="FFCD0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Human </a:t>
            </a:r>
            <a:r>
              <a:rPr lang="en"/>
              <a:t>approval</a:t>
            </a:r>
            <a:endParaRPr/>
          </a:p>
        </p:txBody>
      </p:sp>
      <p:cxnSp>
        <p:nvCxnSpPr>
          <p:cNvPr id="151" name="Google Shape;151;p19"/>
          <p:cNvCxnSpPr>
            <a:stCxn id="148" idx="3"/>
          </p:cNvCxnSpPr>
          <p:nvPr/>
        </p:nvCxnSpPr>
        <p:spPr>
          <a:xfrm flipH="1" rot="10800000">
            <a:off x="2585200" y="2976900"/>
            <a:ext cx="948300" cy="591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2" name="Google Shape;152;p19"/>
          <p:cNvCxnSpPr>
            <a:stCxn id="147" idx="2"/>
            <a:endCxn id="149" idx="0"/>
          </p:cNvCxnSpPr>
          <p:nvPr/>
        </p:nvCxnSpPr>
        <p:spPr>
          <a:xfrm>
            <a:off x="4572000" y="3088050"/>
            <a:ext cx="0" cy="961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19"/>
          <p:cNvCxnSpPr/>
          <p:nvPr/>
        </p:nvCxnSpPr>
        <p:spPr>
          <a:xfrm>
            <a:off x="5595475" y="2988225"/>
            <a:ext cx="851700" cy="4260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0" name="Google Shape;160;p20" title="IMG-20260528-WA000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0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0"/>
          <p:cNvSpPr txBox="1"/>
          <p:nvPr/>
        </p:nvSpPr>
        <p:spPr>
          <a:xfrm>
            <a:off x="2145900" y="1152475"/>
            <a:ext cx="4852200" cy="43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C343D"/>
                </a:solidFill>
                <a:latin typeface="Montserrat"/>
                <a:ea typeface="Montserrat"/>
                <a:cs typeface="Montserrat"/>
                <a:sym typeface="Montserrat"/>
              </a:rPr>
              <a:t>CONCLUSION</a:t>
            </a:r>
            <a:endParaRPr sz="2600">
              <a:solidFill>
                <a:srgbClr val="0C343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227850" y="2002125"/>
            <a:ext cx="8604600" cy="25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0C343D"/>
                </a:solidFill>
              </a:rPr>
              <a:t>In conclusion, the future of AI in ITES is not just automation but creating </a:t>
            </a:r>
            <a:r>
              <a:rPr lang="en" sz="1800">
                <a:solidFill>
                  <a:srgbClr val="0C343D"/>
                </a:solidFill>
              </a:rPr>
              <a:t>systems</a:t>
            </a:r>
            <a:r>
              <a:rPr lang="en" sz="1800">
                <a:solidFill>
                  <a:srgbClr val="0C343D"/>
                </a:solidFill>
              </a:rPr>
              <a:t> </a:t>
            </a:r>
            <a:r>
              <a:rPr lang="en" sz="1800">
                <a:solidFill>
                  <a:srgbClr val="0C343D"/>
                </a:solidFill>
              </a:rPr>
              <a:t>which</a:t>
            </a:r>
            <a:r>
              <a:rPr lang="en" sz="1800">
                <a:solidFill>
                  <a:srgbClr val="0C343D"/>
                </a:solidFill>
              </a:rPr>
              <a:t> think, and adapt constantly. </a:t>
            </a:r>
            <a:endParaRPr sz="18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0C343D"/>
                </a:solidFill>
              </a:rPr>
              <a:t>Systems which are flexible not rigid, and respond intelligently </a:t>
            </a:r>
            <a:r>
              <a:rPr lang="en" sz="1800">
                <a:solidFill>
                  <a:srgbClr val="0C343D"/>
                </a:solidFill>
              </a:rPr>
              <a:t>according</a:t>
            </a:r>
            <a:r>
              <a:rPr lang="en" sz="1800">
                <a:solidFill>
                  <a:srgbClr val="0C343D"/>
                </a:solidFill>
              </a:rPr>
              <a:t> to each scenario.</a:t>
            </a:r>
            <a:endParaRPr sz="1800">
              <a:solidFill>
                <a:srgbClr val="0C343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0C343D"/>
                </a:solidFill>
              </a:rPr>
              <a:t>Technology alone isn’t enough. While the tools are there, what matters is whether industries embrace change.</a:t>
            </a:r>
            <a:endParaRPr sz="1800">
              <a:solidFill>
                <a:srgbClr val="0C343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