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8"/>
  </p:notesMasterIdLst>
  <p:sldIdLst>
    <p:sldId id="2147480595" r:id="rId2"/>
    <p:sldId id="2147480615" r:id="rId3"/>
    <p:sldId id="318" r:id="rId4"/>
    <p:sldId id="2147480600" r:id="rId5"/>
    <p:sldId id="2147480597" r:id="rId6"/>
    <p:sldId id="2147480596" r:id="rId7"/>
    <p:sldId id="2147480601" r:id="rId8"/>
    <p:sldId id="2147480598" r:id="rId9"/>
    <p:sldId id="2147480602" r:id="rId10"/>
    <p:sldId id="2147480603" r:id="rId11"/>
    <p:sldId id="2147480599" r:id="rId12"/>
    <p:sldId id="2147480616" r:id="rId13"/>
    <p:sldId id="2147480617" r:id="rId14"/>
    <p:sldId id="2147480606" r:id="rId15"/>
    <p:sldId id="2147480618" r:id="rId16"/>
    <p:sldId id="2147480619" r:id="rId17"/>
    <p:sldId id="2147480604" r:id="rId18"/>
    <p:sldId id="2147480605" r:id="rId19"/>
    <p:sldId id="2147480607" r:id="rId20"/>
    <p:sldId id="2147480609" r:id="rId21"/>
    <p:sldId id="2147480611" r:id="rId22"/>
    <p:sldId id="2147480608" r:id="rId23"/>
    <p:sldId id="2147480610" r:id="rId24"/>
    <p:sldId id="2147480613" r:id="rId25"/>
    <p:sldId id="2147480612" r:id="rId26"/>
    <p:sldId id="2147480620" r:id="rId27"/>
    <p:sldId id="2147480621" r:id="rId28"/>
    <p:sldId id="2147480614" r:id="rId29"/>
    <p:sldId id="2147480562" r:id="rId30"/>
    <p:sldId id="2147480590" r:id="rId31"/>
    <p:sldId id="2147480563" r:id="rId32"/>
    <p:sldId id="2147480628" r:id="rId33"/>
    <p:sldId id="2147480629" r:id="rId34"/>
    <p:sldId id="2147480630" r:id="rId35"/>
    <p:sldId id="2147480631" r:id="rId36"/>
    <p:sldId id="2147480632" r:id="rId37"/>
    <p:sldId id="2147480633" r:id="rId38"/>
    <p:sldId id="2147480622" r:id="rId39"/>
    <p:sldId id="2147480592" r:id="rId40"/>
    <p:sldId id="2147480623" r:id="rId41"/>
    <p:sldId id="2147480624" r:id="rId42"/>
    <p:sldId id="2147480625" r:id="rId43"/>
    <p:sldId id="2147480626" r:id="rId44"/>
    <p:sldId id="2147480627" r:id="rId45"/>
    <p:sldId id="2147480634" r:id="rId46"/>
    <p:sldId id="2147480591" r:id="rId47"/>
  </p:sldIdLst>
  <p:sldSz cx="12192000" cy="6858000"/>
  <p:notesSz cx="6858000" cy="9144000"/>
  <p:embeddedFontLst>
    <p:embeddedFont>
      <p:font typeface="Andalus" panose="020B060402020202020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Maiandra GD" panose="020E0502030308020204" pitchFamily="34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5" roundtripDataSignature="AMtx7mi9XqYmN3tMI2GXHs+qopqaRGW4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3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85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8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4" name="Google Shape;64;p85"/>
          <p:cNvCxnSpPr/>
          <p:nvPr/>
        </p:nvCxnSpPr>
        <p:spPr>
          <a:xfrm>
            <a:off x="199609" y="855254"/>
            <a:ext cx="11772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8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8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8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8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8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8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9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9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33" b="0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pPr marL="8467">
              <a:spcBef>
                <a:spcPts val="143"/>
              </a:spcBef>
            </a:pPr>
            <a:r>
              <a:rPr lang="en-IN"/>
              <a:t>PERT</a:t>
            </a:r>
            <a:r>
              <a:rPr lang="en-IN" spc="-27"/>
              <a:t> </a:t>
            </a:r>
            <a:r>
              <a:rPr lang="en-IN"/>
              <a:t>ACCOUNTING </a:t>
            </a:r>
            <a:r>
              <a:rPr lang="en-IN" spc="-13"/>
              <a:t>INC.</a:t>
            </a:r>
            <a:endParaRPr lang="en-IN" spc="-13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22-Apr-26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442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gov.i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psscive.ac.in/" TargetMode="External"/><Relationship Id="rId5" Type="http://schemas.openxmlformats.org/officeDocument/2006/relationships/hyperlink" Target="https://ncert.nic.in/" TargetMode="External"/><Relationship Id="rId4" Type="http://schemas.openxmlformats.org/officeDocument/2006/relationships/hyperlink" Target="https://msde.gov.in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93600" cy="71821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3FE60B-95E0-4627-899A-0F1B8FADFB40}"/>
              </a:ext>
            </a:extLst>
          </p:cNvPr>
          <p:cNvSpPr/>
          <p:nvPr/>
        </p:nvSpPr>
        <p:spPr>
          <a:xfrm>
            <a:off x="393192" y="2180561"/>
            <a:ext cx="11128248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Kaushal Bodh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Content and Curriculum Mapping </a:t>
            </a:r>
            <a:endParaRPr lang="en-I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76B0BB-FF3D-4B75-8995-F5F2E01776A4}"/>
              </a:ext>
            </a:extLst>
          </p:cNvPr>
          <p:cNvSpPr txBox="1"/>
          <p:nvPr/>
        </p:nvSpPr>
        <p:spPr>
          <a:xfrm>
            <a:off x="917061" y="3756876"/>
            <a:ext cx="10053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Dr. Vinay Swarup Mehrotra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Professor &amp; Head, Curriculum Development &amp; Evaluation Centre 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3337BBAF-10A8-42A3-8E18-968ABC67FC57}"/>
              </a:ext>
            </a:extLst>
          </p:cNvPr>
          <p:cNvSpPr/>
          <p:nvPr/>
        </p:nvSpPr>
        <p:spPr>
          <a:xfrm>
            <a:off x="0" y="5527040"/>
            <a:ext cx="12293600" cy="1078992"/>
          </a:xfrm>
          <a:custGeom>
            <a:avLst/>
            <a:gdLst/>
            <a:ahLst/>
            <a:cxnLst/>
            <a:rect l="l" t="t" r="r" b="b"/>
            <a:pathLst>
              <a:path w="9138285" h="731520">
                <a:moveTo>
                  <a:pt x="9137904" y="731518"/>
                </a:moveTo>
                <a:lnTo>
                  <a:pt x="9137904" y="0"/>
                </a:lnTo>
                <a:lnTo>
                  <a:pt x="0" y="0"/>
                </a:lnTo>
                <a:lnTo>
                  <a:pt x="0" y="731518"/>
                </a:lnTo>
                <a:lnTo>
                  <a:pt x="9137904" y="73151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>
              <a:lnSpc>
                <a:spcPct val="110000"/>
              </a:lnSpc>
            </a:pPr>
            <a:r>
              <a:rPr lang="en-I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PSS Central Institute of Vocational Education (PSSCIVE), Bhopal</a:t>
            </a:r>
          </a:p>
          <a:p>
            <a:pPr algn="ctr">
              <a:lnSpc>
                <a:spcPct val="110000"/>
              </a:lnSpc>
            </a:pPr>
            <a:r>
              <a:rPr lang="en-I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constituent unit of National Council of Educational Research and Training, </a:t>
            </a:r>
          </a:p>
          <a:p>
            <a:pPr algn="ctr">
              <a:lnSpc>
                <a:spcPct val="110000"/>
              </a:lnSpc>
            </a:pPr>
            <a:r>
              <a:rPr lang="en-I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Ministry of Education, Government of India</a:t>
            </a:r>
            <a:r>
              <a:rPr lang="en-I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039138-EFA6-484F-B98A-C9641A04FBC5}"/>
              </a:ext>
            </a:extLst>
          </p:cNvPr>
          <p:cNvSpPr/>
          <p:nvPr/>
        </p:nvSpPr>
        <p:spPr>
          <a:xfrm>
            <a:off x="0" y="-162052"/>
            <a:ext cx="12293600" cy="10789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2AD25A-3218-4291-87C4-CADB863F8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" y="41462"/>
            <a:ext cx="4126216" cy="80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38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4FF111-A198-4AFC-A005-8E36869A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88" y="1471561"/>
            <a:ext cx="8531352" cy="49697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8743B0-FF82-4507-9D24-096C81D4FE38}"/>
              </a:ext>
            </a:extLst>
          </p:cNvPr>
          <p:cNvSpPr txBox="1"/>
          <p:nvPr/>
        </p:nvSpPr>
        <p:spPr>
          <a:xfrm>
            <a:off x="932688" y="412615"/>
            <a:ext cx="837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Allocation</a:t>
            </a:r>
            <a:endParaRPr lang="en-I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599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994633-DCC2-4458-91DF-615AFA535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" y="1489244"/>
            <a:ext cx="8531352" cy="4990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2460D8-938A-41C6-A2D0-F4D61E432770}"/>
              </a:ext>
            </a:extLst>
          </p:cNvPr>
          <p:cNvSpPr txBox="1"/>
          <p:nvPr/>
        </p:nvSpPr>
        <p:spPr>
          <a:xfrm>
            <a:off x="685800" y="464560"/>
            <a:ext cx="837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Pedagogy</a:t>
            </a:r>
            <a:endParaRPr lang="en-I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98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2460D8-938A-41C6-A2D0-F4D61E432770}"/>
              </a:ext>
            </a:extLst>
          </p:cNvPr>
          <p:cNvSpPr txBox="1"/>
          <p:nvPr/>
        </p:nvSpPr>
        <p:spPr>
          <a:xfrm>
            <a:off x="685800" y="464560"/>
            <a:ext cx="837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of Artificial Intelligence</a:t>
            </a:r>
            <a:endParaRPr lang="en-I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1429DB-E279-4DA0-90CD-4FB6EEC9C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48" y="1323462"/>
            <a:ext cx="8375903" cy="514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1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2460D8-938A-41C6-A2D0-F4D61E432770}"/>
              </a:ext>
            </a:extLst>
          </p:cNvPr>
          <p:cNvSpPr txBox="1"/>
          <p:nvPr/>
        </p:nvSpPr>
        <p:spPr>
          <a:xfrm>
            <a:off x="685800" y="464560"/>
            <a:ext cx="837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of Artificial Intelligence</a:t>
            </a:r>
            <a:endParaRPr lang="en-I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CECA0-2CA6-4932-9785-267A35385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94" y="1267353"/>
            <a:ext cx="9089814" cy="51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11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008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C6C34C-5FC7-4841-809E-03345D9DF0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56" t="22375" r="15353"/>
          <a:stretch/>
        </p:blipFill>
        <p:spPr>
          <a:xfrm>
            <a:off x="813815" y="2130551"/>
            <a:ext cx="8549059" cy="3703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56B827-8DC4-4372-84FA-F723858B0DFD}"/>
              </a:ext>
            </a:extLst>
          </p:cNvPr>
          <p:cNvSpPr txBox="1"/>
          <p:nvPr/>
        </p:nvSpPr>
        <p:spPr>
          <a:xfrm>
            <a:off x="905256" y="1007287"/>
            <a:ext cx="837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Assessment </a:t>
            </a:r>
            <a:endParaRPr lang="en-I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628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008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56B827-8DC4-4372-84FA-F723858B0DFD}"/>
              </a:ext>
            </a:extLst>
          </p:cNvPr>
          <p:cNvSpPr txBox="1"/>
          <p:nvPr/>
        </p:nvSpPr>
        <p:spPr>
          <a:xfrm>
            <a:off x="722376" y="230711"/>
            <a:ext cx="837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Assessment </a:t>
            </a:r>
            <a:endParaRPr lang="en-I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4C83F6-F1C8-459F-98B4-65AC19066320}"/>
              </a:ext>
            </a:extLst>
          </p:cNvPr>
          <p:cNvSpPr/>
          <p:nvPr/>
        </p:nvSpPr>
        <p:spPr>
          <a:xfrm>
            <a:off x="722376" y="1268035"/>
            <a:ext cx="94823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Formative Assessment (continuous)</a:t>
            </a:r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Book 					30% 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Portfolio 						10% 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Teachers’ Observations during Activities  	20% </a:t>
            </a:r>
          </a:p>
          <a:p>
            <a:pPr>
              <a:buFont typeface="Arial" panose="020B0604020202020204" pitchFamily="34" charset="0"/>
              <a:buChar char="•"/>
            </a:pPr>
            <a:endParaRPr lang="en-I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(Formative): 					60%</a:t>
            </a:r>
          </a:p>
          <a:p>
            <a:endParaRPr lang="en-IN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Summative Assessment (final performance evaluation</a:t>
            </a:r>
          </a:p>
          <a:p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Written Test 					10% 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 Presentation / Viva Voce  			30% </a:t>
            </a:r>
          </a:p>
          <a:p>
            <a:pPr>
              <a:buClr>
                <a:schemeClr val="bg1"/>
              </a:buClr>
            </a:pPr>
            <a:endParaRPr lang="en-I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</a:pPr>
            <a:r>
              <a:rPr lang="en-I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(Summative): 					40%</a:t>
            </a:r>
          </a:p>
        </p:txBody>
      </p:sp>
    </p:spTree>
    <p:extLst>
      <p:ext uri="{BB962C8B-B14F-4D97-AF65-F5344CB8AC3E}">
        <p14:creationId xmlns:p14="http://schemas.microsoft.com/office/powerpoint/2010/main" val="1192220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008"/>
            <a:ext cx="12192000" cy="6858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4D5D344-A800-4827-A835-0B8A84CA1C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066562"/>
              </p:ext>
            </p:extLst>
          </p:nvPr>
        </p:nvGraphicFramePr>
        <p:xfrm>
          <a:off x="350520" y="1915491"/>
          <a:ext cx="11183112" cy="4760853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863852">
                  <a:extLst>
                    <a:ext uri="{9D8B030D-6E8A-4147-A177-3AD203B41FA5}">
                      <a16:colId xmlns:a16="http://schemas.microsoft.com/office/drawing/2014/main" val="740132564"/>
                    </a:ext>
                  </a:extLst>
                </a:gridCol>
                <a:gridCol w="1863852">
                  <a:extLst>
                    <a:ext uri="{9D8B030D-6E8A-4147-A177-3AD203B41FA5}">
                      <a16:colId xmlns:a16="http://schemas.microsoft.com/office/drawing/2014/main" val="3547187465"/>
                    </a:ext>
                  </a:extLst>
                </a:gridCol>
                <a:gridCol w="1863852">
                  <a:extLst>
                    <a:ext uri="{9D8B030D-6E8A-4147-A177-3AD203B41FA5}">
                      <a16:colId xmlns:a16="http://schemas.microsoft.com/office/drawing/2014/main" val="351624811"/>
                    </a:ext>
                  </a:extLst>
                </a:gridCol>
                <a:gridCol w="1863852">
                  <a:extLst>
                    <a:ext uri="{9D8B030D-6E8A-4147-A177-3AD203B41FA5}">
                      <a16:colId xmlns:a16="http://schemas.microsoft.com/office/drawing/2014/main" val="4062774457"/>
                    </a:ext>
                  </a:extLst>
                </a:gridCol>
                <a:gridCol w="1863852">
                  <a:extLst>
                    <a:ext uri="{9D8B030D-6E8A-4147-A177-3AD203B41FA5}">
                      <a16:colId xmlns:a16="http://schemas.microsoft.com/office/drawing/2014/main" val="1662663618"/>
                    </a:ext>
                  </a:extLst>
                </a:gridCol>
                <a:gridCol w="1863852">
                  <a:extLst>
                    <a:ext uri="{9D8B030D-6E8A-4147-A177-3AD203B41FA5}">
                      <a16:colId xmlns:a16="http://schemas.microsoft.com/office/drawing/2014/main" val="20948725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Criteria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(Excellent)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(Good)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(Basic)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(Needs Improvement)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Weightage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5805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Understanding of Task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Clearly understands purpose and steps; works independently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Minor guidance needed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Partial understanding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Does not understand task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71625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Planning (Crop &amp; Materials)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Chooses suitable plant; plans materials and steps correctly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Mostly appropriate choices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Limited planning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proper planning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1844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Execution (Planting Work)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 method (soil, depth, spacing); neat work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Minor errors in method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Several mistakes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Incorrect planting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10986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Care &amp; Responsibility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Regular watering, care, and monitoring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Mostly regular care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Irregular care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Neglects plant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2305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Observation &amp; Recording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Regular records maintained </a:t>
                      </a:r>
                      <a:r>
                        <a:rPr lang="hi-IN" sz="1400" ker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Some records maintained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Minimal recording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record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7290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 Solving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Identifies and addresses issues (pests, drying, etc.)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Notices issues but limited action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Rarely notices problems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effort to solve problems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3469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Presentation / Explanation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Explains process and learning clearly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Adequate explanation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Basic explanation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Unable to explain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6791342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B7D9A786-E6C5-4676-B58B-F9A342E16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12" y="307358"/>
            <a:ext cx="11250168" cy="160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Rubric: Kitchen Gardening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Each student plans, plants, and maintains one crop and reports the process.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Levels :  4 – Excellent, 3 –Good, 2 – Basic, 1 – Needs Improvement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= 100%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69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8010B9-178E-423E-94E7-A3D72BD04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44" y="1906717"/>
            <a:ext cx="9861307" cy="4307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7EED88-82C3-4A1D-A254-1B615A16298C}"/>
              </a:ext>
            </a:extLst>
          </p:cNvPr>
          <p:cNvSpPr txBox="1"/>
          <p:nvPr/>
        </p:nvSpPr>
        <p:spPr>
          <a:xfrm>
            <a:off x="1252728" y="742111"/>
            <a:ext cx="837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Inclusive Skill Education </a:t>
            </a:r>
            <a:endParaRPr lang="en-I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237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B9F209-5477-4B42-86E1-13C9079F2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74" y="2150207"/>
            <a:ext cx="10699025" cy="2330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F4E849-59B6-40A3-9DAC-2F1DE3B2E9C6}"/>
              </a:ext>
            </a:extLst>
          </p:cNvPr>
          <p:cNvSpPr txBox="1"/>
          <p:nvPr/>
        </p:nvSpPr>
        <p:spPr>
          <a:xfrm>
            <a:off x="905256" y="1007287"/>
            <a:ext cx="837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Will Teach ?</a:t>
            </a:r>
            <a:endParaRPr lang="en-I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570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616DCC-72F2-4305-A6E7-6CF77C6DD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684" y="295114"/>
            <a:ext cx="6464632" cy="626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17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0CD0C2-EA57-4E47-88F1-F1E92FBCB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209" y="272888"/>
            <a:ext cx="6445581" cy="631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13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F6BA72-3E46-4BAE-B0DC-191175704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94" y="1381042"/>
            <a:ext cx="9280118" cy="50100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DC2861-8092-4D36-A7BE-7B996832587C}"/>
              </a:ext>
            </a:extLst>
          </p:cNvPr>
          <p:cNvSpPr txBox="1"/>
          <p:nvPr/>
        </p:nvSpPr>
        <p:spPr>
          <a:xfrm>
            <a:off x="-493255" y="466893"/>
            <a:ext cx="11329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Roles and Responsibilities of National Level Institutions </a:t>
            </a:r>
            <a:endParaRPr lang="en-I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306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562D9A-D007-4808-8589-86F7F12F1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64" y="1020195"/>
            <a:ext cx="8169680" cy="56673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3235CE-4D3E-4287-96BE-0BF6F508BC56}"/>
              </a:ext>
            </a:extLst>
          </p:cNvPr>
          <p:cNvSpPr txBox="1"/>
          <p:nvPr/>
        </p:nvSpPr>
        <p:spPr>
          <a:xfrm>
            <a:off x="-602983" y="248488"/>
            <a:ext cx="11329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Roles and Responsibilities of State Level Institutions </a:t>
            </a:r>
            <a:endParaRPr lang="en-I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207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736C8-EB5D-456D-8D8A-C5ABA5ED9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17" y="1034522"/>
            <a:ext cx="7791219" cy="5721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575679-7FE6-4A1C-9D54-51A0C3178A6B}"/>
              </a:ext>
            </a:extLst>
          </p:cNvPr>
          <p:cNvSpPr txBox="1"/>
          <p:nvPr/>
        </p:nvSpPr>
        <p:spPr>
          <a:xfrm>
            <a:off x="-602983" y="248488"/>
            <a:ext cx="11329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Roles and Responsibilities of District Level Institutions </a:t>
            </a:r>
            <a:endParaRPr lang="en-I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626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A5FC27-5AF0-4CFE-B3F2-B1DAD0199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42" y="2070499"/>
            <a:ext cx="7675398" cy="4216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510606-C33E-493C-AB4D-30D3E6E5C40D}"/>
              </a:ext>
            </a:extLst>
          </p:cNvPr>
          <p:cNvSpPr txBox="1"/>
          <p:nvPr/>
        </p:nvSpPr>
        <p:spPr>
          <a:xfrm>
            <a:off x="-585217" y="976395"/>
            <a:ext cx="9702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Roles and Responsibilities of School Head</a:t>
            </a:r>
            <a:endParaRPr lang="en-I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735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90C395-8FD5-4F68-908B-FEFF88290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11" y="1440045"/>
            <a:ext cx="8584593" cy="5258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4E7049-4D20-4137-B845-08506B0A3E5A}"/>
              </a:ext>
            </a:extLst>
          </p:cNvPr>
          <p:cNvSpPr txBox="1"/>
          <p:nvPr/>
        </p:nvSpPr>
        <p:spPr>
          <a:xfrm>
            <a:off x="-81746" y="458413"/>
            <a:ext cx="9702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Roles and Responsibilities of School Head</a:t>
            </a:r>
            <a:endParaRPr lang="en-I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936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F60184-B392-4498-82E8-68F03A0A8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42" y="831808"/>
            <a:ext cx="8193678" cy="58867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B501E0-315D-4C05-8D6C-4EB73887640E}"/>
              </a:ext>
            </a:extLst>
          </p:cNvPr>
          <p:cNvSpPr txBox="1"/>
          <p:nvPr/>
        </p:nvSpPr>
        <p:spPr>
          <a:xfrm>
            <a:off x="-576073" y="224014"/>
            <a:ext cx="9702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Roles and Responsibilities of Teachers</a:t>
            </a:r>
            <a:endParaRPr lang="en-I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45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B87715-5E08-4BC3-B2E7-990443635420}"/>
              </a:ext>
            </a:extLst>
          </p:cNvPr>
          <p:cNvSpPr/>
          <p:nvPr/>
        </p:nvSpPr>
        <p:spPr>
          <a:xfrm>
            <a:off x="365760" y="864876"/>
            <a:ext cx="10433304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Thematic Alignment with Curriculum</a:t>
            </a:r>
          </a:p>
          <a:p>
            <a:pPr algn="ctr"/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goal is to ensure that 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 Education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not treated as an "extra" subject, but rather a practical extension of what students learn in their core academic classes.</a:t>
            </a: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Cross-Curricular Links: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how mathematical concepts (like geometry or ratios) apply to carpentry, fashion design, or coding.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Contextual Learning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Presenting science through the lens of industry. For example, teaching environmental science through the theme of "Sustainable Agriculture" or "Green Energy Jobs."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Skills Integration: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Embedding communication, teamwork, and ethics into every module, showing how these "themes" are universal across all career paths.</a:t>
            </a:r>
          </a:p>
        </p:txBody>
      </p:sp>
    </p:spTree>
    <p:extLst>
      <p:ext uri="{BB962C8B-B14F-4D97-AF65-F5344CB8AC3E}">
        <p14:creationId xmlns:p14="http://schemas.microsoft.com/office/powerpoint/2010/main" val="1729892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D8B61-9145-410C-9FDD-9A274BD48BEC}"/>
              </a:ext>
            </a:extLst>
          </p:cNvPr>
          <p:cNvSpPr/>
          <p:nvPr/>
        </p:nvSpPr>
        <p:spPr>
          <a:xfrm>
            <a:off x="658368" y="1163069"/>
            <a:ext cx="9381744" cy="3351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Level-Appropriate Content Selection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Content must be mapped to the cognitive and physical developmental stages of the students. It is usually divided into three broad tiers: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Foundational Level (Awareness):</a:t>
            </a: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Basic "Hand-on" activities that improve dexterity without requiring complex machinery.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Intermediate Level (Exploration):</a:t>
            </a: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Introduction to specific tools and digital literacy.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Advanced Level (Specialization):</a:t>
            </a: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Teaching complex problem-solving and project management within a specific vocational stream.</a:t>
            </a:r>
            <a:endParaRPr lang="en-U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092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8ABFE8-5D1E-4A66-9875-C2DFF06DA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137" y="1527047"/>
            <a:ext cx="5263129" cy="48948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AF92EC-8E67-46AA-B6D6-C0DF1C371BB4}"/>
              </a:ext>
            </a:extLst>
          </p:cNvPr>
          <p:cNvSpPr txBox="1"/>
          <p:nvPr/>
        </p:nvSpPr>
        <p:spPr>
          <a:xfrm>
            <a:off x="-213452" y="436090"/>
            <a:ext cx="9702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Organisation of 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Kaushal Mela</a:t>
            </a:r>
            <a:endParaRPr lang="en-IN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797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4503016-5016-4671-AEA6-64E4CE78C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-25400"/>
            <a:ext cx="497840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F5D0CA-F58C-4BDB-AD5A-FB83FA7EB983}"/>
              </a:ext>
            </a:extLst>
          </p:cNvPr>
          <p:cNvSpPr/>
          <p:nvPr/>
        </p:nvSpPr>
        <p:spPr>
          <a:xfrm>
            <a:off x="508000" y="2209800"/>
            <a:ext cx="5232400" cy="14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book of Vocational Education </a:t>
            </a:r>
            <a:r>
              <a:rPr lang="en-US" sz="2933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“Kaushal Bodh”</a:t>
            </a:r>
          </a:p>
          <a:p>
            <a:pPr algn="ctr"/>
            <a:r>
              <a:rPr lang="en-US" sz="29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(Grade 6)</a:t>
            </a:r>
          </a:p>
        </p:txBody>
      </p:sp>
    </p:spTree>
    <p:extLst>
      <p:ext uri="{BB962C8B-B14F-4D97-AF65-F5344CB8AC3E}">
        <p14:creationId xmlns:p14="http://schemas.microsoft.com/office/powerpoint/2010/main" val="4034004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B1D90E-C045-47DE-A293-2EDA755C4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26" y="2286000"/>
            <a:ext cx="9762812" cy="2002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CEC1AE-C4B2-4EFC-A32E-40FDF8BB4DCD}"/>
              </a:ext>
            </a:extLst>
          </p:cNvPr>
          <p:cNvSpPr txBox="1"/>
          <p:nvPr/>
        </p:nvSpPr>
        <p:spPr>
          <a:xfrm>
            <a:off x="2825496" y="877824"/>
            <a:ext cx="5632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Forms of Work </a:t>
            </a:r>
            <a:endParaRPr lang="en-I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50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F5D0CA-F58C-4BDB-AD5A-FB83FA7EB983}"/>
              </a:ext>
            </a:extLst>
          </p:cNvPr>
          <p:cNvSpPr/>
          <p:nvPr/>
        </p:nvSpPr>
        <p:spPr>
          <a:xfrm>
            <a:off x="493486" y="2209800"/>
            <a:ext cx="6451600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2667" dirty="0">
                <a:solidFill>
                  <a:schemeClr val="bg1"/>
                </a:solidFill>
              </a:rPr>
              <a:t>व्यावसायिक शिक्षा की गतिविधि पुस्तिका </a:t>
            </a:r>
            <a:br>
              <a:rPr lang="en-US" sz="2933" dirty="0">
                <a:solidFill>
                  <a:schemeClr val="bg1"/>
                </a:solidFill>
              </a:rPr>
            </a:br>
            <a:r>
              <a:rPr lang="hi-IN" sz="2933" b="1" dirty="0">
                <a:solidFill>
                  <a:srgbClr val="FFFF00"/>
                </a:solidFill>
              </a:rPr>
              <a:t>"कौशल बोध"</a:t>
            </a:r>
            <a:r>
              <a:rPr lang="hi-IN" sz="2933" dirty="0">
                <a:solidFill>
                  <a:schemeClr val="bg1"/>
                </a:solidFill>
              </a:rPr>
              <a:t> </a:t>
            </a:r>
            <a:endParaRPr lang="en-US" sz="2933" dirty="0">
              <a:solidFill>
                <a:schemeClr val="bg1"/>
              </a:solidFill>
            </a:endParaRPr>
          </a:p>
          <a:p>
            <a:pPr algn="ctr"/>
            <a:r>
              <a:rPr lang="en-US" sz="2933" dirty="0">
                <a:solidFill>
                  <a:schemeClr val="bg1"/>
                </a:solidFill>
              </a:rPr>
              <a:t> </a:t>
            </a:r>
            <a:r>
              <a:rPr lang="hi-IN" sz="2667" dirty="0">
                <a:solidFill>
                  <a:schemeClr val="bg1"/>
                </a:solidFill>
              </a:rPr>
              <a:t>(कक्षा 6)</a:t>
            </a:r>
            <a:endParaRPr lang="en-US" sz="29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ncert.nic.in/textbook/pdf/fhkb1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572" y="3629"/>
            <a:ext cx="4753429" cy="681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21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82" y="-2540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F5D0CA-F58C-4BDB-AD5A-FB83FA7EB983}"/>
              </a:ext>
            </a:extLst>
          </p:cNvPr>
          <p:cNvSpPr/>
          <p:nvPr/>
        </p:nvSpPr>
        <p:spPr>
          <a:xfrm>
            <a:off x="340436" y="2628781"/>
            <a:ext cx="548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 of Activity Book 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“Kaushal Bodh” </a:t>
            </a:r>
          </a:p>
          <a:p>
            <a:pPr algn="ctr"/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(Grade 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DF3D18-9C45-4EDA-8D11-213B29E4F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53" b="16163"/>
          <a:stretch/>
        </p:blipFill>
        <p:spPr>
          <a:xfrm>
            <a:off x="6197600" y="-25400"/>
            <a:ext cx="599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3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82" y="-2540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F5D0CA-F58C-4BDB-AD5A-FB83FA7EB983}"/>
              </a:ext>
            </a:extLst>
          </p:cNvPr>
          <p:cNvSpPr/>
          <p:nvPr/>
        </p:nvSpPr>
        <p:spPr>
          <a:xfrm>
            <a:off x="1483435" y="429552"/>
            <a:ext cx="8410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Textbook of Science (Grade 6)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Curiosity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04540-D1F9-41D2-934F-4BCBF00F5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2228" y="1984464"/>
            <a:ext cx="3931619" cy="465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92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82" y="-2540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F5D0CA-F58C-4BDB-AD5A-FB83FA7EB983}"/>
              </a:ext>
            </a:extLst>
          </p:cNvPr>
          <p:cNvSpPr/>
          <p:nvPr/>
        </p:nvSpPr>
        <p:spPr>
          <a:xfrm>
            <a:off x="1483435" y="429552"/>
            <a:ext cx="8410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Textbook of Science (Grade 6)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Curiosity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C19D3D-D8A7-4DE5-B0D2-A5038F5D3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243" y="1975103"/>
            <a:ext cx="4640755" cy="412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79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82" y="-2540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F5D0CA-F58C-4BDB-AD5A-FB83FA7EB983}"/>
              </a:ext>
            </a:extLst>
          </p:cNvPr>
          <p:cNvSpPr/>
          <p:nvPr/>
        </p:nvSpPr>
        <p:spPr>
          <a:xfrm>
            <a:off x="1483435" y="429552"/>
            <a:ext cx="8410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Textbook of Science (Grade 6)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Curiosity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D15F7-1C68-415C-8BAD-65B4FAC03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5686" y="1916049"/>
            <a:ext cx="6010275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05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82" y="-2540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F5D0CA-F58C-4BDB-AD5A-FB83FA7EB983}"/>
              </a:ext>
            </a:extLst>
          </p:cNvPr>
          <p:cNvSpPr/>
          <p:nvPr/>
        </p:nvSpPr>
        <p:spPr>
          <a:xfrm>
            <a:off x="1483435" y="429552"/>
            <a:ext cx="8410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Textbook of Science (Grade 6)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Curiosity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8A0A13-337D-4C20-B681-F8B714842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282"/>
          <a:stretch/>
        </p:blipFill>
        <p:spPr>
          <a:xfrm>
            <a:off x="2024925" y="1965960"/>
            <a:ext cx="6705600" cy="323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97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82" y="-2540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F5D0CA-F58C-4BDB-AD5A-FB83FA7EB983}"/>
              </a:ext>
            </a:extLst>
          </p:cNvPr>
          <p:cNvSpPr/>
          <p:nvPr/>
        </p:nvSpPr>
        <p:spPr>
          <a:xfrm>
            <a:off x="1483435" y="429552"/>
            <a:ext cx="8410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Book “ </a:t>
            </a:r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Kaushal Bodh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(Grade 6)</a:t>
            </a:r>
          </a:p>
          <a:p>
            <a:pPr algn="ctr"/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8F719F-C529-4EC7-92D5-DBC07B518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575" y="1463040"/>
            <a:ext cx="5873497" cy="469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40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F5D0CA-F58C-4BDB-AD5A-FB83FA7EB983}"/>
              </a:ext>
            </a:extLst>
          </p:cNvPr>
          <p:cNvSpPr/>
          <p:nvPr/>
        </p:nvSpPr>
        <p:spPr>
          <a:xfrm>
            <a:off x="1483435" y="429552"/>
            <a:ext cx="8410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Book “ </a:t>
            </a:r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Kaushal Bodh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(Grade 6)</a:t>
            </a:r>
          </a:p>
          <a:p>
            <a:pPr algn="ctr"/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1F393D-DF77-4D5D-9FF1-8E515192E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243" y="1431036"/>
            <a:ext cx="7320915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40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48959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F5D0CA-F58C-4BDB-AD5A-FB83FA7EB983}"/>
              </a:ext>
            </a:extLst>
          </p:cNvPr>
          <p:cNvSpPr/>
          <p:nvPr/>
        </p:nvSpPr>
        <p:spPr>
          <a:xfrm>
            <a:off x="863600" y="2209801"/>
            <a:ext cx="5029200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2667" dirty="0">
                <a:solidFill>
                  <a:schemeClr val="bg1"/>
                </a:solidFill>
              </a:rPr>
              <a:t>व्यावसायिक शिक्षा की गतिविधि पुस्तिका की विषय-सूची</a:t>
            </a:r>
            <a:endParaRPr lang="en-US" sz="2667" dirty="0">
              <a:solidFill>
                <a:schemeClr val="bg1"/>
              </a:solidFill>
            </a:endParaRPr>
          </a:p>
          <a:p>
            <a:pPr algn="ctr"/>
            <a:r>
              <a:rPr lang="hi-IN" sz="2667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“कौशल बोध” </a:t>
            </a:r>
            <a:r>
              <a:rPr lang="en-US" sz="2667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i-IN" sz="2667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कक्षा 6</a:t>
            </a:r>
            <a:r>
              <a:rPr lang="en-US" sz="2667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-25400"/>
            <a:ext cx="5638800" cy="685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35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F5D0CA-F58C-4BDB-AD5A-FB83FA7EB983}"/>
              </a:ext>
            </a:extLst>
          </p:cNvPr>
          <p:cNvSpPr/>
          <p:nvPr/>
        </p:nvSpPr>
        <p:spPr>
          <a:xfrm>
            <a:off x="508000" y="2209800"/>
            <a:ext cx="5232400" cy="14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Book of Vocational Education </a:t>
            </a:r>
            <a:r>
              <a:rPr lang="en-US" sz="2933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“Kaushal Bodh”</a:t>
            </a:r>
          </a:p>
          <a:p>
            <a:pPr algn="ctr"/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(Grade 7)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9604" r="291"/>
          <a:stretch/>
        </p:blipFill>
        <p:spPr>
          <a:xfrm>
            <a:off x="6756400" y="64151"/>
            <a:ext cx="5435601" cy="678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92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9C7E50-C37D-4CFF-969B-D1501E5A5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73" y="2292831"/>
            <a:ext cx="10308889" cy="1904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B1774B-EED8-4665-A417-8DD17B926222}"/>
              </a:ext>
            </a:extLst>
          </p:cNvPr>
          <p:cNvSpPr txBox="1"/>
          <p:nvPr/>
        </p:nvSpPr>
        <p:spPr>
          <a:xfrm>
            <a:off x="2843784" y="914400"/>
            <a:ext cx="5632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Project-Based Learning</a:t>
            </a:r>
            <a:endParaRPr lang="en-I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02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43597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F5D0CA-F58C-4BDB-AD5A-FB83FA7EB983}"/>
              </a:ext>
            </a:extLst>
          </p:cNvPr>
          <p:cNvSpPr/>
          <p:nvPr/>
        </p:nvSpPr>
        <p:spPr>
          <a:xfrm>
            <a:off x="406400" y="2159000"/>
            <a:ext cx="568960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 of Activity Book 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“Kaushal Bodh”  Grade 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1" y="-25400"/>
            <a:ext cx="5842000" cy="689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618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957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F5D0CA-F58C-4BDB-AD5A-FB83FA7EB983}"/>
              </a:ext>
            </a:extLst>
          </p:cNvPr>
          <p:cNvSpPr/>
          <p:nvPr/>
        </p:nvSpPr>
        <p:spPr>
          <a:xfrm>
            <a:off x="493486" y="2209800"/>
            <a:ext cx="6110514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2667" dirty="0">
                <a:solidFill>
                  <a:schemeClr val="bg1"/>
                </a:solidFill>
              </a:rPr>
              <a:t>व्यावसायिक शिक्षा की गतिविधि पुस्तिका </a:t>
            </a:r>
            <a:br>
              <a:rPr lang="en-US" sz="2933" dirty="0">
                <a:solidFill>
                  <a:schemeClr val="bg1"/>
                </a:solidFill>
              </a:rPr>
            </a:br>
            <a:r>
              <a:rPr lang="hi-IN" sz="2933" b="1" dirty="0">
                <a:solidFill>
                  <a:srgbClr val="FFFF00"/>
                </a:solidFill>
              </a:rPr>
              <a:t>"कौशल बोध"</a:t>
            </a:r>
            <a:r>
              <a:rPr lang="hi-IN" sz="2933" dirty="0">
                <a:solidFill>
                  <a:schemeClr val="bg1"/>
                </a:solidFill>
              </a:rPr>
              <a:t> </a:t>
            </a:r>
            <a:endParaRPr lang="en-US" sz="2933" dirty="0">
              <a:solidFill>
                <a:schemeClr val="bg1"/>
              </a:solidFill>
            </a:endParaRPr>
          </a:p>
          <a:p>
            <a:pPr algn="ctr"/>
            <a:r>
              <a:rPr lang="en-US" sz="2933" dirty="0">
                <a:solidFill>
                  <a:srgbClr val="FFFF00"/>
                </a:solidFill>
              </a:rPr>
              <a:t> </a:t>
            </a:r>
            <a:r>
              <a:rPr lang="hi-IN" sz="2667" dirty="0">
                <a:solidFill>
                  <a:srgbClr val="FFFF00"/>
                </a:solidFill>
              </a:rPr>
              <a:t>(कक्षा </a:t>
            </a:r>
            <a:r>
              <a:rPr lang="en-US" sz="2667" dirty="0">
                <a:solidFill>
                  <a:srgbClr val="FFFF00"/>
                </a:solidFill>
              </a:rPr>
              <a:t>7</a:t>
            </a:r>
            <a:r>
              <a:rPr lang="hi-IN" sz="2667" dirty="0">
                <a:solidFill>
                  <a:srgbClr val="FFFF00"/>
                </a:solidFill>
              </a:rPr>
              <a:t>)</a:t>
            </a:r>
            <a:endParaRPr lang="en-US" sz="2933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ncert.nic.in/textbook/pdf/ghkb1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38" y="-25400"/>
            <a:ext cx="5395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252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01600" y="-2957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F5D0CA-F58C-4BDB-AD5A-FB83FA7EB983}"/>
              </a:ext>
            </a:extLst>
          </p:cNvPr>
          <p:cNvSpPr/>
          <p:nvPr/>
        </p:nvSpPr>
        <p:spPr>
          <a:xfrm>
            <a:off x="812800" y="2159000"/>
            <a:ext cx="5842000" cy="113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i-IN" sz="2400" dirty="0">
                <a:solidFill>
                  <a:schemeClr val="bg1"/>
                </a:solidFill>
              </a:rPr>
              <a:t>व्यावसायिक शिक्षा की </a:t>
            </a:r>
            <a:r>
              <a:rPr lang="hi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गतिविधि पुस्तिका </a:t>
            </a:r>
            <a:r>
              <a:rPr lang="hi-IN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“कौशल बोध”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i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की विषय-सूची</a:t>
            </a:r>
            <a:r>
              <a:rPr lang="hi-IN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i-IN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कक्षा 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600" y="-25400"/>
            <a:ext cx="5232401" cy="692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412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F5D0CA-F58C-4BDB-AD5A-FB83FA7EB983}"/>
              </a:ext>
            </a:extLst>
          </p:cNvPr>
          <p:cNvSpPr/>
          <p:nvPr/>
        </p:nvSpPr>
        <p:spPr>
          <a:xfrm>
            <a:off x="508000" y="2209800"/>
            <a:ext cx="5232400" cy="14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book of Vocational Education </a:t>
            </a:r>
            <a:r>
              <a:rPr lang="en-US" sz="2933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“Kaushal Bodh”</a:t>
            </a:r>
          </a:p>
          <a:p>
            <a:pPr algn="ctr"/>
            <a:r>
              <a:rPr lang="en-US" sz="29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(Grade 8)</a:t>
            </a:r>
          </a:p>
        </p:txBody>
      </p:sp>
      <p:pic>
        <p:nvPicPr>
          <p:cNvPr id="7" name="Picture 2" descr="https://ncert.nic.in/textbook/pdf/hekb1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769" y="-6350"/>
            <a:ext cx="6002531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197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F5D0CA-F58C-4BDB-AD5A-FB83FA7EB983}"/>
              </a:ext>
            </a:extLst>
          </p:cNvPr>
          <p:cNvSpPr/>
          <p:nvPr/>
        </p:nvSpPr>
        <p:spPr>
          <a:xfrm>
            <a:off x="762000" y="2159000"/>
            <a:ext cx="5029200" cy="1365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 of Activity Book </a:t>
            </a:r>
          </a:p>
          <a:p>
            <a:pPr algn="ctr">
              <a:lnSpc>
                <a:spcPct val="150000"/>
              </a:lnSpc>
            </a:pPr>
            <a:r>
              <a:rPr lang="en-US" sz="2933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“Kaushal Bodh”  (Grade 8)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865" y="-25400"/>
            <a:ext cx="5792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06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9AB211-BCCA-4E5B-A115-B3D4CAA21B9E}"/>
              </a:ext>
            </a:extLst>
          </p:cNvPr>
          <p:cNvSpPr/>
          <p:nvPr/>
        </p:nvSpPr>
        <p:spPr>
          <a:xfrm>
            <a:off x="1246790" y="546661"/>
            <a:ext cx="10374939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Websites</a:t>
            </a:r>
          </a:p>
          <a:p>
            <a:pPr fontAlgn="t"/>
            <a:endParaRPr lang="en-US" sz="2400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Maiandra GD" panose="020E0502030308020204" pitchFamily="34" charset="0"/>
              </a:rPr>
              <a:t>Ministry of Education, Government of India 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Maiandra GD" panose="020E0502030308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https://www.education.gov.in/</a:t>
            </a:r>
            <a:endParaRPr lang="en-US" sz="2400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fontAlgn="t"/>
            <a:endParaRPr lang="en-US" sz="2400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Maiandra GD" panose="020E0502030308020204" pitchFamily="34" charset="0"/>
              </a:rPr>
              <a:t>Ministry of Skill Development and Entrepreneurship 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Maiandra GD" panose="020E0502030308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https://msde.gov.in/</a:t>
            </a:r>
            <a:endParaRPr lang="en-US" sz="2400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fontAlgn="t"/>
            <a:endParaRPr lang="en-US" sz="2400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Maiandra GD" panose="020E0502030308020204" pitchFamily="34" charset="0"/>
              </a:rPr>
              <a:t>National Council of Educational Research and Training 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Maiandra GD" panose="020E0502030308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https://ncert.nic.in/</a:t>
            </a:r>
            <a:endParaRPr lang="en-US" sz="2400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fontAlgn="t"/>
            <a:endParaRPr lang="en-US" sz="2400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Maiandra GD" panose="020E0502030308020204" pitchFamily="34" charset="0"/>
              </a:rPr>
              <a:t>PSS Central Institute of Vocational Education 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Maiandra GD" panose="020E0502030308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https://psscive.ac.in/</a:t>
            </a:r>
            <a:endParaRPr lang="en-US" sz="2400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fontAlgn="t"/>
            <a:endParaRPr lang="en-US" sz="2400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fontAlgn="t"/>
            <a:endParaRPr lang="en-US" sz="2400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fontAlgn="t"/>
            <a:endParaRPr lang="en-US" sz="2400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063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DE3196-C63B-4EA6-AD8E-0609A19432E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10" b="10792"/>
          <a:stretch/>
        </p:blipFill>
        <p:spPr bwMode="auto">
          <a:xfrm>
            <a:off x="0" y="2035679"/>
            <a:ext cx="12192000" cy="32952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A5F796-0E63-47A2-9BD9-B5A266FD7F98}"/>
              </a:ext>
            </a:extLst>
          </p:cNvPr>
          <p:cNvSpPr/>
          <p:nvPr/>
        </p:nvSpPr>
        <p:spPr>
          <a:xfrm>
            <a:off x="3435586" y="871573"/>
            <a:ext cx="53208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Maiandra GD" panose="020E0502030308020204" pitchFamily="34" charset="0"/>
              </a:rPr>
              <a:t>Thank you 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172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AF5213-4001-40E0-82F4-87FA054E5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" y="1700784"/>
            <a:ext cx="9409176" cy="4438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281CBF-A0E5-4720-9651-F3B1334C3555}"/>
              </a:ext>
            </a:extLst>
          </p:cNvPr>
          <p:cNvSpPr txBox="1"/>
          <p:nvPr/>
        </p:nvSpPr>
        <p:spPr>
          <a:xfrm>
            <a:off x="2203704" y="527227"/>
            <a:ext cx="5632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Standards</a:t>
            </a:r>
            <a:endParaRPr lang="en-I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03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54B11D-BAF4-4140-83CE-A23772070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2" y="1284901"/>
            <a:ext cx="8741664" cy="5359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BD8CFB-6C8E-4A01-B7B5-AEA37C2E3E23}"/>
              </a:ext>
            </a:extLst>
          </p:cNvPr>
          <p:cNvSpPr txBox="1"/>
          <p:nvPr/>
        </p:nvSpPr>
        <p:spPr>
          <a:xfrm>
            <a:off x="1426464" y="358063"/>
            <a:ext cx="837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Implementing Projects</a:t>
            </a:r>
            <a:endParaRPr lang="en-I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346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665BDE-D17F-48BC-9C94-B68AED922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06" y="2144484"/>
            <a:ext cx="10872318" cy="3067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9D2B2F-BD24-4BC8-AE8E-9266CC1F4A56}"/>
              </a:ext>
            </a:extLst>
          </p:cNvPr>
          <p:cNvSpPr txBox="1"/>
          <p:nvPr/>
        </p:nvSpPr>
        <p:spPr>
          <a:xfrm>
            <a:off x="1161288" y="879271"/>
            <a:ext cx="837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Tools and Materials </a:t>
            </a:r>
            <a:endParaRPr lang="en-I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10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3493AA-8D67-4A0B-8A01-585EBDC38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04" y="1138016"/>
            <a:ext cx="9793224" cy="5361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D62119-A749-4595-A738-FD1D96494270}"/>
              </a:ext>
            </a:extLst>
          </p:cNvPr>
          <p:cNvSpPr txBox="1"/>
          <p:nvPr/>
        </p:nvSpPr>
        <p:spPr>
          <a:xfrm>
            <a:off x="1426464" y="358063"/>
            <a:ext cx="837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Leveraging Community  Resources</a:t>
            </a:r>
            <a:endParaRPr lang="en-I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95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D2FABE-2F69-4E15-919C-32B0CEDD04B0}"/>
              </a:ext>
            </a:extLst>
          </p:cNvPr>
          <p:cNvSpPr txBox="1"/>
          <p:nvPr/>
        </p:nvSpPr>
        <p:spPr>
          <a:xfrm>
            <a:off x="429768" y="1007287"/>
            <a:ext cx="837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Allocation</a:t>
            </a:r>
            <a:endParaRPr lang="en-I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EABE3-4A26-480B-8CF3-959ED6AD3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45" y="2044629"/>
            <a:ext cx="10274682" cy="380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08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871</Words>
  <Application>Microsoft Office PowerPoint</Application>
  <PresentationFormat>Widescreen</PresentationFormat>
  <Paragraphs>155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Roboto</vt:lpstr>
      <vt:lpstr>Maiandra GD</vt:lpstr>
      <vt:lpstr>Calibri</vt:lpstr>
      <vt:lpstr>Andalus</vt:lpstr>
      <vt:lpstr>Times New Roman</vt:lpstr>
      <vt:lpstr>Wingdings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</dc:creator>
  <cp:lastModifiedBy>V S Mehrotra</cp:lastModifiedBy>
  <cp:revision>220</cp:revision>
  <dcterms:created xsi:type="dcterms:W3CDTF">2023-08-22T08:50:49Z</dcterms:created>
  <dcterms:modified xsi:type="dcterms:W3CDTF">2026-04-22T13:02:34Z</dcterms:modified>
</cp:coreProperties>
</file>