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0b237a552e0331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487"/>
    <a:srgbClr val="EB3A8A"/>
    <a:srgbClr val="309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18" y="663467"/>
            <a:ext cx="3888175" cy="5478792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5157292" y="765907"/>
            <a:ext cx="7034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dirty="0" err="1" smtClean="0"/>
              <a:t>Spanish</a:t>
            </a:r>
            <a:r>
              <a:rPr lang="en-US" sz="4400" dirty="0" smtClean="0"/>
              <a:t> </a:t>
            </a:r>
            <a:r>
              <a:rPr lang="en-US" sz="4400" dirty="0"/>
              <a:t>Glossary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57291" y="1920069"/>
            <a:ext cx="70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Pronunciation Guide</a:t>
            </a:r>
            <a:endParaRPr lang="en-US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9846" y="4627985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7290" y="2892391"/>
            <a:ext cx="7034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bg1"/>
                </a:solidFill>
              </a:rPr>
              <a:t>Guía de Pronunciación en Español</a:t>
            </a:r>
          </a:p>
          <a:p>
            <a:pPr algn="ctr"/>
            <a:endParaRPr lang="es-G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1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913" y="1223494"/>
            <a:ext cx="8384148" cy="2717922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bg1"/>
                </a:solidFill>
              </a:rPr>
              <a:t/>
            </a:r>
            <a:br>
              <a:rPr lang="es-GT" b="1" dirty="0" smtClean="0">
                <a:solidFill>
                  <a:schemeClr val="bg1"/>
                </a:solidFill>
              </a:rPr>
            </a:br>
            <a:r>
              <a:rPr lang="es-GT" b="1" dirty="0">
                <a:solidFill>
                  <a:schemeClr val="bg1"/>
                </a:solidFill>
              </a:rPr>
              <a:t/>
            </a:r>
            <a:br>
              <a:rPr lang="es-GT" b="1" dirty="0">
                <a:solidFill>
                  <a:schemeClr val="bg1"/>
                </a:solidFill>
              </a:rPr>
            </a:br>
            <a:r>
              <a:rPr lang="es-GT" b="1" dirty="0" smtClean="0">
                <a:solidFill>
                  <a:schemeClr val="bg1"/>
                </a:solidFill>
              </a:rPr>
              <a:t/>
            </a:r>
            <a:br>
              <a:rPr lang="es-GT" b="1" dirty="0" smtClean="0">
                <a:solidFill>
                  <a:schemeClr val="bg1"/>
                </a:solidFill>
              </a:rPr>
            </a:br>
            <a:r>
              <a:rPr lang="es-GT" b="1" dirty="0">
                <a:solidFill>
                  <a:schemeClr val="bg1"/>
                </a:solidFill>
              </a:rPr>
              <a:t/>
            </a:r>
            <a:br>
              <a:rPr lang="es-GT" b="1" dirty="0">
                <a:solidFill>
                  <a:schemeClr val="bg1"/>
                </a:solidFill>
              </a:rPr>
            </a:br>
            <a:r>
              <a:rPr lang="es-GT" b="1" dirty="0" smtClean="0">
                <a:solidFill>
                  <a:schemeClr val="bg1"/>
                </a:solidFill>
              </a:rPr>
              <a:t>El </a:t>
            </a:r>
            <a:r>
              <a:rPr lang="es-GT" b="1" dirty="0" err="1" smtClean="0">
                <a:solidFill>
                  <a:schemeClr val="bg1"/>
                </a:solidFill>
              </a:rPr>
              <a:t>Sombrer</a:t>
            </a:r>
            <a:r>
              <a:rPr lang="en-US" b="1" dirty="0" smtClean="0">
                <a:solidFill>
                  <a:schemeClr val="bg1"/>
                </a:solidFill>
              </a:rPr>
              <a:t>Ó</a:t>
            </a:r>
            <a:r>
              <a:rPr lang="es-GT" b="1" dirty="0" smtClean="0">
                <a:solidFill>
                  <a:schemeClr val="bg1"/>
                </a:solidFill>
              </a:rPr>
              <a:t>n- </a:t>
            </a:r>
            <a:r>
              <a:rPr lang="en-US" dirty="0" smtClean="0"/>
              <a:t>a legendary figure who is short, wears a big hat, and is believed to only appear at night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5121" y="484996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913" y="3822761"/>
            <a:ext cx="520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ehl</a:t>
            </a:r>
            <a:r>
              <a:rPr lang="en-US" sz="3600" dirty="0"/>
              <a:t> </a:t>
            </a:r>
            <a:r>
              <a:rPr lang="en-US" sz="3600" dirty="0" err="1" smtClean="0"/>
              <a:t>sohm</a:t>
            </a:r>
            <a:r>
              <a:rPr lang="en-US" sz="3600" dirty="0" smtClean="0"/>
              <a:t>-</a:t>
            </a:r>
            <a:r>
              <a:rPr lang="en-US" sz="3600" dirty="0" err="1" smtClean="0"/>
              <a:t>breh</a:t>
            </a:r>
            <a:r>
              <a:rPr lang="en-US" sz="3600" dirty="0" smtClean="0"/>
              <a:t>-ROHN)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82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635" y="1004552"/>
            <a:ext cx="8562819" cy="2971801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amo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I love you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11" y="482421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635" y="3588707"/>
            <a:ext cx="322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(the AH-</a:t>
            </a:r>
            <a:r>
              <a:rPr lang="en-US" sz="3600" dirty="0" err="1" smtClean="0"/>
              <a:t>moh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52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18" y="663467"/>
            <a:ext cx="3888175" cy="5478792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5157293" y="1506828"/>
            <a:ext cx="703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 more </a:t>
            </a:r>
            <a:r>
              <a:rPr lang="en-US" sz="4400" dirty="0" smtClean="0"/>
              <a:t>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7294" y="2833352"/>
            <a:ext cx="70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visit</a:t>
            </a:r>
            <a:r>
              <a:rPr lang="en-US" sz="3200" dirty="0" smtClean="0"/>
              <a:t> </a:t>
            </a:r>
            <a:r>
              <a:rPr lang="en-US" sz="3200" dirty="0" smtClean="0"/>
              <a:t>www.kekanovales.com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278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967" y="163772"/>
            <a:ext cx="8001000" cy="276708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Abuelita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</a:t>
            </a:r>
            <a:r>
              <a:rPr lang="en-US" b="1" dirty="0" smtClean="0"/>
              <a:t>Grandmother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661" y="3851777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967" y="2381197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aab</a:t>
            </a:r>
            <a:r>
              <a:rPr lang="en-US" sz="3600" dirty="0" smtClean="0"/>
              <a:t>-way-LEE-</a:t>
            </a:r>
            <a:r>
              <a:rPr lang="en-US" sz="3600" dirty="0" err="1" smtClean="0"/>
              <a:t>tah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00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967" y="0"/>
            <a:ext cx="12052994" cy="2971801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Buenas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Noches</a:t>
            </a:r>
            <a:r>
              <a:rPr lang="en-US" sz="4400" b="1" dirty="0" smtClean="0">
                <a:solidFill>
                  <a:schemeClr val="bg1"/>
                </a:solidFill>
              </a:rPr>
              <a:t>- </a:t>
            </a:r>
            <a:r>
              <a:rPr lang="en-US" sz="4400" dirty="0" smtClean="0"/>
              <a:t>Good night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362" y="4360572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967" y="2993024"/>
            <a:ext cx="5407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(BWEH-</a:t>
            </a:r>
            <a:r>
              <a:rPr lang="en-US" sz="3600" dirty="0" err="1" smtClean="0"/>
              <a:t>nahs</a:t>
            </a:r>
            <a:r>
              <a:rPr lang="en-US" sz="3600" dirty="0" smtClean="0"/>
              <a:t> NOH-</a:t>
            </a:r>
            <a:r>
              <a:rPr lang="en-US" sz="3600" dirty="0" err="1" smtClean="0"/>
              <a:t>ches</a:t>
            </a:r>
            <a:r>
              <a:rPr lang="en-US" sz="36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967" y="0"/>
            <a:ext cx="9168126" cy="2971801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Canillitas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Leche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dirty="0" smtClean="0"/>
              <a:t>Guatemalan milk candy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904" y="4437844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376" y="2971801"/>
            <a:ext cx="7672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(KAH-</a:t>
            </a:r>
            <a:r>
              <a:rPr lang="en-US" sz="3600" dirty="0" err="1" smtClean="0"/>
              <a:t>neh</a:t>
            </a:r>
            <a:r>
              <a:rPr lang="en-US" sz="3600" dirty="0" smtClean="0"/>
              <a:t>-YEE-</a:t>
            </a:r>
            <a:r>
              <a:rPr lang="en-US" sz="3600" dirty="0" err="1" smtClean="0"/>
              <a:t>thas</a:t>
            </a:r>
            <a:r>
              <a:rPr lang="en-US" sz="3600" dirty="0" smtClean="0"/>
              <a:t> </a:t>
            </a:r>
            <a:r>
              <a:rPr lang="en-US" sz="3600" dirty="0" err="1" smtClean="0"/>
              <a:t>dey</a:t>
            </a:r>
            <a:r>
              <a:rPr lang="en-US" sz="3600" dirty="0" smtClean="0"/>
              <a:t> LEH-</a:t>
            </a:r>
            <a:r>
              <a:rPr lang="en-US" sz="3600" dirty="0" err="1" smtClean="0"/>
              <a:t>chay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6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3206" y="0"/>
            <a:ext cx="10031010" cy="2971801"/>
          </a:xfrm>
        </p:spPr>
        <p:txBody>
          <a:bodyPr/>
          <a:lstStyle/>
          <a:p>
            <a:r>
              <a:rPr lang="es-GT" b="1" dirty="0" smtClean="0">
                <a:solidFill>
                  <a:schemeClr val="bg1"/>
                </a:solidFill>
              </a:rPr>
              <a:t>Colochos de guayaba- </a:t>
            </a:r>
            <a:r>
              <a:rPr lang="en-US" dirty="0" smtClean="0"/>
              <a:t>Round, guava paste candy covered in sugar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0410" y="4417663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206" y="2971801"/>
            <a:ext cx="7943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koh</a:t>
            </a:r>
            <a:r>
              <a:rPr lang="en-US" sz="3600" dirty="0" smtClean="0"/>
              <a:t>-LOH-</a:t>
            </a:r>
            <a:r>
              <a:rPr lang="en-US" sz="3600" dirty="0" err="1" smtClean="0"/>
              <a:t>choh</a:t>
            </a:r>
            <a:r>
              <a:rPr lang="en-US" sz="3600" dirty="0" smtClean="0"/>
              <a:t> </a:t>
            </a:r>
            <a:r>
              <a:rPr lang="en-US" sz="3600" dirty="0" err="1" smtClean="0"/>
              <a:t>dey</a:t>
            </a:r>
            <a:r>
              <a:rPr lang="en-US" sz="3600" dirty="0" smtClean="0"/>
              <a:t> GUAY-ah-</a:t>
            </a:r>
            <a:r>
              <a:rPr lang="en-US" sz="3600" dirty="0" err="1" smtClean="0"/>
              <a:t>vah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85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967" y="0"/>
            <a:ext cx="12027236" cy="2971801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hola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hi or hello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842" y="4347692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635" y="2971801"/>
            <a:ext cx="20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(OH-</a:t>
            </a:r>
            <a:r>
              <a:rPr lang="en-US" sz="3600" dirty="0" err="1" smtClean="0"/>
              <a:t>lah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29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0725" y="965916"/>
            <a:ext cx="8562819" cy="2971801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/>
                </a:solidFill>
              </a:rPr>
              <a:t>La </a:t>
            </a:r>
            <a:r>
              <a:rPr lang="en-US" sz="4900" b="1" dirty="0" err="1" smtClean="0">
                <a:solidFill>
                  <a:schemeClr val="bg1"/>
                </a:solidFill>
              </a:rPr>
              <a:t>llorona</a:t>
            </a:r>
            <a:r>
              <a:rPr lang="en-US" sz="4900" b="1" dirty="0" smtClean="0">
                <a:solidFill>
                  <a:schemeClr val="bg1"/>
                </a:solidFill>
              </a:rPr>
              <a:t>- </a:t>
            </a:r>
            <a:r>
              <a:rPr lang="en-US" dirty="0" smtClean="0"/>
              <a:t>a legendary figure believed to appear at night (near creeks or bodies or water) and cry for her children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1369" y="4798454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725" y="3883934"/>
            <a:ext cx="4360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lah</a:t>
            </a:r>
            <a:r>
              <a:rPr lang="en-US" sz="3600" dirty="0"/>
              <a:t> </a:t>
            </a:r>
            <a:r>
              <a:rPr lang="en-US" sz="3600" dirty="0" err="1" smtClean="0"/>
              <a:t>yoh</a:t>
            </a:r>
            <a:r>
              <a:rPr lang="en-US" sz="3600" dirty="0" smtClean="0"/>
              <a:t>-ROH-nah)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1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9362" y="978795"/>
            <a:ext cx="8562819" cy="29718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Mija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Spanish for “my daughter” but can also be used as a term of affection meaning “my child,” “dear,” or “honey”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2389" y="473405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403" y="4019162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(MEE-HA)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32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635" y="1004552"/>
            <a:ext cx="8562819" cy="2971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Santo Cielo- </a:t>
            </a:r>
            <a:r>
              <a:rPr lang="en-US" dirty="0" smtClean="0"/>
              <a:t>an exclamation meaning “my goodness”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3746" y="500451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635" y="3976353"/>
            <a:ext cx="4620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sahn</a:t>
            </a:r>
            <a:r>
              <a:rPr lang="en-US" sz="3600" dirty="0" smtClean="0"/>
              <a:t>-TOH </a:t>
            </a:r>
            <a:r>
              <a:rPr lang="en-US" sz="3600" dirty="0" err="1" smtClean="0"/>
              <a:t>syeh-loh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93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5546</TotalTime>
  <Words>146</Words>
  <Application>Microsoft Office PowerPoint</Application>
  <PresentationFormat>Widescreen</PresentationFormat>
  <Paragraphs>25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PowerPoint Presentation</vt:lpstr>
      <vt:lpstr>Abuelita- Grandmother </vt:lpstr>
      <vt:lpstr>Buenas Noches- Good night</vt:lpstr>
      <vt:lpstr>Canillitas de Leche- Guatemalan milk candy</vt:lpstr>
      <vt:lpstr>Colochos de guayaba- Round, guava paste candy covered in sugar</vt:lpstr>
      <vt:lpstr>hola- hi or hello</vt:lpstr>
      <vt:lpstr>La llorona- a legendary figure believed to appear at night (near creeks or bodies or water) and cry for her children</vt:lpstr>
      <vt:lpstr>Mija- Spanish for “my daughter” but can also be used as a term of affection meaning “my child,” “dear,” or “honey”</vt:lpstr>
      <vt:lpstr>Santo Cielo- an exclamation meaning “my goodness”</vt:lpstr>
      <vt:lpstr>    El SombrerÓn- a legendary figure who is short, wears a big hat, and is believed to only appear at night </vt:lpstr>
      <vt:lpstr>Te amo- I love you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Keka Novales</dc:title>
  <dc:creator>Microsoft account</dc:creator>
  <cp:lastModifiedBy>Microsoft account</cp:lastModifiedBy>
  <cp:revision>48</cp:revision>
  <dcterms:created xsi:type="dcterms:W3CDTF">2022-09-23T17:54:02Z</dcterms:created>
  <dcterms:modified xsi:type="dcterms:W3CDTF">2023-01-12T15:46:40Z</dcterms:modified>
</cp:coreProperties>
</file>