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305" r:id="rId5"/>
    <p:sldId id="296" r:id="rId6"/>
    <p:sldId id="306" r:id="rId7"/>
    <p:sldId id="308" r:id="rId8"/>
    <p:sldId id="316" r:id="rId9"/>
    <p:sldId id="259" r:id="rId10"/>
    <p:sldId id="312" r:id="rId11"/>
    <p:sldId id="311" r:id="rId12"/>
    <p:sldId id="317" r:id="rId13"/>
    <p:sldId id="318" r:id="rId14"/>
    <p:sldId id="309" r:id="rId15"/>
    <p:sldId id="31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879" autoAdjust="0"/>
  </p:normalViewPr>
  <p:slideViewPr>
    <p:cSldViewPr snapToGrid="0">
      <p:cViewPr varScale="1">
        <p:scale>
          <a:sx n="108" d="100"/>
          <a:sy n="108" d="100"/>
        </p:scale>
        <p:origin x="708"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B300AB-E50F-4730-AE31-1B15DFC021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0424267-F0EF-437B-9F00-9DF17E969139}">
      <dgm:prSet/>
      <dgm:spPr/>
      <dgm:t>
        <a:bodyPr/>
        <a:lstStyle/>
        <a:p>
          <a:r>
            <a:rPr lang="en-US" b="0" i="0" dirty="0"/>
            <a:t>“The blind to therapist (B2T) protocol (Blore &amp; </a:t>
          </a:r>
          <a:r>
            <a:rPr lang="en-US" b="0" i="0" dirty="0" err="1"/>
            <a:t>Holmshaw</a:t>
          </a:r>
          <a:r>
            <a:rPr lang="en-US" b="0" i="0" dirty="0"/>
            <a:t>, 2009a, 2009b) was devised to circumvent client unwillingness to describe traumatic memory content during eye movement desensitization and reprocessing (EMDR</a:t>
          </a:r>
          <a:r>
            <a:rPr lang="en-US" b="0" i="0"/>
            <a:t>). </a:t>
          </a:r>
          <a:endParaRPr lang="en-US" b="0" i="0" dirty="0"/>
        </a:p>
      </dgm:t>
    </dgm:pt>
    <dgm:pt modelId="{3FEE3497-57BE-4C1D-845A-0251F1385091}" type="parTrans" cxnId="{BC565B9D-BBEE-4549-8B31-7B4D42DB4BBF}">
      <dgm:prSet/>
      <dgm:spPr/>
      <dgm:t>
        <a:bodyPr/>
        <a:lstStyle/>
        <a:p>
          <a:endParaRPr lang="en-US"/>
        </a:p>
      </dgm:t>
    </dgm:pt>
    <dgm:pt modelId="{937AF062-8000-4B75-B147-39EBA22592AF}" type="sibTrans" cxnId="{BC565B9D-BBEE-4549-8B31-7B4D42DB4BBF}">
      <dgm:prSet/>
      <dgm:spPr/>
      <dgm:t>
        <a:bodyPr/>
        <a:lstStyle/>
        <a:p>
          <a:endParaRPr lang="en-US"/>
        </a:p>
      </dgm:t>
    </dgm:pt>
    <dgm:pt modelId="{22242AA4-20AC-4B52-AD81-6FB30E0F66E3}" type="pres">
      <dgm:prSet presAssocID="{94B300AB-E50F-4730-AE31-1B15DFC02179}" presName="linear" presStyleCnt="0">
        <dgm:presLayoutVars>
          <dgm:animLvl val="lvl"/>
          <dgm:resizeHandles val="exact"/>
        </dgm:presLayoutVars>
      </dgm:prSet>
      <dgm:spPr/>
    </dgm:pt>
    <dgm:pt modelId="{DA84B714-9195-4A2C-A901-210DE2648C06}" type="pres">
      <dgm:prSet presAssocID="{30424267-F0EF-437B-9F00-9DF17E969139}" presName="parentText" presStyleLbl="node1" presStyleIdx="0" presStyleCnt="1" custLinFactY="-14070" custLinFactNeighborX="0" custLinFactNeighborY="-100000">
        <dgm:presLayoutVars>
          <dgm:chMax val="0"/>
          <dgm:bulletEnabled val="1"/>
        </dgm:presLayoutVars>
      </dgm:prSet>
      <dgm:spPr/>
    </dgm:pt>
  </dgm:ptLst>
  <dgm:cxnLst>
    <dgm:cxn modelId="{0F92AD76-C6E0-48AC-B1E7-4FA2557D8696}" type="presOf" srcId="{30424267-F0EF-437B-9F00-9DF17E969139}" destId="{DA84B714-9195-4A2C-A901-210DE2648C06}" srcOrd="0" destOrd="0" presId="urn:microsoft.com/office/officeart/2005/8/layout/vList2"/>
    <dgm:cxn modelId="{BC565B9D-BBEE-4549-8B31-7B4D42DB4BBF}" srcId="{94B300AB-E50F-4730-AE31-1B15DFC02179}" destId="{30424267-F0EF-437B-9F00-9DF17E969139}" srcOrd="0" destOrd="0" parTransId="{3FEE3497-57BE-4C1D-845A-0251F1385091}" sibTransId="{937AF062-8000-4B75-B147-39EBA22592AF}"/>
    <dgm:cxn modelId="{4BD5E1E6-5F97-4CDA-8CCF-13D8CB36C1CF}" type="presOf" srcId="{94B300AB-E50F-4730-AE31-1B15DFC02179}" destId="{22242AA4-20AC-4B52-AD81-6FB30E0F66E3}" srcOrd="0" destOrd="0" presId="urn:microsoft.com/office/officeart/2005/8/layout/vList2"/>
    <dgm:cxn modelId="{A76E353C-841C-4E80-BD0F-72DE0AE3C211}" type="presParOf" srcId="{22242AA4-20AC-4B52-AD81-6FB30E0F66E3}" destId="{DA84B714-9195-4A2C-A901-210DE2648C0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8FE81FEC-2664-411F-AEB3-065F29F52751}">
      <dgm:prSet custT="1"/>
      <dgm:spPr>
        <a:solidFill>
          <a:schemeClr val="bg1">
            <a:alpha val="90000"/>
          </a:schemeClr>
        </a:solidFill>
        <a:ln>
          <a:noFill/>
        </a:ln>
      </dgm:spPr>
      <dgm:t>
        <a:bodyPr/>
        <a:lstStyle/>
        <a:p>
          <a:pPr rtl="0"/>
          <a:r>
            <a:rPr lang="en-US" sz="1600" b="0" i="0" dirty="0">
              <a:solidFill>
                <a:schemeClr val="accent3"/>
              </a:solidFill>
              <a:latin typeface="Gill Sans Nova Light" panose="020B0302020104020203" pitchFamily="34" charset="0"/>
              <a:cs typeface="Gill Sans Light" panose="020B0302020104020203" pitchFamily="34" charset="-79"/>
            </a:rPr>
            <a:t>What would you like to believe about yourself when you think of this target? *then proceed with phases as normal.</a:t>
          </a:r>
        </a:p>
        <a:p>
          <a:pPr rtl="0"/>
          <a:endParaRPr lang="en-US" sz="1600" b="0" i="0" dirty="0">
            <a:solidFill>
              <a:schemeClr val="accent3"/>
            </a:solidFill>
            <a:latin typeface="Gill Sans Nova Light" panose="020B0302020104020203" pitchFamily="34" charset="0"/>
            <a:cs typeface="Gill Sans Light" panose="020B0302020104020203" pitchFamily="34" charset="-79"/>
          </a:endParaRP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30A490C8-22B4-4D68-875C-0F0DE2FF864D}">
      <dgm:prSet phldr="0" custT="1"/>
      <dgm:spPr>
        <a:solidFill>
          <a:schemeClr val="bg1">
            <a:alpha val="90000"/>
          </a:schemeClr>
        </a:solidFill>
        <a:ln>
          <a:noFill/>
        </a:ln>
      </dgm:spPr>
      <dgm:t>
        <a:bodyPr/>
        <a:lstStyle/>
        <a:p>
          <a:r>
            <a:rPr lang="en-US" sz="1600" b="0" i="0" dirty="0">
              <a:solidFill>
                <a:schemeClr val="accent3"/>
              </a:solidFill>
              <a:latin typeface="Gill Sans Nova Light" panose="020B0302020104020203" pitchFamily="34" charset="0"/>
              <a:cs typeface="Gill Sans Light" panose="020B0302020104020203" pitchFamily="34" charset="-79"/>
            </a:rPr>
            <a:t>“What part represents the best part of this experience now?”</a:t>
          </a:r>
        </a:p>
      </dgm:t>
    </dgm:pt>
    <dgm:pt modelId="{035C64B0-4F0C-4FD1-BD23-B1D4C9887CBE}" type="parTrans" cxnId="{381FE1CC-8184-4745-8EB3-6DE11655998D}">
      <dgm:prSet/>
      <dgm:spPr/>
      <dgm:t>
        <a:bodyPr/>
        <a:lstStyle/>
        <a:p>
          <a:endParaRPr lang="en-US"/>
        </a:p>
      </dgm:t>
    </dgm:pt>
    <dgm:pt modelId="{45495DA8-8707-41E3-A12B-FA5766269C44}" type="sibTrans" cxnId="{381FE1CC-8184-4745-8EB3-6DE11655998D}">
      <dgm:prSet/>
      <dgm:spPr/>
      <dgm:t>
        <a:bodyPr/>
        <a:lstStyle/>
        <a:p>
          <a:endParaRPr lang="en-US"/>
        </a:p>
      </dgm:t>
    </dgm:pt>
    <dgm:pt modelId="{B1AFA1AF-0FF8-45B3-A6D0-0E255A2F637D}">
      <dgm:prSet phldr="0" custT="1"/>
      <dgm:spPr>
        <a:solidFill>
          <a:schemeClr val="accent2"/>
        </a:solidFill>
        <a:ln>
          <a:noFill/>
        </a:ln>
      </dgm:spPr>
      <dgm:t>
        <a:bodyPr/>
        <a:lstStyle/>
        <a:p>
          <a:r>
            <a:rPr lang="en-US" sz="2000" dirty="0">
              <a:latin typeface="Baskerville Old Face" panose="02020602080505020303" pitchFamily="18" charset="77"/>
              <a:ea typeface="Baskerville" panose="02020502070401020303" pitchFamily="18" charset="0"/>
            </a:rPr>
            <a:t>Positive Cognition</a:t>
          </a:r>
        </a:p>
      </dgm:t>
    </dgm:pt>
    <dgm:pt modelId="{10C68AF5-481C-45AA-A216-8BBBB04515B9}" type="parTrans" cxnId="{F28D7702-2FC3-49BD-BB13-C989E5EE622A}">
      <dgm:prSet/>
      <dgm:spPr/>
      <dgm:t>
        <a:bodyPr/>
        <a:lstStyle/>
        <a:p>
          <a:endParaRPr lang="en-US"/>
        </a:p>
      </dgm:t>
    </dgm:pt>
    <dgm:pt modelId="{88649F7A-400B-4056-965D-C9AC0B3AD942}" type="sibTrans" cxnId="{F28D7702-2FC3-49BD-BB13-C989E5EE622A}">
      <dgm:prSet/>
      <dgm:spPr/>
      <dgm:t>
        <a:bodyPr/>
        <a:lstStyle/>
        <a:p>
          <a:endParaRPr lang="en-US"/>
        </a:p>
      </dgm:t>
    </dgm:pt>
    <dgm:pt modelId="{50418D2B-9486-42DE-AFDD-1D31420040FF}">
      <dgm:prSet phldr="0" custT="1"/>
      <dgm:spPr>
        <a:solidFill>
          <a:schemeClr val="bg1">
            <a:lumMod val="95000"/>
            <a:alpha val="90000"/>
          </a:schemeClr>
        </a:solidFill>
      </dgm:spPr>
      <dgm:t>
        <a:bodyPr/>
        <a:lstStyle/>
        <a:p>
          <a:r>
            <a:rPr lang="en-US" sz="1200" b="0" i="0" dirty="0">
              <a:solidFill>
                <a:schemeClr val="accent3"/>
              </a:solidFill>
              <a:latin typeface="Gill Sans Nova Light" panose="020B0302020104020203" pitchFamily="34" charset="0"/>
              <a:cs typeface="Gill Sans Light" panose="020B0302020104020203" pitchFamily="34" charset="-79"/>
            </a:rPr>
            <a:t>What words go best with that picture that represents the positive belief you have about your partner, or the experience, or your relationship now (this idea brings pain/distress).”</a:t>
          </a:r>
        </a:p>
      </dgm:t>
    </dgm:pt>
    <dgm:pt modelId="{D5A17F6B-93F5-442B-938A-0F38C281BE88}" type="parTrans" cxnId="{5A5BA622-5DEB-48B9-88D9-C1DE36C711E5}">
      <dgm:prSet/>
      <dgm:spPr/>
      <dgm:t>
        <a:bodyPr/>
        <a:lstStyle/>
        <a:p>
          <a:endParaRPr lang="en-US"/>
        </a:p>
      </dgm:t>
    </dgm:pt>
    <dgm:pt modelId="{1D87A0A5-8024-4710-846B-D5BFAC785107}" type="sibTrans" cxnId="{5A5BA622-5DEB-48B9-88D9-C1DE36C711E5}">
      <dgm:prSet/>
      <dgm:spPr/>
      <dgm:t>
        <a:bodyPr/>
        <a:lstStyle/>
        <a:p>
          <a:endParaRPr lang="en-US"/>
        </a:p>
      </dgm:t>
    </dgm:pt>
    <dgm:pt modelId="{E9682B4F-0217-4B50-923E-C104AA24290F}">
      <dgm:prSet phldr="0" custT="1"/>
      <dgm:spPr>
        <a:solidFill>
          <a:schemeClr val="accent2"/>
        </a:solidFill>
        <a:ln>
          <a:noFill/>
        </a:ln>
      </dgm:spPr>
      <dgm:t>
        <a:bodyPr/>
        <a:lstStyle/>
        <a:p>
          <a:r>
            <a:rPr lang="en-US" sz="2000" dirty="0">
              <a:latin typeface="Baskerville Old Face" panose="02020602080505020303" pitchFamily="18" charset="77"/>
              <a:ea typeface="Baskerville" panose="02020502070401020303" pitchFamily="18" charset="0"/>
            </a:rPr>
            <a:t>VOC</a:t>
          </a:r>
        </a:p>
      </dgm:t>
    </dgm:pt>
    <dgm:pt modelId="{E0F6C4AF-9BBB-4698-91D7-F9AE3EACBD5D}" type="parTrans" cxnId="{6C23D0C9-74B2-4C8B-AB2F-A03B3B0EBE56}">
      <dgm:prSet/>
      <dgm:spPr/>
      <dgm:t>
        <a:bodyPr/>
        <a:lstStyle/>
        <a:p>
          <a:endParaRPr lang="en-US"/>
        </a:p>
      </dgm:t>
    </dgm:pt>
    <dgm:pt modelId="{B8632E42-D7EB-4C31-877E-6F1B2801851A}" type="sibTrans" cxnId="{6C23D0C9-74B2-4C8B-AB2F-A03B3B0EBE56}">
      <dgm:prSet/>
      <dgm:spPr/>
      <dgm:t>
        <a:bodyPr/>
        <a:lstStyle/>
        <a:p>
          <a:endParaRPr lang="en-US"/>
        </a:p>
      </dgm:t>
    </dgm:pt>
    <dgm:pt modelId="{0EC0C300-11E4-45CF-8418-973585107209}">
      <dgm:prSet phldr="0" custT="1"/>
      <dgm:spPr>
        <a:solidFill>
          <a:schemeClr val="bg1">
            <a:alpha val="90000"/>
          </a:schemeClr>
        </a:solidFill>
        <a:ln>
          <a:noFill/>
        </a:ln>
      </dgm:spPr>
      <dgm:t>
        <a:bodyPr/>
        <a:lstStyle/>
        <a:p>
          <a:r>
            <a:rPr lang="en-US" sz="1400" b="0" i="0" dirty="0">
              <a:solidFill>
                <a:schemeClr val="accent3"/>
              </a:solidFill>
              <a:latin typeface="Gill Sans Nova Light" panose="020B0302020104020203" pitchFamily="34" charset="0"/>
              <a:cs typeface="Gill Sans Light" panose="020B0302020104020203" pitchFamily="34" charset="-79"/>
            </a:rPr>
            <a:t>“On a scale of 1-7, 1 being false and 7 being completely true, how true do those words feel when held together with the memory now?” </a:t>
          </a:r>
        </a:p>
        <a:p>
          <a:r>
            <a:rPr lang="en-US" sz="1400" b="0" i="0" dirty="0">
              <a:solidFill>
                <a:schemeClr val="accent3"/>
              </a:solidFill>
              <a:latin typeface="Gill Sans Nova Light" panose="020B0302020104020203" pitchFamily="34" charset="0"/>
              <a:cs typeface="Gill Sans Light" panose="020B0302020104020203" pitchFamily="34" charset="-79"/>
            </a:rPr>
            <a:t>***Looking for VOC to go down to 1.</a:t>
          </a:r>
        </a:p>
      </dgm:t>
    </dgm:pt>
    <dgm:pt modelId="{1E4DD98E-100E-46B7-B24A-408BBF69E9FA}" type="parTrans" cxnId="{51563A4F-C0EB-47D6-B5BC-47A4E599AD4B}">
      <dgm:prSet/>
      <dgm:spPr/>
      <dgm:t>
        <a:bodyPr/>
        <a:lstStyle/>
        <a:p>
          <a:endParaRPr lang="en-US"/>
        </a:p>
      </dgm:t>
    </dgm:pt>
    <dgm:pt modelId="{90FAB5D1-62B3-4FF6-A07D-EE607F529C32}" type="sibTrans" cxnId="{51563A4F-C0EB-47D6-B5BC-47A4E599AD4B}">
      <dgm:prSet/>
      <dgm:spPr/>
      <dgm:t>
        <a:bodyPr/>
        <a:lstStyle/>
        <a:p>
          <a:endParaRPr lang="en-US"/>
        </a:p>
      </dgm:t>
    </dgm:pt>
    <dgm:pt modelId="{FEB4A941-E9FA-4A86-A673-85FF34B35F20}">
      <dgm:prSet phldr="0" custT="1"/>
      <dgm:spPr>
        <a:solidFill>
          <a:schemeClr val="bg1">
            <a:lumMod val="95000"/>
            <a:alpha val="90000"/>
          </a:schemeClr>
        </a:solidFill>
      </dgm:spPr>
      <dgm:t>
        <a:bodyPr/>
        <a:lstStyle/>
        <a:p>
          <a:pPr rtl="0"/>
          <a:r>
            <a:rPr lang="en-US" sz="1400" b="0" i="0" dirty="0">
              <a:solidFill>
                <a:schemeClr val="accent3"/>
              </a:solidFill>
              <a:latin typeface="Gill Sans Nova Light" panose="020B0302020104020203" pitchFamily="34" charset="0"/>
              <a:cs typeface="Gill Sans Light" panose="020B0302020104020203" pitchFamily="34" charset="-79"/>
            </a:rPr>
            <a:t>*for example, “I will never find love again.” NC or</a:t>
          </a:r>
        </a:p>
      </dgm:t>
    </dgm:pt>
    <dgm:pt modelId="{39522508-BC4E-4DD5-A744-AFEFFE36DB74}" type="parTrans" cxnId="{F942F56C-9025-4AA1-9B36-C5AE0A93B0F5}">
      <dgm:prSet/>
      <dgm:spPr/>
      <dgm:t>
        <a:bodyPr/>
        <a:lstStyle/>
        <a:p>
          <a:endParaRPr lang="en-US"/>
        </a:p>
      </dgm:t>
    </dgm:pt>
    <dgm:pt modelId="{97624CC8-6315-4683-B26C-C30D552DA5A6}" type="sibTrans" cxnId="{F942F56C-9025-4AA1-9B36-C5AE0A93B0F5}">
      <dgm:prSet/>
      <dgm:spPr/>
      <dgm:t>
        <a:bodyPr/>
        <a:lstStyle/>
        <a:p>
          <a:endParaRPr lang="en-US"/>
        </a:p>
      </dgm:t>
    </dgm:pt>
    <dgm:pt modelId="{A2322D3A-7AC2-4C5C-9D7E-EAB2313D47D4}">
      <dgm:prSet phldr="0" custT="1"/>
      <dgm:spPr>
        <a:solidFill>
          <a:schemeClr val="accent2"/>
        </a:solidFill>
        <a:ln>
          <a:noFill/>
        </a:ln>
      </dgm:spPr>
      <dgm:t>
        <a:bodyPr/>
        <a:lstStyle/>
        <a:p>
          <a:r>
            <a:rPr lang="en-US" sz="2000" dirty="0">
              <a:latin typeface="Baskerville Old Face" panose="02020602080505020303" pitchFamily="18" charset="77"/>
              <a:ea typeface="Baskerville" panose="02020502070401020303" pitchFamily="18" charset="0"/>
            </a:rPr>
            <a:t>Installation</a:t>
          </a:r>
        </a:p>
      </dgm:t>
    </dgm:pt>
    <dgm:pt modelId="{4A8C15D4-B36F-4764-B4FF-F2AF790D3E17}" type="parTrans" cxnId="{179FAFCF-F878-464E-A8A6-1185EFA0E380}">
      <dgm:prSet/>
      <dgm:spPr/>
      <dgm:t>
        <a:bodyPr/>
        <a:lstStyle/>
        <a:p>
          <a:endParaRPr lang="en-US"/>
        </a:p>
      </dgm:t>
    </dgm:pt>
    <dgm:pt modelId="{84DE1C3A-3FC7-4DB3-88ED-33F65A71557A}" type="sibTrans" cxnId="{179FAFCF-F878-464E-A8A6-1185EFA0E380}">
      <dgm:prSet/>
      <dgm:spPr/>
      <dgm:t>
        <a:bodyPr/>
        <a:lstStyle/>
        <a:p>
          <a:endParaRPr lang="en-US"/>
        </a:p>
      </dgm:t>
    </dgm:pt>
    <dgm:pt modelId="{4F85505A-81B6-4FDA-A144-900B71DAD946}">
      <dgm:prSet phldr="0" custT="1"/>
      <dgm:spPr>
        <a:solidFill>
          <a:schemeClr val="accent2"/>
        </a:solidFill>
        <a:ln>
          <a:noFill/>
        </a:ln>
      </dgm:spPr>
      <dgm:t>
        <a:bodyPr/>
        <a:lstStyle/>
        <a:p>
          <a:r>
            <a:rPr lang="en-US" sz="1800" dirty="0">
              <a:latin typeface="Baskerville Old Face" panose="02020602080505020303" pitchFamily="18" charset="77"/>
              <a:ea typeface="Baskerville" panose="02020502070401020303" pitchFamily="18" charset="0"/>
            </a:rPr>
            <a:t>Negative/realistic </a:t>
          </a:r>
          <a:r>
            <a:rPr lang="en-US" sz="2000" dirty="0">
              <a:latin typeface="Baskerville Old Face" panose="02020602080505020303" pitchFamily="18" charset="77"/>
              <a:ea typeface="Baskerville" panose="02020502070401020303" pitchFamily="18" charset="0"/>
            </a:rPr>
            <a:t>Cognition</a:t>
          </a:r>
        </a:p>
      </dgm:t>
    </dgm:pt>
    <dgm:pt modelId="{D9A96E25-7BBE-4DDD-8DDE-B4970D4340A8}" type="parTrans" cxnId="{2D633B56-E147-4EFC-B9EE-6C0413F329B0}">
      <dgm:prSet/>
      <dgm:spPr/>
      <dgm:t>
        <a:bodyPr/>
        <a:lstStyle/>
        <a:p>
          <a:endParaRPr lang="en-US"/>
        </a:p>
      </dgm:t>
    </dgm:pt>
    <dgm:pt modelId="{68F74A88-49DC-44B1-BC0D-220A7B97601C}" type="sibTrans" cxnId="{2D633B56-E147-4EFC-B9EE-6C0413F329B0}">
      <dgm:prSet/>
      <dgm:spPr/>
      <dgm:t>
        <a:bodyPr/>
        <a:lstStyle/>
        <a:p>
          <a:endParaRPr lang="en-US"/>
        </a:p>
      </dgm:t>
    </dgm:pt>
    <dgm:pt modelId="{73D947E0-108F-4D20-A71E-3CF329F97212}">
      <dgm:prSet phldr="0" custT="1"/>
      <dgm:spPr>
        <a:solidFill>
          <a:schemeClr val="accent2"/>
        </a:solidFill>
        <a:ln>
          <a:noFill/>
        </a:ln>
      </dgm:spPr>
      <dgm:t>
        <a:bodyPr/>
        <a:lstStyle/>
        <a:p>
          <a:pPr rtl="0"/>
          <a:r>
            <a:rPr lang="en-US" sz="2000" dirty="0">
              <a:latin typeface="Baskerville Old Face" panose="02020602080505020303" pitchFamily="18" charset="77"/>
              <a:ea typeface="Baskerville" panose="02020502070401020303" pitchFamily="18" charset="0"/>
            </a:rPr>
            <a:t>Image</a:t>
          </a:r>
        </a:p>
      </dgm:t>
    </dgm:pt>
    <dgm:pt modelId="{AE813459-65AB-4FA9-B717-330DDA6DFA4E}" type="sibTrans" cxnId="{A0077D09-C12C-46D0-8DF7-194B6911362A}">
      <dgm:prSet/>
      <dgm:spPr/>
      <dgm:t>
        <a:bodyPr/>
        <a:lstStyle/>
        <a:p>
          <a:endParaRPr lang="en-US"/>
        </a:p>
      </dgm:t>
    </dgm:pt>
    <dgm:pt modelId="{9D249532-A24D-4D8F-848A-9F42F2E486C9}" type="parTrans" cxnId="{A0077D09-C12C-46D0-8DF7-194B6911362A}">
      <dgm:prSet/>
      <dgm:spPr/>
      <dgm:t>
        <a:bodyPr/>
        <a:lstStyle/>
        <a:p>
          <a:endParaRPr lang="en-US"/>
        </a:p>
      </dgm:t>
    </dgm:pt>
    <dgm:pt modelId="{3906183A-7090-4BE5-B6D8-733F32FC582A}">
      <dgm:prSet phldr="0" custT="1"/>
      <dgm:spPr>
        <a:solidFill>
          <a:schemeClr val="bg1">
            <a:lumMod val="95000"/>
            <a:alpha val="90000"/>
          </a:schemeClr>
        </a:solidFill>
      </dgm:spPr>
      <dgm:t>
        <a:bodyPr/>
        <a:lstStyle/>
        <a:p>
          <a:pPr rtl="0"/>
          <a:r>
            <a:rPr lang="en-US" sz="1400" b="0" i="0" dirty="0">
              <a:solidFill>
                <a:schemeClr val="accent3"/>
              </a:solidFill>
              <a:latin typeface="Gill Sans Nova Light" panose="020B0302020104020203" pitchFamily="34" charset="0"/>
              <a:cs typeface="Gill Sans Light" panose="020B0302020104020203" pitchFamily="34" charset="-79"/>
            </a:rPr>
            <a:t>“I am not loved by Bob.”</a:t>
          </a:r>
        </a:p>
      </dgm:t>
    </dgm:pt>
    <dgm:pt modelId="{5E8A9DA0-B309-4001-BEE1-87D9B9D29548}" type="parTrans" cxnId="{B508D0C6-766B-48C4-9329-96226C0807CB}">
      <dgm:prSet/>
      <dgm:spPr/>
      <dgm:t>
        <a:bodyPr/>
        <a:lstStyle/>
        <a:p>
          <a:endParaRPr lang="en-US"/>
        </a:p>
      </dgm:t>
    </dgm:pt>
    <dgm:pt modelId="{196A1B04-033B-4A2D-B10A-5AA1D0493402}" type="sibTrans" cxnId="{B508D0C6-766B-48C4-9329-96226C0807CB}">
      <dgm:prSet/>
      <dgm:spPr/>
      <dgm:t>
        <a:bodyPr/>
        <a:lstStyle/>
        <a:p>
          <a:endParaRPr lang="en-US"/>
        </a:p>
      </dgm:t>
    </dgm:pt>
    <dgm:pt modelId="{D1CCFD58-4626-41F7-B4DC-B40ED1A0FCE5}">
      <dgm:prSet phldr="0" custT="1"/>
      <dgm:spPr>
        <a:solidFill>
          <a:schemeClr val="bg1">
            <a:lumMod val="95000"/>
            <a:alpha val="90000"/>
          </a:schemeClr>
        </a:solidFill>
      </dgm:spPr>
      <dgm:t>
        <a:bodyPr/>
        <a:lstStyle/>
        <a:p>
          <a:pPr rtl="0"/>
          <a:r>
            <a:rPr lang="en-US" sz="1400" b="0" i="0" dirty="0">
              <a:solidFill>
                <a:schemeClr val="accent3"/>
              </a:solidFill>
              <a:latin typeface="Gill Sans Nova Light" panose="020B0302020104020203" pitchFamily="34" charset="0"/>
              <a:cs typeface="Gill Sans Light" panose="020B0302020104020203" pitchFamily="34" charset="-79"/>
            </a:rPr>
            <a:t>Work to get SUDS to 0 before going to installation phase.</a:t>
          </a:r>
        </a:p>
      </dgm:t>
    </dgm:pt>
    <dgm:pt modelId="{D5C185D1-1790-48B3-8942-F8C2B06C6B34}" type="parTrans" cxnId="{EA1F1D68-7D4B-488D-A968-0E0D8F504485}">
      <dgm:prSet/>
      <dgm:spPr/>
      <dgm:t>
        <a:bodyPr/>
        <a:lstStyle/>
        <a:p>
          <a:endParaRPr lang="en-US"/>
        </a:p>
      </dgm:t>
    </dgm:pt>
    <dgm:pt modelId="{61F69B63-7DD9-46D7-BC40-B7B680B3A814}" type="sibTrans" cxnId="{EA1F1D68-7D4B-488D-A968-0E0D8F504485}">
      <dgm:prSet/>
      <dgm:spPr/>
      <dgm:t>
        <a:bodyPr/>
        <a:lstStyle/>
        <a:p>
          <a:endParaRPr lang="en-US"/>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5" custLinFactNeighborY="-56478">
        <dgm:presLayoutVars>
          <dgm:chMax val="0"/>
          <dgm:chPref val="0"/>
        </dgm:presLayoutVars>
      </dgm:prSet>
      <dgm:spPr/>
    </dgm:pt>
    <dgm:pt modelId="{22359DD7-1BFB-4900-BAE6-6084F2F57988}" type="pres">
      <dgm:prSet presAssocID="{73D947E0-108F-4D20-A71E-3CF329F97212}" presName="desTx" presStyleLbl="alignAccFollowNode1" presStyleIdx="0" presStyleCnt="5" custScaleY="173526" custLinFactNeighborY="13200">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5" custLinFactNeighborY="-56478">
        <dgm:presLayoutVars>
          <dgm:chMax val="0"/>
          <dgm:chPref val="0"/>
        </dgm:presLayoutVars>
      </dgm:prSet>
      <dgm:spPr/>
    </dgm:pt>
    <dgm:pt modelId="{4FEB85EB-D046-4CDB-8A62-BBCE260C4490}" type="pres">
      <dgm:prSet presAssocID="{B1AFA1AF-0FF8-45B3-A6D0-0E255A2F637D}" presName="desTx" presStyleLbl="alignAccFollowNode1" presStyleIdx="1" presStyleCnt="5" custScaleY="145498" custLinFactNeighborY="13200">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5" custLinFactNeighborY="-56478">
        <dgm:presLayoutVars>
          <dgm:chMax val="0"/>
          <dgm:chPref val="0"/>
        </dgm:presLayoutVars>
      </dgm:prSet>
      <dgm:spPr/>
    </dgm:pt>
    <dgm:pt modelId="{6B5FE59C-B471-448A-AA7A-B526DCC4D4CA}" type="pres">
      <dgm:prSet presAssocID="{E9682B4F-0217-4B50-923E-C104AA24290F}" presName="desTx" presStyleLbl="alignAccFollowNode1" presStyleIdx="2" presStyleCnt="5" custScaleX="103313" custScaleY="112150" custLinFactNeighborY="13200">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5" custLinFactNeighborX="-515" custLinFactNeighborY="-75376">
        <dgm:presLayoutVars>
          <dgm:chMax val="0"/>
          <dgm:chPref val="0"/>
        </dgm:presLayoutVars>
      </dgm:prSet>
      <dgm:spPr/>
    </dgm:pt>
    <dgm:pt modelId="{C42A8BDE-B838-475D-AFDE-17B60D744AB6}" type="pres">
      <dgm:prSet presAssocID="{4F85505A-81B6-4FDA-A144-900B71DAD946}" presName="desTx" presStyleLbl="alignAccFollowNode1" presStyleIdx="3" presStyleCnt="5" custScaleX="100929" custScaleY="105287" custLinFactNeighborX="-1029" custLinFactNeighborY="5225">
        <dgm:presLayoutVars/>
      </dgm:prSet>
      <dgm:spPr/>
    </dgm:pt>
    <dgm:pt modelId="{D0DC94A3-770A-4810-A89A-7DB7918862F6}" type="pres">
      <dgm:prSet presAssocID="{68F74A88-49DC-44B1-BC0D-220A7B97601C}" presName="space" presStyleCnt="0"/>
      <dgm:spPr/>
    </dgm:pt>
    <dgm:pt modelId="{647B2244-AC3A-441A-A6FB-6136FA04F429}" type="pres">
      <dgm:prSet presAssocID="{A2322D3A-7AC2-4C5C-9D7E-EAB2313D47D4}" presName="composite" presStyleCnt="0"/>
      <dgm:spPr/>
    </dgm:pt>
    <dgm:pt modelId="{59606EB9-9F10-4D12-A33F-A242FDCC0D0F}" type="pres">
      <dgm:prSet presAssocID="{A2322D3A-7AC2-4C5C-9D7E-EAB2313D47D4}" presName="parTx" presStyleLbl="alignNode1" presStyleIdx="4" presStyleCnt="5" custLinFactNeighborX="819" custLinFactNeighborY="-89120">
        <dgm:presLayoutVars>
          <dgm:chMax val="0"/>
          <dgm:chPref val="0"/>
        </dgm:presLayoutVars>
      </dgm:prSet>
      <dgm:spPr/>
    </dgm:pt>
    <dgm:pt modelId="{C8429E68-36DD-4F6A-A2F4-7CCDADCEFAD1}" type="pres">
      <dgm:prSet presAssocID="{A2322D3A-7AC2-4C5C-9D7E-EAB2313D47D4}" presName="desTx" presStyleLbl="alignAccFollowNode1" presStyleIdx="4" presStyleCnt="5" custScaleX="99946" custScaleY="132942" custLinFactNeighborY="13200">
        <dgm:presLayoutVars/>
      </dgm:prSet>
      <dgm:spPr/>
    </dgm:pt>
  </dgm:ptLst>
  <dgm:cxnL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711E093C-AD42-45A4-8D40-A2D39702062E}" srcId="{A2322D3A-7AC2-4C5C-9D7E-EAB2313D47D4}" destId="{8FE81FEC-2664-411F-AEB3-065F29F52751}" srcOrd="0" destOrd="0" parTransId="{BCBC007E-0269-421B-9C41-DE26D5C3A822}" sibTransId="{80230EB7-7230-4881-A631-309C07417378}"/>
    <dgm:cxn modelId="{77A55366-077C-403B-A9E1-B9C6B5CA3288}" type="presOf" srcId="{73D947E0-108F-4D20-A71E-3CF329F97212}" destId="{BDBD7220-3F85-45D2-BED6-5BBFBC23EAE3}" srcOrd="0" destOrd="0" presId="urn:microsoft.com/office/officeart/2016/7/layout/HorizontalActionList"/>
    <dgm:cxn modelId="{EA1F1D68-7D4B-488D-A968-0E0D8F504485}" srcId="{4F85505A-81B6-4FDA-A144-900B71DAD946}" destId="{D1CCFD58-4626-41F7-B4DC-B40ED1A0FCE5}" srcOrd="2" destOrd="0" parTransId="{D5C185D1-1790-48B3-8942-F8C2B06C6B34}" sibTransId="{61F69B63-7DD9-46D7-BC40-B7B680B3A814}"/>
    <dgm:cxn modelId="{F942F56C-9025-4AA1-9B36-C5AE0A93B0F5}" srcId="{4F85505A-81B6-4FDA-A144-900B71DAD946}" destId="{FEB4A941-E9FA-4A86-A673-85FF34B35F20}" srcOrd="0" destOrd="0" parTransId="{39522508-BC4E-4DD5-A744-AFEFFE36DB74}" sibTransId="{97624CC8-6315-4683-B26C-C30D552DA5A6}"/>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2D633B56-E147-4EFC-B9EE-6C0413F329B0}" srcId="{0DD8915E-DC14-41D6-9BB5-F49E1C265163}" destId="{4F85505A-81B6-4FDA-A144-900B71DAD946}" srcOrd="3" destOrd="0" parTransId="{D9A96E25-7BBE-4DDD-8DDE-B4970D4340A8}" sibTransId="{68F74A88-49DC-44B1-BC0D-220A7B97601C}"/>
    <dgm:cxn modelId="{82A9FFAA-BDE8-4170-963A-B9177317B784}" type="presOf" srcId="{D1CCFD58-4626-41F7-B4DC-B40ED1A0FCE5}" destId="{C42A8BDE-B838-475D-AFDE-17B60D744AB6}" srcOrd="0" destOrd="2" presId="urn:microsoft.com/office/officeart/2016/7/layout/HorizontalActionList"/>
    <dgm:cxn modelId="{110097B3-0B24-42EE-9C79-845C028B379B}" type="presOf" srcId="{E9682B4F-0217-4B50-923E-C104AA24290F}" destId="{49B7F8FA-D256-41EF-9327-52A3551D9A60}" srcOrd="0" destOrd="0" presId="urn:microsoft.com/office/officeart/2016/7/layout/HorizontalActionList"/>
    <dgm:cxn modelId="{C54EA6C2-0E6B-42D8-9A4A-4456127A91A8}" type="presOf" srcId="{A2322D3A-7AC2-4C5C-9D7E-EAB2313D47D4}" destId="{59606EB9-9F10-4D12-A33F-A242FDCC0D0F}" srcOrd="0" destOrd="0" presId="urn:microsoft.com/office/officeart/2016/7/layout/HorizontalActionList"/>
    <dgm:cxn modelId="{B508D0C6-766B-48C4-9329-96226C0807CB}" srcId="{4F85505A-81B6-4FDA-A144-900B71DAD946}" destId="{3906183A-7090-4BE5-B6D8-733F32FC582A}" srcOrd="1" destOrd="0" parTransId="{5E8A9DA0-B309-4001-BEE1-87D9B9D29548}" sibTransId="{196A1B04-033B-4A2D-B10A-5AA1D0493402}"/>
    <dgm:cxn modelId="{E339F9C8-AD35-4E33-9434-788C81500EB2}" type="presOf" srcId="{8FE81FEC-2664-411F-AEB3-065F29F52751}" destId="{C8429E68-36DD-4F6A-A2F4-7CCDADCEFAD1}"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8CB96BD1-8B01-481A-B525-C5C507C9951C}" type="presOf" srcId="{0EC0C300-11E4-45CF-8418-973585107209}" destId="{6B5FE59C-B471-448A-AA7A-B526DCC4D4CA}"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60C680FF-BCAF-4673-A073-CAAFDEA6669F}" type="presOf" srcId="{3906183A-7090-4BE5-B6D8-733F32FC582A}" destId="{C42A8BDE-B838-475D-AFDE-17B60D744AB6}" srcOrd="0" destOrd="1"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 modelId="{FD5AD2F1-E5D1-4359-99EB-D3225676DF7F}" type="presParOf" srcId="{E4B4F7C4-5024-45F0-9FD7-C5068A1AE6C4}" destId="{D0DC94A3-770A-4810-A89A-7DB7918862F6}" srcOrd="7" destOrd="0" presId="urn:microsoft.com/office/officeart/2016/7/layout/HorizontalActionList"/>
    <dgm:cxn modelId="{2608DA2F-9259-4A20-98D1-9A5F5780B66F}" type="presParOf" srcId="{E4B4F7C4-5024-45F0-9FD7-C5068A1AE6C4}" destId="{647B2244-AC3A-441A-A6FB-6136FA04F429}" srcOrd="8" destOrd="0" presId="urn:microsoft.com/office/officeart/2016/7/layout/HorizontalActionList"/>
    <dgm:cxn modelId="{F55613FD-292F-4CCF-A44A-E9FC24D70E0E}" type="presParOf" srcId="{647B2244-AC3A-441A-A6FB-6136FA04F429}" destId="{59606EB9-9F10-4D12-A33F-A242FDCC0D0F}" srcOrd="0" destOrd="0" presId="urn:microsoft.com/office/officeart/2016/7/layout/HorizontalActionList"/>
    <dgm:cxn modelId="{7B4FE576-C66F-4D92-B6AC-DA1D068316E4}" type="presParOf" srcId="{647B2244-AC3A-441A-A6FB-6136FA04F429}" destId="{C8429E68-36DD-4F6A-A2F4-7CCDADCEFAD1}"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4B714-9195-4A2C-A901-210DE2648C06}">
      <dsp:nvSpPr>
        <dsp:cNvPr id="0" name=""/>
        <dsp:cNvSpPr/>
      </dsp:nvSpPr>
      <dsp:spPr>
        <a:xfrm>
          <a:off x="0" y="0"/>
          <a:ext cx="7743825" cy="2646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dirty="0"/>
            <a:t>“The blind to therapist (B2T) protocol (Blore &amp; </a:t>
          </a:r>
          <a:r>
            <a:rPr lang="en-US" sz="2900" b="0" i="0" kern="1200" dirty="0" err="1"/>
            <a:t>Holmshaw</a:t>
          </a:r>
          <a:r>
            <a:rPr lang="en-US" sz="2900" b="0" i="0" kern="1200" dirty="0"/>
            <a:t>, 2009a, 2009b) was devised to circumvent client unwillingness to describe traumatic memory content during eye movement desensitization and reprocessing (EMDR</a:t>
          </a:r>
          <a:r>
            <a:rPr lang="en-US" sz="2900" b="0" i="0" kern="1200"/>
            <a:t>). </a:t>
          </a:r>
          <a:endParaRPr lang="en-US" sz="2900" b="0" i="0" kern="1200" dirty="0"/>
        </a:p>
      </dsp:txBody>
      <dsp:txXfrm>
        <a:off x="129193" y="129193"/>
        <a:ext cx="7485439" cy="2388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6318" y="83776"/>
          <a:ext cx="1993448" cy="598034"/>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527" tIns="157527" rIns="157527" bIns="157527"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Baskerville Old Face" panose="02020602080505020303" pitchFamily="18" charset="77"/>
              <a:ea typeface="Baskerville" panose="02020502070401020303" pitchFamily="18" charset="0"/>
            </a:rPr>
            <a:t>Image</a:t>
          </a:r>
        </a:p>
      </dsp:txBody>
      <dsp:txXfrm>
        <a:off x="16318" y="83776"/>
        <a:ext cx="1993448" cy="598034"/>
      </dsp:txXfrm>
    </dsp:sp>
    <dsp:sp modelId="{22359DD7-1BFB-4900-BAE6-6084F2F57988}">
      <dsp:nvSpPr>
        <dsp:cNvPr id="0" name=""/>
        <dsp:cNvSpPr/>
      </dsp:nvSpPr>
      <dsp:spPr>
        <a:xfrm>
          <a:off x="16318" y="669414"/>
          <a:ext cx="1993448" cy="2578657"/>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908" tIns="196908" rIns="196908" bIns="196908" numCol="1" spcCol="1270" anchor="t" anchorCtr="0">
          <a:noAutofit/>
        </a:bodyPr>
        <a:lstStyle/>
        <a:p>
          <a:pPr marL="0" lvl="0" indent="0" algn="l" defTabSz="711200">
            <a:lnSpc>
              <a:spcPct val="90000"/>
            </a:lnSpc>
            <a:spcBef>
              <a:spcPct val="0"/>
            </a:spcBef>
            <a:spcAft>
              <a:spcPct val="35000"/>
            </a:spcAft>
            <a:buNone/>
          </a:pPr>
          <a:r>
            <a:rPr lang="en-US" sz="1600" b="0" i="0" kern="1200" dirty="0">
              <a:solidFill>
                <a:schemeClr val="accent3"/>
              </a:solidFill>
              <a:latin typeface="Gill Sans Nova Light" panose="020B0302020104020203" pitchFamily="34" charset="0"/>
              <a:cs typeface="Gill Sans Light" panose="020B0302020104020203" pitchFamily="34" charset="-79"/>
            </a:rPr>
            <a:t>“What part represents the best part of this experience now?”</a:t>
          </a:r>
        </a:p>
      </dsp:txBody>
      <dsp:txXfrm>
        <a:off x="16318" y="669414"/>
        <a:ext cx="1993448" cy="2578657"/>
      </dsp:txXfrm>
    </dsp:sp>
    <dsp:sp modelId="{C4F84DEA-2002-4D32-8E80-70EEE05E345A}">
      <dsp:nvSpPr>
        <dsp:cNvPr id="0" name=""/>
        <dsp:cNvSpPr/>
      </dsp:nvSpPr>
      <dsp:spPr>
        <a:xfrm>
          <a:off x="2117556" y="64400"/>
          <a:ext cx="1993448" cy="598034"/>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527" tIns="157527" rIns="157527" bIns="157527"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askerville Old Face" panose="02020602080505020303" pitchFamily="18" charset="77"/>
              <a:ea typeface="Baskerville" panose="02020502070401020303" pitchFamily="18" charset="0"/>
            </a:rPr>
            <a:t>Positive Cognition</a:t>
          </a:r>
        </a:p>
      </dsp:txBody>
      <dsp:txXfrm>
        <a:off x="2117556" y="64400"/>
        <a:ext cx="1993448" cy="598034"/>
      </dsp:txXfrm>
    </dsp:sp>
    <dsp:sp modelId="{4FEB85EB-D046-4CDB-8A62-BBCE260C4490}">
      <dsp:nvSpPr>
        <dsp:cNvPr id="0" name=""/>
        <dsp:cNvSpPr/>
      </dsp:nvSpPr>
      <dsp:spPr>
        <a:xfrm>
          <a:off x="2117556" y="656104"/>
          <a:ext cx="1993448" cy="2656162"/>
        </a:xfrm>
        <a:prstGeom prst="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908" tIns="196908" rIns="196908" bIns="196908" numCol="1" spcCol="1270" anchor="t" anchorCtr="0">
          <a:noAutofit/>
        </a:bodyPr>
        <a:lstStyle/>
        <a:p>
          <a:pPr marL="0" lvl="0" indent="0" algn="l" defTabSz="533400">
            <a:lnSpc>
              <a:spcPct val="90000"/>
            </a:lnSpc>
            <a:spcBef>
              <a:spcPct val="0"/>
            </a:spcBef>
            <a:spcAft>
              <a:spcPct val="35000"/>
            </a:spcAft>
            <a:buNone/>
          </a:pPr>
          <a:r>
            <a:rPr lang="en-US" sz="1200" b="0" i="0" kern="1200" dirty="0">
              <a:solidFill>
                <a:schemeClr val="accent3"/>
              </a:solidFill>
              <a:latin typeface="Gill Sans Nova Light" panose="020B0302020104020203" pitchFamily="34" charset="0"/>
              <a:cs typeface="Gill Sans Light" panose="020B0302020104020203" pitchFamily="34" charset="-79"/>
            </a:rPr>
            <a:t>What words go best with that picture that represents the positive belief you have about your partner, or the experience, or your relationship now (this idea brings pain/distress).”</a:t>
          </a:r>
        </a:p>
      </dsp:txBody>
      <dsp:txXfrm>
        <a:off x="2117556" y="656104"/>
        <a:ext cx="1993448" cy="2656162"/>
      </dsp:txXfrm>
    </dsp:sp>
    <dsp:sp modelId="{49B7F8FA-D256-41EF-9327-52A3551D9A60}">
      <dsp:nvSpPr>
        <dsp:cNvPr id="0" name=""/>
        <dsp:cNvSpPr/>
      </dsp:nvSpPr>
      <dsp:spPr>
        <a:xfrm>
          <a:off x="4251816" y="68515"/>
          <a:ext cx="1993448" cy="598034"/>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527" tIns="157527" rIns="157527" bIns="157527"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askerville Old Face" panose="02020602080505020303" pitchFamily="18" charset="77"/>
              <a:ea typeface="Baskerville" panose="02020502070401020303" pitchFamily="18" charset="0"/>
            </a:rPr>
            <a:t>VOC</a:t>
          </a:r>
        </a:p>
      </dsp:txBody>
      <dsp:txXfrm>
        <a:off x="4251816" y="68515"/>
        <a:ext cx="1993448" cy="598034"/>
      </dsp:txXfrm>
    </dsp:sp>
    <dsp:sp modelId="{6B5FE59C-B471-448A-AA7A-B526DCC4D4CA}">
      <dsp:nvSpPr>
        <dsp:cNvPr id="0" name=""/>
        <dsp:cNvSpPr/>
      </dsp:nvSpPr>
      <dsp:spPr>
        <a:xfrm>
          <a:off x="4218794" y="738165"/>
          <a:ext cx="2059491" cy="2639703"/>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908" tIns="196908" rIns="196908" bIns="196908" numCol="1" spcCol="1270" anchor="t" anchorCtr="0">
          <a:noAutofit/>
        </a:bodyPr>
        <a:lstStyle/>
        <a:p>
          <a:pPr marL="0" lvl="0" indent="0" algn="l" defTabSz="622300">
            <a:lnSpc>
              <a:spcPct val="90000"/>
            </a:lnSpc>
            <a:spcBef>
              <a:spcPct val="0"/>
            </a:spcBef>
            <a:spcAft>
              <a:spcPct val="35000"/>
            </a:spcAft>
            <a:buNone/>
          </a:pPr>
          <a:r>
            <a:rPr lang="en-US" sz="1400" b="0" i="0" kern="1200" dirty="0">
              <a:solidFill>
                <a:schemeClr val="accent3"/>
              </a:solidFill>
              <a:latin typeface="Gill Sans Nova Light" panose="020B0302020104020203" pitchFamily="34" charset="0"/>
              <a:cs typeface="Gill Sans Light" panose="020B0302020104020203" pitchFamily="34" charset="-79"/>
            </a:rPr>
            <a:t>“On a scale of 1-7, 1 being false and 7 being completely true, how true do those words feel when held together with the memory now?” </a:t>
          </a:r>
        </a:p>
        <a:p>
          <a:pPr marL="0" lvl="0" indent="0" algn="l" defTabSz="622300">
            <a:lnSpc>
              <a:spcPct val="90000"/>
            </a:lnSpc>
            <a:spcBef>
              <a:spcPct val="0"/>
            </a:spcBef>
            <a:spcAft>
              <a:spcPct val="35000"/>
            </a:spcAft>
            <a:buNone/>
          </a:pPr>
          <a:r>
            <a:rPr lang="en-US" sz="1400" b="0" i="0" kern="1200" dirty="0">
              <a:solidFill>
                <a:schemeClr val="accent3"/>
              </a:solidFill>
              <a:latin typeface="Gill Sans Nova Light" panose="020B0302020104020203" pitchFamily="34" charset="0"/>
              <a:cs typeface="Gill Sans Light" panose="020B0302020104020203" pitchFamily="34" charset="-79"/>
            </a:rPr>
            <a:t>***Looking for VOC to go down to 1.</a:t>
          </a:r>
        </a:p>
      </dsp:txBody>
      <dsp:txXfrm>
        <a:off x="4218794" y="738165"/>
        <a:ext cx="2059491" cy="2639703"/>
      </dsp:txXfrm>
    </dsp:sp>
    <dsp:sp modelId="{4132ECB1-6BEF-4935-AFA3-B2EAA48FDE7E}">
      <dsp:nvSpPr>
        <dsp:cNvPr id="0" name=""/>
        <dsp:cNvSpPr/>
      </dsp:nvSpPr>
      <dsp:spPr>
        <a:xfrm>
          <a:off x="6385068" y="25672"/>
          <a:ext cx="1993448" cy="598034"/>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527" tIns="157527" rIns="157527" bIns="157527"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askerville Old Face" panose="02020602080505020303" pitchFamily="18" charset="77"/>
              <a:ea typeface="Baskerville" panose="02020502070401020303" pitchFamily="18" charset="0"/>
            </a:rPr>
            <a:t>Negative/realistic </a:t>
          </a:r>
          <a:r>
            <a:rPr lang="en-US" sz="2000" kern="1200" dirty="0">
              <a:latin typeface="Baskerville Old Face" panose="02020602080505020303" pitchFamily="18" charset="77"/>
              <a:ea typeface="Baskerville" panose="02020502070401020303" pitchFamily="18" charset="0"/>
            </a:rPr>
            <a:t>Cognition</a:t>
          </a:r>
        </a:p>
      </dsp:txBody>
      <dsp:txXfrm>
        <a:off x="6385068" y="25672"/>
        <a:ext cx="1993448" cy="598034"/>
      </dsp:txXfrm>
    </dsp:sp>
    <dsp:sp modelId="{C42A8BDE-B838-475D-AFDE-17B60D744AB6}">
      <dsp:nvSpPr>
        <dsp:cNvPr id="0" name=""/>
        <dsp:cNvSpPr/>
      </dsp:nvSpPr>
      <dsp:spPr>
        <a:xfrm>
          <a:off x="6365562" y="755065"/>
          <a:ext cx="2011967" cy="2359006"/>
        </a:xfrm>
        <a:prstGeom prst="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908" tIns="196908" rIns="196908" bIns="196908" numCol="1" spcCol="1270" anchor="t" anchorCtr="0">
          <a:noAutofit/>
        </a:bodyPr>
        <a:lstStyle/>
        <a:p>
          <a:pPr marL="0" lvl="0" indent="0" algn="l" defTabSz="622300" rtl="0">
            <a:lnSpc>
              <a:spcPct val="90000"/>
            </a:lnSpc>
            <a:spcBef>
              <a:spcPct val="0"/>
            </a:spcBef>
            <a:spcAft>
              <a:spcPct val="35000"/>
            </a:spcAft>
            <a:buNone/>
          </a:pPr>
          <a:r>
            <a:rPr lang="en-US" sz="1400" b="0" i="0" kern="1200" dirty="0">
              <a:solidFill>
                <a:schemeClr val="accent3"/>
              </a:solidFill>
              <a:latin typeface="Gill Sans Nova Light" panose="020B0302020104020203" pitchFamily="34" charset="0"/>
              <a:cs typeface="Gill Sans Light" panose="020B0302020104020203" pitchFamily="34" charset="-79"/>
            </a:rPr>
            <a:t>*for example, “I will never find love again.” NC or</a:t>
          </a:r>
        </a:p>
        <a:p>
          <a:pPr marL="0" lvl="0" indent="0" algn="l" defTabSz="622300" rtl="0">
            <a:lnSpc>
              <a:spcPct val="90000"/>
            </a:lnSpc>
            <a:spcBef>
              <a:spcPct val="0"/>
            </a:spcBef>
            <a:spcAft>
              <a:spcPct val="35000"/>
            </a:spcAft>
            <a:buNone/>
          </a:pPr>
          <a:r>
            <a:rPr lang="en-US" sz="1400" b="0" i="0" kern="1200" dirty="0">
              <a:solidFill>
                <a:schemeClr val="accent3"/>
              </a:solidFill>
              <a:latin typeface="Gill Sans Nova Light" panose="020B0302020104020203" pitchFamily="34" charset="0"/>
              <a:cs typeface="Gill Sans Light" panose="020B0302020104020203" pitchFamily="34" charset="-79"/>
            </a:rPr>
            <a:t>“I am not loved by Bob.”</a:t>
          </a:r>
        </a:p>
        <a:p>
          <a:pPr marL="0" lvl="0" indent="0" algn="l" defTabSz="622300" rtl="0">
            <a:lnSpc>
              <a:spcPct val="90000"/>
            </a:lnSpc>
            <a:spcBef>
              <a:spcPct val="0"/>
            </a:spcBef>
            <a:spcAft>
              <a:spcPct val="35000"/>
            </a:spcAft>
            <a:buNone/>
          </a:pPr>
          <a:r>
            <a:rPr lang="en-US" sz="1400" b="0" i="0" kern="1200" dirty="0">
              <a:solidFill>
                <a:schemeClr val="accent3"/>
              </a:solidFill>
              <a:latin typeface="Gill Sans Nova Light" panose="020B0302020104020203" pitchFamily="34" charset="0"/>
              <a:cs typeface="Gill Sans Light" panose="020B0302020104020203" pitchFamily="34" charset="-79"/>
            </a:rPr>
            <a:t>Work to get SUDS to 0 before going to installation phase.</a:t>
          </a:r>
        </a:p>
      </dsp:txBody>
      <dsp:txXfrm>
        <a:off x="6365562" y="755065"/>
        <a:ext cx="2011967" cy="2359006"/>
      </dsp:txXfrm>
    </dsp:sp>
    <dsp:sp modelId="{59606EB9-9F10-4D12-A33F-A242FDCC0D0F}">
      <dsp:nvSpPr>
        <dsp:cNvPr id="0" name=""/>
        <dsp:cNvSpPr/>
      </dsp:nvSpPr>
      <dsp:spPr>
        <a:xfrm>
          <a:off x="8522151" y="0"/>
          <a:ext cx="1993448" cy="598034"/>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527" tIns="157527" rIns="157527" bIns="157527"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askerville Old Face" panose="02020602080505020303" pitchFamily="18" charset="77"/>
              <a:ea typeface="Baskerville" panose="02020502070401020303" pitchFamily="18" charset="0"/>
            </a:rPr>
            <a:t>Installation</a:t>
          </a:r>
        </a:p>
      </dsp:txBody>
      <dsp:txXfrm>
        <a:off x="8522151" y="0"/>
        <a:ext cx="1993448" cy="598034"/>
      </dsp:txXfrm>
    </dsp:sp>
    <dsp:sp modelId="{C8429E68-36DD-4F6A-A2F4-7CCDADCEFAD1}">
      <dsp:nvSpPr>
        <dsp:cNvPr id="0" name=""/>
        <dsp:cNvSpPr/>
      </dsp:nvSpPr>
      <dsp:spPr>
        <a:xfrm>
          <a:off x="8506370" y="583356"/>
          <a:ext cx="1992372" cy="2878323"/>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908" tIns="196908" rIns="196908" bIns="196908" numCol="1" spcCol="1270" anchor="t" anchorCtr="0">
          <a:noAutofit/>
        </a:bodyPr>
        <a:lstStyle/>
        <a:p>
          <a:pPr marL="0" lvl="0" indent="0" algn="l" defTabSz="711200" rtl="0">
            <a:lnSpc>
              <a:spcPct val="90000"/>
            </a:lnSpc>
            <a:spcBef>
              <a:spcPct val="0"/>
            </a:spcBef>
            <a:spcAft>
              <a:spcPct val="35000"/>
            </a:spcAft>
            <a:buNone/>
          </a:pPr>
          <a:r>
            <a:rPr lang="en-US" sz="1600" b="0" i="0" kern="1200" dirty="0">
              <a:solidFill>
                <a:schemeClr val="accent3"/>
              </a:solidFill>
              <a:latin typeface="Gill Sans Nova Light" panose="020B0302020104020203" pitchFamily="34" charset="0"/>
              <a:cs typeface="Gill Sans Light" panose="020B0302020104020203" pitchFamily="34" charset="-79"/>
            </a:rPr>
            <a:t>What would you like to believe about yourself when you think of this target? *then proceed with phases as normal.</a:t>
          </a:r>
        </a:p>
        <a:p>
          <a:pPr marL="0" lvl="0" indent="0" algn="l" defTabSz="711200" rtl="0">
            <a:lnSpc>
              <a:spcPct val="90000"/>
            </a:lnSpc>
            <a:spcBef>
              <a:spcPct val="0"/>
            </a:spcBef>
            <a:spcAft>
              <a:spcPct val="35000"/>
            </a:spcAft>
            <a:buNone/>
          </a:pPr>
          <a:endParaRPr lang="en-US" sz="1600" b="0" i="0" kern="1200" dirty="0">
            <a:solidFill>
              <a:schemeClr val="accent3"/>
            </a:solidFill>
            <a:latin typeface="Gill Sans Nova Light" panose="020B0302020104020203" pitchFamily="34" charset="0"/>
            <a:cs typeface="Gill Sans Light" panose="020B0302020104020203" pitchFamily="34" charset="-79"/>
          </a:endParaRPr>
        </a:p>
      </dsp:txBody>
      <dsp:txXfrm>
        <a:off x="8506370" y="583356"/>
        <a:ext cx="1992372" cy="28783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5/17/2024</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5/17/2024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https://www.emdria.org/resource/the-development-and-uses-of-the-blind-to-therapist-emdr-protocol/</a:t>
            </a:r>
          </a:p>
        </p:txBody>
      </p:sp>
      <p:sp>
        <p:nvSpPr>
          <p:cNvPr id="4" name="Slide Number Placeholder 3"/>
          <p:cNvSpPr>
            <a:spLocks noGrp="1"/>
          </p:cNvSpPr>
          <p:nvPr>
            <p:ph type="sldNum" sz="quarter" idx="5"/>
          </p:nvPr>
        </p:nvSpPr>
        <p:spPr/>
        <p:txBody>
          <a:bodyPr/>
          <a:lstStyle/>
          <a:p>
            <a:fld id="{0775476F-A808-1F46-A368-07984F6DA22E}" type="slidenum">
              <a:rPr lang="en-US" smtClean="0"/>
              <a:t>4</a:t>
            </a:fld>
            <a:endParaRPr lang="en-US" dirty="0"/>
          </a:p>
        </p:txBody>
      </p:sp>
    </p:spTree>
    <p:extLst>
      <p:ext uri="{BB962C8B-B14F-4D97-AF65-F5344CB8AC3E}">
        <p14:creationId xmlns:p14="http://schemas.microsoft.com/office/powerpoint/2010/main" val="99878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6</a:t>
            </a:fld>
            <a:endParaRPr lang="en-US" dirty="0"/>
          </a:p>
        </p:txBody>
      </p:sp>
    </p:spTree>
    <p:extLst>
      <p:ext uri="{BB962C8B-B14F-4D97-AF65-F5344CB8AC3E}">
        <p14:creationId xmlns:p14="http://schemas.microsoft.com/office/powerpoint/2010/main" val="12428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docs.live.net/cee24533646549dd/Desktop/PLR/atypical%20trauma.pdf"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p:txBody>
          <a:bodyPr/>
          <a:lstStyle/>
          <a:p>
            <a:r>
              <a:rPr lang="en-US" dirty="0"/>
              <a:t>EMDR Protocols</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p:txBody>
          <a:bodyPr/>
          <a:lstStyle/>
          <a:p>
            <a:r>
              <a:rPr lang="en-US" dirty="0"/>
              <a:t>Christy Stewart, LAC</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D56BD15-0727-BBF1-FBD8-0228EA23C767}"/>
              </a:ext>
            </a:extLst>
          </p:cNvPr>
          <p:cNvSpPr>
            <a:spLocks noGrp="1"/>
          </p:cNvSpPr>
          <p:nvPr>
            <p:ph type="sldNum" sz="quarter" idx="11"/>
          </p:nvPr>
        </p:nvSpPr>
        <p:spPr/>
        <p:txBody>
          <a:bodyPr/>
          <a:lstStyle/>
          <a:p>
            <a:fld id="{294A09A9-5501-47C1-A89A-A340965A2BE2}" type="slidenum">
              <a:rPr lang="en-US" smtClean="0"/>
              <a:pPr/>
              <a:t>10</a:t>
            </a:fld>
            <a:endParaRPr lang="en-US" dirty="0"/>
          </a:p>
        </p:txBody>
      </p:sp>
      <p:pic>
        <p:nvPicPr>
          <p:cNvPr id="7" name="Content Placeholder 6">
            <a:extLst>
              <a:ext uri="{FF2B5EF4-FFF2-40B4-BE49-F238E27FC236}">
                <a16:creationId xmlns:a16="http://schemas.microsoft.com/office/drawing/2014/main" id="{44B167FE-C6A3-7A05-E213-62628BF509C7}"/>
              </a:ext>
            </a:extLst>
          </p:cNvPr>
          <p:cNvPicPr>
            <a:picLocks noGrp="1" noChangeAspect="1"/>
          </p:cNvPicPr>
          <p:nvPr>
            <p:ph idx="1"/>
          </p:nvPr>
        </p:nvPicPr>
        <p:blipFill>
          <a:blip r:embed="rId2"/>
          <a:stretch>
            <a:fillRect/>
          </a:stretch>
        </p:blipFill>
        <p:spPr>
          <a:xfrm>
            <a:off x="838200" y="414115"/>
            <a:ext cx="10515600" cy="3664725"/>
          </a:xfrm>
        </p:spPr>
      </p:pic>
      <p:pic>
        <p:nvPicPr>
          <p:cNvPr id="9" name="Picture 8">
            <a:extLst>
              <a:ext uri="{FF2B5EF4-FFF2-40B4-BE49-F238E27FC236}">
                <a16:creationId xmlns:a16="http://schemas.microsoft.com/office/drawing/2014/main" id="{FF819619-D031-B5E9-B21D-1225B61993F1}"/>
              </a:ext>
            </a:extLst>
          </p:cNvPr>
          <p:cNvPicPr>
            <a:picLocks noChangeAspect="1"/>
          </p:cNvPicPr>
          <p:nvPr/>
        </p:nvPicPr>
        <p:blipFill>
          <a:blip r:embed="rId3"/>
          <a:stretch>
            <a:fillRect/>
          </a:stretch>
        </p:blipFill>
        <p:spPr>
          <a:xfrm>
            <a:off x="838200" y="3999291"/>
            <a:ext cx="10515600" cy="1579565"/>
          </a:xfrm>
          <a:prstGeom prst="rect">
            <a:avLst/>
          </a:prstGeom>
        </p:spPr>
      </p:pic>
    </p:spTree>
    <p:extLst>
      <p:ext uri="{BB962C8B-B14F-4D97-AF65-F5344CB8AC3E}">
        <p14:creationId xmlns:p14="http://schemas.microsoft.com/office/powerpoint/2010/main" val="4213987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C4AE-C2C4-A814-CC59-BD002AEF46FC}"/>
              </a:ext>
            </a:extLst>
          </p:cNvPr>
          <p:cNvSpPr>
            <a:spLocks noGrp="1"/>
          </p:cNvSpPr>
          <p:nvPr>
            <p:ph type="title"/>
          </p:nvPr>
        </p:nvSpPr>
        <p:spPr/>
        <p:txBody>
          <a:bodyPr/>
          <a:lstStyle/>
          <a:p>
            <a:r>
              <a:rPr lang="en-US" dirty="0">
                <a:solidFill>
                  <a:schemeClr val="accent3"/>
                </a:solidFill>
                <a:latin typeface="Baskerville Old Face" panose="02020602080505020303" pitchFamily="18" charset="77"/>
              </a:rPr>
              <a:t>Plan for Phase 3</a:t>
            </a:r>
            <a:endParaRPr lang="en-US" dirty="0"/>
          </a:p>
        </p:txBody>
      </p:sp>
      <p:sp>
        <p:nvSpPr>
          <p:cNvPr id="4" name="Footer Placeholder 3">
            <a:extLst>
              <a:ext uri="{FF2B5EF4-FFF2-40B4-BE49-F238E27FC236}">
                <a16:creationId xmlns:a16="http://schemas.microsoft.com/office/drawing/2014/main" id="{8C2F00B7-F64B-BD9F-339A-EE343262F312}"/>
              </a:ext>
            </a:extLst>
          </p:cNvPr>
          <p:cNvSpPr>
            <a:spLocks noGrp="1"/>
          </p:cNvSpPr>
          <p:nvPr>
            <p:ph type="ftr" sz="quarter" idx="10"/>
          </p:nvPr>
        </p:nvSpPr>
        <p:spPr>
          <a:xfrm>
            <a:off x="398664" y="6356350"/>
            <a:ext cx="4114800" cy="365125"/>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67CEE5A-421C-AB04-0186-6EC788070186}"/>
              </a:ext>
            </a:extLst>
          </p:cNvPr>
          <p:cNvSpPr>
            <a:spLocks noGrp="1"/>
          </p:cNvSpPr>
          <p:nvPr>
            <p:ph type="sldNum" sz="quarter" idx="11"/>
          </p:nvPr>
        </p:nvSpPr>
        <p:spPr>
          <a:xfrm>
            <a:off x="9067797" y="6356350"/>
            <a:ext cx="2743200" cy="365125"/>
          </a:xfrm>
        </p:spPr>
        <p:txBody>
          <a:bodyPr/>
          <a:lstStyle/>
          <a:p>
            <a:fld id="{294A09A9-5501-47C1-A89A-A340965A2BE2}" type="slidenum">
              <a:rPr lang="en-US" smtClean="0"/>
              <a:t>11</a:t>
            </a:fld>
            <a:endParaRPr lang="en-US" dirty="0"/>
          </a:p>
        </p:txBody>
      </p:sp>
      <p:graphicFrame>
        <p:nvGraphicFramePr>
          <p:cNvPr id="7" name="Content Placeholder 3" descr="Timeline Placeholder ">
            <a:extLst>
              <a:ext uri="{FF2B5EF4-FFF2-40B4-BE49-F238E27FC236}">
                <a16:creationId xmlns:a16="http://schemas.microsoft.com/office/drawing/2014/main" id="{C1D7FEFA-7A16-2FA3-C133-D72EC12F246F}"/>
              </a:ext>
            </a:extLst>
          </p:cNvPr>
          <p:cNvGraphicFramePr>
            <a:graphicFrameLocks noGrp="1"/>
          </p:cNvGraphicFramePr>
          <p:nvPr>
            <p:ph idx="1"/>
            <p:extLst>
              <p:ext uri="{D42A27DB-BD31-4B8C-83A1-F6EECF244321}">
                <p14:modId xmlns:p14="http://schemas.microsoft.com/office/powerpoint/2010/main" val="1842359695"/>
              </p:ext>
            </p:extLst>
          </p:nvPr>
        </p:nvGraphicFramePr>
        <p:xfrm>
          <a:off x="838200" y="2990850"/>
          <a:ext cx="10515600" cy="3473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9058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748028" y="759573"/>
            <a:ext cx="8695944" cy="1325880"/>
          </a:xfrm>
        </p:spPr>
        <p:txBody>
          <a:bodyPr/>
          <a:lstStyle/>
          <a:p>
            <a:r>
              <a:rPr lang="en-US" dirty="0">
                <a:solidFill>
                  <a:schemeClr val="accent3"/>
                </a:solidFill>
                <a:latin typeface="Baskerville Old Face" panose="02020602080505020303" pitchFamily="18" charset="77"/>
              </a:rPr>
              <a:t>Summary</a:t>
            </a:r>
            <a:r>
              <a:rPr lang="en-US" dirty="0">
                <a:solidFill>
                  <a:schemeClr val="accent3"/>
                </a:solidFill>
              </a:rPr>
              <a:t> </a:t>
            </a:r>
            <a:endParaRPr lang="en-US" dirty="0"/>
          </a:p>
        </p:txBody>
      </p:sp>
      <p:pic>
        <p:nvPicPr>
          <p:cNvPr id="7" name="Content Placeholder 6">
            <a:extLst>
              <a:ext uri="{FF2B5EF4-FFF2-40B4-BE49-F238E27FC236}">
                <a16:creationId xmlns:a16="http://schemas.microsoft.com/office/drawing/2014/main" id="{A8CFF1BA-E32E-D509-30FC-364E060CAB10}"/>
              </a:ext>
            </a:extLst>
          </p:cNvPr>
          <p:cNvPicPr>
            <a:picLocks noGrp="1" noChangeAspect="1"/>
          </p:cNvPicPr>
          <p:nvPr>
            <p:ph idx="1"/>
          </p:nvPr>
        </p:nvPicPr>
        <p:blipFill>
          <a:blip r:embed="rId2"/>
          <a:stretch>
            <a:fillRect/>
          </a:stretch>
        </p:blipFill>
        <p:spPr>
          <a:xfrm>
            <a:off x="2529432" y="1641475"/>
            <a:ext cx="7133136" cy="3575050"/>
          </a:xfrm>
        </p:spPr>
      </p:pic>
      <p:sp>
        <p:nvSpPr>
          <p:cNvPr id="4" name="Footer Placeholder 3">
            <a:extLst>
              <a:ext uri="{FF2B5EF4-FFF2-40B4-BE49-F238E27FC236}">
                <a16:creationId xmlns:a16="http://schemas.microsoft.com/office/drawing/2014/main" id="{8EF088D1-E89A-FD55-EB44-49411774536D}"/>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520700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p:txBody>
          <a:bodyPr>
            <a:normAutofit/>
          </a:bodyPr>
          <a:lstStyle/>
          <a:p>
            <a:r>
              <a:rPr lang="en-US" dirty="0">
                <a:solidFill>
                  <a:schemeClr val="accent3"/>
                </a:solidFill>
                <a:latin typeface="Baskerville Old Face" panose="02020602080505020303" pitchFamily="18" charset="77"/>
                <a:cs typeface="Calibri Light"/>
              </a:rPr>
              <a:t>Blind Therapist </a:t>
            </a:r>
            <a:endParaRPr lang="en-US" dirty="0">
              <a:solidFill>
                <a:schemeClr val="accent3"/>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p:txBody>
          <a:bodyPr vert="horz" lIns="91440" tIns="45720" rIns="91440" bIns="45720" rtlCol="0" anchor="t">
            <a:normAutofit/>
          </a:bodyPr>
          <a:lstStyle/>
          <a:p>
            <a:pPr marL="0" indent="0">
              <a:lnSpc>
                <a:spcPct val="150000"/>
              </a:lnSpc>
              <a:buNone/>
            </a:pPr>
            <a:r>
              <a:rPr lang="en-US" dirty="0">
                <a:latin typeface="Gill Sans Nova Light" panose="020B0302020104020203" pitchFamily="34" charset="0"/>
                <a:cs typeface="Gill Sans Light" panose="020B0302020104020203" pitchFamily="34" charset="-79"/>
              </a:rPr>
              <a:t>Purpose of protocol</a:t>
            </a:r>
            <a:endParaRPr lang="en-US" sz="2400" dirty="0">
              <a:solidFill>
                <a:schemeClr val="accent3"/>
              </a:solidFill>
              <a:latin typeface="Gill Sans Nova Light" panose="020B0302020104020203" pitchFamily="34" charset="0"/>
              <a:cs typeface="Gill Sans Light" panose="020B0302020104020203" pitchFamily="34" charset="-79"/>
            </a:endParaRPr>
          </a:p>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Similarities and Differences</a:t>
            </a:r>
          </a:p>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Summary</a:t>
            </a:r>
          </a:p>
          <a:p>
            <a:endParaRPr lang="en-US" dirty="0">
              <a:solidFill>
                <a:schemeClr val="accent3"/>
              </a:solidFill>
              <a:latin typeface="Gill Sans Nova Light" panose="020B0302020104020203" pitchFamily="34" charset="0"/>
              <a:cs typeface="Calibri"/>
            </a:endParaRPr>
          </a:p>
        </p:txBody>
      </p:sp>
      <p:sp>
        <p:nvSpPr>
          <p:cNvPr id="5" name="Footer Placeholder 4">
            <a:extLst>
              <a:ext uri="{FF2B5EF4-FFF2-40B4-BE49-F238E27FC236}">
                <a16:creationId xmlns:a16="http://schemas.microsoft.com/office/drawing/2014/main" id="{4A947406-5839-A735-732D-5690E6315B9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2</a:t>
            </a:fld>
            <a:endParaRPr lang="en-US" dirty="0"/>
          </a:p>
        </p:txBody>
      </p:sp>
    </p:spTree>
    <p:extLst>
      <p:ext uri="{BB962C8B-B14F-4D97-AF65-F5344CB8AC3E}">
        <p14:creationId xmlns:p14="http://schemas.microsoft.com/office/powerpoint/2010/main" val="18595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Purpose of Blind Therapist</a:t>
            </a:r>
          </a:p>
        </p:txBody>
      </p:sp>
      <p:graphicFrame>
        <p:nvGraphicFramePr>
          <p:cNvPr id="9" name="Content Placeholder 8">
            <a:extLst>
              <a:ext uri="{FF2B5EF4-FFF2-40B4-BE49-F238E27FC236}">
                <a16:creationId xmlns:a16="http://schemas.microsoft.com/office/drawing/2014/main" id="{53C0F3D6-8533-6CB7-F08C-2EA04B0350C1}"/>
              </a:ext>
            </a:extLst>
          </p:cNvPr>
          <p:cNvGraphicFramePr>
            <a:graphicFrameLocks noGrp="1"/>
          </p:cNvGraphicFramePr>
          <p:nvPr>
            <p:ph idx="1"/>
            <p:extLst>
              <p:ext uri="{D42A27DB-BD31-4B8C-83A1-F6EECF244321}">
                <p14:modId xmlns:p14="http://schemas.microsoft.com/office/powerpoint/2010/main" val="1255398897"/>
              </p:ext>
            </p:extLst>
          </p:nvPr>
        </p:nvGraphicFramePr>
        <p:xfrm>
          <a:off x="2224088" y="2343705"/>
          <a:ext cx="7743825" cy="300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73299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a:extLst>
              <a:ext uri="{FF2B5EF4-FFF2-40B4-BE49-F238E27FC236}">
                <a16:creationId xmlns:a16="http://schemas.microsoft.com/office/drawing/2014/main" id="{D9A0AA8E-BE3B-E949-89DB-0208EE4A67DD}"/>
              </a:ext>
            </a:extLst>
          </p:cNvPr>
          <p:cNvSpPr>
            <a:spLocks noGrp="1"/>
          </p:cNvSpPr>
          <p:nvPr>
            <p:ph type="title"/>
          </p:nvPr>
        </p:nvSpPr>
        <p:spPr/>
        <p:txBody>
          <a:bodyPr/>
          <a:lstStyle/>
          <a:p>
            <a:r>
              <a:rPr lang="en-US" dirty="0"/>
              <a:t>It can be &amp; has been used on the following clinical presentations:</a:t>
            </a:r>
          </a:p>
        </p:txBody>
      </p:sp>
      <p:sp>
        <p:nvSpPr>
          <p:cNvPr id="21" name="Text Placeholder 20">
            <a:extLst>
              <a:ext uri="{FF2B5EF4-FFF2-40B4-BE49-F238E27FC236}">
                <a16:creationId xmlns:a16="http://schemas.microsoft.com/office/drawing/2014/main" id="{126B3CE3-4128-8F8E-0760-8B64348682F5}"/>
              </a:ext>
            </a:extLst>
          </p:cNvPr>
          <p:cNvSpPr>
            <a:spLocks noGrp="1"/>
          </p:cNvSpPr>
          <p:nvPr>
            <p:ph type="body" sz="quarter" idx="13"/>
          </p:nvPr>
        </p:nvSpPr>
        <p:spPr>
          <a:xfrm>
            <a:off x="1577593" y="3040692"/>
            <a:ext cx="2322576" cy="182880"/>
          </a:xfrm>
        </p:spPr>
        <p:txBody>
          <a:bodyPr/>
          <a:lstStyle/>
          <a:p>
            <a:r>
              <a:rPr lang="en-US" b="0" i="0" dirty="0">
                <a:solidFill>
                  <a:srgbClr val="444444"/>
                </a:solidFill>
                <a:effectLst/>
                <a:highlight>
                  <a:srgbClr val="FFFFFF"/>
                </a:highlight>
                <a:latin typeface="Kumbh Sans"/>
              </a:rPr>
              <a:t>Reassertion of control among “executive decision makers”</a:t>
            </a:r>
          </a:p>
          <a:p>
            <a:r>
              <a:rPr lang="en-US" dirty="0"/>
              <a:t>​</a:t>
            </a:r>
          </a:p>
        </p:txBody>
      </p:sp>
      <p:sp>
        <p:nvSpPr>
          <p:cNvPr id="3" name="Text Placeholder 2">
            <a:extLst>
              <a:ext uri="{FF2B5EF4-FFF2-40B4-BE49-F238E27FC236}">
                <a16:creationId xmlns:a16="http://schemas.microsoft.com/office/drawing/2014/main" id="{F4211D47-F384-6FA6-74CC-9C42CAC2FD22}"/>
              </a:ext>
            </a:extLst>
          </p:cNvPr>
          <p:cNvSpPr>
            <a:spLocks noGrp="1"/>
          </p:cNvSpPr>
          <p:nvPr>
            <p:ph type="body" sz="quarter" idx="25"/>
          </p:nvPr>
        </p:nvSpPr>
        <p:spPr>
          <a:xfrm>
            <a:off x="4806950" y="5104018"/>
            <a:ext cx="2322576" cy="484632"/>
          </a:xfrm>
        </p:spPr>
        <p:txBody>
          <a:bodyPr/>
          <a:lstStyle/>
          <a:p>
            <a:r>
              <a:rPr lang="en-US" b="0" i="0" dirty="0">
                <a:solidFill>
                  <a:srgbClr val="444444"/>
                </a:solidFill>
                <a:effectLst/>
                <a:highlight>
                  <a:srgbClr val="FFFFFF"/>
                </a:highlight>
                <a:latin typeface="Kumbh Sans"/>
              </a:rPr>
              <a:t>Need for the presence of a translator versus prevention of information “leakage”</a:t>
            </a:r>
          </a:p>
          <a:p>
            <a:endParaRPr lang="en-US" dirty="0"/>
          </a:p>
        </p:txBody>
      </p:sp>
      <p:sp>
        <p:nvSpPr>
          <p:cNvPr id="27" name="Text Placeholder 26">
            <a:extLst>
              <a:ext uri="{FF2B5EF4-FFF2-40B4-BE49-F238E27FC236}">
                <a16:creationId xmlns:a16="http://schemas.microsoft.com/office/drawing/2014/main" id="{AD3E159C-8F18-6271-D733-C11E52BA168F}"/>
              </a:ext>
            </a:extLst>
          </p:cNvPr>
          <p:cNvSpPr>
            <a:spLocks noGrp="1"/>
          </p:cNvSpPr>
          <p:nvPr>
            <p:ph type="body" sz="quarter" idx="19"/>
          </p:nvPr>
        </p:nvSpPr>
        <p:spPr>
          <a:xfrm>
            <a:off x="4771643" y="3043551"/>
            <a:ext cx="2322576" cy="182880"/>
          </a:xfrm>
        </p:spPr>
        <p:txBody>
          <a:bodyPr/>
          <a:lstStyle/>
          <a:p>
            <a:r>
              <a:rPr lang="en-US" b="0" i="0" dirty="0">
                <a:solidFill>
                  <a:srgbClr val="444444"/>
                </a:solidFill>
                <a:effectLst/>
                <a:highlight>
                  <a:srgbClr val="FFFFFF"/>
                </a:highlight>
                <a:latin typeface="Kumbh Sans"/>
              </a:rPr>
              <a:t>Shame and embarrassment</a:t>
            </a:r>
          </a:p>
          <a:p>
            <a:r>
              <a:rPr lang="en-US" dirty="0"/>
              <a:t>​</a:t>
            </a:r>
          </a:p>
        </p:txBody>
      </p:sp>
      <p:sp>
        <p:nvSpPr>
          <p:cNvPr id="11" name="Text Placeholder 10">
            <a:extLst>
              <a:ext uri="{FF2B5EF4-FFF2-40B4-BE49-F238E27FC236}">
                <a16:creationId xmlns:a16="http://schemas.microsoft.com/office/drawing/2014/main" id="{D188C844-5F45-EB9F-D5DA-4584E17B1774}"/>
              </a:ext>
            </a:extLst>
          </p:cNvPr>
          <p:cNvSpPr>
            <a:spLocks noGrp="1"/>
          </p:cNvSpPr>
          <p:nvPr>
            <p:ph type="body" sz="quarter" idx="31"/>
          </p:nvPr>
        </p:nvSpPr>
        <p:spPr>
          <a:xfrm>
            <a:off x="7711635" y="5346334"/>
            <a:ext cx="2322576" cy="182880"/>
          </a:xfrm>
        </p:spPr>
        <p:txBody>
          <a:bodyPr/>
          <a:lstStyle/>
          <a:p>
            <a:r>
              <a:rPr lang="en-US" b="0" i="0" dirty="0">
                <a:solidFill>
                  <a:srgbClr val="444444"/>
                </a:solidFill>
                <a:effectLst/>
                <a:highlight>
                  <a:srgbClr val="FFFFFF"/>
                </a:highlight>
                <a:latin typeface="Kumbh Sans"/>
              </a:rPr>
              <a:t>Reducing potential stalling in processing: client with severe stammer</a:t>
            </a:r>
          </a:p>
          <a:p>
            <a:endParaRPr lang="en-US" dirty="0"/>
          </a:p>
        </p:txBody>
      </p:sp>
      <p:sp>
        <p:nvSpPr>
          <p:cNvPr id="29" name="Text Placeholder 28">
            <a:extLst>
              <a:ext uri="{FF2B5EF4-FFF2-40B4-BE49-F238E27FC236}">
                <a16:creationId xmlns:a16="http://schemas.microsoft.com/office/drawing/2014/main" id="{56569593-FAD4-3D3C-5FB2-6E9C7B4A0654}"/>
              </a:ext>
            </a:extLst>
          </p:cNvPr>
          <p:cNvSpPr>
            <a:spLocks noGrp="1"/>
          </p:cNvSpPr>
          <p:nvPr>
            <p:ph type="body" sz="quarter" idx="21"/>
          </p:nvPr>
        </p:nvSpPr>
        <p:spPr>
          <a:xfrm>
            <a:off x="7646990" y="2711775"/>
            <a:ext cx="2322576" cy="589477"/>
          </a:xfrm>
        </p:spPr>
        <p:txBody>
          <a:bodyPr/>
          <a:lstStyle/>
          <a:p>
            <a:r>
              <a:rPr lang="en-US" b="0" i="0" dirty="0">
                <a:solidFill>
                  <a:srgbClr val="444444"/>
                </a:solidFill>
                <a:effectLst/>
                <a:highlight>
                  <a:srgbClr val="FFFFFF"/>
                </a:highlight>
                <a:latin typeface="Kumbh Sans"/>
              </a:rPr>
              <a:t>Minimizing potential for vicarious traumatization</a:t>
            </a:r>
          </a:p>
          <a:p>
            <a:endParaRPr lang="en-US" dirty="0"/>
          </a:p>
        </p:txBody>
      </p:sp>
      <p:sp>
        <p:nvSpPr>
          <p:cNvPr id="31" name="Text Placeholder 30">
            <a:extLst>
              <a:ext uri="{FF2B5EF4-FFF2-40B4-BE49-F238E27FC236}">
                <a16:creationId xmlns:a16="http://schemas.microsoft.com/office/drawing/2014/main" id="{53D0BAA8-6F92-D5A9-9FA2-9533E81A8105}"/>
              </a:ext>
            </a:extLst>
          </p:cNvPr>
          <p:cNvSpPr>
            <a:spLocks noGrp="1"/>
          </p:cNvSpPr>
          <p:nvPr>
            <p:ph type="body" sz="quarter" idx="23"/>
          </p:nvPr>
        </p:nvSpPr>
        <p:spPr>
          <a:xfrm>
            <a:off x="1577593" y="5108499"/>
            <a:ext cx="2322576" cy="182880"/>
          </a:xfrm>
        </p:spPr>
        <p:txBody>
          <a:bodyPr/>
          <a:lstStyle/>
          <a:p>
            <a:r>
              <a:rPr lang="en-US" b="0" i="0" dirty="0">
                <a:solidFill>
                  <a:srgbClr val="444444"/>
                </a:solidFill>
                <a:effectLst/>
                <a:highlight>
                  <a:srgbClr val="FFFFFF"/>
                </a:highlight>
                <a:latin typeface="Kumbh Sans"/>
              </a:rPr>
              <a:t>Cultural issues: avoiding distress being witnessed by a fellow countryman</a:t>
            </a:r>
          </a:p>
          <a:p>
            <a:endParaRPr lang="en-US" dirty="0"/>
          </a:p>
        </p:txBody>
      </p:sp>
      <p:sp>
        <p:nvSpPr>
          <p:cNvPr id="4" name="Footer Placeholder 3">
            <a:extLst>
              <a:ext uri="{FF2B5EF4-FFF2-40B4-BE49-F238E27FC236}">
                <a16:creationId xmlns:a16="http://schemas.microsoft.com/office/drawing/2014/main" id="{F81227D3-F964-8FCA-9C7D-F5B249A2AAAD}"/>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a:lstStyle/>
          <a:p>
            <a:fld id="{294A09A9-5501-47C1-A89A-A340965A2BE2}" type="slidenum">
              <a:rPr lang="en-US" smtClean="0"/>
              <a:pPr/>
              <a:t>4</a:t>
            </a:fld>
            <a:endParaRPr lang="en-US" dirty="0"/>
          </a:p>
        </p:txBody>
      </p:sp>
      <p:pic>
        <p:nvPicPr>
          <p:cNvPr id="2050" name="Picture 2" descr="12 Toxic Thoughts That Will Destroy ...">
            <a:extLst>
              <a:ext uri="{FF2B5EF4-FFF2-40B4-BE49-F238E27FC236}">
                <a16:creationId xmlns:a16="http://schemas.microsoft.com/office/drawing/2014/main" id="{B8641293-5B00-BF4E-D1E7-9ABAE959A0EE}"/>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2038" r="22038"/>
          <a:stretch>
            <a:fillRect/>
          </a:stretch>
        </p:blipFill>
        <p:spPr bwMode="auto">
          <a:xfrm>
            <a:off x="2223330" y="1345822"/>
            <a:ext cx="1160392" cy="11612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hame: Navigating the Path to Healing ...">
            <a:extLst>
              <a:ext uri="{FF2B5EF4-FFF2-40B4-BE49-F238E27FC236}">
                <a16:creationId xmlns:a16="http://schemas.microsoft.com/office/drawing/2014/main" id="{56427750-78D1-9A3A-554D-6DA7AA1DFE96}"/>
              </a:ext>
            </a:extLst>
          </p:cNvPr>
          <p:cNvPicPr>
            <a:picLocks noGrp="1" noChangeAspect="1" noChangeArrowheads="1"/>
          </p:cNvPicPr>
          <p:nvPr>
            <p:ph type="pic" sz="quarter" idx="17"/>
          </p:nvPr>
        </p:nvPicPr>
        <p:blipFill>
          <a:blip r:embed="rId4">
            <a:extLst>
              <a:ext uri="{28A0092B-C50C-407E-A947-70E740481C1C}">
                <a14:useLocalDpi xmlns:a14="http://schemas.microsoft.com/office/drawing/2010/main" val="0"/>
              </a:ext>
            </a:extLst>
          </a:blip>
          <a:srcRect l="19315" r="19315"/>
          <a:stretch>
            <a:fillRect/>
          </a:stretch>
        </p:blipFill>
        <p:spPr bwMode="auto">
          <a:xfrm>
            <a:off x="5352735" y="1593138"/>
            <a:ext cx="1160392" cy="11612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mbating Vicarious Trauma &gt; JAG ...">
            <a:extLst>
              <a:ext uri="{FF2B5EF4-FFF2-40B4-BE49-F238E27FC236}">
                <a16:creationId xmlns:a16="http://schemas.microsoft.com/office/drawing/2014/main" id="{72476687-CDBA-EC29-9154-12E677259315}"/>
              </a:ext>
            </a:extLst>
          </p:cNvPr>
          <p:cNvPicPr>
            <a:picLocks noGrp="1" noChangeAspect="1" noChangeArrowheads="1"/>
          </p:cNvPicPr>
          <p:nvPr>
            <p:ph type="pic" sz="quarter" idx="16"/>
          </p:nvPr>
        </p:nvPicPr>
        <p:blipFill>
          <a:blip r:embed="rId5">
            <a:extLst>
              <a:ext uri="{28A0092B-C50C-407E-A947-70E740481C1C}">
                <a14:useLocalDpi xmlns:a14="http://schemas.microsoft.com/office/drawing/2010/main" val="0"/>
              </a:ext>
            </a:extLst>
          </a:blip>
          <a:srcRect l="30827" r="30827"/>
          <a:stretch>
            <a:fillRect/>
          </a:stretch>
        </p:blipFill>
        <p:spPr bwMode="auto">
          <a:xfrm>
            <a:off x="8094916" y="1401387"/>
            <a:ext cx="1226637" cy="11612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10 Reasons Why Culture Matters | TLNT">
            <a:extLst>
              <a:ext uri="{FF2B5EF4-FFF2-40B4-BE49-F238E27FC236}">
                <a16:creationId xmlns:a16="http://schemas.microsoft.com/office/drawing/2014/main" id="{4FC1F303-90DB-A1FE-2E33-1B02CD9363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0352" y="3429000"/>
            <a:ext cx="1377057" cy="126524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hat Is a Data Leak? | NordPass">
            <a:extLst>
              <a:ext uri="{FF2B5EF4-FFF2-40B4-BE49-F238E27FC236}">
                <a16:creationId xmlns:a16="http://schemas.microsoft.com/office/drawing/2014/main" id="{C8C47A47-1ABB-EC5C-B25A-75EB8E4DB2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0944" y="3556997"/>
            <a:ext cx="1730112" cy="96886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avigating Life with a Stutter">
            <a:extLst>
              <a:ext uri="{FF2B5EF4-FFF2-40B4-BE49-F238E27FC236}">
                <a16:creationId xmlns:a16="http://schemas.microsoft.com/office/drawing/2014/main" id="{BA698149-F5C9-0341-ABF5-DABE4B65AD77}"/>
              </a:ext>
            </a:extLst>
          </p:cNvPr>
          <p:cNvPicPr>
            <a:picLocks noGrp="1" noChangeAspect="1" noChangeArrowheads="1"/>
          </p:cNvPicPr>
          <p:nvPr>
            <p:ph type="pic" sz="quarter" idx="29"/>
          </p:nvPr>
        </p:nvPicPr>
        <p:blipFill>
          <a:blip r:embed="rId8">
            <a:extLst>
              <a:ext uri="{28A0092B-C50C-407E-A947-70E740481C1C}">
                <a14:useLocalDpi xmlns:a14="http://schemas.microsoft.com/office/drawing/2010/main" val="0"/>
              </a:ext>
            </a:extLst>
          </a:blip>
          <a:srcRect l="18838" r="18838"/>
          <a:stretch>
            <a:fillRect/>
          </a:stretch>
        </p:blipFill>
        <p:spPr bwMode="auto">
          <a:xfrm>
            <a:off x="8184359" y="3427386"/>
            <a:ext cx="1160463" cy="116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8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normAutofit fontScale="90000"/>
          </a:bodyPr>
          <a:lstStyle/>
          <a:p>
            <a:r>
              <a:rPr lang="en-US" dirty="0"/>
              <a:t>Differences in Phase 3</a:t>
            </a:r>
          </a:p>
        </p:txBody>
      </p:sp>
      <p:sp>
        <p:nvSpPr>
          <p:cNvPr id="9" name="TextBox 8">
            <a:extLst>
              <a:ext uri="{FF2B5EF4-FFF2-40B4-BE49-F238E27FC236}">
                <a16:creationId xmlns:a16="http://schemas.microsoft.com/office/drawing/2014/main" id="{87D86B51-7E45-9433-8070-A6249D503D41}"/>
              </a:ext>
            </a:extLst>
          </p:cNvPr>
          <p:cNvSpPr txBox="1"/>
          <p:nvPr/>
        </p:nvSpPr>
        <p:spPr>
          <a:xfrm>
            <a:off x="10506456" y="1136342"/>
            <a:ext cx="4266608" cy="5042516"/>
          </a:xfrm>
          <a:prstGeom prst="rect">
            <a:avLst/>
          </a:prstGeom>
          <a:noFill/>
        </p:spPr>
        <p:txBody>
          <a:bodyPr wrap="square" rtlCol="0">
            <a:spAutoFit/>
          </a:bodyPr>
          <a:lstStyle/>
          <a:p>
            <a:endParaRPr lang="en-US" dirty="0"/>
          </a:p>
        </p:txBody>
      </p:sp>
      <p:pic>
        <p:nvPicPr>
          <p:cNvPr id="3074" name="Picture 2" descr="Image preview">
            <a:extLst>
              <a:ext uri="{FF2B5EF4-FFF2-40B4-BE49-F238E27FC236}">
                <a16:creationId xmlns:a16="http://schemas.microsoft.com/office/drawing/2014/main" id="{98B7922A-DB5E-BF03-B8AD-2B0F9822F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9136" y="0"/>
            <a:ext cx="4946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Right 11">
            <a:extLst>
              <a:ext uri="{FF2B5EF4-FFF2-40B4-BE49-F238E27FC236}">
                <a16:creationId xmlns:a16="http://schemas.microsoft.com/office/drawing/2014/main" id="{A55EBB3D-7E12-A1A5-99A4-537420A16355}"/>
              </a:ext>
            </a:extLst>
          </p:cNvPr>
          <p:cNvSpPr/>
          <p:nvPr/>
        </p:nvSpPr>
        <p:spPr>
          <a:xfrm>
            <a:off x="5363241" y="1979676"/>
            <a:ext cx="2075688" cy="329184"/>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C788C8C-C07F-FE90-6715-DF330A4DD398}"/>
              </a:ext>
            </a:extLst>
          </p:cNvPr>
          <p:cNvSpPr txBox="1"/>
          <p:nvPr/>
        </p:nvSpPr>
        <p:spPr>
          <a:xfrm>
            <a:off x="4230909" y="277535"/>
            <a:ext cx="2148840" cy="2031325"/>
          </a:xfrm>
          <a:prstGeom prst="rect">
            <a:avLst/>
          </a:prstGeom>
          <a:noFill/>
        </p:spPr>
        <p:txBody>
          <a:bodyPr wrap="square" rtlCol="0">
            <a:spAutoFit/>
          </a:bodyPr>
          <a:lstStyle/>
          <a:p>
            <a:r>
              <a:rPr lang="en-US" dirty="0"/>
              <a:t>“Think about the picture that represents the worst part of this experience…Let me know when you finished,”                                                  </a:t>
            </a:r>
          </a:p>
        </p:txBody>
      </p:sp>
      <p:sp>
        <p:nvSpPr>
          <p:cNvPr id="15" name="TextBox 14">
            <a:extLst>
              <a:ext uri="{FF2B5EF4-FFF2-40B4-BE49-F238E27FC236}">
                <a16:creationId xmlns:a16="http://schemas.microsoft.com/office/drawing/2014/main" id="{18A87575-A4AA-7819-ACAF-42EAA2DE8112}"/>
              </a:ext>
            </a:extLst>
          </p:cNvPr>
          <p:cNvSpPr txBox="1"/>
          <p:nvPr/>
        </p:nvSpPr>
        <p:spPr>
          <a:xfrm>
            <a:off x="349303" y="6059275"/>
            <a:ext cx="5393129" cy="646331"/>
          </a:xfrm>
          <a:prstGeom prst="rect">
            <a:avLst/>
          </a:prstGeom>
          <a:noFill/>
        </p:spPr>
        <p:txBody>
          <a:bodyPr wrap="square" rtlCol="0">
            <a:spAutoFit/>
          </a:bodyPr>
          <a:lstStyle/>
          <a:p>
            <a:r>
              <a:rPr lang="en-US" dirty="0"/>
              <a:t>***If struggling to hold image in mind, “What are afraid would happen if we got in touch with the memory?”</a:t>
            </a:r>
          </a:p>
        </p:txBody>
      </p:sp>
      <p:sp>
        <p:nvSpPr>
          <p:cNvPr id="16" name="TextBox 15">
            <a:extLst>
              <a:ext uri="{FF2B5EF4-FFF2-40B4-BE49-F238E27FC236}">
                <a16:creationId xmlns:a16="http://schemas.microsoft.com/office/drawing/2014/main" id="{1B9BBE98-5CA0-E093-3777-6E53F37D101E}"/>
              </a:ext>
            </a:extLst>
          </p:cNvPr>
          <p:cNvSpPr txBox="1"/>
          <p:nvPr/>
        </p:nvSpPr>
        <p:spPr>
          <a:xfrm>
            <a:off x="4835086" y="2228671"/>
            <a:ext cx="905256" cy="1477328"/>
          </a:xfrm>
          <a:prstGeom prst="rect">
            <a:avLst/>
          </a:prstGeom>
          <a:noFill/>
        </p:spPr>
        <p:txBody>
          <a:bodyPr wrap="square" rtlCol="0">
            <a:spAutoFit/>
          </a:bodyPr>
          <a:lstStyle/>
          <a:p>
            <a:r>
              <a:rPr lang="en-US" dirty="0"/>
              <a:t>Or “tell me when you have it.”</a:t>
            </a:r>
          </a:p>
        </p:txBody>
      </p:sp>
      <p:sp>
        <p:nvSpPr>
          <p:cNvPr id="17" name="Arrow: Right 16">
            <a:extLst>
              <a:ext uri="{FF2B5EF4-FFF2-40B4-BE49-F238E27FC236}">
                <a16:creationId xmlns:a16="http://schemas.microsoft.com/office/drawing/2014/main" id="{A92BD133-485E-AD45-A18C-AD16E71F5680}"/>
              </a:ext>
            </a:extLst>
          </p:cNvPr>
          <p:cNvSpPr/>
          <p:nvPr/>
        </p:nvSpPr>
        <p:spPr>
          <a:xfrm>
            <a:off x="2775293" y="154641"/>
            <a:ext cx="3604456" cy="149519"/>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11509B6-A52B-8780-65F0-FF7C12B150DA}"/>
              </a:ext>
            </a:extLst>
          </p:cNvPr>
          <p:cNvSpPr txBox="1"/>
          <p:nvPr/>
        </p:nvSpPr>
        <p:spPr>
          <a:xfrm>
            <a:off x="443573" y="128016"/>
            <a:ext cx="2350008" cy="1446550"/>
          </a:xfrm>
          <a:prstGeom prst="rect">
            <a:avLst/>
          </a:prstGeom>
          <a:noFill/>
        </p:spPr>
        <p:txBody>
          <a:bodyPr wrap="square" rtlCol="0">
            <a:spAutoFit/>
          </a:bodyPr>
          <a:lstStyle/>
          <a:p>
            <a:r>
              <a:rPr lang="en-US" sz="1400" b="0" i="0" dirty="0">
                <a:solidFill>
                  <a:srgbClr val="333333"/>
                </a:solidFill>
                <a:effectLst/>
                <a:highlight>
                  <a:srgbClr val="FFFFFF"/>
                </a:highlight>
                <a:latin typeface="Open Sans" panose="020B0606030504020204" pitchFamily="34" charset="0"/>
              </a:rPr>
              <a:t>• Target images can be labelled “A,” “B,” “C,” and so forth rather than identified as per normal Phase 3 requirements.</a:t>
            </a:r>
          </a:p>
          <a:p>
            <a:endParaRPr lang="en-US" dirty="0"/>
          </a:p>
        </p:txBody>
      </p:sp>
    </p:spTree>
    <p:extLst>
      <p:ext uri="{BB962C8B-B14F-4D97-AF65-F5344CB8AC3E}">
        <p14:creationId xmlns:p14="http://schemas.microsoft.com/office/powerpoint/2010/main" val="279025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p:txBody>
          <a:bodyPr/>
          <a:lstStyle/>
          <a:p>
            <a:r>
              <a:rPr lang="en-US" dirty="0"/>
              <a:t>Phase 4- Desensitization</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p:txBody>
          <a:bodyPr/>
          <a:lstStyle/>
          <a:p>
            <a:r>
              <a:rPr lang="en-US" dirty="0"/>
              <a:t>Similar to EMD Script</a:t>
            </a:r>
          </a:p>
        </p:txBody>
      </p:sp>
    </p:spTree>
    <p:extLst>
      <p:ext uri="{BB962C8B-B14F-4D97-AF65-F5344CB8AC3E}">
        <p14:creationId xmlns:p14="http://schemas.microsoft.com/office/powerpoint/2010/main" val="344679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712D-83C9-7B91-F708-5D07E4C2815D}"/>
              </a:ext>
            </a:extLst>
          </p:cNvPr>
          <p:cNvSpPr>
            <a:spLocks noGrp="1"/>
          </p:cNvSpPr>
          <p:nvPr>
            <p:ph type="title"/>
          </p:nvPr>
        </p:nvSpPr>
        <p:spPr/>
        <p:txBody>
          <a:bodyPr/>
          <a:lstStyle/>
          <a:p>
            <a:r>
              <a:rPr lang="en-US" dirty="0"/>
              <a:t>Script</a:t>
            </a:r>
          </a:p>
        </p:txBody>
      </p:sp>
      <p:sp>
        <p:nvSpPr>
          <p:cNvPr id="4" name="Footer Placeholder 3">
            <a:extLst>
              <a:ext uri="{FF2B5EF4-FFF2-40B4-BE49-F238E27FC236}">
                <a16:creationId xmlns:a16="http://schemas.microsoft.com/office/drawing/2014/main" id="{00F8B86A-A576-98F0-BAD4-3F0C0919C5C7}"/>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9143C50-6937-DD3E-B402-4ABB2469E63E}"/>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
        <p:nvSpPr>
          <p:cNvPr id="7" name="Content Placeholder 6">
            <a:extLst>
              <a:ext uri="{FF2B5EF4-FFF2-40B4-BE49-F238E27FC236}">
                <a16:creationId xmlns:a16="http://schemas.microsoft.com/office/drawing/2014/main" id="{97B16993-14C7-1631-F2D4-C9919CF20C61}"/>
              </a:ext>
            </a:extLst>
          </p:cNvPr>
          <p:cNvSpPr>
            <a:spLocks noGrp="1"/>
          </p:cNvSpPr>
          <p:nvPr>
            <p:ph idx="1"/>
          </p:nvPr>
        </p:nvSpPr>
        <p:spPr/>
        <p:txBody>
          <a:bodyPr>
            <a:normAutofit fontScale="85000" lnSpcReduction="20000"/>
          </a:bodyPr>
          <a:lstStyle/>
          <a:p>
            <a:r>
              <a:rPr lang="en-US" dirty="0"/>
              <a:t>“Bring up the picture (or worst part), those negative words (repeat NC), and begin a set of eye movements (12-20 repetitions or shorter of fast BLS in order to limit associations)</a:t>
            </a:r>
          </a:p>
          <a:p>
            <a:r>
              <a:rPr lang="en-US" dirty="0"/>
              <a:t>After each set, “Let it go, take a breath…Is anything changing?” (don’t ask what the client is noticing now. Emphasize that you just want to know if anything is changing; new memories, emotions growing or decreasing in intensity, new insights, etc. Not looking for details or specifics.)</a:t>
            </a:r>
          </a:p>
          <a:p>
            <a:r>
              <a:rPr lang="en-US" dirty="0"/>
              <a:t>If changing, say “Good. Focus on that.” </a:t>
            </a:r>
          </a:p>
          <a:p>
            <a:r>
              <a:rPr lang="en-US" dirty="0"/>
              <a:t>If not changing, take SUDS, and then suggest client zoom into the scene or focus on any of the 5 senses one at a time, or try parts work with ‘the part of you that is preventing you from accessing this memory’ and then continue with BLS.</a:t>
            </a:r>
          </a:p>
          <a:p>
            <a:r>
              <a:rPr lang="en-US" dirty="0"/>
              <a:t>It is possible client can be disarmed by asking them, “If you could be anywhere else right now, where would you be?” Then quickly refer back to target by saying, “Now bring up your target ___(fill in blank)___, notice what you’re feeling and where you feel it as you start your bi-laterals.” </a:t>
            </a:r>
          </a:p>
        </p:txBody>
      </p:sp>
    </p:spTree>
    <p:extLst>
      <p:ext uri="{BB962C8B-B14F-4D97-AF65-F5344CB8AC3E}">
        <p14:creationId xmlns:p14="http://schemas.microsoft.com/office/powerpoint/2010/main" val="871201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4516-A78C-D69C-2051-684BD2AB4940}"/>
              </a:ext>
            </a:extLst>
          </p:cNvPr>
          <p:cNvSpPr>
            <a:spLocks noGrp="1"/>
          </p:cNvSpPr>
          <p:nvPr>
            <p:ph type="title"/>
          </p:nvPr>
        </p:nvSpPr>
        <p:spPr/>
        <p:txBody>
          <a:bodyPr>
            <a:normAutofit/>
          </a:bodyPr>
          <a:lstStyle/>
          <a:p>
            <a:r>
              <a:rPr lang="en-US" dirty="0"/>
              <a:t>Atypical trauma: </a:t>
            </a:r>
            <a:r>
              <a:rPr lang="en-US" sz="1300" dirty="0">
                <a:hlinkClick r:id="rId2"/>
              </a:rPr>
              <a:t>https://d.docs.live.net/cee24533646549dd/Desktop/PLR/atypical%20trauma.pdf</a:t>
            </a:r>
            <a:endParaRPr lang="en-US" sz="1300" dirty="0"/>
          </a:p>
        </p:txBody>
      </p:sp>
      <p:sp>
        <p:nvSpPr>
          <p:cNvPr id="4" name="Footer Placeholder 3">
            <a:extLst>
              <a:ext uri="{FF2B5EF4-FFF2-40B4-BE49-F238E27FC236}">
                <a16:creationId xmlns:a16="http://schemas.microsoft.com/office/drawing/2014/main" id="{21D9DF05-D04B-F9CE-FC13-DEDFBD7A9507}"/>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D56BD15-0727-BBF1-FBD8-0228EA23C767}"/>
              </a:ext>
            </a:extLst>
          </p:cNvPr>
          <p:cNvSpPr>
            <a:spLocks noGrp="1"/>
          </p:cNvSpPr>
          <p:nvPr>
            <p:ph type="sldNum" sz="quarter" idx="11"/>
          </p:nvPr>
        </p:nvSpPr>
        <p:spPr/>
        <p:txBody>
          <a:bodyPr/>
          <a:lstStyle/>
          <a:p>
            <a:fld id="{294A09A9-5501-47C1-A89A-A340965A2BE2}" type="slidenum">
              <a:rPr lang="en-US" smtClean="0"/>
              <a:pPr/>
              <a:t>8</a:t>
            </a:fld>
            <a:endParaRPr lang="en-US" dirty="0"/>
          </a:p>
        </p:txBody>
      </p:sp>
      <p:pic>
        <p:nvPicPr>
          <p:cNvPr id="6" name="Content Placeholder 5">
            <a:extLst>
              <a:ext uri="{FF2B5EF4-FFF2-40B4-BE49-F238E27FC236}">
                <a16:creationId xmlns:a16="http://schemas.microsoft.com/office/drawing/2014/main" id="{169EB4A0-800D-11B3-7571-19583931D111}"/>
              </a:ext>
            </a:extLst>
          </p:cNvPr>
          <p:cNvPicPr>
            <a:picLocks noGrp="1" noChangeAspect="1"/>
          </p:cNvPicPr>
          <p:nvPr>
            <p:ph idx="1"/>
          </p:nvPr>
        </p:nvPicPr>
        <p:blipFill>
          <a:blip r:embed="rId3"/>
          <a:stretch>
            <a:fillRect/>
          </a:stretch>
        </p:blipFill>
        <p:spPr>
          <a:xfrm>
            <a:off x="838200" y="2668537"/>
            <a:ext cx="10515600" cy="2684563"/>
          </a:xfrm>
        </p:spPr>
      </p:pic>
    </p:spTree>
    <p:extLst>
      <p:ext uri="{BB962C8B-B14F-4D97-AF65-F5344CB8AC3E}">
        <p14:creationId xmlns:p14="http://schemas.microsoft.com/office/powerpoint/2010/main" val="94101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9DF05-D04B-F9CE-FC13-DEDFBD7A9507}"/>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D56BD15-0727-BBF1-FBD8-0228EA23C767}"/>
              </a:ext>
            </a:extLst>
          </p:cNvPr>
          <p:cNvSpPr>
            <a:spLocks noGrp="1"/>
          </p:cNvSpPr>
          <p:nvPr>
            <p:ph type="sldNum" sz="quarter" idx="11"/>
          </p:nvPr>
        </p:nvSpPr>
        <p:spPr/>
        <p:txBody>
          <a:bodyPr/>
          <a:lstStyle/>
          <a:p>
            <a:fld id="{294A09A9-5501-47C1-A89A-A340965A2BE2}" type="slidenum">
              <a:rPr lang="en-US" smtClean="0"/>
              <a:pPr/>
              <a:t>9</a:t>
            </a:fld>
            <a:endParaRPr lang="en-US" dirty="0"/>
          </a:p>
        </p:txBody>
      </p:sp>
      <p:pic>
        <p:nvPicPr>
          <p:cNvPr id="11" name="Content Placeholder 10">
            <a:extLst>
              <a:ext uri="{FF2B5EF4-FFF2-40B4-BE49-F238E27FC236}">
                <a16:creationId xmlns:a16="http://schemas.microsoft.com/office/drawing/2014/main" id="{3F00DA44-4F6D-E1A8-F97D-BB210069CF10}"/>
              </a:ext>
            </a:extLst>
          </p:cNvPr>
          <p:cNvPicPr>
            <a:picLocks noGrp="1" noChangeAspect="1"/>
          </p:cNvPicPr>
          <p:nvPr>
            <p:ph idx="1"/>
          </p:nvPr>
        </p:nvPicPr>
        <p:blipFill>
          <a:blip r:embed="rId2"/>
          <a:stretch>
            <a:fillRect/>
          </a:stretch>
        </p:blipFill>
        <p:spPr>
          <a:xfrm>
            <a:off x="838200" y="464523"/>
            <a:ext cx="10515600" cy="5482866"/>
          </a:xfrm>
        </p:spPr>
      </p:pic>
    </p:spTree>
    <p:extLst>
      <p:ext uri="{BB962C8B-B14F-4D97-AF65-F5344CB8AC3E}">
        <p14:creationId xmlns:p14="http://schemas.microsoft.com/office/powerpoint/2010/main" val="1116214343"/>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{6060ADC1-2835-4CEF-B34F-CC1FEAED4B0D}tf56410444_win32</Template>
  <TotalTime>119</TotalTime>
  <Words>664</Words>
  <Application>Microsoft Office PowerPoint</Application>
  <PresentationFormat>Widescreen</PresentationFormat>
  <Paragraphs>68</Paragraphs>
  <Slides>12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Baskerville</vt:lpstr>
      <vt:lpstr>Baskerville Old Face</vt:lpstr>
      <vt:lpstr>Calibri</vt:lpstr>
      <vt:lpstr>Gill Sans Light</vt:lpstr>
      <vt:lpstr>Gill Sans Nova</vt:lpstr>
      <vt:lpstr>Gill Sans Nova Light</vt:lpstr>
      <vt:lpstr>Kumbh Sans</vt:lpstr>
      <vt:lpstr>Open Sans</vt:lpstr>
      <vt:lpstr>Office Theme</vt:lpstr>
      <vt:lpstr>EMDR Protocols</vt:lpstr>
      <vt:lpstr>Blind Therapist </vt:lpstr>
      <vt:lpstr>Purpose of Blind Therapist</vt:lpstr>
      <vt:lpstr>It can be &amp; has been used on the following clinical presentations:</vt:lpstr>
      <vt:lpstr>Differences in Phase 3</vt:lpstr>
      <vt:lpstr>Phase 4- Desensitization</vt:lpstr>
      <vt:lpstr>Script</vt:lpstr>
      <vt:lpstr>Atypical trauma: https://d.docs.live.net/cee24533646549dd/Desktop/PLR/atypical%20trauma.pdf</vt:lpstr>
      <vt:lpstr>PowerPoint Presentation</vt:lpstr>
      <vt:lpstr>PowerPoint Presentation</vt:lpstr>
      <vt:lpstr>Plan for Phase 3</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EMDR Protocals</dc:title>
  <dc:creator>Christy Stewart</dc:creator>
  <cp:lastModifiedBy>Christy Stewart</cp:lastModifiedBy>
  <cp:revision>2</cp:revision>
  <dcterms:created xsi:type="dcterms:W3CDTF">2024-05-13T23:27:34Z</dcterms:created>
  <dcterms:modified xsi:type="dcterms:W3CDTF">2024-05-17T18:47:35Z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