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305" r:id="rId3"/>
    <p:sldId id="302" r:id="rId4"/>
    <p:sldId id="259" r:id="rId5"/>
    <p:sldId id="293" r:id="rId6"/>
    <p:sldId id="306" r:id="rId7"/>
    <p:sldId id="268" r:id="rId8"/>
    <p:sldId id="265" r:id="rId9"/>
    <p:sldId id="269" r:id="rId10"/>
    <p:sldId id="270" r:id="rId11"/>
    <p:sldId id="301" r:id="rId12"/>
    <p:sldId id="300" r:id="rId13"/>
    <p:sldId id="267" r:id="rId14"/>
    <p:sldId id="275" r:id="rId15"/>
    <p:sldId id="276" r:id="rId16"/>
    <p:sldId id="264"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2707"/>
    </p:cViewPr>
  </p:sorterViewPr>
  <p:notesViewPr>
    <p:cSldViewPr snapToGrid="0">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6097F-51D9-457E-B91C-1BC96E00B12F}" type="datetimeFigureOut">
              <a:rPr lang="en-CA" smtClean="0"/>
              <a:t>20-May-2024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1B3E6-E9BC-4594-8F7A-2C6C8911023E}" type="slidenum">
              <a:rPr lang="en-CA" smtClean="0"/>
              <a:t>‹#›</a:t>
            </a:fld>
            <a:endParaRPr lang="en-CA"/>
          </a:p>
        </p:txBody>
      </p:sp>
    </p:spTree>
    <p:extLst>
      <p:ext uri="{BB962C8B-B14F-4D97-AF65-F5344CB8AC3E}">
        <p14:creationId xmlns:p14="http://schemas.microsoft.com/office/powerpoint/2010/main" val="9604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23.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7D1B3E6-E9BC-4594-8F7A-2C6C8911023E}" type="slidenum">
              <a:rPr lang="en-CA" smtClean="0"/>
              <a:t>4</a:t>
            </a:fld>
            <a:endParaRPr lang="en-CA"/>
          </a:p>
        </p:txBody>
      </p:sp>
    </p:spTree>
    <p:extLst>
      <p:ext uri="{BB962C8B-B14F-4D97-AF65-F5344CB8AC3E}">
        <p14:creationId xmlns:p14="http://schemas.microsoft.com/office/powerpoint/2010/main" val="30470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463550"/>
            <a:ext cx="5486400" cy="3086100"/>
          </a:xfrm>
        </p:spPr>
      </p:sp>
      <p:sp>
        <p:nvSpPr>
          <p:cNvPr id="4" name="Slide Number Placeholder 3"/>
          <p:cNvSpPr>
            <a:spLocks noGrp="1"/>
          </p:cNvSpPr>
          <p:nvPr>
            <p:ph type="sldNum" sz="quarter" idx="5"/>
          </p:nvPr>
        </p:nvSpPr>
        <p:spPr/>
        <p:txBody>
          <a:bodyPr/>
          <a:lstStyle/>
          <a:p>
            <a:fld id="{B7D1B3E6-E9BC-4594-8F7A-2C6C8911023E}" type="slidenum">
              <a:rPr lang="en-CA" smtClean="0"/>
              <a:t>5</a:t>
            </a:fld>
            <a:endParaRPr lang="en-CA"/>
          </a:p>
        </p:txBody>
      </p:sp>
      <p:pic>
        <p:nvPicPr>
          <p:cNvPr id="5" name="Picture 4">
            <a:extLst>
              <a:ext uri="{FF2B5EF4-FFF2-40B4-BE49-F238E27FC236}">
                <a16:creationId xmlns:a16="http://schemas.microsoft.com/office/drawing/2014/main" id="{5B675B06-C00E-456F-B8E6-048603E9ECB8}"/>
              </a:ext>
            </a:extLst>
          </p:cNvPr>
          <p:cNvPicPr>
            <a:picLocks noChangeAspect="1"/>
          </p:cNvPicPr>
          <p:nvPr/>
        </p:nvPicPr>
        <p:blipFill>
          <a:blip r:embed="rId3"/>
          <a:stretch>
            <a:fillRect/>
          </a:stretch>
        </p:blipFill>
        <p:spPr>
          <a:xfrm>
            <a:off x="493241" y="4236353"/>
            <a:ext cx="3240327" cy="4004970"/>
          </a:xfrm>
          <a:prstGeom prst="rect">
            <a:avLst/>
          </a:prstGeom>
        </p:spPr>
      </p:pic>
      <p:pic>
        <p:nvPicPr>
          <p:cNvPr id="6" name="Picture 5">
            <a:extLst>
              <a:ext uri="{FF2B5EF4-FFF2-40B4-BE49-F238E27FC236}">
                <a16:creationId xmlns:a16="http://schemas.microsoft.com/office/drawing/2014/main" id="{A2C2D6E3-BE34-4B3F-AD8E-1A2CC57C408A}"/>
              </a:ext>
            </a:extLst>
          </p:cNvPr>
          <p:cNvPicPr>
            <a:picLocks noChangeAspect="1"/>
          </p:cNvPicPr>
          <p:nvPr/>
        </p:nvPicPr>
        <p:blipFill>
          <a:blip r:embed="rId4"/>
          <a:stretch>
            <a:fillRect/>
          </a:stretch>
        </p:blipFill>
        <p:spPr>
          <a:xfrm>
            <a:off x="5280659" y="5572593"/>
            <a:ext cx="1029044" cy="2668730"/>
          </a:xfrm>
          <a:prstGeom prst="rect">
            <a:avLst/>
          </a:prstGeom>
        </p:spPr>
      </p:pic>
      <p:sp>
        <p:nvSpPr>
          <p:cNvPr id="7" name="TextBox 6">
            <a:extLst>
              <a:ext uri="{FF2B5EF4-FFF2-40B4-BE49-F238E27FC236}">
                <a16:creationId xmlns:a16="http://schemas.microsoft.com/office/drawing/2014/main" id="{234E3B1F-92A4-4225-86E1-35B8577979BD}"/>
              </a:ext>
            </a:extLst>
          </p:cNvPr>
          <p:cNvSpPr txBox="1"/>
          <p:nvPr/>
        </p:nvSpPr>
        <p:spPr>
          <a:xfrm>
            <a:off x="3733568" y="3786735"/>
            <a:ext cx="3094182" cy="2062103"/>
          </a:xfrm>
          <a:prstGeom prst="rect">
            <a:avLst/>
          </a:prstGeom>
          <a:noFill/>
        </p:spPr>
        <p:txBody>
          <a:bodyPr wrap="square" rtlCol="0">
            <a:spAutoFit/>
          </a:bodyPr>
          <a:lstStyle/>
          <a:p>
            <a:r>
              <a:rPr lang="en-US" sz="1600" b="1" dirty="0"/>
              <a:t>We have grown from a small community loan fund to a dynamic organization that manages multiple major activities. It is this kaleidoscope of people, ideas, and outcomes that gave us our new name: Kaléidoscope Social Impact</a:t>
            </a:r>
            <a:r>
              <a:rPr lang="en-US" sz="1400" dirty="0"/>
              <a:t>.</a:t>
            </a:r>
            <a:endParaRPr lang="en-CA" sz="1400" dirty="0"/>
          </a:p>
        </p:txBody>
      </p:sp>
    </p:spTree>
    <p:extLst>
      <p:ext uri="{BB962C8B-B14F-4D97-AF65-F5344CB8AC3E}">
        <p14:creationId xmlns:p14="http://schemas.microsoft.com/office/powerpoint/2010/main" val="228328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7D1B3E6-E9BC-4594-8F7A-2C6C8911023E}" type="slidenum">
              <a:rPr lang="en-CA" smtClean="0"/>
              <a:t>6</a:t>
            </a:fld>
            <a:endParaRPr lang="en-CA"/>
          </a:p>
        </p:txBody>
      </p:sp>
    </p:spTree>
    <p:extLst>
      <p:ext uri="{BB962C8B-B14F-4D97-AF65-F5344CB8AC3E}">
        <p14:creationId xmlns:p14="http://schemas.microsoft.com/office/powerpoint/2010/main" val="216494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7D1B3E6-E9BC-4594-8F7A-2C6C8911023E}" type="slidenum">
              <a:rPr lang="en-CA" smtClean="0"/>
              <a:t>7</a:t>
            </a:fld>
            <a:endParaRPr lang="en-CA"/>
          </a:p>
        </p:txBody>
      </p:sp>
    </p:spTree>
    <p:extLst>
      <p:ext uri="{BB962C8B-B14F-4D97-AF65-F5344CB8AC3E}">
        <p14:creationId xmlns:p14="http://schemas.microsoft.com/office/powerpoint/2010/main" val="332229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7D1B3E6-E9BC-4594-8F7A-2C6C8911023E}" type="slidenum">
              <a:rPr lang="en-CA" smtClean="0"/>
              <a:t>10</a:t>
            </a:fld>
            <a:endParaRPr lang="en-CA"/>
          </a:p>
        </p:txBody>
      </p:sp>
    </p:spTree>
    <p:extLst>
      <p:ext uri="{BB962C8B-B14F-4D97-AF65-F5344CB8AC3E}">
        <p14:creationId xmlns:p14="http://schemas.microsoft.com/office/powerpoint/2010/main" val="15041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7D1B3E6-E9BC-4594-8F7A-2C6C8911023E}" type="slidenum">
              <a:rPr lang="en-CA" smtClean="0"/>
              <a:t>14</a:t>
            </a:fld>
            <a:endParaRPr lang="en-CA"/>
          </a:p>
        </p:txBody>
      </p:sp>
      <p:sp>
        <p:nvSpPr>
          <p:cNvPr id="5" name="Notes Placeholder 4">
            <a:extLst>
              <a:ext uri="{FF2B5EF4-FFF2-40B4-BE49-F238E27FC236}">
                <a16:creationId xmlns:a16="http://schemas.microsoft.com/office/drawing/2014/main" id="{B7E6B351-A24F-4B2C-B2B4-2CAE1E76A46D}"/>
              </a:ext>
            </a:extLst>
          </p:cNvPr>
          <p:cNvSpPr txBox="1">
            <a:spLocks noGrp="1"/>
          </p:cNvSpPr>
          <p:nvPr>
            <p:ph type="body" idx="1"/>
          </p:nvPr>
        </p:nvSpPr>
        <p:spPr>
          <a:xfrm>
            <a:off x="685800" y="4400550"/>
            <a:ext cx="5486400" cy="4356962"/>
          </a:xfrm>
          <a:prstGeom prst="rect">
            <a:avLst/>
          </a:prstGeom>
          <a:noFill/>
        </p:spPr>
        <p:txBody>
          <a:bodyPr wrap="square">
            <a:spAutoFit/>
          </a:bodyPr>
          <a:lstStyle/>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Why an investment in KSI makes sense.</a:t>
            </a:r>
            <a:endParaRPr lang="en-CA"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Extensive Lending Track Record:</a:t>
            </a:r>
            <a:r>
              <a:rPr lang="en-CA" sz="900" dirty="0">
                <a:effectLst/>
                <a:latin typeface="Calibri" panose="020F0502020204030204" pitchFamily="34" charset="0"/>
                <a:ea typeface="Calibri" panose="020F0502020204030204" pitchFamily="34" charset="0"/>
                <a:cs typeface="Times New Roman" panose="02020603050405020304" pitchFamily="18" charset="0"/>
              </a:rPr>
              <a:t> </a:t>
            </a:r>
            <a:r>
              <a:rPr lang="en-CA" sz="800" dirty="0">
                <a:effectLst/>
                <a:latin typeface="Calibri" panose="020F0502020204030204" pitchFamily="34" charset="0"/>
                <a:ea typeface="Calibri" panose="020F0502020204030204" pitchFamily="34" charset="0"/>
                <a:cs typeface="Times New Roman" panose="02020603050405020304" pitchFamily="18" charset="0"/>
              </a:rPr>
              <a:t>KSI has made close to 350 loans, all to help people and organizations, create income and build assets that foster self-reliance and community well-being. Its ability to work across the continuum of needs and opportunities is unmatched in the region. Its financing has been diverse, from individual micro-enterprises to social enterprises and housing projects developed and managed by organizations. It has used equity, revenue-based financing, balloon payments, and many more variations to assist the borrower in achieving success. </a:t>
            </a:r>
          </a:p>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Real Estate Development Experience</a:t>
            </a:r>
            <a:r>
              <a:rPr lang="en-CA" sz="800" b="1" dirty="0">
                <a:effectLst/>
                <a:latin typeface="Calibri" panose="020F0502020204030204" pitchFamily="34" charset="0"/>
                <a:ea typeface="Calibri" panose="020F0502020204030204" pitchFamily="34" charset="0"/>
                <a:cs typeface="Times New Roman" panose="02020603050405020304" pitchFamily="18" charset="0"/>
              </a:rPr>
              <a:t>:</a:t>
            </a:r>
            <a:r>
              <a:rPr lang="en-CA" sz="800" dirty="0">
                <a:effectLst/>
                <a:latin typeface="Calibri" panose="020F0502020204030204" pitchFamily="34" charset="0"/>
                <a:ea typeface="Calibri" panose="020F0502020204030204" pitchFamily="34" charset="0"/>
                <a:cs typeface="Times New Roman" panose="02020603050405020304" pitchFamily="18" charset="0"/>
              </a:rPr>
              <a:t> Kaleidoscope began to develop real estate in 2009, accumulating 14 years of experience in property acquisition, renovation, new construction, and property management. Like its lending, it has never been boxed into any one type of project as long as the project helped create affordable housing and or catalyze community building. One of its projects provided at-risk youth to learn carpentry skills as they gutted and developed two affordable housing units. It built the Social Enterprise Hub, a 15,000 sq ft commercial building that houses enterprising non-profits, and social and microenterprises. It currently is building 51 units of affordable housing and renovating a 150-year-old church for a creative maker space. </a:t>
            </a:r>
          </a:p>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Staff and Committee Expertise</a:t>
            </a:r>
            <a:r>
              <a:rPr lang="en-CA" sz="800" b="1" dirty="0">
                <a:effectLst/>
                <a:latin typeface="Calibri" panose="020F0502020204030204" pitchFamily="34" charset="0"/>
                <a:ea typeface="Calibri" panose="020F0502020204030204" pitchFamily="34" charset="0"/>
                <a:cs typeface="Times New Roman" panose="02020603050405020304" pitchFamily="18" charset="0"/>
              </a:rPr>
              <a:t>:</a:t>
            </a:r>
            <a:r>
              <a:rPr lang="en-CA" sz="800" dirty="0">
                <a:effectLst/>
                <a:latin typeface="Calibri" panose="020F0502020204030204" pitchFamily="34" charset="0"/>
                <a:ea typeface="Calibri" panose="020F0502020204030204" pitchFamily="34" charset="0"/>
                <a:cs typeface="Times New Roman" panose="02020603050405020304" pitchFamily="18" charset="0"/>
              </a:rPr>
              <a:t> The staff of KSI have extensive experience in housing development and have support from others in the field through their skilled volunteer committee and board members. They include individuals with MCIP designation, CPAs, MBAs, and masters in urban and rural development. Their experience is deep and extensive in housing and community economic development. </a:t>
            </a:r>
            <a:r>
              <a:rPr lang="en-CA" sz="800" i="1" dirty="0">
                <a:effectLst/>
                <a:latin typeface="Calibri" panose="020F0502020204030204" pitchFamily="34" charset="0"/>
                <a:ea typeface="Calibri" panose="020F0502020204030204" pitchFamily="34" charset="0"/>
                <a:cs typeface="Times New Roman" panose="02020603050405020304" pitchFamily="18" charset="0"/>
              </a:rPr>
              <a:t>(Please see data room for staff and volunteer CVs/bios)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Robust Reporting and Impact Framework</a:t>
            </a:r>
            <a:r>
              <a:rPr lang="en-CA" sz="800" dirty="0">
                <a:effectLst/>
                <a:latin typeface="Calibri" panose="020F0502020204030204" pitchFamily="34" charset="0"/>
                <a:ea typeface="Calibri" panose="020F0502020204030204" pitchFamily="34" charset="0"/>
                <a:cs typeface="Times New Roman" panose="02020603050405020304" pitchFamily="18" charset="0"/>
              </a:rPr>
              <a:t>: KSI's commitment to tracking outcomes using recognized indicators (IRIS, SDGs) and employing software for managing and reporting outcomes ensures transparency and accountability. Annual reporting, including audited financial statements and impact reports, adds credibility. </a:t>
            </a:r>
            <a:r>
              <a:rPr lang="en-CA" sz="800" i="1" dirty="0">
                <a:effectLst/>
                <a:latin typeface="Calibri" panose="020F0502020204030204" pitchFamily="34" charset="0"/>
                <a:ea typeface="Calibri" panose="020F0502020204030204" pitchFamily="34" charset="0"/>
                <a:cs typeface="Times New Roman" panose="02020603050405020304" pitchFamily="18" charset="0"/>
              </a:rPr>
              <a:t>(Please refer to framework)</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900" b="1" dirty="0">
                <a:effectLst/>
                <a:latin typeface="Calibri" panose="020F0502020204030204" pitchFamily="34" charset="0"/>
                <a:ea typeface="Calibri" panose="020F0502020204030204" pitchFamily="34" charset="0"/>
                <a:cs typeface="Times New Roman" panose="02020603050405020304" pitchFamily="18" charset="0"/>
              </a:rPr>
              <a:t>Unique, Stable and Compelling Offering</a:t>
            </a:r>
            <a:r>
              <a:rPr lang="en-CA" sz="800" b="1" dirty="0">
                <a:effectLst/>
                <a:latin typeface="Calibri" panose="020F0502020204030204" pitchFamily="34" charset="0"/>
                <a:ea typeface="Calibri" panose="020F0502020204030204" pitchFamily="34" charset="0"/>
                <a:cs typeface="Times New Roman" panose="02020603050405020304" pitchFamily="18" charset="0"/>
              </a:rPr>
              <a:t>:</a:t>
            </a:r>
            <a:r>
              <a:rPr lang="en-CA" sz="800" dirty="0">
                <a:effectLst/>
                <a:latin typeface="Calibri" panose="020F0502020204030204" pitchFamily="34" charset="0"/>
                <a:ea typeface="Calibri" panose="020F0502020204030204" pitchFamily="34" charset="0"/>
                <a:cs typeface="Times New Roman" panose="02020603050405020304" pitchFamily="18" charset="0"/>
              </a:rPr>
              <a:t> KSI's combination of real estate development and lending experiences is distinctive, providing a comprehensive approach to social impact that few others in the Atlantic Region can replicate. Weathering various economic cycles and consistently delivering without any investor losses over two decades speaks volumes about their stability, adaptability, and ability to maximize impact.</a:t>
            </a:r>
          </a:p>
          <a:p>
            <a:pPr>
              <a:lnSpc>
                <a:spcPct val="107000"/>
              </a:lnSpc>
              <a:spcAft>
                <a:spcPts val="800"/>
              </a:spcAft>
            </a:pPr>
            <a:r>
              <a:rPr lang="en-CA" sz="800" dirty="0">
                <a:effectLst/>
                <a:latin typeface="Calibri" panose="020F0502020204030204" pitchFamily="34" charset="0"/>
                <a:ea typeface="Calibri" panose="020F0502020204030204" pitchFamily="34" charset="0"/>
                <a:cs typeface="Times New Roman" panose="02020603050405020304" pitchFamily="18" charset="0"/>
              </a:rPr>
              <a:t>Overall, the KSI Fund offers a compelling investment opportunity for those seeking both financial returns and social impact. Its holistic approach, experienced team, diverse financing strategies, and proven track record set it apart in the field of social finance and real estate development.</a:t>
            </a:r>
          </a:p>
        </p:txBody>
      </p:sp>
    </p:spTree>
    <p:extLst>
      <p:ext uri="{BB962C8B-B14F-4D97-AF65-F5344CB8AC3E}">
        <p14:creationId xmlns:p14="http://schemas.microsoft.com/office/powerpoint/2010/main" val="3384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19BD-9ED9-4DF1-8752-FE9B77EB8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80CD14C-4D27-4F16-B44F-FDE378C6B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BC993B5-320F-4555-9375-A84399FDB7E2}"/>
              </a:ext>
            </a:extLst>
          </p:cNvPr>
          <p:cNvSpPr>
            <a:spLocks noGrp="1"/>
          </p:cNvSpPr>
          <p:nvPr>
            <p:ph type="dt" sz="half" idx="10"/>
          </p:nvPr>
        </p:nvSpPr>
        <p:spPr/>
        <p:txBody>
          <a:bodyPr/>
          <a:lstStyle/>
          <a:p>
            <a:fld id="{2AF1F09D-62B5-4623-94A2-92099E443C3E}" type="datetime1">
              <a:rPr lang="en-CA" smtClean="0"/>
              <a:t>20-May-2024</a:t>
            </a:fld>
            <a:endParaRPr lang="en-CA"/>
          </a:p>
        </p:txBody>
      </p:sp>
      <p:sp>
        <p:nvSpPr>
          <p:cNvPr id="5" name="Footer Placeholder 4">
            <a:extLst>
              <a:ext uri="{FF2B5EF4-FFF2-40B4-BE49-F238E27FC236}">
                <a16:creationId xmlns:a16="http://schemas.microsoft.com/office/drawing/2014/main" id="{69F59373-7B34-4A94-A389-EE2ACC0FBD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8B9774-B794-4D48-A5B2-33C6260DFF31}"/>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3810497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07DC-65E9-4059-831B-71C79E4062F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FD875ED-8F84-4215-9A24-2114BD66C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D98040-E503-408B-9B05-1F86807ABC81}"/>
              </a:ext>
            </a:extLst>
          </p:cNvPr>
          <p:cNvSpPr>
            <a:spLocks noGrp="1"/>
          </p:cNvSpPr>
          <p:nvPr>
            <p:ph type="dt" sz="half" idx="10"/>
          </p:nvPr>
        </p:nvSpPr>
        <p:spPr/>
        <p:txBody>
          <a:bodyPr/>
          <a:lstStyle/>
          <a:p>
            <a:fld id="{895D2466-741E-4013-937C-707E51D6A167}" type="datetime1">
              <a:rPr lang="en-CA" smtClean="0"/>
              <a:t>20-May-2024</a:t>
            </a:fld>
            <a:endParaRPr lang="en-CA"/>
          </a:p>
        </p:txBody>
      </p:sp>
      <p:sp>
        <p:nvSpPr>
          <p:cNvPr id="5" name="Footer Placeholder 4">
            <a:extLst>
              <a:ext uri="{FF2B5EF4-FFF2-40B4-BE49-F238E27FC236}">
                <a16:creationId xmlns:a16="http://schemas.microsoft.com/office/drawing/2014/main" id="{3E50AE9A-8580-4329-A423-78FFD92954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D89365B-8256-4327-887B-066A9F46787A}"/>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29076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EF09F-CED1-4908-B8CC-FB0CA5D1D3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C5A93DC-9E57-4525-B95C-7572494573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6F21F1-35E6-403E-A242-3BCD241C20E0}"/>
              </a:ext>
            </a:extLst>
          </p:cNvPr>
          <p:cNvSpPr>
            <a:spLocks noGrp="1"/>
          </p:cNvSpPr>
          <p:nvPr>
            <p:ph type="dt" sz="half" idx="10"/>
          </p:nvPr>
        </p:nvSpPr>
        <p:spPr/>
        <p:txBody>
          <a:bodyPr/>
          <a:lstStyle/>
          <a:p>
            <a:fld id="{86D6736A-FD59-4548-B29D-13679C73A176}" type="datetime1">
              <a:rPr lang="en-CA" smtClean="0"/>
              <a:t>20-May-2024</a:t>
            </a:fld>
            <a:endParaRPr lang="en-CA"/>
          </a:p>
        </p:txBody>
      </p:sp>
      <p:sp>
        <p:nvSpPr>
          <p:cNvPr id="5" name="Footer Placeholder 4">
            <a:extLst>
              <a:ext uri="{FF2B5EF4-FFF2-40B4-BE49-F238E27FC236}">
                <a16:creationId xmlns:a16="http://schemas.microsoft.com/office/drawing/2014/main" id="{DB0AE807-A84D-49B6-8D0D-139BC424B3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FD5171D-1C44-42D0-8336-5687C4226C2A}"/>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327273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0042A-D854-4065-B32F-E1ACB63096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FB304F4-744B-4168-B775-C7A08A8106CF}"/>
              </a:ext>
            </a:extLst>
          </p:cNvPr>
          <p:cNvSpPr>
            <a:spLocks noGrp="1"/>
          </p:cNvSpPr>
          <p:nvPr>
            <p:ph type="dt" sz="half" idx="10"/>
          </p:nvPr>
        </p:nvSpPr>
        <p:spPr/>
        <p:txBody>
          <a:bodyPr/>
          <a:lstStyle/>
          <a:p>
            <a:fld id="{9E1A800A-9F96-49CE-83D7-CDF0BCBC89E7}" type="datetime1">
              <a:rPr lang="en-CA" smtClean="0"/>
              <a:t>20-May-2024</a:t>
            </a:fld>
            <a:endParaRPr lang="en-CA"/>
          </a:p>
        </p:txBody>
      </p:sp>
      <p:sp>
        <p:nvSpPr>
          <p:cNvPr id="5" name="Footer Placeholder 4">
            <a:extLst>
              <a:ext uri="{FF2B5EF4-FFF2-40B4-BE49-F238E27FC236}">
                <a16:creationId xmlns:a16="http://schemas.microsoft.com/office/drawing/2014/main" id="{5F3390E3-B83A-4BA5-9B79-FBABC6D322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B9A8E0-127D-4CFA-81E5-FCFF26694801}"/>
              </a:ext>
            </a:extLst>
          </p:cNvPr>
          <p:cNvSpPr>
            <a:spLocks noGrp="1"/>
          </p:cNvSpPr>
          <p:nvPr>
            <p:ph type="sldNum" sz="quarter" idx="12"/>
          </p:nvPr>
        </p:nvSpPr>
        <p:spPr/>
        <p:txBody>
          <a:bodyPr/>
          <a:lstStyle/>
          <a:p>
            <a:fld id="{2DEFE07B-AFA4-4A34-A296-13958DE77504}" type="slidenum">
              <a:rPr lang="en-CA" smtClean="0"/>
              <a:pPr/>
              <a:t>‹#›</a:t>
            </a:fld>
            <a:endParaRPr lang="en-CA" dirty="0"/>
          </a:p>
        </p:txBody>
      </p:sp>
      <p:pic>
        <p:nvPicPr>
          <p:cNvPr id="8" name="Picture 7">
            <a:extLst>
              <a:ext uri="{FF2B5EF4-FFF2-40B4-BE49-F238E27FC236}">
                <a16:creationId xmlns:a16="http://schemas.microsoft.com/office/drawing/2014/main" id="{60E94830-4014-4DEE-87A6-48A9C68D8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8422"/>
            <a:ext cx="2254928" cy="1267704"/>
          </a:xfrm>
          <a:prstGeom prst="rect">
            <a:avLst/>
          </a:prstGeom>
        </p:spPr>
      </p:pic>
    </p:spTree>
    <p:extLst>
      <p:ext uri="{BB962C8B-B14F-4D97-AF65-F5344CB8AC3E}">
        <p14:creationId xmlns:p14="http://schemas.microsoft.com/office/powerpoint/2010/main" val="174134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B7E4-D581-4FD6-B481-DBF1E4E67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8A8385E-9ED4-46B1-988B-DEB48D006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783F6-B22C-42D0-B8F5-22CBC3AD777C}"/>
              </a:ext>
            </a:extLst>
          </p:cNvPr>
          <p:cNvSpPr>
            <a:spLocks noGrp="1"/>
          </p:cNvSpPr>
          <p:nvPr>
            <p:ph type="dt" sz="half" idx="10"/>
          </p:nvPr>
        </p:nvSpPr>
        <p:spPr/>
        <p:txBody>
          <a:bodyPr/>
          <a:lstStyle/>
          <a:p>
            <a:fld id="{6DE8CFCC-6DB6-4DDA-B5A8-11501E626846}" type="datetime1">
              <a:rPr lang="en-CA" smtClean="0"/>
              <a:t>20-May-2024</a:t>
            </a:fld>
            <a:endParaRPr lang="en-CA"/>
          </a:p>
        </p:txBody>
      </p:sp>
      <p:sp>
        <p:nvSpPr>
          <p:cNvPr id="5" name="Footer Placeholder 4">
            <a:extLst>
              <a:ext uri="{FF2B5EF4-FFF2-40B4-BE49-F238E27FC236}">
                <a16:creationId xmlns:a16="http://schemas.microsoft.com/office/drawing/2014/main" id="{3E25DDDD-5124-4D6C-9625-B7877CF5D6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997BBE-AD4B-40BE-8D7C-603E49275508}"/>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5077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DC80-0867-4728-8DC7-52B551FFAD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BA38B9D-929D-4B76-B1E4-7EF5F3F6A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4F1DECE-1AB9-41B7-A603-AD05FD2770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889AEB4-A1BE-41E9-B843-04F394AAAEDD}"/>
              </a:ext>
            </a:extLst>
          </p:cNvPr>
          <p:cNvSpPr>
            <a:spLocks noGrp="1"/>
          </p:cNvSpPr>
          <p:nvPr>
            <p:ph type="dt" sz="half" idx="10"/>
          </p:nvPr>
        </p:nvSpPr>
        <p:spPr/>
        <p:txBody>
          <a:bodyPr/>
          <a:lstStyle/>
          <a:p>
            <a:fld id="{B1D33DBC-7339-490D-A817-A2659ABAC677}" type="datetime1">
              <a:rPr lang="en-CA" smtClean="0"/>
              <a:t>20-May-2024</a:t>
            </a:fld>
            <a:endParaRPr lang="en-CA"/>
          </a:p>
        </p:txBody>
      </p:sp>
      <p:sp>
        <p:nvSpPr>
          <p:cNvPr id="6" name="Footer Placeholder 5">
            <a:extLst>
              <a:ext uri="{FF2B5EF4-FFF2-40B4-BE49-F238E27FC236}">
                <a16:creationId xmlns:a16="http://schemas.microsoft.com/office/drawing/2014/main" id="{9E4F743D-F859-4C1B-850A-2D1B4B377C0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3FE8E9A-8329-4B16-9270-0B2ADC22C46D}"/>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11385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B01F-4081-424F-A4CC-EEDB50BB9D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BE61D90-591A-4658-918C-4E7F2DCE66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73EEC-B160-442D-B33E-69EF86137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28B8608-FE67-4B79-A37D-0CF3F6093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65A4A-F9DE-42AA-B4DC-38F613B590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906A940-0AA0-4E29-BC32-1330AA0C6F17}"/>
              </a:ext>
            </a:extLst>
          </p:cNvPr>
          <p:cNvSpPr>
            <a:spLocks noGrp="1"/>
          </p:cNvSpPr>
          <p:nvPr>
            <p:ph type="dt" sz="half" idx="10"/>
          </p:nvPr>
        </p:nvSpPr>
        <p:spPr/>
        <p:txBody>
          <a:bodyPr/>
          <a:lstStyle/>
          <a:p>
            <a:fld id="{CD4D1D6C-C2E5-49A0-816B-4F9398151F02}" type="datetime1">
              <a:rPr lang="en-CA" smtClean="0"/>
              <a:t>20-May-2024</a:t>
            </a:fld>
            <a:endParaRPr lang="en-CA"/>
          </a:p>
        </p:txBody>
      </p:sp>
      <p:sp>
        <p:nvSpPr>
          <p:cNvPr id="8" name="Footer Placeholder 7">
            <a:extLst>
              <a:ext uri="{FF2B5EF4-FFF2-40B4-BE49-F238E27FC236}">
                <a16:creationId xmlns:a16="http://schemas.microsoft.com/office/drawing/2014/main" id="{FF08F8BE-9361-4011-B73E-4CEA68CDC03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79D50BD-6957-4210-80BE-905A25BAD302}"/>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53563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D5A-8FC3-451F-894D-CD90AF1555D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955B7C5-3078-4E2A-80CB-82BE52E38D1C}"/>
              </a:ext>
            </a:extLst>
          </p:cNvPr>
          <p:cNvSpPr>
            <a:spLocks noGrp="1"/>
          </p:cNvSpPr>
          <p:nvPr>
            <p:ph type="dt" sz="half" idx="10"/>
          </p:nvPr>
        </p:nvSpPr>
        <p:spPr/>
        <p:txBody>
          <a:bodyPr/>
          <a:lstStyle/>
          <a:p>
            <a:fld id="{8F3AA1E6-FDCE-469E-A686-383CAFFB9A6D}" type="datetime1">
              <a:rPr lang="en-CA" smtClean="0"/>
              <a:t>20-May-2024</a:t>
            </a:fld>
            <a:endParaRPr lang="en-CA"/>
          </a:p>
        </p:txBody>
      </p:sp>
      <p:sp>
        <p:nvSpPr>
          <p:cNvPr id="4" name="Footer Placeholder 3">
            <a:extLst>
              <a:ext uri="{FF2B5EF4-FFF2-40B4-BE49-F238E27FC236}">
                <a16:creationId xmlns:a16="http://schemas.microsoft.com/office/drawing/2014/main" id="{3CE51D4E-8C09-43F1-84A7-FF679D87049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91BDB06-B11F-4F2E-A671-7C6793A19181}"/>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81674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BA72C0-B071-4B11-9FB3-FB7D801996B2}"/>
              </a:ext>
            </a:extLst>
          </p:cNvPr>
          <p:cNvSpPr>
            <a:spLocks noGrp="1"/>
          </p:cNvSpPr>
          <p:nvPr>
            <p:ph type="dt" sz="half" idx="10"/>
          </p:nvPr>
        </p:nvSpPr>
        <p:spPr/>
        <p:txBody>
          <a:bodyPr/>
          <a:lstStyle/>
          <a:p>
            <a:fld id="{9B164B65-938F-4EE2-B9C3-DA9B4E1B048F}" type="datetime1">
              <a:rPr lang="en-CA" smtClean="0"/>
              <a:t>20-May-2024</a:t>
            </a:fld>
            <a:endParaRPr lang="en-CA"/>
          </a:p>
        </p:txBody>
      </p:sp>
      <p:sp>
        <p:nvSpPr>
          <p:cNvPr id="3" name="Footer Placeholder 2">
            <a:extLst>
              <a:ext uri="{FF2B5EF4-FFF2-40B4-BE49-F238E27FC236}">
                <a16:creationId xmlns:a16="http://schemas.microsoft.com/office/drawing/2014/main" id="{86D04781-41BA-4B32-95DE-EB036D3B134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370C1F9-321C-430D-85FD-FDFBC7FC6B1B}"/>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42666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F1BA-EF86-4E7E-A480-D862756C6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07FDB78-8373-4ADF-82C6-8B0610A263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0249EB9-8609-4FE7-8D5C-C34D5C9C3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9C9AD-CEFA-403D-BFFD-1CDCE759F2EB}"/>
              </a:ext>
            </a:extLst>
          </p:cNvPr>
          <p:cNvSpPr>
            <a:spLocks noGrp="1"/>
          </p:cNvSpPr>
          <p:nvPr>
            <p:ph type="dt" sz="half" idx="10"/>
          </p:nvPr>
        </p:nvSpPr>
        <p:spPr/>
        <p:txBody>
          <a:bodyPr/>
          <a:lstStyle/>
          <a:p>
            <a:fld id="{6E92081C-FD35-44F9-AFE2-DBA4209C51DB}" type="datetime1">
              <a:rPr lang="en-CA" smtClean="0"/>
              <a:t>20-May-2024</a:t>
            </a:fld>
            <a:endParaRPr lang="en-CA"/>
          </a:p>
        </p:txBody>
      </p:sp>
      <p:sp>
        <p:nvSpPr>
          <p:cNvPr id="6" name="Footer Placeholder 5">
            <a:extLst>
              <a:ext uri="{FF2B5EF4-FFF2-40B4-BE49-F238E27FC236}">
                <a16:creationId xmlns:a16="http://schemas.microsoft.com/office/drawing/2014/main" id="{4E761029-22E2-472A-A024-C26077F96BE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67E3D23-F887-4794-A5B9-BC12EDE5040E}"/>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7698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9D42-467F-4E4E-9CDE-0EC3E3442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BE0D4F4-D4EF-4BB5-BF02-B6478519D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DF46387-F20D-4C47-A5E6-E4A947CA3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E54AED-B1B5-4D4A-8D04-74AB35F64F5A}"/>
              </a:ext>
            </a:extLst>
          </p:cNvPr>
          <p:cNvSpPr>
            <a:spLocks noGrp="1"/>
          </p:cNvSpPr>
          <p:nvPr>
            <p:ph type="dt" sz="half" idx="10"/>
          </p:nvPr>
        </p:nvSpPr>
        <p:spPr/>
        <p:txBody>
          <a:bodyPr/>
          <a:lstStyle/>
          <a:p>
            <a:fld id="{40C0C2B3-F344-44FD-B0C4-96A6D16F30EF}" type="datetime1">
              <a:rPr lang="en-CA" smtClean="0"/>
              <a:t>20-May-2024</a:t>
            </a:fld>
            <a:endParaRPr lang="en-CA"/>
          </a:p>
        </p:txBody>
      </p:sp>
      <p:sp>
        <p:nvSpPr>
          <p:cNvPr id="6" name="Footer Placeholder 5">
            <a:extLst>
              <a:ext uri="{FF2B5EF4-FFF2-40B4-BE49-F238E27FC236}">
                <a16:creationId xmlns:a16="http://schemas.microsoft.com/office/drawing/2014/main" id="{4835A4D6-9B57-42B0-96F9-FA43A44E2C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B229878-41BA-4732-8E7D-6C6A3890D955}"/>
              </a:ext>
            </a:extLst>
          </p:cNvPr>
          <p:cNvSpPr>
            <a:spLocks noGrp="1"/>
          </p:cNvSpPr>
          <p:nvPr>
            <p:ph type="sldNum" sz="quarter" idx="12"/>
          </p:nvPr>
        </p:nvSpPr>
        <p:spPr/>
        <p:txBody>
          <a:bodyPr/>
          <a:lstStyle/>
          <a:p>
            <a:fld id="{2DEFE07B-AFA4-4A34-A296-13958DE77504}" type="slidenum">
              <a:rPr lang="en-CA" smtClean="0"/>
              <a:t>‹#›</a:t>
            </a:fld>
            <a:endParaRPr lang="en-CA"/>
          </a:p>
        </p:txBody>
      </p:sp>
    </p:spTree>
    <p:extLst>
      <p:ext uri="{BB962C8B-B14F-4D97-AF65-F5344CB8AC3E}">
        <p14:creationId xmlns:p14="http://schemas.microsoft.com/office/powerpoint/2010/main" val="250282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E3B3-99CB-46D5-8095-B1210581B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D9D701-6C42-42FC-AEE0-E14ED3EE0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C547CD-1126-4F09-BF5D-17CC33A2C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11E2E-94E0-4659-8F51-F7BFAFE66F4E}" type="datetime1">
              <a:rPr lang="en-CA" smtClean="0"/>
              <a:t>20-May-2024</a:t>
            </a:fld>
            <a:endParaRPr lang="en-CA"/>
          </a:p>
        </p:txBody>
      </p:sp>
      <p:sp>
        <p:nvSpPr>
          <p:cNvPr id="5" name="Footer Placeholder 4">
            <a:extLst>
              <a:ext uri="{FF2B5EF4-FFF2-40B4-BE49-F238E27FC236}">
                <a16:creationId xmlns:a16="http://schemas.microsoft.com/office/drawing/2014/main" id="{DA853EF9-34E0-44A9-AE28-6E4E90253F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7CEB1B8-F866-487E-96E5-5A17760F5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FE07B-AFA4-4A34-A296-13958DE77504}" type="slidenum">
              <a:rPr lang="en-CA" smtClean="0"/>
              <a:t>‹#›</a:t>
            </a:fld>
            <a:endParaRPr lang="en-CA"/>
          </a:p>
        </p:txBody>
      </p:sp>
    </p:spTree>
    <p:extLst>
      <p:ext uri="{BB962C8B-B14F-4D97-AF65-F5344CB8AC3E}">
        <p14:creationId xmlns:p14="http://schemas.microsoft.com/office/powerpoint/2010/main" val="1454290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f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emf"/><Relationship Id="rId4" Type="http://schemas.openxmlformats.org/officeDocument/2006/relationships/image" Target="../media/image14.png"/><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09FB-CF23-4632-9280-FCE8AA957C13}"/>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9DAA49FB-B90A-4E5D-B784-DE145ADE46FE}"/>
              </a:ext>
            </a:extLst>
          </p:cNvPr>
          <p:cNvSpPr>
            <a:spLocks noGrp="1"/>
          </p:cNvSpPr>
          <p:nvPr>
            <p:ph type="subTitle" idx="1"/>
          </p:nvPr>
        </p:nvSpPr>
        <p:spPr/>
        <p:txBody>
          <a:bodyPr/>
          <a:lstStyle/>
          <a:p>
            <a:endParaRPr lang="en-CA"/>
          </a:p>
        </p:txBody>
      </p:sp>
      <p:pic>
        <p:nvPicPr>
          <p:cNvPr id="6" name="Picture 5">
            <a:extLst>
              <a:ext uri="{FF2B5EF4-FFF2-40B4-BE49-F238E27FC236}">
                <a16:creationId xmlns:a16="http://schemas.microsoft.com/office/drawing/2014/main" id="{A7BFF5E1-7077-4B7F-B9A0-4D47E7215C3E}"/>
              </a:ext>
            </a:extLst>
          </p:cNvPr>
          <p:cNvPicPr>
            <a:picLocks noChangeAspect="1"/>
          </p:cNvPicPr>
          <p:nvPr/>
        </p:nvPicPr>
        <p:blipFill rotWithShape="1">
          <a:blip r:embed="rId2"/>
          <a:srcRect l="16456" t="23333" r="20485" b="13916"/>
          <a:stretch/>
        </p:blipFill>
        <p:spPr>
          <a:xfrm>
            <a:off x="342693" y="391743"/>
            <a:ext cx="10852048" cy="6074513"/>
          </a:xfrm>
          <a:prstGeom prst="rect">
            <a:avLst/>
          </a:prstGeom>
        </p:spPr>
      </p:pic>
    </p:spTree>
    <p:extLst>
      <p:ext uri="{BB962C8B-B14F-4D97-AF65-F5344CB8AC3E}">
        <p14:creationId xmlns:p14="http://schemas.microsoft.com/office/powerpoint/2010/main" val="77338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6C1382-65BE-4C8B-BE22-DFA4B629DA2A}"/>
              </a:ext>
            </a:extLst>
          </p:cNvPr>
          <p:cNvSpPr>
            <a:spLocks noGrp="1"/>
          </p:cNvSpPr>
          <p:nvPr>
            <p:ph type="sldNum" sz="quarter" idx="12"/>
          </p:nvPr>
        </p:nvSpPr>
        <p:spPr/>
        <p:txBody>
          <a:bodyPr/>
          <a:lstStyle/>
          <a:p>
            <a:fld id="{2DEFE07B-AFA4-4A34-A296-13958DE77504}" type="slidenum">
              <a:rPr lang="en-CA" smtClean="0"/>
              <a:pPr/>
              <a:t>10</a:t>
            </a:fld>
            <a:endParaRPr lang="en-CA" dirty="0"/>
          </a:p>
        </p:txBody>
      </p:sp>
      <p:pic>
        <p:nvPicPr>
          <p:cNvPr id="11" name="Picture 10">
            <a:extLst>
              <a:ext uri="{FF2B5EF4-FFF2-40B4-BE49-F238E27FC236}">
                <a16:creationId xmlns:a16="http://schemas.microsoft.com/office/drawing/2014/main" id="{41154264-B395-405B-B2E4-256B958166C8}"/>
              </a:ext>
            </a:extLst>
          </p:cNvPr>
          <p:cNvPicPr>
            <a:picLocks noChangeAspect="1"/>
          </p:cNvPicPr>
          <p:nvPr/>
        </p:nvPicPr>
        <p:blipFill>
          <a:blip r:embed="rId3"/>
          <a:stretch>
            <a:fillRect/>
          </a:stretch>
        </p:blipFill>
        <p:spPr>
          <a:xfrm>
            <a:off x="200304" y="419941"/>
            <a:ext cx="6448425" cy="3848100"/>
          </a:xfrm>
          <a:prstGeom prst="rect">
            <a:avLst/>
          </a:prstGeom>
        </p:spPr>
      </p:pic>
      <p:sp>
        <p:nvSpPr>
          <p:cNvPr id="2" name="TextBox 1">
            <a:extLst>
              <a:ext uri="{FF2B5EF4-FFF2-40B4-BE49-F238E27FC236}">
                <a16:creationId xmlns:a16="http://schemas.microsoft.com/office/drawing/2014/main" id="{B17C1133-1531-43B2-BE5A-9CED17ADED59}"/>
              </a:ext>
            </a:extLst>
          </p:cNvPr>
          <p:cNvSpPr txBox="1"/>
          <p:nvPr/>
        </p:nvSpPr>
        <p:spPr>
          <a:xfrm>
            <a:off x="634182" y="4496586"/>
            <a:ext cx="6014547" cy="1477328"/>
          </a:xfrm>
          <a:prstGeom prst="rect">
            <a:avLst/>
          </a:prstGeom>
          <a:noFill/>
        </p:spPr>
        <p:txBody>
          <a:bodyPr wrap="square" rtlCol="0">
            <a:spAutoFit/>
          </a:bodyPr>
          <a:lstStyle/>
          <a:p>
            <a:r>
              <a:rPr lang="en-US" b="1" dirty="0">
                <a:solidFill>
                  <a:srgbClr val="00B050"/>
                </a:solidFill>
              </a:rPr>
              <a:t>A minimum of 95% of our funds will be put towards</a:t>
            </a:r>
            <a:r>
              <a:rPr lang="en-US" sz="1200" dirty="0"/>
              <a:t> financing affordable housing and the development of spaces that will support non-profit organizations. This strategic focus is designed to fulfill the desperate need for affordable housing and to enhance the capacity of non-profits to serve communities effectively. </a:t>
            </a:r>
          </a:p>
          <a:p>
            <a:endParaRPr lang="en-US" sz="1200" dirty="0"/>
          </a:p>
          <a:p>
            <a:r>
              <a:rPr lang="en-US" sz="1100" i="1" dirty="0"/>
              <a:t>* Our current percentage is 80% housing to 20% enterprise, which is changing monthly as loans continue to be made for housing projects.</a:t>
            </a:r>
            <a:endParaRPr lang="en-CA" sz="1050" i="1" dirty="0"/>
          </a:p>
        </p:txBody>
      </p:sp>
      <p:pic>
        <p:nvPicPr>
          <p:cNvPr id="9" name="Picture 8">
            <a:extLst>
              <a:ext uri="{FF2B5EF4-FFF2-40B4-BE49-F238E27FC236}">
                <a16:creationId xmlns:a16="http://schemas.microsoft.com/office/drawing/2014/main" id="{19913313-FFE6-46D3-9AA6-97431A995362}"/>
              </a:ext>
            </a:extLst>
          </p:cNvPr>
          <p:cNvPicPr>
            <a:picLocks noChangeAspect="1"/>
          </p:cNvPicPr>
          <p:nvPr/>
        </p:nvPicPr>
        <p:blipFill rotWithShape="1">
          <a:blip r:embed="rId4"/>
          <a:srcRect l="-202" t="601" r="38430" b="89424"/>
          <a:stretch/>
        </p:blipFill>
        <p:spPr>
          <a:xfrm>
            <a:off x="6919547" y="230197"/>
            <a:ext cx="2884328" cy="609938"/>
          </a:xfrm>
          <a:prstGeom prst="rect">
            <a:avLst/>
          </a:prstGeom>
        </p:spPr>
      </p:pic>
      <p:sp>
        <p:nvSpPr>
          <p:cNvPr id="10" name="TextBox 9">
            <a:extLst>
              <a:ext uri="{FF2B5EF4-FFF2-40B4-BE49-F238E27FC236}">
                <a16:creationId xmlns:a16="http://schemas.microsoft.com/office/drawing/2014/main" id="{9287A92F-202B-4264-82D1-E5AC526785E0}"/>
              </a:ext>
            </a:extLst>
          </p:cNvPr>
          <p:cNvSpPr txBox="1"/>
          <p:nvPr/>
        </p:nvSpPr>
        <p:spPr>
          <a:xfrm>
            <a:off x="7161301" y="759976"/>
            <a:ext cx="4763606" cy="5370701"/>
          </a:xfrm>
          <a:prstGeom prst="rect">
            <a:avLst/>
          </a:prstGeom>
          <a:noFill/>
        </p:spPr>
        <p:txBody>
          <a:bodyPr wrap="square" rtlCol="0">
            <a:spAutoFit/>
          </a:bodyPr>
          <a:lstStyle/>
          <a:p>
            <a:r>
              <a:rPr lang="en-US" sz="1200" b="1" dirty="0"/>
              <a:t>The rationale for focusing on housing</a:t>
            </a:r>
          </a:p>
          <a:p>
            <a:endParaRPr lang="en-US" sz="1200" dirty="0"/>
          </a:p>
          <a:p>
            <a:r>
              <a:rPr lang="en-US" sz="1100" b="1" dirty="0"/>
              <a:t>Loss of housing units due to rising costs:</a:t>
            </a:r>
          </a:p>
          <a:p>
            <a:r>
              <a:rPr lang="en-CA" sz="1100" dirty="0"/>
              <a:t>The past five years have seen a significant decline in New Brunswick’s (NB) free market affordable housing inventory, as demand from immigration has enabled landlords to increase rents. In that period, NB lost 8,000 affordable units, those renting for under $1,000 per month.</a:t>
            </a:r>
          </a:p>
          <a:p>
            <a:endParaRPr lang="en-CA" sz="1100" dirty="0"/>
          </a:p>
          <a:p>
            <a:r>
              <a:rPr lang="en-CA" sz="1100" b="1" dirty="0"/>
              <a:t>Increase waiting lists for subsidized housing:</a:t>
            </a:r>
          </a:p>
          <a:p>
            <a:r>
              <a:rPr lang="en-CA" sz="1100" dirty="0"/>
              <a:t>The sharp contrast between the demand for and the supply of subsidized housing is highlighted by the 11,000 individuals on waiting lists. This indicates not only the scarcity of affordable options but also points to systemic issues that need to be addressed through multiple means: legislation  (rent control), increased capital subsidies and rent subsidies, increased investment in trades, and innovation in housing design.</a:t>
            </a:r>
          </a:p>
          <a:p>
            <a:endParaRPr lang="en-CA" sz="1100" dirty="0"/>
          </a:p>
          <a:p>
            <a:r>
              <a:rPr lang="en-CA" sz="1100" b="1" dirty="0"/>
              <a:t>Visibility of homelessness:</a:t>
            </a:r>
          </a:p>
          <a:p>
            <a:r>
              <a:rPr lang="en-CA" sz="1100" dirty="0"/>
              <a:t>The emergence of tent encampments in urban areas, sheltering more than 700 people, is a clear and visible sign of a housing emergency. These temporary settlements are symptomatic of a broader societal issue that requires immediate and sustainable action.</a:t>
            </a:r>
          </a:p>
          <a:p>
            <a:endParaRPr lang="en-CA" sz="1100" dirty="0"/>
          </a:p>
          <a:p>
            <a:r>
              <a:rPr lang="en-CA" sz="1100" b="1" dirty="0"/>
              <a:t>Developer needs:</a:t>
            </a:r>
          </a:p>
          <a:p>
            <a:r>
              <a:rPr lang="en-CA" sz="1100" dirty="0"/>
              <a:t>Developers are faced with major financing gaps. One, banks, credit unions, and government do not provide financing for property acquisition and only a portion of pre-development. Two, once a project is approved by the government, and often there are at least two levels of government, the developer will wait for a couple of months for financing to start, and generally it is based on reimbursement of expenses. Three, due to holdbacks, as the project progresses, cash flow becomes an issue. </a:t>
            </a:r>
            <a:r>
              <a:rPr lang="en-CA" sz="1100" dirty="0" err="1"/>
              <a:t>Kaléidoscope</a:t>
            </a:r>
            <a:r>
              <a:rPr lang="en-CA" sz="1100" dirty="0"/>
              <a:t> provides this property acquisition, pre-development, and construction bridge financing. </a:t>
            </a:r>
          </a:p>
        </p:txBody>
      </p:sp>
      <p:sp>
        <p:nvSpPr>
          <p:cNvPr id="12" name="Isosceles Triangle 11">
            <a:extLst>
              <a:ext uri="{FF2B5EF4-FFF2-40B4-BE49-F238E27FC236}">
                <a16:creationId xmlns:a16="http://schemas.microsoft.com/office/drawing/2014/main" id="{F363DE6F-387F-4025-9E0D-94FB2619ADD8}"/>
              </a:ext>
            </a:extLst>
          </p:cNvPr>
          <p:cNvSpPr/>
          <p:nvPr/>
        </p:nvSpPr>
        <p:spPr>
          <a:xfrm rot="5400000">
            <a:off x="6942352" y="1145805"/>
            <a:ext cx="207390" cy="23050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Isosceles Triangle 12">
            <a:extLst>
              <a:ext uri="{FF2B5EF4-FFF2-40B4-BE49-F238E27FC236}">
                <a16:creationId xmlns:a16="http://schemas.microsoft.com/office/drawing/2014/main" id="{42947E2D-DC75-4AAD-9D8B-3FEC08B167A2}"/>
              </a:ext>
            </a:extLst>
          </p:cNvPr>
          <p:cNvSpPr/>
          <p:nvPr/>
        </p:nvSpPr>
        <p:spPr>
          <a:xfrm rot="5400000">
            <a:off x="6942352" y="2153321"/>
            <a:ext cx="207390" cy="23050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Isosceles Triangle 13">
            <a:extLst>
              <a:ext uri="{FF2B5EF4-FFF2-40B4-BE49-F238E27FC236}">
                <a16:creationId xmlns:a16="http://schemas.microsoft.com/office/drawing/2014/main" id="{C3FB01B2-F047-4F81-840C-64442825C595}"/>
              </a:ext>
            </a:extLst>
          </p:cNvPr>
          <p:cNvSpPr/>
          <p:nvPr/>
        </p:nvSpPr>
        <p:spPr>
          <a:xfrm rot="5400000">
            <a:off x="6942352" y="3489376"/>
            <a:ext cx="207390" cy="23050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Isosceles Triangle 14">
            <a:extLst>
              <a:ext uri="{FF2B5EF4-FFF2-40B4-BE49-F238E27FC236}">
                <a16:creationId xmlns:a16="http://schemas.microsoft.com/office/drawing/2014/main" id="{C404E83F-B140-4342-940D-F2802D69A5C3}"/>
              </a:ext>
            </a:extLst>
          </p:cNvPr>
          <p:cNvSpPr/>
          <p:nvPr/>
        </p:nvSpPr>
        <p:spPr>
          <a:xfrm rot="5400000">
            <a:off x="6942352" y="4495482"/>
            <a:ext cx="207390" cy="23050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705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B3FD6-F1BB-4870-B3D2-F32F3AF1B38B}"/>
              </a:ext>
            </a:extLst>
          </p:cNvPr>
          <p:cNvSpPr>
            <a:spLocks noGrp="1"/>
          </p:cNvSpPr>
          <p:nvPr>
            <p:ph type="sldNum" sz="quarter" idx="12"/>
          </p:nvPr>
        </p:nvSpPr>
        <p:spPr>
          <a:xfrm>
            <a:off x="8806419" y="6495559"/>
            <a:ext cx="2743200" cy="365125"/>
          </a:xfrm>
        </p:spPr>
        <p:txBody>
          <a:bodyPr/>
          <a:lstStyle/>
          <a:p>
            <a:fld id="{2DEFE07B-AFA4-4A34-A296-13958DE77504}" type="slidenum">
              <a:rPr lang="en-CA" smtClean="0"/>
              <a:pPr/>
              <a:t>11</a:t>
            </a:fld>
            <a:endParaRPr lang="en-CA" dirty="0"/>
          </a:p>
        </p:txBody>
      </p:sp>
      <p:pic>
        <p:nvPicPr>
          <p:cNvPr id="6" name="Picture 5">
            <a:extLst>
              <a:ext uri="{FF2B5EF4-FFF2-40B4-BE49-F238E27FC236}">
                <a16:creationId xmlns:a16="http://schemas.microsoft.com/office/drawing/2014/main" id="{F04B832F-981C-40E4-89DD-B39F355033FD}"/>
              </a:ext>
            </a:extLst>
          </p:cNvPr>
          <p:cNvPicPr>
            <a:picLocks noChangeAspect="1"/>
          </p:cNvPicPr>
          <p:nvPr/>
        </p:nvPicPr>
        <p:blipFill>
          <a:blip r:embed="rId2"/>
          <a:stretch>
            <a:fillRect/>
          </a:stretch>
        </p:blipFill>
        <p:spPr>
          <a:xfrm>
            <a:off x="3153748" y="394896"/>
            <a:ext cx="3305175" cy="1495425"/>
          </a:xfrm>
          <a:prstGeom prst="rect">
            <a:avLst/>
          </a:prstGeom>
        </p:spPr>
      </p:pic>
      <p:sp>
        <p:nvSpPr>
          <p:cNvPr id="8" name="Isosceles Triangle 7">
            <a:extLst>
              <a:ext uri="{FF2B5EF4-FFF2-40B4-BE49-F238E27FC236}">
                <a16:creationId xmlns:a16="http://schemas.microsoft.com/office/drawing/2014/main" id="{6F17CFDF-C362-4D53-822A-3024879C832B}"/>
              </a:ext>
            </a:extLst>
          </p:cNvPr>
          <p:cNvSpPr/>
          <p:nvPr/>
        </p:nvSpPr>
        <p:spPr>
          <a:xfrm rot="5400000">
            <a:off x="208064" y="533942"/>
            <a:ext cx="2884602" cy="2606511"/>
          </a:xfrm>
          <a:prstGeom prst="triangle">
            <a:avLst>
              <a:gd name="adj" fmla="val 51634"/>
            </a:avLst>
          </a:prstGeom>
          <a:no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E1462CAE-3E9A-463E-A41A-F29F84D8168D}"/>
              </a:ext>
            </a:extLst>
          </p:cNvPr>
          <p:cNvSpPr txBox="1"/>
          <p:nvPr/>
        </p:nvSpPr>
        <p:spPr>
          <a:xfrm>
            <a:off x="507869" y="1369542"/>
            <a:ext cx="1767303" cy="1015663"/>
          </a:xfrm>
          <a:prstGeom prst="rect">
            <a:avLst/>
          </a:prstGeom>
          <a:noFill/>
        </p:spPr>
        <p:txBody>
          <a:bodyPr wrap="square" rtlCol="0">
            <a:spAutoFit/>
          </a:bodyPr>
          <a:lstStyle/>
          <a:p>
            <a:r>
              <a:rPr lang="en-US" sz="2000" b="1" dirty="0"/>
              <a:t>Members investing </a:t>
            </a:r>
            <a:r>
              <a:rPr lang="en-US" sz="2000" dirty="0"/>
              <a:t>in members</a:t>
            </a:r>
            <a:endParaRPr lang="en-CA" sz="2000" dirty="0"/>
          </a:p>
        </p:txBody>
      </p:sp>
      <p:pic>
        <p:nvPicPr>
          <p:cNvPr id="11" name="Picture 10">
            <a:extLst>
              <a:ext uri="{FF2B5EF4-FFF2-40B4-BE49-F238E27FC236}">
                <a16:creationId xmlns:a16="http://schemas.microsoft.com/office/drawing/2014/main" id="{E837200A-9FCD-4120-A08C-607E1C45CE53}"/>
              </a:ext>
            </a:extLst>
          </p:cNvPr>
          <p:cNvPicPr>
            <a:picLocks noChangeAspect="1"/>
          </p:cNvPicPr>
          <p:nvPr/>
        </p:nvPicPr>
        <p:blipFill rotWithShape="1">
          <a:blip r:embed="rId3">
            <a:extLst>
              <a:ext uri="{28A0092B-C50C-407E-A947-70E740481C1C}">
                <a14:useLocalDpi xmlns:a14="http://schemas.microsoft.com/office/drawing/2010/main" val="0"/>
              </a:ext>
            </a:extLst>
          </a:blip>
          <a:srcRect l="12338" r="16479" b="17235"/>
          <a:stretch/>
        </p:blipFill>
        <p:spPr>
          <a:xfrm>
            <a:off x="3720557" y="1877374"/>
            <a:ext cx="6781014" cy="35510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8BD74C32-9474-4016-911E-FEB1E297C767}"/>
              </a:ext>
            </a:extLst>
          </p:cNvPr>
          <p:cNvPicPr>
            <a:picLocks noChangeAspect="1"/>
          </p:cNvPicPr>
          <p:nvPr/>
        </p:nvPicPr>
        <p:blipFill rotWithShape="1">
          <a:blip r:embed="rId4">
            <a:extLst>
              <a:ext uri="{28A0092B-C50C-407E-A947-70E740481C1C}">
                <a14:useLocalDpi xmlns:a14="http://schemas.microsoft.com/office/drawing/2010/main" val="0"/>
              </a:ext>
            </a:extLst>
          </a:blip>
          <a:srcRect l="9139" t="13471" r="7131" b="14236"/>
          <a:stretch/>
        </p:blipFill>
        <p:spPr>
          <a:xfrm rot="1157015">
            <a:off x="9688925" y="3524112"/>
            <a:ext cx="1805339" cy="2356049"/>
          </a:xfrm>
          <a:prstGeom prst="rect">
            <a:avLst/>
          </a:prstGeom>
        </p:spPr>
      </p:pic>
      <p:sp>
        <p:nvSpPr>
          <p:cNvPr id="16" name="Arrow: Curved Up 15">
            <a:extLst>
              <a:ext uri="{FF2B5EF4-FFF2-40B4-BE49-F238E27FC236}">
                <a16:creationId xmlns:a16="http://schemas.microsoft.com/office/drawing/2014/main" id="{BF80CE7A-9C3D-4B6F-A7F3-193A9D8CCC7B}"/>
              </a:ext>
            </a:extLst>
          </p:cNvPr>
          <p:cNvSpPr/>
          <p:nvPr/>
        </p:nvSpPr>
        <p:spPr>
          <a:xfrm rot="362572">
            <a:off x="6638015" y="5447299"/>
            <a:ext cx="5425036" cy="1066039"/>
          </a:xfrm>
          <a:prstGeom prst="curvedUpArrow">
            <a:avLst>
              <a:gd name="adj1" fmla="val 25000"/>
              <a:gd name="adj2" fmla="val 50000"/>
              <a:gd name="adj3" fmla="val 333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7" name="TextBox 16">
            <a:extLst>
              <a:ext uri="{FF2B5EF4-FFF2-40B4-BE49-F238E27FC236}">
                <a16:creationId xmlns:a16="http://schemas.microsoft.com/office/drawing/2014/main" id="{FE376341-1B34-4532-B989-AD4B6231A31D}"/>
              </a:ext>
            </a:extLst>
          </p:cNvPr>
          <p:cNvSpPr txBox="1"/>
          <p:nvPr/>
        </p:nvSpPr>
        <p:spPr>
          <a:xfrm>
            <a:off x="3865075" y="5789004"/>
            <a:ext cx="3459902" cy="646331"/>
          </a:xfrm>
          <a:prstGeom prst="rect">
            <a:avLst/>
          </a:prstGeom>
          <a:noFill/>
        </p:spPr>
        <p:txBody>
          <a:bodyPr wrap="square" rtlCol="0">
            <a:spAutoFit/>
          </a:bodyPr>
          <a:lstStyle/>
          <a:p>
            <a:r>
              <a:rPr lang="en-US" dirty="0"/>
              <a:t>Money invested is already tagged to support two projects in NB</a:t>
            </a:r>
            <a:endParaRPr lang="en-CA" dirty="0"/>
          </a:p>
        </p:txBody>
      </p:sp>
    </p:spTree>
    <p:extLst>
      <p:ext uri="{BB962C8B-B14F-4D97-AF65-F5344CB8AC3E}">
        <p14:creationId xmlns:p14="http://schemas.microsoft.com/office/powerpoint/2010/main" val="288663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0B78E-FCD3-4EDD-B3BC-65D50EF41F32}"/>
              </a:ext>
            </a:extLst>
          </p:cNvPr>
          <p:cNvSpPr>
            <a:spLocks noGrp="1"/>
          </p:cNvSpPr>
          <p:nvPr>
            <p:ph type="sldNum" sz="quarter" idx="12"/>
          </p:nvPr>
        </p:nvSpPr>
        <p:spPr/>
        <p:txBody>
          <a:bodyPr/>
          <a:lstStyle/>
          <a:p>
            <a:fld id="{2DEFE07B-AFA4-4A34-A296-13958DE77504}" type="slidenum">
              <a:rPr lang="en-CA" smtClean="0"/>
              <a:pPr/>
              <a:t>12</a:t>
            </a:fld>
            <a:endParaRPr lang="en-CA" dirty="0"/>
          </a:p>
        </p:txBody>
      </p:sp>
      <p:pic>
        <p:nvPicPr>
          <p:cNvPr id="5" name="Picture 4">
            <a:extLst>
              <a:ext uri="{FF2B5EF4-FFF2-40B4-BE49-F238E27FC236}">
                <a16:creationId xmlns:a16="http://schemas.microsoft.com/office/drawing/2014/main" id="{2C008882-EA5C-4C21-942F-3D4CF8149B9B}"/>
              </a:ext>
            </a:extLst>
          </p:cNvPr>
          <p:cNvPicPr>
            <a:picLocks noChangeAspect="1"/>
          </p:cNvPicPr>
          <p:nvPr/>
        </p:nvPicPr>
        <p:blipFill>
          <a:blip r:embed="rId2"/>
          <a:stretch>
            <a:fillRect/>
          </a:stretch>
        </p:blipFill>
        <p:spPr>
          <a:xfrm>
            <a:off x="226244" y="-77410"/>
            <a:ext cx="6699038" cy="2851026"/>
          </a:xfrm>
          <a:prstGeom prst="rect">
            <a:avLst/>
          </a:prstGeom>
        </p:spPr>
      </p:pic>
      <p:sp>
        <p:nvSpPr>
          <p:cNvPr id="8" name="Isosceles Triangle 7">
            <a:extLst>
              <a:ext uri="{FF2B5EF4-FFF2-40B4-BE49-F238E27FC236}">
                <a16:creationId xmlns:a16="http://schemas.microsoft.com/office/drawing/2014/main" id="{5CBB1E4F-DE35-418B-B75E-713524F2C590}"/>
              </a:ext>
            </a:extLst>
          </p:cNvPr>
          <p:cNvSpPr/>
          <p:nvPr/>
        </p:nvSpPr>
        <p:spPr>
          <a:xfrm rot="5400000">
            <a:off x="2543937" y="3159275"/>
            <a:ext cx="125505" cy="11654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Isosceles Triangle 8">
            <a:extLst>
              <a:ext uri="{FF2B5EF4-FFF2-40B4-BE49-F238E27FC236}">
                <a16:creationId xmlns:a16="http://schemas.microsoft.com/office/drawing/2014/main" id="{96EDA416-C085-48C5-AAB8-446F65AC16E2}"/>
              </a:ext>
            </a:extLst>
          </p:cNvPr>
          <p:cNvSpPr/>
          <p:nvPr/>
        </p:nvSpPr>
        <p:spPr>
          <a:xfrm rot="5400000">
            <a:off x="2543937" y="3608092"/>
            <a:ext cx="125505" cy="11654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27DC9DEA-7FED-4DD3-B04A-9BC167584299}"/>
              </a:ext>
            </a:extLst>
          </p:cNvPr>
          <p:cNvSpPr/>
          <p:nvPr/>
        </p:nvSpPr>
        <p:spPr>
          <a:xfrm rot="5400000">
            <a:off x="2543937" y="5029907"/>
            <a:ext cx="125505" cy="11654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Isosceles Triangle 10">
            <a:extLst>
              <a:ext uri="{FF2B5EF4-FFF2-40B4-BE49-F238E27FC236}">
                <a16:creationId xmlns:a16="http://schemas.microsoft.com/office/drawing/2014/main" id="{6CB91DC8-AA90-46A7-AE48-CE268DC1D0A0}"/>
              </a:ext>
            </a:extLst>
          </p:cNvPr>
          <p:cNvSpPr/>
          <p:nvPr/>
        </p:nvSpPr>
        <p:spPr>
          <a:xfrm rot="5400000">
            <a:off x="2543937" y="4305751"/>
            <a:ext cx="125505" cy="11654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43228C89-7925-4FA8-9459-5610B15A0FC0}"/>
              </a:ext>
            </a:extLst>
          </p:cNvPr>
          <p:cNvSpPr txBox="1"/>
          <p:nvPr/>
        </p:nvSpPr>
        <p:spPr>
          <a:xfrm>
            <a:off x="2966824" y="3032476"/>
            <a:ext cx="8491751" cy="2908489"/>
          </a:xfrm>
          <a:prstGeom prst="rect">
            <a:avLst/>
          </a:prstGeom>
          <a:noFill/>
        </p:spPr>
        <p:txBody>
          <a:bodyPr wrap="square" rtlCol="0">
            <a:spAutoFit/>
          </a:bodyPr>
          <a:lstStyle/>
          <a:p>
            <a:r>
              <a:rPr lang="en-US" sz="1600" b="1" dirty="0"/>
              <a:t>Term: </a:t>
            </a:r>
            <a:r>
              <a:rPr lang="en-US" sz="1600" dirty="0"/>
              <a:t>7-year standard</a:t>
            </a:r>
          </a:p>
          <a:p>
            <a:endParaRPr lang="en-US" sz="1300" dirty="0"/>
          </a:p>
          <a:p>
            <a:r>
              <a:rPr lang="en-US" sz="1600" b="1" dirty="0"/>
              <a:t>Interest Rate and the Blend: </a:t>
            </a:r>
            <a:r>
              <a:rPr lang="en-US" sz="1600" dirty="0"/>
              <a:t>we are looking to blend out at an average of 3.5%, so we can have higher and lower rates</a:t>
            </a:r>
          </a:p>
          <a:p>
            <a:endParaRPr lang="en-US" sz="1600" dirty="0"/>
          </a:p>
          <a:p>
            <a:r>
              <a:rPr lang="en-US" sz="1600" b="1" dirty="0"/>
              <a:t>Interest Payment Structure</a:t>
            </a:r>
            <a:r>
              <a:rPr lang="en-US" sz="1600" dirty="0"/>
              <a:t>: Interest on the loan will be paid annually, rather than compounded and paid out at term. </a:t>
            </a:r>
          </a:p>
          <a:p>
            <a:endParaRPr lang="en-US" sz="1300" dirty="0"/>
          </a:p>
          <a:p>
            <a:r>
              <a:rPr lang="en-US" sz="1600" b="1" dirty="0"/>
              <a:t>Shared Risk: </a:t>
            </a:r>
            <a:r>
              <a:rPr lang="en-US" sz="1600" dirty="0"/>
              <a:t>we ensure equitable treatment of investors. This means no single investor bears precedence over another. </a:t>
            </a:r>
            <a:r>
              <a:rPr lang="en-US" sz="1600" i="1" dirty="0"/>
              <a:t>(in 25 years, no investor has lost money)</a:t>
            </a:r>
          </a:p>
          <a:p>
            <a:endParaRPr lang="en-US" sz="1300" dirty="0"/>
          </a:p>
          <a:p>
            <a:r>
              <a:rPr lang="en-US" sz="1600" b="1" dirty="0"/>
              <a:t>Loan agreement: </a:t>
            </a:r>
            <a:r>
              <a:rPr lang="en-US" sz="1600" dirty="0"/>
              <a:t>the deal is formalized with a loan agreement and promissory note. </a:t>
            </a:r>
          </a:p>
        </p:txBody>
      </p:sp>
      <p:pic>
        <p:nvPicPr>
          <p:cNvPr id="2" name="Picture 1">
            <a:extLst>
              <a:ext uri="{FF2B5EF4-FFF2-40B4-BE49-F238E27FC236}">
                <a16:creationId xmlns:a16="http://schemas.microsoft.com/office/drawing/2014/main" id="{8D281DC8-3DD4-4FE4-BB5A-1A21E4082F87}"/>
              </a:ext>
            </a:extLst>
          </p:cNvPr>
          <p:cNvPicPr>
            <a:picLocks noChangeAspect="1"/>
          </p:cNvPicPr>
          <p:nvPr/>
        </p:nvPicPr>
        <p:blipFill>
          <a:blip r:embed="rId3"/>
          <a:stretch>
            <a:fillRect/>
          </a:stretch>
        </p:blipFill>
        <p:spPr>
          <a:xfrm>
            <a:off x="2527939" y="5887204"/>
            <a:ext cx="140220" cy="146317"/>
          </a:xfrm>
          <a:prstGeom prst="rect">
            <a:avLst/>
          </a:prstGeom>
        </p:spPr>
      </p:pic>
      <p:sp>
        <p:nvSpPr>
          <p:cNvPr id="6" name="Isosceles Triangle 5">
            <a:extLst>
              <a:ext uri="{FF2B5EF4-FFF2-40B4-BE49-F238E27FC236}">
                <a16:creationId xmlns:a16="http://schemas.microsoft.com/office/drawing/2014/main" id="{7900F38E-381C-49BD-B8F7-93C932814BDC}"/>
              </a:ext>
            </a:extLst>
          </p:cNvPr>
          <p:cNvSpPr>
            <a:spLocks/>
          </p:cNvSpPr>
          <p:nvPr/>
        </p:nvSpPr>
        <p:spPr>
          <a:xfrm>
            <a:off x="3831543" y="103347"/>
            <a:ext cx="3007407" cy="2544603"/>
          </a:xfrm>
          <a:prstGeom prst="triangle">
            <a:avLst>
              <a:gd name="adj" fmla="val 48039"/>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b" anchorCtr="1">
            <a:noAutofit/>
          </a:bodyPr>
          <a:lstStyle/>
          <a:p>
            <a:pPr algn="ctr"/>
            <a:r>
              <a:rPr lang="en-US" sz="2400" dirty="0">
                <a:solidFill>
                  <a:schemeClr val="tx1"/>
                </a:solidFill>
              </a:rPr>
              <a:t>Our Investment Offering </a:t>
            </a:r>
            <a:endParaRPr lang="en-CA" sz="2400" dirty="0">
              <a:solidFill>
                <a:schemeClr val="tx1"/>
              </a:solidFill>
            </a:endParaRPr>
          </a:p>
        </p:txBody>
      </p:sp>
    </p:spTree>
    <p:extLst>
      <p:ext uri="{BB962C8B-B14F-4D97-AF65-F5344CB8AC3E}">
        <p14:creationId xmlns:p14="http://schemas.microsoft.com/office/powerpoint/2010/main" val="333505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6B15F1-4916-4A05-AEB7-B9008EFEF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351" y="-49898"/>
            <a:ext cx="8589922" cy="4649535"/>
          </a:xfrm>
          <a:prstGeom prst="rect">
            <a:avLst/>
          </a:prstGeom>
        </p:spPr>
      </p:pic>
      <p:sp>
        <p:nvSpPr>
          <p:cNvPr id="3" name="Slide Number Placeholder 2">
            <a:extLst>
              <a:ext uri="{FF2B5EF4-FFF2-40B4-BE49-F238E27FC236}">
                <a16:creationId xmlns:a16="http://schemas.microsoft.com/office/drawing/2014/main" id="{6B999698-80BB-4D92-B3C6-6D47427E27E3}"/>
              </a:ext>
            </a:extLst>
          </p:cNvPr>
          <p:cNvSpPr>
            <a:spLocks noGrp="1"/>
          </p:cNvSpPr>
          <p:nvPr>
            <p:ph type="sldNum" sz="quarter" idx="12"/>
          </p:nvPr>
        </p:nvSpPr>
        <p:spPr/>
        <p:txBody>
          <a:bodyPr/>
          <a:lstStyle/>
          <a:p>
            <a:fld id="{2DEFE07B-AFA4-4A34-A296-13958DE77504}" type="slidenum">
              <a:rPr lang="en-CA" smtClean="0"/>
              <a:pPr/>
              <a:t>13</a:t>
            </a:fld>
            <a:endParaRPr lang="en-CA" dirty="0"/>
          </a:p>
        </p:txBody>
      </p:sp>
      <p:pic>
        <p:nvPicPr>
          <p:cNvPr id="14" name="Picture 13">
            <a:extLst>
              <a:ext uri="{FF2B5EF4-FFF2-40B4-BE49-F238E27FC236}">
                <a16:creationId xmlns:a16="http://schemas.microsoft.com/office/drawing/2014/main" id="{33ABAF8F-7B07-4D4F-8DC2-56FBB4BAA719}"/>
              </a:ext>
            </a:extLst>
          </p:cNvPr>
          <p:cNvPicPr>
            <a:picLocks noChangeAspect="1"/>
          </p:cNvPicPr>
          <p:nvPr/>
        </p:nvPicPr>
        <p:blipFill>
          <a:blip r:embed="rId3"/>
          <a:stretch>
            <a:fillRect/>
          </a:stretch>
        </p:blipFill>
        <p:spPr>
          <a:xfrm>
            <a:off x="0" y="0"/>
            <a:ext cx="3019425" cy="3524250"/>
          </a:xfrm>
          <a:prstGeom prst="rect">
            <a:avLst/>
          </a:prstGeom>
        </p:spPr>
      </p:pic>
      <p:sp>
        <p:nvSpPr>
          <p:cNvPr id="8" name="TextBox 7">
            <a:extLst>
              <a:ext uri="{FF2B5EF4-FFF2-40B4-BE49-F238E27FC236}">
                <a16:creationId xmlns:a16="http://schemas.microsoft.com/office/drawing/2014/main" id="{4AD3363C-CB27-4311-88D4-8FC74ED60A24}"/>
              </a:ext>
            </a:extLst>
          </p:cNvPr>
          <p:cNvSpPr txBox="1"/>
          <p:nvPr/>
        </p:nvSpPr>
        <p:spPr>
          <a:xfrm>
            <a:off x="2140170" y="2618113"/>
            <a:ext cx="1013011" cy="461665"/>
          </a:xfrm>
          <a:prstGeom prst="rect">
            <a:avLst/>
          </a:prstGeom>
          <a:noFill/>
        </p:spPr>
        <p:txBody>
          <a:bodyPr wrap="square" rtlCol="0">
            <a:spAutoFit/>
          </a:bodyPr>
          <a:lstStyle/>
          <a:p>
            <a:pPr algn="ctr"/>
            <a:r>
              <a:rPr lang="en-US" sz="1200" b="1" dirty="0"/>
              <a:t>Outcome Goals</a:t>
            </a:r>
            <a:endParaRPr lang="en-CA" sz="1200" b="1" dirty="0"/>
          </a:p>
        </p:txBody>
      </p:sp>
      <p:sp>
        <p:nvSpPr>
          <p:cNvPr id="11" name="TextBox 10">
            <a:extLst>
              <a:ext uri="{FF2B5EF4-FFF2-40B4-BE49-F238E27FC236}">
                <a16:creationId xmlns:a16="http://schemas.microsoft.com/office/drawing/2014/main" id="{CD284439-1C70-4AE3-A684-576D602544C4}"/>
              </a:ext>
            </a:extLst>
          </p:cNvPr>
          <p:cNvSpPr txBox="1"/>
          <p:nvPr/>
        </p:nvSpPr>
        <p:spPr>
          <a:xfrm>
            <a:off x="2241672" y="3846186"/>
            <a:ext cx="1013011" cy="461665"/>
          </a:xfrm>
          <a:prstGeom prst="rect">
            <a:avLst/>
          </a:prstGeom>
          <a:noFill/>
        </p:spPr>
        <p:txBody>
          <a:bodyPr wrap="square" rtlCol="0">
            <a:spAutoFit/>
          </a:bodyPr>
          <a:lstStyle/>
          <a:p>
            <a:pPr algn="ctr"/>
            <a:r>
              <a:rPr lang="en-US" sz="1200" b="1" dirty="0"/>
              <a:t>Key IRIS+</a:t>
            </a:r>
          </a:p>
          <a:p>
            <a:pPr algn="ctr"/>
            <a:r>
              <a:rPr lang="en-US" sz="1200" b="1" dirty="0"/>
              <a:t>Indicators</a:t>
            </a:r>
            <a:endParaRPr lang="en-CA" sz="1200" b="1" dirty="0"/>
          </a:p>
        </p:txBody>
      </p:sp>
      <p:sp>
        <p:nvSpPr>
          <p:cNvPr id="12" name="TextBox 11">
            <a:extLst>
              <a:ext uri="{FF2B5EF4-FFF2-40B4-BE49-F238E27FC236}">
                <a16:creationId xmlns:a16="http://schemas.microsoft.com/office/drawing/2014/main" id="{6FA0AE61-CD06-4C35-9C4A-D77B425E7EF2}"/>
              </a:ext>
            </a:extLst>
          </p:cNvPr>
          <p:cNvSpPr txBox="1"/>
          <p:nvPr/>
        </p:nvSpPr>
        <p:spPr>
          <a:xfrm>
            <a:off x="2140170" y="5305091"/>
            <a:ext cx="1216017" cy="646331"/>
          </a:xfrm>
          <a:prstGeom prst="rect">
            <a:avLst/>
          </a:prstGeom>
          <a:noFill/>
        </p:spPr>
        <p:txBody>
          <a:bodyPr wrap="square" rtlCol="0">
            <a:spAutoFit/>
          </a:bodyPr>
          <a:lstStyle/>
          <a:p>
            <a:pPr algn="ctr"/>
            <a:r>
              <a:rPr lang="en-US" sz="1200" b="1" dirty="0"/>
              <a:t>UN Sustainable Development Goals</a:t>
            </a:r>
            <a:endParaRPr lang="en-CA" sz="1200" b="1" dirty="0"/>
          </a:p>
        </p:txBody>
      </p:sp>
      <p:sp>
        <p:nvSpPr>
          <p:cNvPr id="15" name="TextBox 14">
            <a:extLst>
              <a:ext uri="{FF2B5EF4-FFF2-40B4-BE49-F238E27FC236}">
                <a16:creationId xmlns:a16="http://schemas.microsoft.com/office/drawing/2014/main" id="{97ED6201-9A3A-4420-9E76-15670E2F8AED}"/>
              </a:ext>
            </a:extLst>
          </p:cNvPr>
          <p:cNvSpPr txBox="1"/>
          <p:nvPr/>
        </p:nvSpPr>
        <p:spPr>
          <a:xfrm>
            <a:off x="375982" y="4019393"/>
            <a:ext cx="1530074" cy="923330"/>
          </a:xfrm>
          <a:prstGeom prst="rect">
            <a:avLst/>
          </a:prstGeom>
          <a:noFill/>
        </p:spPr>
        <p:txBody>
          <a:bodyPr wrap="square" rtlCol="0">
            <a:spAutoFit/>
          </a:bodyPr>
          <a:lstStyle/>
          <a:p>
            <a:r>
              <a:rPr lang="en-US" b="1" dirty="0"/>
              <a:t>What we report to our investors.</a:t>
            </a:r>
            <a:endParaRPr lang="en-CA" b="1" dirty="0"/>
          </a:p>
        </p:txBody>
      </p:sp>
      <p:pic>
        <p:nvPicPr>
          <p:cNvPr id="5" name="Picture 4">
            <a:extLst>
              <a:ext uri="{FF2B5EF4-FFF2-40B4-BE49-F238E27FC236}">
                <a16:creationId xmlns:a16="http://schemas.microsoft.com/office/drawing/2014/main" id="{8DE53087-6B55-4AFE-B25B-6BEC33B0E678}"/>
              </a:ext>
            </a:extLst>
          </p:cNvPr>
          <p:cNvPicPr>
            <a:picLocks noChangeAspect="1"/>
          </p:cNvPicPr>
          <p:nvPr/>
        </p:nvPicPr>
        <p:blipFill rotWithShape="1">
          <a:blip r:embed="rId4"/>
          <a:srcRect l="7276" r="61614"/>
          <a:stretch/>
        </p:blipFill>
        <p:spPr>
          <a:xfrm>
            <a:off x="3355041" y="-52528"/>
            <a:ext cx="3248305" cy="6459268"/>
          </a:xfrm>
          <a:prstGeom prst="rect">
            <a:avLst/>
          </a:prstGeom>
        </p:spPr>
      </p:pic>
      <p:pic>
        <p:nvPicPr>
          <p:cNvPr id="13" name="Picture 12">
            <a:extLst>
              <a:ext uri="{FF2B5EF4-FFF2-40B4-BE49-F238E27FC236}">
                <a16:creationId xmlns:a16="http://schemas.microsoft.com/office/drawing/2014/main" id="{5C4BE117-E825-4800-B0A4-4511A121E54E}"/>
              </a:ext>
            </a:extLst>
          </p:cNvPr>
          <p:cNvPicPr>
            <a:picLocks noChangeAspect="1"/>
          </p:cNvPicPr>
          <p:nvPr/>
        </p:nvPicPr>
        <p:blipFill rotWithShape="1">
          <a:blip r:embed="rId5"/>
          <a:srcRect l="14977" t="37152" r="51250" b="22707"/>
          <a:stretch/>
        </p:blipFill>
        <p:spPr>
          <a:xfrm>
            <a:off x="7417567" y="3429000"/>
            <a:ext cx="4117587" cy="2752928"/>
          </a:xfrm>
          <a:prstGeom prst="roundRect">
            <a:avLst/>
          </a:prstGeom>
          <a:ln w="19050">
            <a:solidFill>
              <a:schemeClr val="accent5">
                <a:lumMod val="20000"/>
                <a:lumOff val="80000"/>
              </a:schemeClr>
            </a:solidFill>
          </a:ln>
        </p:spPr>
      </p:pic>
    </p:spTree>
    <p:extLst>
      <p:ext uri="{BB962C8B-B14F-4D97-AF65-F5344CB8AC3E}">
        <p14:creationId xmlns:p14="http://schemas.microsoft.com/office/powerpoint/2010/main" val="352813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11F897-A0B2-4C7E-9D7D-F41A5C0F4F7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355756" y="944569"/>
            <a:ext cx="6010871" cy="3363481"/>
          </a:xfrm>
          <a:prstGeom prst="rect">
            <a:avLst/>
          </a:prstGeom>
          <a:solidFill>
            <a:schemeClr val="bg1"/>
          </a:solidFill>
          <a:ln>
            <a:solidFill>
              <a:schemeClr val="bg1"/>
            </a:solidFill>
          </a:ln>
        </p:spPr>
      </p:pic>
      <p:sp>
        <p:nvSpPr>
          <p:cNvPr id="3" name="Slide Number Placeholder 2">
            <a:extLst>
              <a:ext uri="{FF2B5EF4-FFF2-40B4-BE49-F238E27FC236}">
                <a16:creationId xmlns:a16="http://schemas.microsoft.com/office/drawing/2014/main" id="{28B0B263-0555-41BD-B06B-B6B4F2C8ECAB}"/>
              </a:ext>
            </a:extLst>
          </p:cNvPr>
          <p:cNvSpPr>
            <a:spLocks noGrp="1"/>
          </p:cNvSpPr>
          <p:nvPr>
            <p:ph type="sldNum" sz="quarter" idx="12"/>
          </p:nvPr>
        </p:nvSpPr>
        <p:spPr/>
        <p:txBody>
          <a:bodyPr/>
          <a:lstStyle/>
          <a:p>
            <a:fld id="{2DEFE07B-AFA4-4A34-A296-13958DE77504}" type="slidenum">
              <a:rPr lang="en-CA" smtClean="0"/>
              <a:pPr/>
              <a:t>14</a:t>
            </a:fld>
            <a:endParaRPr lang="en-CA" dirty="0"/>
          </a:p>
        </p:txBody>
      </p:sp>
      <p:sp>
        <p:nvSpPr>
          <p:cNvPr id="5" name="TextBox 4">
            <a:extLst>
              <a:ext uri="{FF2B5EF4-FFF2-40B4-BE49-F238E27FC236}">
                <a16:creationId xmlns:a16="http://schemas.microsoft.com/office/drawing/2014/main" id="{5C475F06-B884-4CEF-8F13-39405811778C}"/>
              </a:ext>
            </a:extLst>
          </p:cNvPr>
          <p:cNvSpPr txBox="1"/>
          <p:nvPr/>
        </p:nvSpPr>
        <p:spPr>
          <a:xfrm>
            <a:off x="403754" y="1227307"/>
            <a:ext cx="7073690" cy="4403385"/>
          </a:xfrm>
          <a:prstGeom prst="rect">
            <a:avLst/>
          </a:prstGeom>
          <a:noFill/>
        </p:spPr>
        <p:txBody>
          <a:bodyPr wrap="square">
            <a:spAutoFit/>
          </a:bodyPr>
          <a:lstStyle/>
          <a:p>
            <a:pPr>
              <a:lnSpc>
                <a:spcPct val="107000"/>
              </a:lnSpc>
              <a:spcAft>
                <a:spcPts val="800"/>
              </a:spcAft>
            </a:pPr>
            <a:r>
              <a:rPr lang="en-CA" sz="2800" b="1" dirty="0">
                <a:effectLst/>
                <a:latin typeface="Calibri" panose="020F0502020204030204" pitchFamily="34" charset="0"/>
                <a:ea typeface="Calibri" panose="020F0502020204030204" pitchFamily="34" charset="0"/>
                <a:cs typeface="Times New Roman" panose="02020603050405020304" pitchFamily="18" charset="0"/>
              </a:rPr>
              <a:t>Why an investment in KSI makes sense.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100% of your investment is based in NB. </a:t>
            </a:r>
          </a:p>
          <a:p>
            <a:pP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It is managed here, and goes to work here.</a:t>
            </a:r>
          </a:p>
          <a:p>
            <a:pPr>
              <a:lnSpc>
                <a:spcPct val="107000"/>
              </a:lnSpc>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We have a 25 year track record of community investment.</a:t>
            </a:r>
          </a:p>
          <a:p>
            <a:pPr>
              <a:lnSpc>
                <a:spcPct val="107000"/>
              </a:lnSpc>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We have 15 years experience as a developer.</a:t>
            </a:r>
          </a:p>
          <a:p>
            <a:pPr>
              <a:lnSpc>
                <a:spcPct val="107000"/>
              </a:lnSpc>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We report twice a year to investors using a robust impact methodology.</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Overall, the KSI Fund offers a compelling investment opportunity for those seeking both financial returns and social impact. Its holistic approach, experienced team, diverse financing strategies, and proven track record set it apart in the field of social finance and real estate development.</a:t>
            </a:r>
            <a:endParaRPr lang="en-CA" sz="1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67C49829-3617-4084-B4EC-67469F8256CA}"/>
              </a:ext>
            </a:extLst>
          </p:cNvPr>
          <p:cNvPicPr>
            <a:picLocks noChangeAspect="1"/>
          </p:cNvPicPr>
          <p:nvPr/>
        </p:nvPicPr>
        <p:blipFill>
          <a:blip r:embed="rId5"/>
          <a:stretch>
            <a:fillRect/>
          </a:stretch>
        </p:blipFill>
        <p:spPr>
          <a:xfrm>
            <a:off x="7124700" y="944569"/>
            <a:ext cx="2971800" cy="3590925"/>
          </a:xfrm>
          <a:prstGeom prst="rect">
            <a:avLst/>
          </a:prstGeom>
        </p:spPr>
      </p:pic>
    </p:spTree>
    <p:extLst>
      <p:ext uri="{BB962C8B-B14F-4D97-AF65-F5344CB8AC3E}">
        <p14:creationId xmlns:p14="http://schemas.microsoft.com/office/powerpoint/2010/main" val="186036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2CB44E-B0DD-4D7C-B777-D19DD631FE3C}"/>
              </a:ext>
            </a:extLst>
          </p:cNvPr>
          <p:cNvSpPr>
            <a:spLocks noGrp="1"/>
          </p:cNvSpPr>
          <p:nvPr>
            <p:ph type="sldNum" sz="quarter" idx="12"/>
          </p:nvPr>
        </p:nvSpPr>
        <p:spPr/>
        <p:txBody>
          <a:bodyPr/>
          <a:lstStyle/>
          <a:p>
            <a:fld id="{2DEFE07B-AFA4-4A34-A296-13958DE77504}" type="slidenum">
              <a:rPr lang="en-CA" smtClean="0"/>
              <a:pPr/>
              <a:t>15</a:t>
            </a:fld>
            <a:endParaRPr lang="en-CA" dirty="0"/>
          </a:p>
        </p:txBody>
      </p:sp>
      <p:pic>
        <p:nvPicPr>
          <p:cNvPr id="7" name="Picture 6">
            <a:extLst>
              <a:ext uri="{FF2B5EF4-FFF2-40B4-BE49-F238E27FC236}">
                <a16:creationId xmlns:a16="http://schemas.microsoft.com/office/drawing/2014/main" id="{1EDD1473-7DA2-4CAA-80BE-8F9FA3834CFA}"/>
              </a:ext>
            </a:extLst>
          </p:cNvPr>
          <p:cNvPicPr>
            <a:picLocks noChangeAspect="1"/>
          </p:cNvPicPr>
          <p:nvPr/>
        </p:nvPicPr>
        <p:blipFill>
          <a:blip r:embed="rId2"/>
          <a:stretch>
            <a:fillRect/>
          </a:stretch>
        </p:blipFill>
        <p:spPr>
          <a:xfrm>
            <a:off x="7986323" y="3006404"/>
            <a:ext cx="2971800" cy="1828800"/>
          </a:xfrm>
          <a:prstGeom prst="rect">
            <a:avLst/>
          </a:prstGeom>
        </p:spPr>
      </p:pic>
      <p:graphicFrame>
        <p:nvGraphicFramePr>
          <p:cNvPr id="10" name="Table 9">
            <a:extLst>
              <a:ext uri="{FF2B5EF4-FFF2-40B4-BE49-F238E27FC236}">
                <a16:creationId xmlns:a16="http://schemas.microsoft.com/office/drawing/2014/main" id="{141F3BFB-5B15-4462-9075-46481A7131DD}"/>
              </a:ext>
            </a:extLst>
          </p:cNvPr>
          <p:cNvGraphicFramePr>
            <a:graphicFrameLocks noGrp="1"/>
          </p:cNvGraphicFramePr>
          <p:nvPr>
            <p:extLst>
              <p:ext uri="{D42A27DB-BD31-4B8C-83A1-F6EECF244321}">
                <p14:modId xmlns:p14="http://schemas.microsoft.com/office/powerpoint/2010/main" val="3802178749"/>
              </p:ext>
            </p:extLst>
          </p:nvPr>
        </p:nvGraphicFramePr>
        <p:xfrm>
          <a:off x="2211340" y="1759890"/>
          <a:ext cx="2594713" cy="2737261"/>
        </p:xfrm>
        <a:graphic>
          <a:graphicData uri="http://schemas.openxmlformats.org/drawingml/2006/table">
            <a:tbl>
              <a:tblPr firstRow="1" firstCol="1" bandRow="1"/>
              <a:tblGrid>
                <a:gridCol w="2594713">
                  <a:extLst>
                    <a:ext uri="{9D8B030D-6E8A-4147-A177-3AD203B41FA5}">
                      <a16:colId xmlns:a16="http://schemas.microsoft.com/office/drawing/2014/main" val="2045989588"/>
                    </a:ext>
                  </a:extLst>
                </a:gridCol>
              </a:tblGrid>
              <a:tr h="29805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100" b="1" dirty="0">
                          <a:effectLst/>
                          <a:latin typeface="Calibri" panose="020F0502020204030204" pitchFamily="34" charset="0"/>
                          <a:ea typeface="Calibri" panose="020F0502020204030204" pitchFamily="34" charset="0"/>
                          <a:cs typeface="Times New Roman" panose="02020603050405020304" pitchFamily="18" charset="0"/>
                        </a:rPr>
                        <a:t>Incorporation, By-Laws, Letters Patent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04324366"/>
                  </a:ext>
                </a:extLst>
              </a:tr>
              <a:tr h="29805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100" b="1" dirty="0">
                          <a:effectLst/>
                          <a:latin typeface="Calibri" panose="020F0502020204030204" pitchFamily="34" charset="0"/>
                          <a:ea typeface="Calibri" panose="020F0502020204030204" pitchFamily="34" charset="0"/>
                          <a:cs typeface="Times New Roman" panose="02020603050405020304" pitchFamily="18" charset="0"/>
                        </a:rPr>
                        <a:t>Annual Reports, Impact Report, Video</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095628938"/>
                  </a:ext>
                </a:extLst>
              </a:tr>
              <a:tr h="29805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Board and Staff Bios and CVs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006942414"/>
                  </a:ext>
                </a:extLst>
              </a:tr>
              <a:tr h="298053">
                <a:tc>
                  <a:txBody>
                    <a:bodyPr/>
                    <a:lstStyle/>
                    <a:p>
                      <a:pPr algn="l">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Financial Model, Financial Statements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14848252"/>
                  </a:ext>
                </a:extLst>
              </a:tr>
              <a:tr h="311749">
                <a:tc>
                  <a:txBody>
                    <a:bodyPr/>
                    <a:lstStyle/>
                    <a:p>
                      <a:pPr algn="l">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Agreements – Investor and Loan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72660378"/>
                  </a:ext>
                </a:extLst>
              </a:tr>
              <a:tr h="311749">
                <a:tc>
                  <a:txBody>
                    <a:bodyPr/>
                    <a:lstStyle/>
                    <a:p>
                      <a:pPr algn="l">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Investor Pipeline</a:t>
                      </a:r>
                      <a:endParaRPr lang="en-CA"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354656267"/>
                  </a:ext>
                </a:extLst>
              </a:tr>
              <a:tr h="311749">
                <a:tc>
                  <a:txBody>
                    <a:bodyPr/>
                    <a:lstStyle/>
                    <a:p>
                      <a:pPr algn="l">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Loan Policies and Manuals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97191999"/>
                  </a:ext>
                </a:extLst>
              </a:tr>
              <a:tr h="311749">
                <a:tc>
                  <a:txBody>
                    <a:bodyPr/>
                    <a:lstStyle/>
                    <a:p>
                      <a:pPr algn="l">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Loans – Current and Pipeline</a:t>
                      </a:r>
                      <a:endParaRPr lang="en-CA"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9640180"/>
                  </a:ext>
                </a:extLst>
              </a:tr>
              <a:tr h="298053">
                <a:tc>
                  <a:txBody>
                    <a:bodyPr/>
                    <a:lstStyle/>
                    <a:p>
                      <a:pPr algn="l">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Supporting documents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85047805"/>
                  </a:ext>
                </a:extLst>
              </a:tr>
            </a:tbl>
          </a:graphicData>
        </a:graphic>
      </p:graphicFrame>
      <p:pic>
        <p:nvPicPr>
          <p:cNvPr id="12" name="Picture 11">
            <a:extLst>
              <a:ext uri="{FF2B5EF4-FFF2-40B4-BE49-F238E27FC236}">
                <a16:creationId xmlns:a16="http://schemas.microsoft.com/office/drawing/2014/main" id="{3BEB2022-CAE7-402D-BC01-EF4A94BE7865}"/>
              </a:ext>
            </a:extLst>
          </p:cNvPr>
          <p:cNvPicPr>
            <a:picLocks noChangeAspect="1"/>
          </p:cNvPicPr>
          <p:nvPr/>
        </p:nvPicPr>
        <p:blipFill>
          <a:blip r:embed="rId3"/>
          <a:stretch>
            <a:fillRect/>
          </a:stretch>
        </p:blipFill>
        <p:spPr>
          <a:xfrm>
            <a:off x="4806053" y="1382879"/>
            <a:ext cx="3076575" cy="3609975"/>
          </a:xfrm>
          <a:prstGeom prst="rect">
            <a:avLst/>
          </a:prstGeom>
        </p:spPr>
      </p:pic>
      <p:pic>
        <p:nvPicPr>
          <p:cNvPr id="4" name="Picture 3">
            <a:extLst>
              <a:ext uri="{FF2B5EF4-FFF2-40B4-BE49-F238E27FC236}">
                <a16:creationId xmlns:a16="http://schemas.microsoft.com/office/drawing/2014/main" id="{E49D5702-7A69-46F5-B773-38513F46BEF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8645" y="848413"/>
            <a:ext cx="1788786" cy="3986791"/>
          </a:xfrm>
          <a:prstGeom prst="rect">
            <a:avLst/>
          </a:prstGeom>
        </p:spPr>
      </p:pic>
      <p:sp>
        <p:nvSpPr>
          <p:cNvPr id="2" name="TextBox 1">
            <a:extLst>
              <a:ext uri="{FF2B5EF4-FFF2-40B4-BE49-F238E27FC236}">
                <a16:creationId xmlns:a16="http://schemas.microsoft.com/office/drawing/2014/main" id="{2849733A-80D8-412D-A024-E313DFB59788}"/>
              </a:ext>
            </a:extLst>
          </p:cNvPr>
          <p:cNvSpPr txBox="1"/>
          <p:nvPr/>
        </p:nvSpPr>
        <p:spPr>
          <a:xfrm>
            <a:off x="2211340" y="857938"/>
            <a:ext cx="2491018" cy="646331"/>
          </a:xfrm>
          <a:prstGeom prst="rect">
            <a:avLst/>
          </a:prstGeom>
          <a:noFill/>
        </p:spPr>
        <p:txBody>
          <a:bodyPr wrap="square" rtlCol="0">
            <a:spAutoFit/>
          </a:bodyPr>
          <a:lstStyle/>
          <a:p>
            <a:r>
              <a:rPr lang="en-US" dirty="0"/>
              <a:t>We can provide additional information.</a:t>
            </a:r>
            <a:endParaRPr lang="en-CA" dirty="0"/>
          </a:p>
        </p:txBody>
      </p:sp>
    </p:spTree>
    <p:extLst>
      <p:ext uri="{BB962C8B-B14F-4D97-AF65-F5344CB8AC3E}">
        <p14:creationId xmlns:p14="http://schemas.microsoft.com/office/powerpoint/2010/main" val="119761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6320A2-F3CF-4880-851E-C9107106367B}"/>
              </a:ext>
            </a:extLst>
          </p:cNvPr>
          <p:cNvSpPr>
            <a:spLocks noGrp="1"/>
          </p:cNvSpPr>
          <p:nvPr>
            <p:ph type="sldNum" sz="quarter" idx="12"/>
          </p:nvPr>
        </p:nvSpPr>
        <p:spPr/>
        <p:txBody>
          <a:bodyPr/>
          <a:lstStyle/>
          <a:p>
            <a:fld id="{2DEFE07B-AFA4-4A34-A296-13958DE77504}" type="slidenum">
              <a:rPr lang="en-CA" smtClean="0"/>
              <a:pPr/>
              <a:t>16</a:t>
            </a:fld>
            <a:endParaRPr lang="en-CA" dirty="0"/>
          </a:p>
        </p:txBody>
      </p:sp>
      <p:sp>
        <p:nvSpPr>
          <p:cNvPr id="7" name="TextBox 6">
            <a:extLst>
              <a:ext uri="{FF2B5EF4-FFF2-40B4-BE49-F238E27FC236}">
                <a16:creationId xmlns:a16="http://schemas.microsoft.com/office/drawing/2014/main" id="{ED075D4F-E732-4DC5-8DE2-B7774654D614}"/>
              </a:ext>
            </a:extLst>
          </p:cNvPr>
          <p:cNvSpPr txBox="1"/>
          <p:nvPr/>
        </p:nvSpPr>
        <p:spPr>
          <a:xfrm>
            <a:off x="3173506" y="499932"/>
            <a:ext cx="4258235" cy="5447645"/>
          </a:xfrm>
          <a:prstGeom prst="rect">
            <a:avLst/>
          </a:prstGeom>
          <a:noFill/>
        </p:spPr>
        <p:txBody>
          <a:bodyPr wrap="square">
            <a:spAutoFit/>
          </a:bodyPr>
          <a:lstStyle/>
          <a:p>
            <a:r>
              <a:rPr lang="en-US" sz="1200" b="1" dirty="0"/>
              <a:t>Seth Asimakos, BA, MSc</a:t>
            </a:r>
          </a:p>
          <a:p>
            <a:r>
              <a:rPr lang="en-US" sz="1200" dirty="0"/>
              <a:t>Co-Founder and CEO</a:t>
            </a:r>
          </a:p>
          <a:p>
            <a:r>
              <a:rPr lang="en-US" sz="1200" dirty="0"/>
              <a:t>Seth meets with the SF Team weekly to review the portfolio, discuss new applications, the capital available and the pipeline. He reviews final packages and signs off on agreements.</a:t>
            </a:r>
          </a:p>
          <a:p>
            <a:endParaRPr lang="en-US" sz="1200" dirty="0"/>
          </a:p>
          <a:p>
            <a:r>
              <a:rPr lang="en-US" sz="1200" b="1" dirty="0"/>
              <a:t>Guillermo Marroquin, B. Com, MSc, MBA</a:t>
            </a:r>
          </a:p>
          <a:p>
            <a:r>
              <a:rPr lang="en-US" sz="1200" dirty="0"/>
              <a:t>Financial &amp; Project Analyst</a:t>
            </a:r>
          </a:p>
          <a:p>
            <a:r>
              <a:rPr lang="en-US" sz="1200" dirty="0"/>
              <a:t>Guillermo receives and conducts due diligence on all incoming applications for BUILD NB, as well as supports the SF Team with enterprise applications.</a:t>
            </a:r>
          </a:p>
          <a:p>
            <a:endParaRPr lang="en-US" sz="1200" dirty="0"/>
          </a:p>
          <a:p>
            <a:r>
              <a:rPr lang="en-US" sz="1200" b="1" dirty="0"/>
              <a:t>Peggy Thompson</a:t>
            </a:r>
          </a:p>
          <a:p>
            <a:r>
              <a:rPr lang="en-US" sz="1200" dirty="0"/>
              <a:t>Social Finance Associate and Office Manager Peggy receives all non-housing applications, carries out due diligence processes all loan payments, and data entry and supports the SF Team.</a:t>
            </a:r>
          </a:p>
          <a:p>
            <a:endParaRPr lang="en-US" sz="1200" dirty="0"/>
          </a:p>
          <a:p>
            <a:r>
              <a:rPr lang="en-US" sz="1200" b="1" dirty="0"/>
              <a:t>Ray Hachey</a:t>
            </a:r>
          </a:p>
          <a:p>
            <a:r>
              <a:rPr lang="en-US" sz="1200" dirty="0"/>
              <a:t>Property Maintenance Manager</a:t>
            </a:r>
          </a:p>
          <a:p>
            <a:r>
              <a:rPr lang="en-US" sz="1200" dirty="0"/>
              <a:t>Ray supports the SF Team with his knowledge and experience in property management. He is brought into discuss new developments, manages our smaller renovation projects, and ensures preventive maintenance on our properties.</a:t>
            </a:r>
          </a:p>
          <a:p>
            <a:endParaRPr lang="en-US" sz="1200" dirty="0"/>
          </a:p>
          <a:p>
            <a:r>
              <a:rPr lang="en-US" sz="1200" b="1" dirty="0"/>
              <a:t>Diane Snelgrove, BA</a:t>
            </a:r>
          </a:p>
          <a:p>
            <a:r>
              <a:rPr lang="en-US" sz="1200" dirty="0"/>
              <a:t>Enterprising Women Coordinator</a:t>
            </a:r>
          </a:p>
          <a:p>
            <a:r>
              <a:rPr lang="en-US" sz="1200" dirty="0"/>
              <a:t>Diane provides support to enterprise-related loan applicants as they prepare for financing, both in Enterprising Women class and one-on-one.</a:t>
            </a:r>
            <a:endParaRPr lang="en-CA" sz="1200" dirty="0"/>
          </a:p>
        </p:txBody>
      </p:sp>
      <p:sp>
        <p:nvSpPr>
          <p:cNvPr id="9" name="TextBox 8">
            <a:extLst>
              <a:ext uri="{FF2B5EF4-FFF2-40B4-BE49-F238E27FC236}">
                <a16:creationId xmlns:a16="http://schemas.microsoft.com/office/drawing/2014/main" id="{DD2DAEE2-F3F2-400C-AB74-9868B374784C}"/>
              </a:ext>
            </a:extLst>
          </p:cNvPr>
          <p:cNvSpPr txBox="1"/>
          <p:nvPr/>
        </p:nvSpPr>
        <p:spPr>
          <a:xfrm>
            <a:off x="7593108" y="499932"/>
            <a:ext cx="4258234" cy="5632311"/>
          </a:xfrm>
          <a:prstGeom prst="rect">
            <a:avLst/>
          </a:prstGeom>
          <a:noFill/>
        </p:spPr>
        <p:txBody>
          <a:bodyPr wrap="square">
            <a:spAutoFit/>
          </a:bodyPr>
          <a:lstStyle/>
          <a:p>
            <a:r>
              <a:rPr lang="en-US" sz="1200" b="1" dirty="0"/>
              <a:t>Melissa Leighton, CPA, CA</a:t>
            </a:r>
          </a:p>
          <a:p>
            <a:r>
              <a:rPr lang="en-US" sz="1200" dirty="0"/>
              <a:t>Co-Founder of B and L Financial Services</a:t>
            </a:r>
          </a:p>
          <a:p>
            <a:r>
              <a:rPr lang="en-US" sz="1200" dirty="0"/>
              <a:t>Melissa is our CFO, who meets with our Treasurer Greg Powell, CPA, and Seth weekly to review AP. She also works to reconcile the loan portfolio with Peggy monthly and produces our monthly financial statements.</a:t>
            </a:r>
          </a:p>
          <a:p>
            <a:endParaRPr lang="en-US" sz="1200" dirty="0"/>
          </a:p>
          <a:p>
            <a:r>
              <a:rPr lang="en-US" sz="1200" b="1" dirty="0"/>
              <a:t>George Karaphillis, MBA</a:t>
            </a:r>
          </a:p>
          <a:p>
            <a:r>
              <a:rPr lang="en-US" sz="1200" dirty="0"/>
              <a:t>Retired Dean of the Business School at UCB</a:t>
            </a:r>
          </a:p>
          <a:p>
            <a:r>
              <a:rPr lang="en-US" sz="1200" dirty="0"/>
              <a:t>George Chairs our Loan Committee, bringing 50 years of</a:t>
            </a:r>
          </a:p>
          <a:p>
            <a:r>
              <a:rPr lang="en-US" sz="1200" dirty="0"/>
              <a:t>experience in community economic development, investment funds, and community-owned property.</a:t>
            </a:r>
          </a:p>
          <a:p>
            <a:endParaRPr lang="en-US" sz="1200" dirty="0"/>
          </a:p>
          <a:p>
            <a:r>
              <a:rPr lang="en-US" sz="1200" b="1" dirty="0"/>
              <a:t>Jody Kliffer, MCIP, MA</a:t>
            </a:r>
          </a:p>
          <a:p>
            <a:r>
              <a:rPr lang="en-US" sz="1200" dirty="0"/>
              <a:t>Envision Real Estate Development Manager </a:t>
            </a:r>
          </a:p>
          <a:p>
            <a:r>
              <a:rPr lang="en-US" sz="1200" dirty="0"/>
              <a:t>Jody sits on our Loan Committee, bringing a decade of experience in planning and development from the City of SJ and the SJ Land Bank.</a:t>
            </a:r>
          </a:p>
          <a:p>
            <a:endParaRPr lang="en-US" sz="1200" dirty="0"/>
          </a:p>
          <a:p>
            <a:r>
              <a:rPr lang="en-US" sz="1200" b="1" dirty="0" err="1"/>
              <a:t>Doyin</a:t>
            </a:r>
            <a:r>
              <a:rPr lang="en-US" sz="1200" b="1" dirty="0"/>
              <a:t> </a:t>
            </a:r>
            <a:r>
              <a:rPr lang="en-US" sz="1200" b="1" dirty="0" err="1"/>
              <a:t>Somorin</a:t>
            </a:r>
            <a:r>
              <a:rPr lang="en-US" sz="1200" b="1" dirty="0"/>
              <a:t>, MSc., MBA</a:t>
            </a:r>
          </a:p>
          <a:p>
            <a:r>
              <a:rPr lang="en-US" sz="1200" dirty="0"/>
              <a:t>Manager of Integration and Retention at Ignite Fredericton</a:t>
            </a:r>
          </a:p>
          <a:p>
            <a:r>
              <a:rPr lang="en-US" sz="1200" dirty="0" err="1"/>
              <a:t>Doyin</a:t>
            </a:r>
            <a:r>
              <a:rPr lang="en-US" sz="1200" dirty="0"/>
              <a:t> sits on the Loan Committee bringing her experience</a:t>
            </a:r>
          </a:p>
          <a:p>
            <a:r>
              <a:rPr lang="en-US" sz="1200" dirty="0"/>
              <a:t>with newcomers and an EDI lens to the table. </a:t>
            </a:r>
          </a:p>
          <a:p>
            <a:endParaRPr lang="en-US" sz="1200" dirty="0"/>
          </a:p>
          <a:p>
            <a:r>
              <a:rPr lang="en-US" sz="1200" b="1" dirty="0"/>
              <a:t>Ebenezer </a:t>
            </a:r>
            <a:r>
              <a:rPr lang="en-US" sz="1200" b="1" dirty="0" err="1"/>
              <a:t>Ajibade</a:t>
            </a:r>
            <a:r>
              <a:rPr lang="en-US" sz="1200" b="1" dirty="0"/>
              <a:t>, MBA</a:t>
            </a:r>
          </a:p>
          <a:p>
            <a:r>
              <a:rPr lang="en-US" sz="1200" dirty="0"/>
              <a:t>President Phenomenal Difference Consulting </a:t>
            </a:r>
          </a:p>
          <a:p>
            <a:r>
              <a:rPr lang="en-US" sz="1200" dirty="0"/>
              <a:t>Ebenezer sits on the Loan Committee, bringing his experience in business analytics with both small and large enterprises.</a:t>
            </a:r>
          </a:p>
          <a:p>
            <a:endParaRPr lang="en-US" sz="1200" dirty="0"/>
          </a:p>
        </p:txBody>
      </p:sp>
      <p:pic>
        <p:nvPicPr>
          <p:cNvPr id="11" name="Picture 10">
            <a:extLst>
              <a:ext uri="{FF2B5EF4-FFF2-40B4-BE49-F238E27FC236}">
                <a16:creationId xmlns:a16="http://schemas.microsoft.com/office/drawing/2014/main" id="{60F95465-43E0-49FE-8007-40BB7837A8EC}"/>
              </a:ext>
            </a:extLst>
          </p:cNvPr>
          <p:cNvPicPr>
            <a:picLocks noChangeAspect="1"/>
          </p:cNvPicPr>
          <p:nvPr/>
        </p:nvPicPr>
        <p:blipFill>
          <a:blip r:embed="rId2"/>
          <a:stretch>
            <a:fillRect/>
          </a:stretch>
        </p:blipFill>
        <p:spPr>
          <a:xfrm>
            <a:off x="125506" y="339539"/>
            <a:ext cx="3048000" cy="3543300"/>
          </a:xfrm>
          <a:prstGeom prst="rect">
            <a:avLst/>
          </a:prstGeom>
        </p:spPr>
      </p:pic>
    </p:spTree>
    <p:extLst>
      <p:ext uri="{BB962C8B-B14F-4D97-AF65-F5344CB8AC3E}">
        <p14:creationId xmlns:p14="http://schemas.microsoft.com/office/powerpoint/2010/main" val="1000171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15BF8F-9437-4E04-9744-774F08C7571B}"/>
              </a:ext>
            </a:extLst>
          </p:cNvPr>
          <p:cNvSpPr>
            <a:spLocks noGrp="1"/>
          </p:cNvSpPr>
          <p:nvPr>
            <p:ph type="sldNum" sz="quarter" idx="12"/>
          </p:nvPr>
        </p:nvSpPr>
        <p:spPr/>
        <p:txBody>
          <a:bodyPr/>
          <a:lstStyle/>
          <a:p>
            <a:fld id="{2DEFE07B-AFA4-4A34-A296-13958DE77504}" type="slidenum">
              <a:rPr lang="en-CA" smtClean="0"/>
              <a:pPr/>
              <a:t>17</a:t>
            </a:fld>
            <a:endParaRPr lang="en-CA" dirty="0"/>
          </a:p>
        </p:txBody>
      </p:sp>
      <p:sp>
        <p:nvSpPr>
          <p:cNvPr id="9" name="TextBox 8">
            <a:extLst>
              <a:ext uri="{FF2B5EF4-FFF2-40B4-BE49-F238E27FC236}">
                <a16:creationId xmlns:a16="http://schemas.microsoft.com/office/drawing/2014/main" id="{8982F1EF-8A6B-4FDE-AA12-A7B866E155C1}"/>
              </a:ext>
            </a:extLst>
          </p:cNvPr>
          <p:cNvSpPr txBox="1"/>
          <p:nvPr/>
        </p:nvSpPr>
        <p:spPr>
          <a:xfrm>
            <a:off x="3702424" y="281361"/>
            <a:ext cx="6096000" cy="2954142"/>
          </a:xfrm>
          <a:prstGeom prst="rect">
            <a:avLst/>
          </a:prstGeom>
          <a:noFill/>
        </p:spPr>
        <p:txBody>
          <a:bodyPr wrap="square">
            <a:spAutoFit/>
          </a:bodyPr>
          <a:lstStyle/>
          <a:p>
            <a:pPr marL="228600">
              <a:spcBef>
                <a:spcPts val="600"/>
              </a:spcBef>
            </a:pPr>
            <a:r>
              <a:rPr lang="en-US" sz="1200" b="1" dirty="0">
                <a:effectLst/>
                <a:latin typeface="Calibri" panose="020F0502020204030204" pitchFamily="34" charset="0"/>
                <a:ea typeface="Calibri" panose="020F0502020204030204" pitchFamily="34" charset="0"/>
                <a:cs typeface="Calibri" panose="020F0502020204030204" pitchFamily="34" charset="0"/>
              </a:rPr>
              <a:t>The Loan Process</a:t>
            </a:r>
          </a:p>
          <a:p>
            <a:pPr marL="228600">
              <a:spcBef>
                <a:spcPts val="600"/>
              </a:spcBef>
            </a:pPr>
            <a:endParaRPr lang="en-US" sz="1050" dirty="0">
              <a:effectLst/>
              <a:latin typeface="Calibri" panose="020F0502020204030204" pitchFamily="34" charset="0"/>
              <a:ea typeface="Calibri" panose="020F0502020204030204" pitchFamily="34" charset="0"/>
              <a:cs typeface="Calibri" panose="020F0502020204030204" pitchFamily="34"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Staff take inquiries and facilitate the application and due diligence process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Applicants are inputted into the client and loan management software </a:t>
            </a:r>
            <a:r>
              <a:rPr lang="en-US" sz="1050" i="1" dirty="0">
                <a:effectLst/>
                <a:latin typeface="Calibri" panose="020F0502020204030204" pitchFamily="34" charset="0"/>
                <a:ea typeface="Calibri" panose="020F0502020204030204" pitchFamily="34" charset="0"/>
                <a:cs typeface="Calibri" panose="020F0502020204030204" pitchFamily="34" charset="0"/>
              </a:rPr>
              <a:t>(see below)</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Due diligence is carried out to confirm the business case, financials, and financing partners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The CEO is consulted before the final package and recommendation is sent to the committee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The applicant meets with the committee, who then make a decision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The committee, when making a positive decision, also confirms the loan terms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Once the committee decision is delivered, staff build the agreement and have it executed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Loans may be disbursed in full or based on milestones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Any housing loans are secured on the land title; for enterprise loans, up to a 30% reserve is set aside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Individuals are followed up monthly or quarterly depending on the project timeline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Loan payments are made via automatic withdrawal using Payment Stream Software via Credit Union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Weekly Social Finance Team meetings to review the portfolio (payments, reserve, aftercare), applications, pipeline, and capital</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050" i="1" dirty="0">
                <a:effectLst/>
                <a:latin typeface="Calibri" panose="020F0502020204030204" pitchFamily="34" charset="0"/>
                <a:ea typeface="Calibri" panose="020F0502020204030204" pitchFamily="34" charset="0"/>
                <a:cs typeface="Calibri" panose="020F0502020204030204" pitchFamily="34"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050" i="1" dirty="0">
                <a:effectLst/>
                <a:latin typeface="Calibri" panose="020F0502020204030204" pitchFamily="34" charset="0"/>
                <a:ea typeface="Calibri" panose="020F0502020204030204" pitchFamily="34" charset="0"/>
                <a:cs typeface="Calibri" panose="020F0502020204030204" pitchFamily="34" charset="0"/>
              </a:rPr>
              <a:t>(For more information on the loan process, you can review our loan policies and loan manuals)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9935C9E-A942-4D82-97EF-764C51EC8F06}"/>
              </a:ext>
            </a:extLst>
          </p:cNvPr>
          <p:cNvPicPr>
            <a:picLocks noChangeAspect="1"/>
          </p:cNvPicPr>
          <p:nvPr/>
        </p:nvPicPr>
        <p:blipFill rotWithShape="1">
          <a:blip r:embed="rId2"/>
          <a:srcRect t="5785" b="32365"/>
          <a:stretch/>
        </p:blipFill>
        <p:spPr>
          <a:xfrm>
            <a:off x="3993824" y="3313860"/>
            <a:ext cx="4413887" cy="2066365"/>
          </a:xfrm>
          <a:prstGeom prst="rect">
            <a:avLst/>
          </a:prstGeom>
        </p:spPr>
      </p:pic>
      <p:pic>
        <p:nvPicPr>
          <p:cNvPr id="11" name="Picture 10">
            <a:extLst>
              <a:ext uri="{FF2B5EF4-FFF2-40B4-BE49-F238E27FC236}">
                <a16:creationId xmlns:a16="http://schemas.microsoft.com/office/drawing/2014/main" id="{FCB849F3-5A4F-4890-AAE1-9702B6B6E852}"/>
              </a:ext>
            </a:extLst>
          </p:cNvPr>
          <p:cNvPicPr>
            <a:picLocks noChangeAspect="1"/>
          </p:cNvPicPr>
          <p:nvPr/>
        </p:nvPicPr>
        <p:blipFill rotWithShape="1">
          <a:blip r:embed="rId3"/>
          <a:srcRect t="7462" b="8671"/>
          <a:stretch/>
        </p:blipFill>
        <p:spPr>
          <a:xfrm>
            <a:off x="5758938" y="3845858"/>
            <a:ext cx="3883489" cy="2510492"/>
          </a:xfrm>
          <a:prstGeom prst="rect">
            <a:avLst/>
          </a:prstGeom>
          <a:ln>
            <a:solidFill>
              <a:schemeClr val="bg2"/>
            </a:solidFill>
          </a:ln>
        </p:spPr>
      </p:pic>
      <p:sp>
        <p:nvSpPr>
          <p:cNvPr id="13" name="TextBox 12">
            <a:extLst>
              <a:ext uri="{FF2B5EF4-FFF2-40B4-BE49-F238E27FC236}">
                <a16:creationId xmlns:a16="http://schemas.microsoft.com/office/drawing/2014/main" id="{C9D94F90-32FB-4017-B33F-DCF791AF36D7}"/>
              </a:ext>
            </a:extLst>
          </p:cNvPr>
          <p:cNvSpPr txBox="1"/>
          <p:nvPr/>
        </p:nvSpPr>
        <p:spPr>
          <a:xfrm>
            <a:off x="8533044" y="3349027"/>
            <a:ext cx="2218765" cy="430887"/>
          </a:xfrm>
          <a:prstGeom prst="rect">
            <a:avLst/>
          </a:prstGeom>
          <a:noFill/>
        </p:spPr>
        <p:txBody>
          <a:bodyPr wrap="square">
            <a:spAutoFit/>
          </a:bodyPr>
          <a:lstStyle/>
          <a:p>
            <a:r>
              <a:rPr lang="en-CA" sz="1100" dirty="0"/>
              <a:t>Down Home Solutions</a:t>
            </a:r>
          </a:p>
          <a:p>
            <a:r>
              <a:rPr lang="en-CA" sz="1100" dirty="0"/>
              <a:t>Loan management software</a:t>
            </a:r>
          </a:p>
        </p:txBody>
      </p:sp>
      <p:sp>
        <p:nvSpPr>
          <p:cNvPr id="14" name="TextBox 13">
            <a:extLst>
              <a:ext uri="{FF2B5EF4-FFF2-40B4-BE49-F238E27FC236}">
                <a16:creationId xmlns:a16="http://schemas.microsoft.com/office/drawing/2014/main" id="{9807C961-A56F-4921-A369-1FC08C24A164}"/>
              </a:ext>
            </a:extLst>
          </p:cNvPr>
          <p:cNvSpPr txBox="1"/>
          <p:nvPr/>
        </p:nvSpPr>
        <p:spPr>
          <a:xfrm>
            <a:off x="9798424" y="4486127"/>
            <a:ext cx="1882588" cy="430887"/>
          </a:xfrm>
          <a:prstGeom prst="rect">
            <a:avLst/>
          </a:prstGeom>
          <a:noFill/>
        </p:spPr>
        <p:txBody>
          <a:bodyPr wrap="square" rtlCol="0">
            <a:spAutoFit/>
          </a:bodyPr>
          <a:lstStyle/>
          <a:p>
            <a:r>
              <a:rPr lang="en-US" sz="1100" dirty="0"/>
              <a:t>Outcome Tracker</a:t>
            </a:r>
          </a:p>
          <a:p>
            <a:r>
              <a:rPr lang="en-US" sz="1100" dirty="0"/>
              <a:t>Client Management Software </a:t>
            </a:r>
            <a:endParaRPr lang="en-CA" sz="1100" dirty="0"/>
          </a:p>
        </p:txBody>
      </p:sp>
      <p:pic>
        <p:nvPicPr>
          <p:cNvPr id="16" name="Picture 15">
            <a:extLst>
              <a:ext uri="{FF2B5EF4-FFF2-40B4-BE49-F238E27FC236}">
                <a16:creationId xmlns:a16="http://schemas.microsoft.com/office/drawing/2014/main" id="{FB685AB9-945B-4B38-95C8-3E6EA122B0F1}"/>
              </a:ext>
            </a:extLst>
          </p:cNvPr>
          <p:cNvPicPr>
            <a:picLocks noChangeAspect="1"/>
          </p:cNvPicPr>
          <p:nvPr/>
        </p:nvPicPr>
        <p:blipFill>
          <a:blip r:embed="rId4"/>
          <a:stretch>
            <a:fillRect/>
          </a:stretch>
        </p:blipFill>
        <p:spPr>
          <a:xfrm>
            <a:off x="129193" y="1005384"/>
            <a:ext cx="3076575" cy="3533775"/>
          </a:xfrm>
          <a:prstGeom prst="rect">
            <a:avLst/>
          </a:prstGeom>
        </p:spPr>
      </p:pic>
    </p:spTree>
    <p:extLst>
      <p:ext uri="{BB962C8B-B14F-4D97-AF65-F5344CB8AC3E}">
        <p14:creationId xmlns:p14="http://schemas.microsoft.com/office/powerpoint/2010/main" val="237074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2FE0FD6-A641-49F2-9C11-CB23BB8E1881}"/>
              </a:ext>
            </a:extLst>
          </p:cNvPr>
          <p:cNvPicPr>
            <a:picLocks noGrp="1" noChangeAspect="1"/>
          </p:cNvPicPr>
          <p:nvPr>
            <p:ph idx="1"/>
          </p:nvPr>
        </p:nvPicPr>
        <p:blipFill>
          <a:blip r:embed="rId2"/>
          <a:stretch>
            <a:fillRect/>
          </a:stretch>
        </p:blipFill>
        <p:spPr>
          <a:xfrm>
            <a:off x="-1062925" y="-301557"/>
            <a:ext cx="13292156" cy="6138153"/>
          </a:xfrm>
          <a:prstGeom prst="rect">
            <a:avLst/>
          </a:prstGeom>
        </p:spPr>
      </p:pic>
      <p:sp>
        <p:nvSpPr>
          <p:cNvPr id="3" name="Slide Number Placeholder 2">
            <a:extLst>
              <a:ext uri="{FF2B5EF4-FFF2-40B4-BE49-F238E27FC236}">
                <a16:creationId xmlns:a16="http://schemas.microsoft.com/office/drawing/2014/main" id="{44689C76-38C9-41B4-9DDD-49952DFA0BA8}"/>
              </a:ext>
            </a:extLst>
          </p:cNvPr>
          <p:cNvSpPr>
            <a:spLocks noGrp="1"/>
          </p:cNvSpPr>
          <p:nvPr>
            <p:ph type="sldNum" sz="quarter" idx="12"/>
          </p:nvPr>
        </p:nvSpPr>
        <p:spPr/>
        <p:txBody>
          <a:bodyPr/>
          <a:lstStyle/>
          <a:p>
            <a:fld id="{2DEFE07B-AFA4-4A34-A296-13958DE77504}" type="slidenum">
              <a:rPr lang="en-CA" smtClean="0"/>
              <a:pPr/>
              <a:t>2</a:t>
            </a:fld>
            <a:endParaRPr lang="en-CA" dirty="0"/>
          </a:p>
        </p:txBody>
      </p:sp>
      <p:pic>
        <p:nvPicPr>
          <p:cNvPr id="5" name="Picture 4">
            <a:extLst>
              <a:ext uri="{FF2B5EF4-FFF2-40B4-BE49-F238E27FC236}">
                <a16:creationId xmlns:a16="http://schemas.microsoft.com/office/drawing/2014/main" id="{9D9C31AA-6885-4699-B195-EC2BB98479CF}"/>
              </a:ext>
            </a:extLst>
          </p:cNvPr>
          <p:cNvPicPr>
            <a:picLocks noChangeAspect="1"/>
          </p:cNvPicPr>
          <p:nvPr/>
        </p:nvPicPr>
        <p:blipFill rotWithShape="1">
          <a:blip r:embed="rId3"/>
          <a:srcRect r="73967" b="21648"/>
          <a:stretch/>
        </p:blipFill>
        <p:spPr>
          <a:xfrm>
            <a:off x="379379" y="108602"/>
            <a:ext cx="1410511" cy="2275248"/>
          </a:xfrm>
          <a:prstGeom prst="rect">
            <a:avLst/>
          </a:prstGeom>
        </p:spPr>
      </p:pic>
      <p:pic>
        <p:nvPicPr>
          <p:cNvPr id="6" name="Picture 5">
            <a:extLst>
              <a:ext uri="{FF2B5EF4-FFF2-40B4-BE49-F238E27FC236}">
                <a16:creationId xmlns:a16="http://schemas.microsoft.com/office/drawing/2014/main" id="{D8F1C120-B242-4ED8-8316-F621B0843499}"/>
              </a:ext>
            </a:extLst>
          </p:cNvPr>
          <p:cNvPicPr>
            <a:picLocks noChangeAspect="1"/>
          </p:cNvPicPr>
          <p:nvPr/>
        </p:nvPicPr>
        <p:blipFill>
          <a:blip r:embed="rId4"/>
          <a:stretch>
            <a:fillRect/>
          </a:stretch>
        </p:blipFill>
        <p:spPr>
          <a:xfrm>
            <a:off x="77821" y="3321996"/>
            <a:ext cx="5418306" cy="1867303"/>
          </a:xfrm>
          <a:prstGeom prst="rect">
            <a:avLst/>
          </a:prstGeom>
        </p:spPr>
      </p:pic>
      <p:pic>
        <p:nvPicPr>
          <p:cNvPr id="8" name="Picture 7">
            <a:extLst>
              <a:ext uri="{FF2B5EF4-FFF2-40B4-BE49-F238E27FC236}">
                <a16:creationId xmlns:a16="http://schemas.microsoft.com/office/drawing/2014/main" id="{79506368-952F-4EB8-B972-3D27BB17CD6E}"/>
              </a:ext>
            </a:extLst>
          </p:cNvPr>
          <p:cNvPicPr>
            <a:picLocks noChangeAspect="1"/>
          </p:cNvPicPr>
          <p:nvPr/>
        </p:nvPicPr>
        <p:blipFill>
          <a:blip r:embed="rId5"/>
          <a:stretch>
            <a:fillRect/>
          </a:stretch>
        </p:blipFill>
        <p:spPr>
          <a:xfrm>
            <a:off x="5496127" y="3319952"/>
            <a:ext cx="3167972" cy="1895181"/>
          </a:xfrm>
          <a:prstGeom prst="rect">
            <a:avLst/>
          </a:prstGeom>
        </p:spPr>
      </p:pic>
      <p:pic>
        <p:nvPicPr>
          <p:cNvPr id="9" name="Picture 8">
            <a:extLst>
              <a:ext uri="{FF2B5EF4-FFF2-40B4-BE49-F238E27FC236}">
                <a16:creationId xmlns:a16="http://schemas.microsoft.com/office/drawing/2014/main" id="{A5C52001-C84B-4334-ABC9-9585FDDBF7CD}"/>
              </a:ext>
            </a:extLst>
          </p:cNvPr>
          <p:cNvPicPr>
            <a:picLocks noChangeAspect="1"/>
          </p:cNvPicPr>
          <p:nvPr/>
        </p:nvPicPr>
        <p:blipFill>
          <a:blip r:embed="rId6"/>
          <a:stretch>
            <a:fillRect/>
          </a:stretch>
        </p:blipFill>
        <p:spPr>
          <a:xfrm>
            <a:off x="8652698" y="3321996"/>
            <a:ext cx="3440346" cy="1893137"/>
          </a:xfrm>
          <a:prstGeom prst="rect">
            <a:avLst/>
          </a:prstGeom>
        </p:spPr>
      </p:pic>
      <p:sp>
        <p:nvSpPr>
          <p:cNvPr id="10" name="TextBox 9">
            <a:extLst>
              <a:ext uri="{FF2B5EF4-FFF2-40B4-BE49-F238E27FC236}">
                <a16:creationId xmlns:a16="http://schemas.microsoft.com/office/drawing/2014/main" id="{2AB11D6E-EFB4-409F-B255-D3EFA29C96A6}"/>
              </a:ext>
            </a:extLst>
          </p:cNvPr>
          <p:cNvSpPr txBox="1"/>
          <p:nvPr/>
        </p:nvSpPr>
        <p:spPr>
          <a:xfrm>
            <a:off x="8210143" y="6108025"/>
            <a:ext cx="3064213" cy="430887"/>
          </a:xfrm>
          <a:prstGeom prst="rect">
            <a:avLst/>
          </a:prstGeom>
          <a:noFill/>
        </p:spPr>
        <p:txBody>
          <a:bodyPr wrap="square" rtlCol="0">
            <a:spAutoFit/>
          </a:bodyPr>
          <a:lstStyle/>
          <a:p>
            <a:r>
              <a:rPr lang="en-US" sz="1100" dirty="0"/>
              <a:t>Tables, graphs and information from Human Development Council and NBPHA 2024</a:t>
            </a:r>
            <a:endParaRPr lang="en-CA" sz="1100" dirty="0"/>
          </a:p>
        </p:txBody>
      </p:sp>
      <p:pic>
        <p:nvPicPr>
          <p:cNvPr id="11" name="Picture 10">
            <a:extLst>
              <a:ext uri="{FF2B5EF4-FFF2-40B4-BE49-F238E27FC236}">
                <a16:creationId xmlns:a16="http://schemas.microsoft.com/office/drawing/2014/main" id="{21306E1A-621B-497A-A10B-88027EF4240A}"/>
              </a:ext>
            </a:extLst>
          </p:cNvPr>
          <p:cNvPicPr>
            <a:picLocks noChangeAspect="1"/>
          </p:cNvPicPr>
          <p:nvPr/>
        </p:nvPicPr>
        <p:blipFill rotWithShape="1">
          <a:blip r:embed="rId3"/>
          <a:srcRect l="25015" r="50269" b="21648"/>
          <a:stretch/>
        </p:blipFill>
        <p:spPr>
          <a:xfrm>
            <a:off x="3411370" y="775319"/>
            <a:ext cx="1339174" cy="2275248"/>
          </a:xfrm>
          <a:prstGeom prst="rect">
            <a:avLst/>
          </a:prstGeom>
        </p:spPr>
      </p:pic>
      <p:pic>
        <p:nvPicPr>
          <p:cNvPr id="15" name="Picture 14">
            <a:extLst>
              <a:ext uri="{FF2B5EF4-FFF2-40B4-BE49-F238E27FC236}">
                <a16:creationId xmlns:a16="http://schemas.microsoft.com/office/drawing/2014/main" id="{721BA5AB-C8BB-43D0-B7D4-5426D623F4F5}"/>
              </a:ext>
            </a:extLst>
          </p:cNvPr>
          <p:cNvPicPr>
            <a:picLocks noChangeAspect="1"/>
          </p:cNvPicPr>
          <p:nvPr/>
        </p:nvPicPr>
        <p:blipFill>
          <a:blip r:embed="rId7"/>
          <a:stretch>
            <a:fillRect/>
          </a:stretch>
        </p:blipFill>
        <p:spPr>
          <a:xfrm>
            <a:off x="410792" y="2416554"/>
            <a:ext cx="2821402" cy="547141"/>
          </a:xfrm>
          <a:prstGeom prst="rect">
            <a:avLst/>
          </a:prstGeom>
        </p:spPr>
      </p:pic>
      <p:cxnSp>
        <p:nvCxnSpPr>
          <p:cNvPr id="19" name="Straight Arrow Connector 18">
            <a:extLst>
              <a:ext uri="{FF2B5EF4-FFF2-40B4-BE49-F238E27FC236}">
                <a16:creationId xmlns:a16="http://schemas.microsoft.com/office/drawing/2014/main" id="{90309958-99EA-4DBD-AB32-6FD9A24651D2}"/>
              </a:ext>
            </a:extLst>
          </p:cNvPr>
          <p:cNvCxnSpPr>
            <a:cxnSpLocks/>
          </p:cNvCxnSpPr>
          <p:nvPr/>
        </p:nvCxnSpPr>
        <p:spPr>
          <a:xfrm flipV="1">
            <a:off x="2052536" y="0"/>
            <a:ext cx="0" cy="224599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621B449-D9DE-4329-B113-B38411574E14}"/>
              </a:ext>
            </a:extLst>
          </p:cNvPr>
          <p:cNvPicPr>
            <a:picLocks noChangeAspect="1"/>
          </p:cNvPicPr>
          <p:nvPr/>
        </p:nvPicPr>
        <p:blipFill>
          <a:blip r:embed="rId8"/>
          <a:stretch>
            <a:fillRect/>
          </a:stretch>
        </p:blipFill>
        <p:spPr>
          <a:xfrm>
            <a:off x="3618692" y="2486711"/>
            <a:ext cx="739298" cy="804806"/>
          </a:xfrm>
          <a:prstGeom prst="rect">
            <a:avLst/>
          </a:prstGeom>
        </p:spPr>
      </p:pic>
      <p:cxnSp>
        <p:nvCxnSpPr>
          <p:cNvPr id="23" name="Straight Arrow Connector 22">
            <a:extLst>
              <a:ext uri="{FF2B5EF4-FFF2-40B4-BE49-F238E27FC236}">
                <a16:creationId xmlns:a16="http://schemas.microsoft.com/office/drawing/2014/main" id="{EEE8AFCF-A3FF-4437-B5DC-B0F8A9B9EB7B}"/>
              </a:ext>
            </a:extLst>
          </p:cNvPr>
          <p:cNvCxnSpPr>
            <a:cxnSpLocks/>
          </p:cNvCxnSpPr>
          <p:nvPr/>
        </p:nvCxnSpPr>
        <p:spPr>
          <a:xfrm>
            <a:off x="5003511" y="1139222"/>
            <a:ext cx="0" cy="21522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6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2" presetClass="entr" presetSubtype="4"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A4337C-74B1-41D8-985E-175617D5F1A3}"/>
              </a:ext>
            </a:extLst>
          </p:cNvPr>
          <p:cNvSpPr>
            <a:spLocks noGrp="1"/>
          </p:cNvSpPr>
          <p:nvPr>
            <p:ph type="sldNum" sz="quarter" idx="12"/>
          </p:nvPr>
        </p:nvSpPr>
        <p:spPr/>
        <p:txBody>
          <a:bodyPr/>
          <a:lstStyle/>
          <a:p>
            <a:fld id="{2DEFE07B-AFA4-4A34-A296-13958DE77504}" type="slidenum">
              <a:rPr lang="en-CA" smtClean="0"/>
              <a:pPr/>
              <a:t>3</a:t>
            </a:fld>
            <a:endParaRPr lang="en-CA" dirty="0"/>
          </a:p>
        </p:txBody>
      </p:sp>
      <p:pic>
        <p:nvPicPr>
          <p:cNvPr id="5" name="Picture 4">
            <a:extLst>
              <a:ext uri="{FF2B5EF4-FFF2-40B4-BE49-F238E27FC236}">
                <a16:creationId xmlns:a16="http://schemas.microsoft.com/office/drawing/2014/main" id="{3B21DD0E-85CB-4DD3-9DC5-2D04C15F65D4}"/>
              </a:ext>
            </a:extLst>
          </p:cNvPr>
          <p:cNvPicPr>
            <a:picLocks noChangeAspect="1"/>
          </p:cNvPicPr>
          <p:nvPr/>
        </p:nvPicPr>
        <p:blipFill>
          <a:blip r:embed="rId2"/>
          <a:stretch>
            <a:fillRect/>
          </a:stretch>
        </p:blipFill>
        <p:spPr>
          <a:xfrm>
            <a:off x="604444" y="0"/>
            <a:ext cx="10749356" cy="5768792"/>
          </a:xfrm>
          <a:prstGeom prst="rect">
            <a:avLst/>
          </a:prstGeom>
        </p:spPr>
      </p:pic>
      <p:sp>
        <p:nvSpPr>
          <p:cNvPr id="6" name="TextBox 5">
            <a:extLst>
              <a:ext uri="{FF2B5EF4-FFF2-40B4-BE49-F238E27FC236}">
                <a16:creationId xmlns:a16="http://schemas.microsoft.com/office/drawing/2014/main" id="{B4407FFD-D830-4E50-9ABD-DD0477BDE274}"/>
              </a:ext>
            </a:extLst>
          </p:cNvPr>
          <p:cNvSpPr txBox="1"/>
          <p:nvPr/>
        </p:nvSpPr>
        <p:spPr>
          <a:xfrm>
            <a:off x="8458201" y="6356350"/>
            <a:ext cx="2209800" cy="276999"/>
          </a:xfrm>
          <a:prstGeom prst="rect">
            <a:avLst/>
          </a:prstGeom>
          <a:noFill/>
        </p:spPr>
        <p:txBody>
          <a:bodyPr wrap="square" rtlCol="0">
            <a:spAutoFit/>
          </a:bodyPr>
          <a:lstStyle/>
          <a:p>
            <a:r>
              <a:rPr lang="en-US" sz="1200" dirty="0"/>
              <a:t>Graph from United Way Halifax</a:t>
            </a:r>
            <a:endParaRPr lang="en-CA" sz="1200" dirty="0"/>
          </a:p>
        </p:txBody>
      </p:sp>
      <p:sp>
        <p:nvSpPr>
          <p:cNvPr id="7" name="Oval 6">
            <a:extLst>
              <a:ext uri="{FF2B5EF4-FFF2-40B4-BE49-F238E27FC236}">
                <a16:creationId xmlns:a16="http://schemas.microsoft.com/office/drawing/2014/main" id="{8F15C0B6-73A2-4D9B-BF67-DA93706C1103}"/>
              </a:ext>
            </a:extLst>
          </p:cNvPr>
          <p:cNvSpPr/>
          <p:nvPr/>
        </p:nvSpPr>
        <p:spPr>
          <a:xfrm>
            <a:off x="3525319" y="1721941"/>
            <a:ext cx="4907605" cy="232491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042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66920F-D63D-4693-B7F9-E0EFB9D0DB69}"/>
              </a:ext>
            </a:extLst>
          </p:cNvPr>
          <p:cNvSpPr>
            <a:spLocks noGrp="1"/>
          </p:cNvSpPr>
          <p:nvPr>
            <p:ph type="sldNum" sz="quarter" idx="12"/>
          </p:nvPr>
        </p:nvSpPr>
        <p:spPr/>
        <p:txBody>
          <a:bodyPr/>
          <a:lstStyle/>
          <a:p>
            <a:fld id="{2DEFE07B-AFA4-4A34-A296-13958DE77504}" type="slidenum">
              <a:rPr lang="en-CA" smtClean="0"/>
              <a:pPr/>
              <a:t>4</a:t>
            </a:fld>
            <a:endParaRPr lang="en-CA" dirty="0"/>
          </a:p>
        </p:txBody>
      </p:sp>
      <p:pic>
        <p:nvPicPr>
          <p:cNvPr id="5" name="Picture 4">
            <a:extLst>
              <a:ext uri="{FF2B5EF4-FFF2-40B4-BE49-F238E27FC236}">
                <a16:creationId xmlns:a16="http://schemas.microsoft.com/office/drawing/2014/main" id="{53E310DE-6CCB-4C0F-A926-6C9775AC9510}"/>
              </a:ext>
            </a:extLst>
          </p:cNvPr>
          <p:cNvPicPr>
            <a:picLocks noChangeAspect="1"/>
          </p:cNvPicPr>
          <p:nvPr/>
        </p:nvPicPr>
        <p:blipFill rotWithShape="1">
          <a:blip r:embed="rId3"/>
          <a:srcRect r="40686"/>
          <a:stretch/>
        </p:blipFill>
        <p:spPr>
          <a:xfrm>
            <a:off x="-1049785" y="508196"/>
            <a:ext cx="5067308" cy="4341619"/>
          </a:xfrm>
          <a:prstGeom prst="rect">
            <a:avLst/>
          </a:prstGeom>
        </p:spPr>
      </p:pic>
      <p:pic>
        <p:nvPicPr>
          <p:cNvPr id="4" name="Picture 3">
            <a:extLst>
              <a:ext uri="{FF2B5EF4-FFF2-40B4-BE49-F238E27FC236}">
                <a16:creationId xmlns:a16="http://schemas.microsoft.com/office/drawing/2014/main" id="{22C24329-20F1-4252-A0F9-6F99C9855D37}"/>
              </a:ext>
            </a:extLst>
          </p:cNvPr>
          <p:cNvPicPr>
            <a:picLocks noChangeAspect="1"/>
          </p:cNvPicPr>
          <p:nvPr/>
        </p:nvPicPr>
        <p:blipFill rotWithShape="1">
          <a:blip r:embed="rId4"/>
          <a:srcRect l="28053" t="29106"/>
          <a:stretch/>
        </p:blipFill>
        <p:spPr>
          <a:xfrm>
            <a:off x="3982137" y="2026762"/>
            <a:ext cx="8209863" cy="3889529"/>
          </a:xfrm>
          <a:prstGeom prst="rect">
            <a:avLst/>
          </a:prstGeom>
        </p:spPr>
      </p:pic>
      <p:sp>
        <p:nvSpPr>
          <p:cNvPr id="6" name="Oval 5">
            <a:extLst>
              <a:ext uri="{FF2B5EF4-FFF2-40B4-BE49-F238E27FC236}">
                <a16:creationId xmlns:a16="http://schemas.microsoft.com/office/drawing/2014/main" id="{9248AF24-C77C-49E3-AB49-CF9C263A236B}"/>
              </a:ext>
            </a:extLst>
          </p:cNvPr>
          <p:cNvSpPr/>
          <p:nvPr/>
        </p:nvSpPr>
        <p:spPr>
          <a:xfrm>
            <a:off x="3545919" y="2423661"/>
            <a:ext cx="8766928" cy="1498862"/>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BBD1D026-8F4F-4EC5-BB23-2FAEC55C1607}"/>
              </a:ext>
            </a:extLst>
          </p:cNvPr>
          <p:cNvSpPr txBox="1"/>
          <p:nvPr/>
        </p:nvSpPr>
        <p:spPr>
          <a:xfrm>
            <a:off x="3982137" y="960286"/>
            <a:ext cx="4982754" cy="954107"/>
          </a:xfrm>
          <a:prstGeom prst="rect">
            <a:avLst/>
          </a:prstGeom>
          <a:noFill/>
        </p:spPr>
        <p:txBody>
          <a:bodyPr wrap="square" rtlCol="0">
            <a:spAutoFit/>
          </a:bodyPr>
          <a:lstStyle/>
          <a:p>
            <a:r>
              <a:rPr lang="en-US" sz="2800" dirty="0" err="1"/>
              <a:t>Kaléidoscope</a:t>
            </a:r>
            <a:r>
              <a:rPr lang="en-US" sz="2800" dirty="0"/>
              <a:t> Social Impact – what we do</a:t>
            </a:r>
            <a:endParaRPr lang="en-CA" sz="2800" dirty="0"/>
          </a:p>
        </p:txBody>
      </p:sp>
    </p:spTree>
    <p:extLst>
      <p:ext uri="{BB962C8B-B14F-4D97-AF65-F5344CB8AC3E}">
        <p14:creationId xmlns:p14="http://schemas.microsoft.com/office/powerpoint/2010/main" val="41249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1B1941-9FF7-4574-B653-DFDB9D8C06D3}"/>
              </a:ext>
            </a:extLst>
          </p:cNvPr>
          <p:cNvSpPr>
            <a:spLocks noGrp="1"/>
          </p:cNvSpPr>
          <p:nvPr>
            <p:ph type="sldNum" sz="quarter" idx="12"/>
          </p:nvPr>
        </p:nvSpPr>
        <p:spPr/>
        <p:txBody>
          <a:bodyPr/>
          <a:lstStyle/>
          <a:p>
            <a:fld id="{2DEFE07B-AFA4-4A34-A296-13958DE77504}" type="slidenum">
              <a:rPr lang="en-CA" smtClean="0"/>
              <a:pPr/>
              <a:t>5</a:t>
            </a:fld>
            <a:endParaRPr lang="en-CA" dirty="0"/>
          </a:p>
        </p:txBody>
      </p:sp>
      <p:pic>
        <p:nvPicPr>
          <p:cNvPr id="5" name="Picture 4">
            <a:extLst>
              <a:ext uri="{FF2B5EF4-FFF2-40B4-BE49-F238E27FC236}">
                <a16:creationId xmlns:a16="http://schemas.microsoft.com/office/drawing/2014/main" id="{56BBDD32-55A2-4081-B6D6-29037C562022}"/>
              </a:ext>
            </a:extLst>
          </p:cNvPr>
          <p:cNvPicPr>
            <a:picLocks noChangeAspect="1"/>
          </p:cNvPicPr>
          <p:nvPr/>
        </p:nvPicPr>
        <p:blipFill>
          <a:blip r:embed="rId3"/>
          <a:stretch>
            <a:fillRect/>
          </a:stretch>
        </p:blipFill>
        <p:spPr>
          <a:xfrm>
            <a:off x="910591" y="1713100"/>
            <a:ext cx="10169539" cy="3237395"/>
          </a:xfrm>
          <a:prstGeom prst="rect">
            <a:avLst/>
          </a:prstGeom>
        </p:spPr>
      </p:pic>
      <p:pic>
        <p:nvPicPr>
          <p:cNvPr id="40" name="Picture 39">
            <a:extLst>
              <a:ext uri="{FF2B5EF4-FFF2-40B4-BE49-F238E27FC236}">
                <a16:creationId xmlns:a16="http://schemas.microsoft.com/office/drawing/2014/main" id="{C49F9683-D00C-4FB0-8BFE-048D1BD1D8D2}"/>
              </a:ext>
            </a:extLst>
          </p:cNvPr>
          <p:cNvPicPr>
            <a:picLocks noChangeAspect="1"/>
          </p:cNvPicPr>
          <p:nvPr/>
        </p:nvPicPr>
        <p:blipFill rotWithShape="1">
          <a:blip r:embed="rId4">
            <a:extLst>
              <a:ext uri="{28A0092B-C50C-407E-A947-70E740481C1C}">
                <a14:useLocalDpi xmlns:a14="http://schemas.microsoft.com/office/drawing/2010/main" val="0"/>
              </a:ext>
            </a:extLst>
          </a:blip>
          <a:srcRect l="14065" t="20983" r="13210" b="12783"/>
          <a:stretch/>
        </p:blipFill>
        <p:spPr>
          <a:xfrm rot="21164597">
            <a:off x="6177663" y="4800499"/>
            <a:ext cx="2425622" cy="11957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Picture 41">
            <a:extLst>
              <a:ext uri="{FF2B5EF4-FFF2-40B4-BE49-F238E27FC236}">
                <a16:creationId xmlns:a16="http://schemas.microsoft.com/office/drawing/2014/main" id="{09759A06-F9A8-41F3-92AC-36DDEAB4651B}"/>
              </a:ext>
            </a:extLst>
          </p:cNvPr>
          <p:cNvPicPr>
            <a:picLocks noChangeAspect="1"/>
          </p:cNvPicPr>
          <p:nvPr/>
        </p:nvPicPr>
        <p:blipFill rotWithShape="1">
          <a:blip r:embed="rId5"/>
          <a:srcRect l="41533" t="26681" r="10154" b="36942"/>
          <a:stretch/>
        </p:blipFill>
        <p:spPr>
          <a:xfrm rot="21299825">
            <a:off x="2114503" y="4688694"/>
            <a:ext cx="2958735" cy="1253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 name="Picture 43">
            <a:extLst>
              <a:ext uri="{FF2B5EF4-FFF2-40B4-BE49-F238E27FC236}">
                <a16:creationId xmlns:a16="http://schemas.microsoft.com/office/drawing/2014/main" id="{34513867-AB77-45FA-856A-041340D7343E}"/>
              </a:ext>
            </a:extLst>
          </p:cNvPr>
          <p:cNvPicPr>
            <a:picLocks noChangeAspect="1"/>
          </p:cNvPicPr>
          <p:nvPr/>
        </p:nvPicPr>
        <p:blipFill rotWithShape="1">
          <a:blip r:embed="rId6"/>
          <a:srcRect l="8782" t="15842" r="24615" b="21822"/>
          <a:stretch/>
        </p:blipFill>
        <p:spPr>
          <a:xfrm rot="21411503">
            <a:off x="3129119" y="512327"/>
            <a:ext cx="2721387" cy="1432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DA56568C-F948-43F3-A298-6C647EDA9403}"/>
              </a:ext>
            </a:extLst>
          </p:cNvPr>
          <p:cNvPicPr>
            <a:picLocks noChangeAspect="1"/>
          </p:cNvPicPr>
          <p:nvPr/>
        </p:nvPicPr>
        <p:blipFill>
          <a:blip r:embed="rId7"/>
          <a:stretch>
            <a:fillRect/>
          </a:stretch>
        </p:blipFill>
        <p:spPr>
          <a:xfrm rot="21285188">
            <a:off x="6673112" y="571301"/>
            <a:ext cx="2803372" cy="13147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5" name="Picture 44">
            <a:extLst>
              <a:ext uri="{FF2B5EF4-FFF2-40B4-BE49-F238E27FC236}">
                <a16:creationId xmlns:a16="http://schemas.microsoft.com/office/drawing/2014/main" id="{B1C0ECD7-0310-482B-A9B8-47B0B7941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160" y="2190158"/>
            <a:ext cx="1420396" cy="12388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7" name="Picture 46">
            <a:extLst>
              <a:ext uri="{FF2B5EF4-FFF2-40B4-BE49-F238E27FC236}">
                <a16:creationId xmlns:a16="http://schemas.microsoft.com/office/drawing/2014/main" id="{D54CE708-E9DE-43C9-8B31-7059D7D966F3}"/>
              </a:ext>
            </a:extLst>
          </p:cNvPr>
          <p:cNvPicPr>
            <a:picLocks noChangeAspect="1"/>
          </p:cNvPicPr>
          <p:nvPr/>
        </p:nvPicPr>
        <p:blipFill>
          <a:blip r:embed="rId9"/>
          <a:stretch>
            <a:fillRect/>
          </a:stretch>
        </p:blipFill>
        <p:spPr>
          <a:xfrm rot="21372788">
            <a:off x="9352502" y="4652091"/>
            <a:ext cx="2112135" cy="1264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9" name="Picture 48">
            <a:extLst>
              <a:ext uri="{FF2B5EF4-FFF2-40B4-BE49-F238E27FC236}">
                <a16:creationId xmlns:a16="http://schemas.microsoft.com/office/drawing/2014/main" id="{BFD0D3E1-91FA-41B5-B8B9-F7E2D37FF97F}"/>
              </a:ext>
            </a:extLst>
          </p:cNvPr>
          <p:cNvPicPr>
            <a:picLocks noChangeAspect="1"/>
          </p:cNvPicPr>
          <p:nvPr/>
        </p:nvPicPr>
        <p:blipFill>
          <a:blip r:embed="rId10"/>
          <a:stretch>
            <a:fillRect/>
          </a:stretch>
        </p:blipFill>
        <p:spPr>
          <a:xfrm>
            <a:off x="10126359" y="913493"/>
            <a:ext cx="1565397" cy="14013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3" name="Picture 52">
            <a:extLst>
              <a:ext uri="{FF2B5EF4-FFF2-40B4-BE49-F238E27FC236}">
                <a16:creationId xmlns:a16="http://schemas.microsoft.com/office/drawing/2014/main" id="{4E533DB8-BBA6-48F4-B628-70CD6F8A7956}"/>
              </a:ext>
            </a:extLst>
          </p:cNvPr>
          <p:cNvPicPr>
            <a:picLocks noChangeAspect="1"/>
          </p:cNvPicPr>
          <p:nvPr/>
        </p:nvPicPr>
        <p:blipFill>
          <a:blip r:embed="rId11"/>
          <a:stretch>
            <a:fillRect/>
          </a:stretch>
        </p:blipFill>
        <p:spPr>
          <a:xfrm rot="21189836">
            <a:off x="10687784" y="2832496"/>
            <a:ext cx="1632616" cy="9719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4" name="TextBox 53">
            <a:extLst>
              <a:ext uri="{FF2B5EF4-FFF2-40B4-BE49-F238E27FC236}">
                <a16:creationId xmlns:a16="http://schemas.microsoft.com/office/drawing/2014/main" id="{3DC64B37-1307-4A97-A625-191DC91F62B6}"/>
              </a:ext>
            </a:extLst>
          </p:cNvPr>
          <p:cNvSpPr txBox="1"/>
          <p:nvPr/>
        </p:nvSpPr>
        <p:spPr>
          <a:xfrm>
            <a:off x="581076" y="730413"/>
            <a:ext cx="1674237" cy="523220"/>
          </a:xfrm>
          <a:prstGeom prst="rect">
            <a:avLst/>
          </a:prstGeom>
          <a:noFill/>
        </p:spPr>
        <p:txBody>
          <a:bodyPr wrap="square" rtlCol="0">
            <a:spAutoFit/>
          </a:bodyPr>
          <a:lstStyle/>
          <a:p>
            <a:r>
              <a:rPr lang="en-US" sz="2800" dirty="0"/>
              <a:t>Timeline</a:t>
            </a:r>
            <a:endParaRPr lang="en-CA" sz="2800" dirty="0"/>
          </a:p>
        </p:txBody>
      </p:sp>
      <p:sp>
        <p:nvSpPr>
          <p:cNvPr id="55" name="Isosceles Triangle 54">
            <a:extLst>
              <a:ext uri="{FF2B5EF4-FFF2-40B4-BE49-F238E27FC236}">
                <a16:creationId xmlns:a16="http://schemas.microsoft.com/office/drawing/2014/main" id="{B5641C58-CCF4-4CF1-97DE-670057D24239}"/>
              </a:ext>
            </a:extLst>
          </p:cNvPr>
          <p:cNvSpPr/>
          <p:nvPr/>
        </p:nvSpPr>
        <p:spPr>
          <a:xfrm rot="5400000">
            <a:off x="518073" y="49301"/>
            <a:ext cx="2011505" cy="1912904"/>
          </a:xfrm>
          <a:prstGeom prst="triangle">
            <a:avLst>
              <a:gd name="adj" fmla="val 52594"/>
            </a:avLst>
          </a:prstGeom>
          <a:noFill/>
          <a:ln w="571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734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8414AA-A8C4-43E8-9FCD-3776059EB72E}"/>
              </a:ext>
            </a:extLst>
          </p:cNvPr>
          <p:cNvSpPr>
            <a:spLocks noGrp="1"/>
          </p:cNvSpPr>
          <p:nvPr>
            <p:ph type="sldNum" sz="quarter" idx="12"/>
          </p:nvPr>
        </p:nvSpPr>
        <p:spPr/>
        <p:txBody>
          <a:bodyPr/>
          <a:lstStyle/>
          <a:p>
            <a:fld id="{2DEFE07B-AFA4-4A34-A296-13958DE77504}" type="slidenum">
              <a:rPr lang="en-CA" smtClean="0"/>
              <a:pPr/>
              <a:t>6</a:t>
            </a:fld>
            <a:endParaRPr lang="en-CA" dirty="0"/>
          </a:p>
        </p:txBody>
      </p:sp>
      <p:sp>
        <p:nvSpPr>
          <p:cNvPr id="5" name="Isosceles Triangle 4">
            <a:extLst>
              <a:ext uri="{FF2B5EF4-FFF2-40B4-BE49-F238E27FC236}">
                <a16:creationId xmlns:a16="http://schemas.microsoft.com/office/drawing/2014/main" id="{FA3BD702-39B6-4F5A-8184-2CC5AB9061E6}"/>
              </a:ext>
            </a:extLst>
          </p:cNvPr>
          <p:cNvSpPr/>
          <p:nvPr/>
        </p:nvSpPr>
        <p:spPr>
          <a:xfrm rot="5400000">
            <a:off x="674789" y="1562643"/>
            <a:ext cx="2884602" cy="2606511"/>
          </a:xfrm>
          <a:prstGeom prst="triangle">
            <a:avLst>
              <a:gd name="adj" fmla="val 51634"/>
            </a:avLst>
          </a:prstGeom>
          <a:noFill/>
          <a:ln w="7620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CC2A5059-E052-4BDE-8430-218682C8BDE6}"/>
              </a:ext>
            </a:extLst>
          </p:cNvPr>
          <p:cNvSpPr txBox="1"/>
          <p:nvPr/>
        </p:nvSpPr>
        <p:spPr>
          <a:xfrm>
            <a:off x="1009649" y="2349073"/>
            <a:ext cx="1543051" cy="954107"/>
          </a:xfrm>
          <a:prstGeom prst="rect">
            <a:avLst/>
          </a:prstGeom>
          <a:noFill/>
        </p:spPr>
        <p:txBody>
          <a:bodyPr wrap="square" rtlCol="0">
            <a:spAutoFit/>
          </a:bodyPr>
          <a:lstStyle/>
          <a:p>
            <a:r>
              <a:rPr lang="en-US" sz="2800" dirty="0"/>
              <a:t>KSI financing</a:t>
            </a:r>
            <a:endParaRPr lang="en-CA" sz="2800" dirty="0"/>
          </a:p>
        </p:txBody>
      </p:sp>
      <p:sp>
        <p:nvSpPr>
          <p:cNvPr id="7" name="TextBox 6">
            <a:extLst>
              <a:ext uri="{FF2B5EF4-FFF2-40B4-BE49-F238E27FC236}">
                <a16:creationId xmlns:a16="http://schemas.microsoft.com/office/drawing/2014/main" id="{29354DA4-236C-4198-B249-18FFF5C7A2D1}"/>
              </a:ext>
            </a:extLst>
          </p:cNvPr>
          <p:cNvSpPr txBox="1"/>
          <p:nvPr/>
        </p:nvSpPr>
        <p:spPr>
          <a:xfrm>
            <a:off x="4514849" y="-251639"/>
            <a:ext cx="5895976" cy="7109639"/>
          </a:xfrm>
          <a:prstGeom prst="rect">
            <a:avLst/>
          </a:prstGeom>
          <a:solidFill>
            <a:schemeClr val="accent1"/>
          </a:solidFill>
        </p:spPr>
        <p:txBody>
          <a:bodyPr wrap="square" rtlCol="0">
            <a:spAutoFit/>
          </a:bodyPr>
          <a:lstStyle/>
          <a:p>
            <a:pPr marL="342900" indent="-342900">
              <a:buFont typeface="Arial" panose="020B0604020202020204" pitchFamily="34" charset="0"/>
              <a:buChar char="•"/>
            </a:pPr>
            <a:endParaRPr lang="en-US" sz="4000" dirty="0">
              <a:solidFill>
                <a:schemeClr val="bg1"/>
              </a:solidFill>
            </a:endParaRPr>
          </a:p>
          <a:p>
            <a:pPr marL="342900" indent="-342900">
              <a:buFont typeface="Arial" panose="020B0604020202020204" pitchFamily="34" charset="0"/>
              <a:buChar char="•"/>
            </a:pPr>
            <a:endParaRPr lang="en-US" sz="4000" dirty="0">
              <a:solidFill>
                <a:schemeClr val="bg1"/>
              </a:solidFill>
            </a:endParaRPr>
          </a:p>
          <a:p>
            <a:pPr marL="342900" indent="-342900">
              <a:buFont typeface="Arial" panose="020B0604020202020204" pitchFamily="34" charset="0"/>
              <a:buChar char="•"/>
            </a:pPr>
            <a:endParaRPr lang="en-US" sz="4000" dirty="0">
              <a:solidFill>
                <a:schemeClr val="bg1"/>
              </a:solidFill>
            </a:endParaRPr>
          </a:p>
          <a:p>
            <a:pPr marL="342900" indent="-342900">
              <a:buFont typeface="Arial" panose="020B0604020202020204" pitchFamily="34" charset="0"/>
              <a:buChar char="•"/>
            </a:pPr>
            <a:r>
              <a:rPr lang="en-US" sz="4000" dirty="0">
                <a:solidFill>
                  <a:schemeClr val="bg1"/>
                </a:solidFill>
              </a:rPr>
              <a:t>Property acquisition</a:t>
            </a:r>
          </a:p>
          <a:p>
            <a:pPr marL="342900" indent="-342900">
              <a:buFont typeface="Arial" panose="020B0604020202020204" pitchFamily="34" charset="0"/>
              <a:buChar char="•"/>
            </a:pPr>
            <a:r>
              <a:rPr lang="en-CA" sz="4000" dirty="0">
                <a:solidFill>
                  <a:schemeClr val="bg1"/>
                </a:solidFill>
              </a:rPr>
              <a:t>Pre-construction</a:t>
            </a:r>
          </a:p>
          <a:p>
            <a:pPr marL="342900" indent="-342900">
              <a:buFont typeface="Arial" panose="020B0604020202020204" pitchFamily="34" charset="0"/>
              <a:buChar char="•"/>
            </a:pPr>
            <a:r>
              <a:rPr lang="en-CA" sz="4000" dirty="0">
                <a:solidFill>
                  <a:schemeClr val="bg1"/>
                </a:solidFill>
              </a:rPr>
              <a:t>Construction</a:t>
            </a:r>
          </a:p>
          <a:p>
            <a:pPr marL="342900" indent="-342900">
              <a:buFont typeface="Arial" panose="020B0604020202020204" pitchFamily="34" charset="0"/>
              <a:buChar char="•"/>
            </a:pPr>
            <a:endParaRPr lang="en-CA" sz="2400" dirty="0">
              <a:solidFill>
                <a:schemeClr val="bg1"/>
              </a:solidFill>
            </a:endParaRPr>
          </a:p>
          <a:p>
            <a:pPr marL="342900" indent="-342900">
              <a:buFont typeface="Arial" panose="020B0604020202020204" pitchFamily="34" charset="0"/>
              <a:buChar char="•"/>
            </a:pPr>
            <a:r>
              <a:rPr lang="en-CA" sz="2400" dirty="0">
                <a:solidFill>
                  <a:schemeClr val="bg1"/>
                </a:solidFill>
              </a:rPr>
              <a:t>Average loan is $200K</a:t>
            </a:r>
          </a:p>
          <a:p>
            <a:pPr marL="342900" indent="-342900">
              <a:buFont typeface="Arial" panose="020B0604020202020204" pitchFamily="34" charset="0"/>
              <a:buChar char="•"/>
            </a:pPr>
            <a:r>
              <a:rPr lang="en-CA" sz="2400" dirty="0">
                <a:solidFill>
                  <a:schemeClr val="bg1"/>
                </a:solidFill>
              </a:rPr>
              <a:t>Nimble</a:t>
            </a:r>
          </a:p>
          <a:p>
            <a:pPr marL="342900" indent="-342900">
              <a:buFont typeface="Arial" panose="020B0604020202020204" pitchFamily="34" charset="0"/>
              <a:buChar char="•"/>
            </a:pPr>
            <a:r>
              <a:rPr lang="en-CA" sz="2400" dirty="0">
                <a:solidFill>
                  <a:schemeClr val="bg1"/>
                </a:solidFill>
              </a:rPr>
              <a:t>Often first in</a:t>
            </a:r>
          </a:p>
          <a:p>
            <a:pPr marL="342900" indent="-342900">
              <a:buFont typeface="Arial" panose="020B0604020202020204" pitchFamily="34" charset="0"/>
              <a:buChar char="•"/>
            </a:pPr>
            <a:r>
              <a:rPr lang="en-CA" sz="2400" dirty="0">
                <a:solidFill>
                  <a:schemeClr val="bg1"/>
                </a:solidFill>
              </a:rPr>
              <a:t>Bridge to take out by other lenders</a:t>
            </a:r>
          </a:p>
          <a:p>
            <a:pPr marL="342900" indent="-342900">
              <a:buFont typeface="Arial" panose="020B0604020202020204" pitchFamily="34" charset="0"/>
              <a:buChar char="•"/>
            </a:pPr>
            <a:r>
              <a:rPr lang="en-CA" sz="2400" dirty="0">
                <a:solidFill>
                  <a:schemeClr val="bg1"/>
                </a:solidFill>
              </a:rPr>
              <a:t>Leverages other financing</a:t>
            </a:r>
          </a:p>
          <a:p>
            <a:pPr marL="342900" indent="-342900">
              <a:buFont typeface="Arial" panose="020B0604020202020204" pitchFamily="34" charset="0"/>
              <a:buChar char="•"/>
            </a:pPr>
            <a:r>
              <a:rPr lang="en-CA" sz="2400" dirty="0">
                <a:solidFill>
                  <a:schemeClr val="bg1"/>
                </a:solidFill>
              </a:rPr>
              <a:t>Can sit 2</a:t>
            </a:r>
            <a:r>
              <a:rPr lang="en-CA" sz="2400" baseline="30000" dirty="0">
                <a:solidFill>
                  <a:schemeClr val="bg1"/>
                </a:solidFill>
              </a:rPr>
              <a:t>nd</a:t>
            </a:r>
            <a:r>
              <a:rPr lang="en-CA" sz="2400" dirty="0">
                <a:solidFill>
                  <a:schemeClr val="bg1"/>
                </a:solidFill>
              </a:rPr>
              <a:t> or 3</a:t>
            </a:r>
            <a:r>
              <a:rPr lang="en-CA" sz="2400" baseline="30000" dirty="0">
                <a:solidFill>
                  <a:schemeClr val="bg1"/>
                </a:solidFill>
              </a:rPr>
              <a:t>rd</a:t>
            </a:r>
            <a:endParaRPr lang="en-CA" sz="2400" dirty="0">
              <a:solidFill>
                <a:schemeClr val="bg1"/>
              </a:solidFill>
            </a:endParaRPr>
          </a:p>
          <a:p>
            <a:endParaRPr lang="en-CA" sz="2400" dirty="0">
              <a:solidFill>
                <a:schemeClr val="bg1"/>
              </a:solidFill>
            </a:endParaRPr>
          </a:p>
          <a:p>
            <a:endParaRPr lang="en-CA" sz="2400" dirty="0">
              <a:solidFill>
                <a:schemeClr val="bg1"/>
              </a:solidFill>
            </a:endParaRPr>
          </a:p>
        </p:txBody>
      </p:sp>
    </p:spTree>
    <p:extLst>
      <p:ext uri="{BB962C8B-B14F-4D97-AF65-F5344CB8AC3E}">
        <p14:creationId xmlns:p14="http://schemas.microsoft.com/office/powerpoint/2010/main" val="348616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0017EE-054A-48DB-956A-1F3C906E83E3}"/>
              </a:ext>
            </a:extLst>
          </p:cNvPr>
          <p:cNvSpPr>
            <a:spLocks noGrp="1"/>
          </p:cNvSpPr>
          <p:nvPr>
            <p:ph type="sldNum" sz="quarter" idx="12"/>
          </p:nvPr>
        </p:nvSpPr>
        <p:spPr/>
        <p:txBody>
          <a:bodyPr/>
          <a:lstStyle/>
          <a:p>
            <a:fld id="{2DEFE07B-AFA4-4A34-A296-13958DE77504}" type="slidenum">
              <a:rPr lang="en-CA" smtClean="0"/>
              <a:pPr/>
              <a:t>7</a:t>
            </a:fld>
            <a:endParaRPr lang="en-CA" dirty="0"/>
          </a:p>
        </p:txBody>
      </p:sp>
      <p:pic>
        <p:nvPicPr>
          <p:cNvPr id="7" name="Picture 6">
            <a:extLst>
              <a:ext uri="{FF2B5EF4-FFF2-40B4-BE49-F238E27FC236}">
                <a16:creationId xmlns:a16="http://schemas.microsoft.com/office/drawing/2014/main" id="{B708CF8C-F282-4655-9777-171D6FA28E0B}"/>
              </a:ext>
            </a:extLst>
          </p:cNvPr>
          <p:cNvPicPr>
            <a:picLocks noChangeAspect="1"/>
          </p:cNvPicPr>
          <p:nvPr/>
        </p:nvPicPr>
        <p:blipFill>
          <a:blip r:embed="rId3"/>
          <a:stretch>
            <a:fillRect/>
          </a:stretch>
        </p:blipFill>
        <p:spPr>
          <a:xfrm>
            <a:off x="0" y="136525"/>
            <a:ext cx="9548848" cy="5064125"/>
          </a:xfrm>
          <a:prstGeom prst="rect">
            <a:avLst/>
          </a:prstGeom>
        </p:spPr>
      </p:pic>
      <p:sp>
        <p:nvSpPr>
          <p:cNvPr id="4" name="TextBox 3">
            <a:extLst>
              <a:ext uri="{FF2B5EF4-FFF2-40B4-BE49-F238E27FC236}">
                <a16:creationId xmlns:a16="http://schemas.microsoft.com/office/drawing/2014/main" id="{0D75570C-0675-408F-B4CA-9252DB69FDAB}"/>
              </a:ext>
            </a:extLst>
          </p:cNvPr>
          <p:cNvSpPr txBox="1"/>
          <p:nvPr/>
        </p:nvSpPr>
        <p:spPr>
          <a:xfrm>
            <a:off x="6482316" y="5086003"/>
            <a:ext cx="5599438" cy="1384995"/>
          </a:xfrm>
          <a:prstGeom prst="rect">
            <a:avLst/>
          </a:prstGeom>
          <a:noFill/>
        </p:spPr>
        <p:txBody>
          <a:bodyPr wrap="square">
            <a:spAutoFit/>
          </a:bodyPr>
          <a:lstStyle/>
          <a:p>
            <a:r>
              <a:rPr lang="en-US" sz="1600" i="1" dirty="0"/>
              <a:t>“We appreciate that in addition to providing right-in-time ﬁnancing, the </a:t>
            </a:r>
            <a:r>
              <a:rPr lang="en-US" sz="1600" i="1" dirty="0" err="1"/>
              <a:t>Kaléidoscope</a:t>
            </a:r>
            <a:r>
              <a:rPr lang="en-US" sz="1600" i="1" dirty="0"/>
              <a:t> team, as developers themselves, understand the challenges and complexities projects face.”</a:t>
            </a:r>
          </a:p>
          <a:p>
            <a:r>
              <a:rPr lang="en-US" sz="1200" dirty="0"/>
              <a:t>Matt Rouleau</a:t>
            </a:r>
          </a:p>
          <a:p>
            <a:r>
              <a:rPr lang="en-US" sz="1200" dirty="0"/>
              <a:t>Director of Development – Project Village Housing </a:t>
            </a:r>
          </a:p>
          <a:p>
            <a:r>
              <a:rPr lang="en-US" sz="1200" dirty="0"/>
              <a:t>Member of the Board – </a:t>
            </a:r>
            <a:r>
              <a:rPr lang="en-US" sz="1200" dirty="0" err="1"/>
              <a:t>Belleterre</a:t>
            </a:r>
            <a:r>
              <a:rPr lang="en-US" sz="1200" dirty="0"/>
              <a:t> Developments</a:t>
            </a:r>
          </a:p>
        </p:txBody>
      </p:sp>
    </p:spTree>
    <p:extLst>
      <p:ext uri="{BB962C8B-B14F-4D97-AF65-F5344CB8AC3E}">
        <p14:creationId xmlns:p14="http://schemas.microsoft.com/office/powerpoint/2010/main" val="418617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7F2853-EE63-4A3A-96E3-DD1EB6D73967}"/>
              </a:ext>
            </a:extLst>
          </p:cNvPr>
          <p:cNvSpPr>
            <a:spLocks noGrp="1"/>
          </p:cNvSpPr>
          <p:nvPr>
            <p:ph type="sldNum" sz="quarter" idx="12"/>
          </p:nvPr>
        </p:nvSpPr>
        <p:spPr/>
        <p:txBody>
          <a:bodyPr/>
          <a:lstStyle/>
          <a:p>
            <a:fld id="{2DEFE07B-AFA4-4A34-A296-13958DE77504}" type="slidenum">
              <a:rPr lang="en-CA" smtClean="0"/>
              <a:pPr/>
              <a:t>8</a:t>
            </a:fld>
            <a:endParaRPr lang="en-CA" dirty="0"/>
          </a:p>
        </p:txBody>
      </p:sp>
      <p:sp>
        <p:nvSpPr>
          <p:cNvPr id="4" name="Text Box 1">
            <a:extLst>
              <a:ext uri="{FF2B5EF4-FFF2-40B4-BE49-F238E27FC236}">
                <a16:creationId xmlns:a16="http://schemas.microsoft.com/office/drawing/2014/main" id="{2E930E8A-B6F2-47BA-99A1-FA416E7A9C61}"/>
              </a:ext>
            </a:extLst>
          </p:cNvPr>
          <p:cNvSpPr txBox="1"/>
          <p:nvPr/>
        </p:nvSpPr>
        <p:spPr>
          <a:xfrm>
            <a:off x="7942732" y="385479"/>
            <a:ext cx="3702423" cy="35577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CA" sz="1200" b="1" dirty="0">
                <a:effectLst/>
                <a:latin typeface="Calibri" panose="020F0502020204030204" pitchFamily="34" charset="0"/>
                <a:ea typeface="Calibri" panose="020F0502020204030204" pitchFamily="34" charset="0"/>
                <a:cs typeface="Calibri" panose="020F0502020204030204" pitchFamily="34" charset="0"/>
              </a:rPr>
              <a:t>Financial Partners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Canada Mortgage and Housing Corporation (CMHC):</a:t>
            </a:r>
            <a:r>
              <a:rPr lang="en-CA" sz="1000" dirty="0">
                <a:effectLst/>
                <a:latin typeface="Calibri" panose="020F0502020204030204" pitchFamily="34" charset="0"/>
                <a:ea typeface="Calibri" panose="020F0502020204030204" pitchFamily="34" charset="0"/>
                <a:cs typeface="Calibri" panose="020F0502020204030204" pitchFamily="34" charset="0"/>
              </a:rPr>
              <a:t> As Canada's national housing agency, CMHC is a pivotal partner, providing essential support and resources that help drive affordable housing development in NB.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NB Housing Corporation:</a:t>
            </a:r>
            <a:r>
              <a:rPr lang="en-CA" sz="1000" dirty="0">
                <a:effectLst/>
                <a:latin typeface="Calibri" panose="020F0502020204030204" pitchFamily="34" charset="0"/>
                <a:ea typeface="Calibri" panose="020F0502020204030204" pitchFamily="34" charset="0"/>
                <a:cs typeface="Calibri" panose="020F0502020204030204" pitchFamily="34" charset="0"/>
              </a:rPr>
              <a:t> NB Housing supplies generally the other stack of financing required for projects, including the AHRP and the rental supplement program.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err="1">
                <a:effectLst/>
                <a:latin typeface="Calibri" panose="020F0502020204030204" pitchFamily="34" charset="0"/>
                <a:ea typeface="Calibri" panose="020F0502020204030204" pitchFamily="34" charset="0"/>
                <a:cs typeface="Calibri" panose="020F0502020204030204" pitchFamily="34" charset="0"/>
              </a:rPr>
              <a:t>Omista</a:t>
            </a:r>
            <a:r>
              <a:rPr lang="en-CA" sz="1000" b="1" dirty="0">
                <a:effectLst/>
                <a:latin typeface="Calibri" panose="020F0502020204030204" pitchFamily="34" charset="0"/>
                <a:ea typeface="Calibri" panose="020F0502020204030204" pitchFamily="34" charset="0"/>
                <a:cs typeface="Calibri" panose="020F0502020204030204" pitchFamily="34" charset="0"/>
              </a:rPr>
              <a:t> Credit Union:</a:t>
            </a:r>
            <a:r>
              <a:rPr lang="en-CA" sz="1000" dirty="0">
                <a:effectLst/>
                <a:latin typeface="Calibri" panose="020F0502020204030204" pitchFamily="34" charset="0"/>
                <a:ea typeface="Calibri" panose="020F0502020204030204" pitchFamily="34" charset="0"/>
                <a:cs typeface="Calibri" panose="020F0502020204030204" pitchFamily="34" charset="0"/>
              </a:rPr>
              <a:t> </a:t>
            </a:r>
            <a:r>
              <a:rPr lang="en-CA" sz="1000" dirty="0" err="1">
                <a:effectLst/>
                <a:latin typeface="Calibri" panose="020F0502020204030204" pitchFamily="34" charset="0"/>
                <a:ea typeface="Calibri" panose="020F0502020204030204" pitchFamily="34" charset="0"/>
                <a:cs typeface="Calibri" panose="020F0502020204030204" pitchFamily="34" charset="0"/>
              </a:rPr>
              <a:t>Omista</a:t>
            </a:r>
            <a:r>
              <a:rPr lang="en-CA" sz="1000" dirty="0">
                <a:effectLst/>
                <a:latin typeface="Calibri" panose="020F0502020204030204" pitchFamily="34" charset="0"/>
                <a:ea typeface="Calibri" panose="020F0502020204030204" pitchFamily="34" charset="0"/>
                <a:cs typeface="Calibri" panose="020F0502020204030204" pitchFamily="34" charset="0"/>
              </a:rPr>
              <a:t> has come in on a couple of deals and as a community financial institution, we have mission alignment.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Bayview Credit Union:</a:t>
            </a:r>
            <a:r>
              <a:rPr lang="en-CA" sz="1000" dirty="0">
                <a:effectLst/>
                <a:latin typeface="Calibri" panose="020F0502020204030204" pitchFamily="34" charset="0"/>
                <a:ea typeface="Calibri" panose="020F0502020204030204" pitchFamily="34" charset="0"/>
                <a:cs typeface="Calibri" panose="020F0502020204030204" pitchFamily="34" charset="0"/>
              </a:rPr>
              <a:t> Another financial ally, Bayview Credit Union holds all of our banking assets, as well as being involved in other deals we finance.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New Market Funds:</a:t>
            </a:r>
            <a:r>
              <a:rPr lang="en-CA" sz="1000" dirty="0">
                <a:effectLst/>
                <a:latin typeface="Calibri" panose="020F0502020204030204" pitchFamily="34" charset="0"/>
                <a:ea typeface="Calibri" panose="020F0502020204030204" pitchFamily="34" charset="0"/>
                <a:cs typeface="Calibri" panose="020F0502020204030204" pitchFamily="34" charset="0"/>
              </a:rPr>
              <a:t> NM Funds is a national partner bringing in other housing-focused capital. They are knowledgeable and mission-aligned as well. We will do more projects with New Market.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a:extLst>
              <a:ext uri="{FF2B5EF4-FFF2-40B4-BE49-F238E27FC236}">
                <a16:creationId xmlns:a16="http://schemas.microsoft.com/office/drawing/2014/main" id="{49AC362F-1F75-4F0E-9F7D-3E0F7A3F8B91}"/>
              </a:ext>
            </a:extLst>
          </p:cNvPr>
          <p:cNvSpPr txBox="1"/>
          <p:nvPr/>
        </p:nvSpPr>
        <p:spPr>
          <a:xfrm>
            <a:off x="3496237" y="385479"/>
            <a:ext cx="3940810" cy="46514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CA" sz="1200" b="1" dirty="0">
                <a:effectLst/>
                <a:latin typeface="Calibri" panose="020F0502020204030204" pitchFamily="34" charset="0"/>
                <a:ea typeface="Calibri" panose="020F0502020204030204" pitchFamily="34" charset="0"/>
                <a:cs typeface="Calibri" panose="020F0502020204030204" pitchFamily="34" charset="0"/>
              </a:rPr>
              <a:t>Development Partners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NB Housing Hub:</a:t>
            </a:r>
            <a:r>
              <a:rPr lang="en-CA" sz="1000" dirty="0">
                <a:effectLst/>
                <a:latin typeface="Calibri" panose="020F0502020204030204" pitchFamily="34" charset="0"/>
                <a:ea typeface="Calibri" panose="020F0502020204030204" pitchFamily="34" charset="0"/>
                <a:cs typeface="Calibri" panose="020F0502020204030204" pitchFamily="34" charset="0"/>
              </a:rPr>
              <a:t> The Housing Hub was created as part of the NB Housing Strategy. They will be supporting developers in rural areas with pre-development work, and therefore supporting our pipeline.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NB Non-Profit Housing Association:</a:t>
            </a:r>
            <a:r>
              <a:rPr lang="en-CA" sz="1000" dirty="0">
                <a:effectLst/>
                <a:latin typeface="Calibri" panose="020F0502020204030204" pitchFamily="34" charset="0"/>
                <a:ea typeface="Calibri" panose="020F0502020204030204" pitchFamily="34" charset="0"/>
                <a:cs typeface="Calibri" panose="020F0502020204030204" pitchFamily="34" charset="0"/>
              </a:rPr>
              <a:t> KSI is a member of the NBPHA which is an important connector to the whole non-profit housing ecosystem. They provide important data on assets held, market rents by region, and developer capacity.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IKAR Holdings Corp:</a:t>
            </a:r>
            <a:r>
              <a:rPr lang="en-CA" sz="1000" dirty="0">
                <a:effectLst/>
                <a:latin typeface="Calibri" panose="020F0502020204030204" pitchFamily="34" charset="0"/>
                <a:ea typeface="Calibri" panose="020F0502020204030204" pitchFamily="34" charset="0"/>
                <a:cs typeface="Calibri" panose="020F0502020204030204" pitchFamily="34" charset="0"/>
              </a:rPr>
              <a:t> As a new architectural firm and innovator, IKAR provides an important view to what can be done with design.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err="1">
                <a:effectLst/>
                <a:latin typeface="Calibri" panose="020F0502020204030204" pitchFamily="34" charset="0"/>
                <a:ea typeface="Calibri" panose="020F0502020204030204" pitchFamily="34" charset="0"/>
                <a:cs typeface="Calibri" panose="020F0502020204030204" pitchFamily="34" charset="0"/>
              </a:rPr>
              <a:t>Belleterre</a:t>
            </a:r>
            <a:r>
              <a:rPr lang="en-CA" sz="1000" b="1" dirty="0">
                <a:effectLst/>
                <a:latin typeface="Calibri" panose="020F0502020204030204" pitchFamily="34" charset="0"/>
                <a:ea typeface="Calibri" panose="020F0502020204030204" pitchFamily="34" charset="0"/>
                <a:cs typeface="Calibri" panose="020F0502020204030204" pitchFamily="34" charset="0"/>
              </a:rPr>
              <a:t> Developments:</a:t>
            </a:r>
            <a:r>
              <a:rPr lang="en-CA" sz="1000" dirty="0">
                <a:effectLst/>
                <a:latin typeface="Calibri" panose="020F0502020204030204" pitchFamily="34" charset="0"/>
                <a:ea typeface="Calibri" panose="020F0502020204030204" pitchFamily="34" charset="0"/>
                <a:cs typeface="Calibri" panose="020F0502020204030204" pitchFamily="34" charset="0"/>
              </a:rPr>
              <a:t> </a:t>
            </a:r>
            <a:r>
              <a:rPr lang="en-CA" sz="1000" dirty="0" err="1">
                <a:effectLst/>
                <a:latin typeface="Calibri" panose="020F0502020204030204" pitchFamily="34" charset="0"/>
                <a:ea typeface="Calibri" panose="020F0502020204030204" pitchFamily="34" charset="0"/>
                <a:cs typeface="Calibri" panose="020F0502020204030204" pitchFamily="34" charset="0"/>
              </a:rPr>
              <a:t>Belleterre</a:t>
            </a:r>
            <a:r>
              <a:rPr lang="en-CA" sz="1000" dirty="0">
                <a:effectLst/>
                <a:latin typeface="Calibri" panose="020F0502020204030204" pitchFamily="34" charset="0"/>
                <a:ea typeface="Calibri" panose="020F0502020204030204" pitchFamily="34" charset="0"/>
                <a:cs typeface="Calibri" panose="020F0502020204030204" pitchFamily="34" charset="0"/>
              </a:rPr>
              <a:t> is a very well vertically integrated developer who we have worked with on three projects now. We see them as one of the key developers in NB.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err="1">
                <a:effectLst/>
                <a:latin typeface="Calibri" panose="020F0502020204030204" pitchFamily="34" charset="0"/>
                <a:ea typeface="Calibri" panose="020F0502020204030204" pitchFamily="34" charset="0"/>
                <a:cs typeface="Calibri" panose="020F0502020204030204" pitchFamily="34" charset="0"/>
              </a:rPr>
              <a:t>Freshwinds</a:t>
            </a:r>
            <a:r>
              <a:rPr lang="en-CA" sz="1000" b="1" dirty="0">
                <a:effectLst/>
                <a:latin typeface="Calibri" panose="020F0502020204030204" pitchFamily="34" charset="0"/>
                <a:ea typeface="Calibri" panose="020F0502020204030204" pitchFamily="34" charset="0"/>
                <a:cs typeface="Calibri" panose="020F0502020204030204" pitchFamily="34" charset="0"/>
              </a:rPr>
              <a:t> Coop:</a:t>
            </a:r>
            <a:r>
              <a:rPr lang="en-CA" sz="1000" dirty="0">
                <a:effectLst/>
                <a:latin typeface="Calibri" panose="020F0502020204030204" pitchFamily="34" charset="0"/>
                <a:ea typeface="Calibri" panose="020F0502020204030204" pitchFamily="34" charset="0"/>
                <a:cs typeface="Calibri" panose="020F0502020204030204" pitchFamily="34" charset="0"/>
              </a:rPr>
              <a:t> </a:t>
            </a:r>
            <a:r>
              <a:rPr lang="en-CA" sz="1000" dirty="0" err="1">
                <a:effectLst/>
                <a:latin typeface="Calibri" panose="020F0502020204030204" pitchFamily="34" charset="0"/>
                <a:ea typeface="Calibri" panose="020F0502020204030204" pitchFamily="34" charset="0"/>
                <a:cs typeface="Calibri" panose="020F0502020204030204" pitchFamily="34" charset="0"/>
              </a:rPr>
              <a:t>Freshwinds</a:t>
            </a:r>
            <a:r>
              <a:rPr lang="en-CA" sz="1000" dirty="0">
                <a:effectLst/>
                <a:latin typeface="Calibri" panose="020F0502020204030204" pitchFamily="34" charset="0"/>
                <a:ea typeface="Calibri" panose="020F0502020204030204" pitchFamily="34" charset="0"/>
                <a:cs typeface="Calibri" panose="020F0502020204030204" pitchFamily="34" charset="0"/>
              </a:rPr>
              <a:t> is a new coop but with veterans at the helm. It is an important model and we want to make sure we are involved with non-profit and cooperative models.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a:effectLst/>
                <a:latin typeface="Calibri" panose="020F0502020204030204" pitchFamily="34" charset="0"/>
                <a:ea typeface="Calibri" panose="020F0502020204030204" pitchFamily="34" charset="0"/>
                <a:cs typeface="Calibri" panose="020F0502020204030204" pitchFamily="34" charset="0"/>
              </a:rPr>
              <a:t>Village Housing:</a:t>
            </a:r>
            <a:r>
              <a:rPr lang="en-CA" sz="1000" dirty="0">
                <a:effectLst/>
                <a:latin typeface="Calibri" panose="020F0502020204030204" pitchFamily="34" charset="0"/>
                <a:ea typeface="Calibri" panose="020F0502020204030204" pitchFamily="34" charset="0"/>
                <a:cs typeface="Calibri" panose="020F0502020204030204" pitchFamily="34" charset="0"/>
              </a:rPr>
              <a:t> Another innovator, Village Housing is part of a community development exercise in Blacks Harbour, which is integrating housing, shared EVs, alternative energy and food security.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000" b="1" dirty="0" err="1">
                <a:effectLst/>
                <a:latin typeface="Calibri" panose="020F0502020204030204" pitchFamily="34" charset="0"/>
                <a:ea typeface="Calibri" panose="020F0502020204030204" pitchFamily="34" charset="0"/>
                <a:cs typeface="Calibri" panose="020F0502020204030204" pitchFamily="34" charset="0"/>
              </a:rPr>
              <a:t>Rehabitat</a:t>
            </a:r>
            <a:r>
              <a:rPr lang="en-CA" sz="1000" b="1" dirty="0">
                <a:effectLst/>
                <a:latin typeface="Calibri" panose="020F0502020204030204" pitchFamily="34" charset="0"/>
                <a:ea typeface="Calibri" panose="020F0502020204030204" pitchFamily="34" charset="0"/>
                <a:cs typeface="Calibri" panose="020F0502020204030204" pitchFamily="34" charset="0"/>
              </a:rPr>
              <a:t>:</a:t>
            </a:r>
            <a:r>
              <a:rPr lang="en-CA" sz="1000" dirty="0">
                <a:effectLst/>
                <a:latin typeface="Calibri" panose="020F0502020204030204" pitchFamily="34" charset="0"/>
                <a:ea typeface="Calibri" panose="020F0502020204030204" pitchFamily="34" charset="0"/>
                <a:cs typeface="Calibri" panose="020F0502020204030204" pitchFamily="34" charset="0"/>
              </a:rPr>
              <a:t> Working with </a:t>
            </a:r>
            <a:r>
              <a:rPr lang="en-CA" sz="1000" dirty="0" err="1">
                <a:effectLst/>
                <a:latin typeface="Calibri" panose="020F0502020204030204" pitchFamily="34" charset="0"/>
                <a:ea typeface="Calibri" panose="020F0502020204030204" pitchFamily="34" charset="0"/>
                <a:cs typeface="Calibri" panose="020F0502020204030204" pitchFamily="34" charset="0"/>
              </a:rPr>
              <a:t>Rehabitat</a:t>
            </a:r>
            <a:r>
              <a:rPr lang="en-CA" sz="1000" dirty="0">
                <a:effectLst/>
                <a:latin typeface="Calibri" panose="020F0502020204030204" pitchFamily="34" charset="0"/>
                <a:ea typeface="Calibri" panose="020F0502020204030204" pitchFamily="34" charset="0"/>
                <a:cs typeface="Calibri" panose="020F0502020204030204" pitchFamily="34" charset="0"/>
              </a:rPr>
              <a:t> allows us to focus on the rehabilitation of existing structures, breathing new life into communities and preserving historical integrity, especially in the Saint John region.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4135E3B-3E52-49E9-94AA-B50BE306C94A}"/>
              </a:ext>
            </a:extLst>
          </p:cNvPr>
          <p:cNvSpPr txBox="1"/>
          <p:nvPr/>
        </p:nvSpPr>
        <p:spPr>
          <a:xfrm>
            <a:off x="3496237" y="5281329"/>
            <a:ext cx="8238563" cy="1038582"/>
          </a:xfrm>
          <a:prstGeom prst="roundRect">
            <a:avLst/>
          </a:prstGeom>
          <a:solidFill>
            <a:schemeClr val="accent4"/>
          </a:solidFill>
        </p:spPr>
        <p:txBody>
          <a:bodyPr wrap="square">
            <a:spAutoFit/>
          </a:bodyPr>
          <a:lstStyle/>
          <a:p>
            <a:r>
              <a:rPr lang="en-US" sz="1100" dirty="0"/>
              <a:t>Partnerships, spanning from governmental bodies to financial institutions, developers, and housing associations, empower us to execute our mission with greater efficacy and impact. They enhance our capability to create inclusive, sustainable housing solutions and drive social change through collective action and shared expertise to address the housing shortage. As a small province, we are on a first-name basis with the key people in all of these organizations. We also have access to MPs, MLAs Ministers, and the Premier. This adds value to what we can accomplish. </a:t>
            </a:r>
            <a:endParaRPr lang="en-CA" sz="1100" dirty="0"/>
          </a:p>
        </p:txBody>
      </p:sp>
      <p:pic>
        <p:nvPicPr>
          <p:cNvPr id="9" name="Picture 8">
            <a:extLst>
              <a:ext uri="{FF2B5EF4-FFF2-40B4-BE49-F238E27FC236}">
                <a16:creationId xmlns:a16="http://schemas.microsoft.com/office/drawing/2014/main" id="{38693119-AF63-445F-8369-0E9393186F25}"/>
              </a:ext>
            </a:extLst>
          </p:cNvPr>
          <p:cNvPicPr>
            <a:picLocks noChangeAspect="1"/>
          </p:cNvPicPr>
          <p:nvPr/>
        </p:nvPicPr>
        <p:blipFill>
          <a:blip r:embed="rId2"/>
          <a:stretch>
            <a:fillRect/>
          </a:stretch>
        </p:blipFill>
        <p:spPr>
          <a:xfrm>
            <a:off x="143716" y="981075"/>
            <a:ext cx="3190875" cy="4895850"/>
          </a:xfrm>
          <a:prstGeom prst="rect">
            <a:avLst/>
          </a:prstGeom>
        </p:spPr>
      </p:pic>
    </p:spTree>
    <p:extLst>
      <p:ext uri="{BB962C8B-B14F-4D97-AF65-F5344CB8AC3E}">
        <p14:creationId xmlns:p14="http://schemas.microsoft.com/office/powerpoint/2010/main" val="244412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D03571-BF85-4CAF-8D92-627B0A170A5F}"/>
              </a:ext>
            </a:extLst>
          </p:cNvPr>
          <p:cNvSpPr>
            <a:spLocks noGrp="1"/>
          </p:cNvSpPr>
          <p:nvPr>
            <p:ph type="sldNum" sz="quarter" idx="12"/>
          </p:nvPr>
        </p:nvSpPr>
        <p:spPr/>
        <p:txBody>
          <a:bodyPr/>
          <a:lstStyle/>
          <a:p>
            <a:fld id="{2DEFE07B-AFA4-4A34-A296-13958DE77504}" type="slidenum">
              <a:rPr lang="en-CA" smtClean="0"/>
              <a:pPr/>
              <a:t>9</a:t>
            </a:fld>
            <a:endParaRPr lang="en-CA" dirty="0"/>
          </a:p>
        </p:txBody>
      </p:sp>
      <p:pic>
        <p:nvPicPr>
          <p:cNvPr id="9" name="Picture 8">
            <a:extLst>
              <a:ext uri="{FF2B5EF4-FFF2-40B4-BE49-F238E27FC236}">
                <a16:creationId xmlns:a16="http://schemas.microsoft.com/office/drawing/2014/main" id="{373924C2-B279-4C78-8124-FD3B41200C74}"/>
              </a:ext>
            </a:extLst>
          </p:cNvPr>
          <p:cNvPicPr>
            <a:picLocks noChangeAspect="1"/>
          </p:cNvPicPr>
          <p:nvPr/>
        </p:nvPicPr>
        <p:blipFill rotWithShape="1">
          <a:blip r:embed="rId2"/>
          <a:srcRect r="75512"/>
          <a:stretch/>
        </p:blipFill>
        <p:spPr>
          <a:xfrm>
            <a:off x="248054" y="213909"/>
            <a:ext cx="2749670" cy="5614280"/>
          </a:xfrm>
          <a:prstGeom prst="rect">
            <a:avLst/>
          </a:prstGeom>
          <a:ln>
            <a:noFill/>
          </a:ln>
        </p:spPr>
      </p:pic>
      <p:sp>
        <p:nvSpPr>
          <p:cNvPr id="2" name="Isosceles Triangle 1">
            <a:extLst>
              <a:ext uri="{FF2B5EF4-FFF2-40B4-BE49-F238E27FC236}">
                <a16:creationId xmlns:a16="http://schemas.microsoft.com/office/drawing/2014/main" id="{31B21875-0AE0-43A1-84F6-32E1D0CDA70C}"/>
              </a:ext>
            </a:extLst>
          </p:cNvPr>
          <p:cNvSpPr/>
          <p:nvPr/>
        </p:nvSpPr>
        <p:spPr>
          <a:xfrm rot="5400000">
            <a:off x="212831" y="613328"/>
            <a:ext cx="2816563" cy="2409711"/>
          </a:xfrm>
          <a:prstGeom prst="triangle">
            <a:avLst>
              <a:gd name="adj" fmla="val 48392"/>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0E9BD4BA-BAE1-409A-BA75-1584F23D5244}"/>
              </a:ext>
            </a:extLst>
          </p:cNvPr>
          <p:cNvSpPr txBox="1"/>
          <p:nvPr/>
        </p:nvSpPr>
        <p:spPr>
          <a:xfrm>
            <a:off x="593887" y="1449073"/>
            <a:ext cx="1706253" cy="892552"/>
          </a:xfrm>
          <a:prstGeom prst="rect">
            <a:avLst/>
          </a:prstGeom>
          <a:noFill/>
        </p:spPr>
        <p:txBody>
          <a:bodyPr wrap="square" rtlCol="0">
            <a:spAutoFit/>
          </a:bodyPr>
          <a:lstStyle/>
          <a:p>
            <a:r>
              <a:rPr lang="en-US" sz="2000" b="1" dirty="0"/>
              <a:t>Our 9-Month Pipeline</a:t>
            </a:r>
          </a:p>
          <a:p>
            <a:r>
              <a:rPr lang="en-CA" sz="1100" b="1" dirty="0"/>
              <a:t>At March 2024</a:t>
            </a:r>
          </a:p>
        </p:txBody>
      </p:sp>
      <p:sp>
        <p:nvSpPr>
          <p:cNvPr id="11" name="TextBox 10">
            <a:extLst>
              <a:ext uri="{FF2B5EF4-FFF2-40B4-BE49-F238E27FC236}">
                <a16:creationId xmlns:a16="http://schemas.microsoft.com/office/drawing/2014/main" id="{8E3BEC3C-680F-4F75-857B-44B9AA7E69D4}"/>
              </a:ext>
            </a:extLst>
          </p:cNvPr>
          <p:cNvSpPr txBox="1"/>
          <p:nvPr/>
        </p:nvSpPr>
        <p:spPr>
          <a:xfrm>
            <a:off x="3388260" y="697684"/>
            <a:ext cx="2173429" cy="400110"/>
          </a:xfrm>
          <a:prstGeom prst="rect">
            <a:avLst/>
          </a:prstGeom>
          <a:noFill/>
        </p:spPr>
        <p:txBody>
          <a:bodyPr wrap="square" rtlCol="0">
            <a:spAutoFit/>
          </a:bodyPr>
          <a:lstStyle/>
          <a:p>
            <a:r>
              <a:rPr lang="en-US" sz="2000" dirty="0"/>
              <a:t>Projects Across NB</a:t>
            </a:r>
            <a:endParaRPr lang="en-CA" sz="2000" dirty="0"/>
          </a:p>
        </p:txBody>
      </p:sp>
      <p:pic>
        <p:nvPicPr>
          <p:cNvPr id="6" name="Picture 5">
            <a:extLst>
              <a:ext uri="{FF2B5EF4-FFF2-40B4-BE49-F238E27FC236}">
                <a16:creationId xmlns:a16="http://schemas.microsoft.com/office/drawing/2014/main" id="{01F4FC7F-E751-4BCA-99F3-78F09DDD9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293" y="897192"/>
            <a:ext cx="5417820" cy="4937760"/>
          </a:xfrm>
          <a:prstGeom prst="rect">
            <a:avLst/>
          </a:prstGeom>
        </p:spPr>
      </p:pic>
      <p:sp>
        <p:nvSpPr>
          <p:cNvPr id="13" name="TextBox 12">
            <a:extLst>
              <a:ext uri="{FF2B5EF4-FFF2-40B4-BE49-F238E27FC236}">
                <a16:creationId xmlns:a16="http://schemas.microsoft.com/office/drawing/2014/main" id="{AEB6BCBB-3BC1-457A-923F-E1FBB575D260}"/>
              </a:ext>
            </a:extLst>
          </p:cNvPr>
          <p:cNvSpPr txBox="1"/>
          <p:nvPr/>
        </p:nvSpPr>
        <p:spPr>
          <a:xfrm>
            <a:off x="3388260" y="2341625"/>
            <a:ext cx="3304807" cy="2325893"/>
          </a:xfrm>
          <a:prstGeom prst="rect">
            <a:avLst/>
          </a:prstGeom>
          <a:noFill/>
          <a:ln>
            <a:solidFill>
              <a:schemeClr val="bg2"/>
            </a:solidFill>
          </a:ln>
        </p:spPr>
        <p:txBody>
          <a:bodyPr wrap="square">
            <a:spAutoFit/>
          </a:bodyPr>
          <a:lstStyle/>
          <a:p>
            <a:pPr>
              <a:lnSpc>
                <a:spcPct val="150000"/>
              </a:lnSpc>
            </a:pPr>
            <a:r>
              <a:rPr lang="en-US" sz="1400" b="1" dirty="0"/>
              <a:t>Pipeline Characteristics</a:t>
            </a:r>
          </a:p>
          <a:p>
            <a:pPr>
              <a:lnSpc>
                <a:spcPct val="150000"/>
              </a:lnSpc>
            </a:pPr>
            <a:endParaRPr lang="en-US" sz="1200" dirty="0"/>
          </a:p>
          <a:p>
            <a:pPr marL="171450" indent="-171450">
              <a:lnSpc>
                <a:spcPct val="150000"/>
              </a:lnSpc>
              <a:buFont typeface="Wingdings" panose="05000000000000000000" pitchFamily="2" charset="2"/>
              <a:buChar char="§"/>
            </a:pPr>
            <a:r>
              <a:rPr lang="en-US" sz="1200" dirty="0"/>
              <a:t>Loan requests - $4.4 million</a:t>
            </a:r>
          </a:p>
          <a:p>
            <a:pPr marL="171450" indent="-171450">
              <a:lnSpc>
                <a:spcPct val="150000"/>
              </a:lnSpc>
              <a:buFont typeface="Wingdings" panose="05000000000000000000" pitchFamily="2" charset="2"/>
              <a:buChar char="§"/>
            </a:pPr>
            <a:r>
              <a:rPr lang="en-US" sz="1200" dirty="0"/>
              <a:t>Projects - 12 housing, 2 commercial non-profit</a:t>
            </a:r>
          </a:p>
          <a:p>
            <a:pPr marL="171450" indent="-171450">
              <a:lnSpc>
                <a:spcPct val="150000"/>
              </a:lnSpc>
              <a:buFont typeface="Wingdings" panose="05000000000000000000" pitchFamily="2" charset="2"/>
              <a:buChar char="§"/>
            </a:pPr>
            <a:r>
              <a:rPr lang="en-US" sz="1200" dirty="0"/>
              <a:t>Units – 433 with 60% affordable</a:t>
            </a:r>
          </a:p>
          <a:p>
            <a:pPr marL="171450" indent="-171450">
              <a:lnSpc>
                <a:spcPct val="150000"/>
              </a:lnSpc>
              <a:buFont typeface="Wingdings" panose="05000000000000000000" pitchFamily="2" charset="2"/>
              <a:buChar char="§"/>
            </a:pPr>
            <a:r>
              <a:rPr lang="en-US" sz="1200" dirty="0"/>
              <a:t>NPOs / Sq Footage – 9 NPOs with 20,000 sq ft</a:t>
            </a:r>
          </a:p>
          <a:p>
            <a:pPr marL="171450" indent="-171450">
              <a:lnSpc>
                <a:spcPct val="150000"/>
              </a:lnSpc>
              <a:buFont typeface="Wingdings" panose="05000000000000000000" pitchFamily="2" charset="2"/>
              <a:buChar char="§"/>
            </a:pPr>
            <a:r>
              <a:rPr lang="en-US" sz="1200" dirty="0"/>
              <a:t>Project value - $106.9 million</a:t>
            </a:r>
          </a:p>
          <a:p>
            <a:pPr marL="171450" indent="-171450">
              <a:lnSpc>
                <a:spcPct val="150000"/>
              </a:lnSpc>
              <a:buFont typeface="Wingdings" panose="05000000000000000000" pitchFamily="2" charset="2"/>
              <a:buChar char="§"/>
            </a:pPr>
            <a:r>
              <a:rPr lang="en-US" sz="1200" dirty="0"/>
              <a:t>Leverage - 24 x</a:t>
            </a:r>
            <a:endParaRPr lang="en-CA" sz="1200" dirty="0"/>
          </a:p>
        </p:txBody>
      </p:sp>
      <p:sp>
        <p:nvSpPr>
          <p:cNvPr id="14" name="Rectangle 13">
            <a:extLst>
              <a:ext uri="{FF2B5EF4-FFF2-40B4-BE49-F238E27FC236}">
                <a16:creationId xmlns:a16="http://schemas.microsoft.com/office/drawing/2014/main" id="{9115998F-861A-446E-A1AC-4490E96F3F45}"/>
              </a:ext>
            </a:extLst>
          </p:cNvPr>
          <p:cNvSpPr/>
          <p:nvPr/>
        </p:nvSpPr>
        <p:spPr>
          <a:xfrm>
            <a:off x="163902" y="138022"/>
            <a:ext cx="3001992" cy="146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4040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18201</TotalTime>
  <Words>2421</Words>
  <Application>Microsoft Office PowerPoint</Application>
  <PresentationFormat>Widescreen</PresentationFormat>
  <Paragraphs>193</Paragraphs>
  <Slides>17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Asimakos</dc:creator>
  <cp:lastModifiedBy>Peter Corbyn</cp:lastModifiedBy>
  <cp:revision>103</cp:revision>
  <dcterms:created xsi:type="dcterms:W3CDTF">2024-01-19T21:31:56Z</dcterms:created>
  <dcterms:modified xsi:type="dcterms:W3CDTF">2024-05-20T22:22:01Z</dcterms:modified>
</cp:coreProperties>
</file>