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omments/modernComment_110_77B16C5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37" r:id="rId1"/>
    <p:sldMasterId id="2147484108" r:id="rId2"/>
    <p:sldMasterId id="2147483810" r:id="rId3"/>
    <p:sldMasterId id="2147484082" r:id="rId4"/>
    <p:sldMasterId id="2147484060" r:id="rId5"/>
    <p:sldMasterId id="2147484046" r:id="rId6"/>
    <p:sldMasterId id="2147484096" r:id="rId7"/>
  </p:sldMasterIdLst>
  <p:notesMasterIdLst>
    <p:notesMasterId r:id="rId17"/>
  </p:notesMasterIdLst>
  <p:sldIdLst>
    <p:sldId id="312" r:id="rId8"/>
    <p:sldId id="269" r:id="rId9"/>
    <p:sldId id="319" r:id="rId10"/>
    <p:sldId id="272" r:id="rId11"/>
    <p:sldId id="316" r:id="rId12"/>
    <p:sldId id="315" r:id="rId13"/>
    <p:sldId id="321" r:id="rId14"/>
    <p:sldId id="322" r:id="rId15"/>
    <p:sldId id="320" r:id="rId16"/>
  </p:sldIdLst>
  <p:sldSz cx="12192000" cy="6858000"/>
  <p:notesSz cx="6858000" cy="9144000"/>
  <p:embeddedFontLst>
    <p:embeddedFont>
      <p:font typeface="DM Serif Text" pitchFamily="2" charset="0"/>
      <p:regular r:id="rId18"/>
      <p: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bold" panose="020B0906030804020204" pitchFamily="34" charset="0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al" id="{6E209238-EC3C-AD45-9822-CB28F993665E}">
          <p14:sldIdLst>
            <p14:sldId id="312"/>
          </p14:sldIdLst>
        </p14:section>
        <p14:section name="Images" id="{C941CBD9-F22B-B64A-876A-E14DDB81FD48}">
          <p14:sldIdLst/>
        </p14:section>
        <p14:section name="White" id="{F954FD4D-A61D-D04C-8F10-CD0FEEB993F8}">
          <p14:sldIdLst>
            <p14:sldId id="269"/>
            <p14:sldId id="319"/>
            <p14:sldId id="272"/>
            <p14:sldId id="316"/>
            <p14:sldId id="315"/>
            <p14:sldId id="321"/>
            <p14:sldId id="322"/>
          </p14:sldIdLst>
        </p14:section>
        <p14:section name="Teal" id="{ED082C19-B50F-C74C-8CC8-1E46E3C901B0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3148A2-167A-5F3A-3881-5319FF7C3CB6}" name="Breau-Smith, Paulette (HNB)" initials="BSP(" userId="S::Paulette.Breau-Smith@gnb.ca::e990eea2-4829-404d-961d-002932d525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961"/>
    <a:srgbClr val="D7A52A"/>
    <a:srgbClr val="789F89"/>
    <a:srgbClr val="676767"/>
    <a:srgbClr val="4F8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5"/>
    <p:restoredTop sz="96327"/>
  </p:normalViewPr>
  <p:slideViewPr>
    <p:cSldViewPr snapToGrid="0">
      <p:cViewPr varScale="1">
        <p:scale>
          <a:sx n="89" d="100"/>
          <a:sy n="89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2.fntdata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10_77B16C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7F014F-6FC5-4B68-89E5-772ADE005732}" authorId="{5F3148A2-167A-5F3A-3881-5319FF7C3CB6}" created="2024-05-14T14:31:34.24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08116304" sldId="272"/>
      <ac:graphicFrameMk id="7" creationId="{44EE2083-2151-2DB3-66C3-215F11EB3630}"/>
    </ac:deMkLst>
    <p188:replyLst>
      <p188:reply id="{D926BA5D-D5C7-4E0C-A3B2-54DC0B0F2C81}" authorId="{5F3148A2-167A-5F3A-3881-5319FF7C3CB6}" created="2024-05-14T14:32:02.466">
        <p188:txBody>
          <a:bodyPr/>
          <a:lstStyle/>
          <a:p>
            <a:r>
              <a:rPr lang="en-CA"/>
              <a:t>I also changed the chambre à coucher</a:t>
            </a:r>
          </a:p>
        </p188:txBody>
      </p188:reply>
    </p188:replyLst>
    <p188:txBody>
      <a:bodyPr/>
      <a:lstStyle/>
      <a:p>
        <a:r>
          <a:rPr lang="en-CA"/>
          <a:t>I would put :  pour les prêts-subventions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399FC-6683-BF4F-BFBB-CB427FD8A9E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8DC6F-4EA8-7243-A772-AC2CEA2B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Above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DA473-E6DB-C20C-2506-7658DEF63ABF}"/>
              </a:ext>
            </a:extLst>
          </p:cNvPr>
          <p:cNvGrpSpPr/>
          <p:nvPr userDrawn="1"/>
        </p:nvGrpSpPr>
        <p:grpSpPr>
          <a:xfrm>
            <a:off x="3450773" y="535058"/>
            <a:ext cx="5290455" cy="698684"/>
            <a:chOff x="3037116" y="535058"/>
            <a:chExt cx="5290455" cy="6986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1B06E-1C2E-D6B0-1A2B-4E277B3A91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418" t="37825" r="29171" b="41331"/>
            <a:stretch/>
          </p:blipFill>
          <p:spPr>
            <a:xfrm>
              <a:off x="6487884" y="535058"/>
              <a:ext cx="1839687" cy="698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D9C8B5-8B13-3CCB-813A-F21D1CCBD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37116" y="813192"/>
              <a:ext cx="2463262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81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Bar">
    <p:bg>
      <p:bgPr>
        <a:solidFill>
          <a:srgbClr val="676767">
            <a:alpha val="148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5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2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0BC20-4CE8-3089-E906-E6B62355DEDB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08A08A-961E-8431-326B-E9C2046092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F448A-4672-0A59-5521-02B8079A0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2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Abov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37825" r="29171" b="41331"/>
          <a:stretch/>
        </p:blipFill>
        <p:spPr>
          <a:xfrm>
            <a:off x="6770913" y="640577"/>
            <a:ext cx="1839687" cy="6986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30D2D9-C7A8-991B-1300-EE5FB4A3D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688" t="35275" r="28209" b="35578"/>
          <a:stretch/>
        </p:blipFill>
        <p:spPr>
          <a:xfrm>
            <a:off x="6798901" y="566840"/>
            <a:ext cx="1839685" cy="96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D83E3-7FC8-1D7D-CBBA-B1D70A9244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2373" y="921151"/>
            <a:ext cx="2463261" cy="36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7A57C-2B7E-8880-B8DF-C9D3FE304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F31-A96D-CEDA-A79D-DCC2742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614F26-676A-1C73-688A-A6E9F20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A653C-6BBC-598C-8693-FAEFC20A5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0591671-CAFB-F76F-6646-1142720A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80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8596"/>
            <a:ext cx="10515600" cy="189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47" y="428205"/>
            <a:ext cx="517105" cy="930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C5CB2E-2111-139B-DF5F-CE2E9192E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8952"/>
            <a:ext cx="10515600" cy="32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52AB9-44A4-0983-53D3-E195DC5A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0004"/>
            <a:ext cx="10515600" cy="3103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31261-65EA-5C69-5130-6A4B19A9E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47" y="428205"/>
            <a:ext cx="517105" cy="930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FA935-71A9-138B-B468-05F4351C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6706"/>
            <a:ext cx="10515600" cy="160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1DAA0-54D0-9BD5-39F6-D0D414452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499744"/>
            <a:ext cx="10515600" cy="362902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9668" y="2656662"/>
            <a:ext cx="713014" cy="128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EF529-0722-BE6B-6061-467A73875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B1992DF-6947-3D92-41DA-2F4B63356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499744"/>
            <a:ext cx="10515600" cy="5424582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7729" y="4423186"/>
            <a:ext cx="713014" cy="1283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10933-7D31-9634-7124-B9F8996D3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Logos_Abov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37825" r="29171" b="41331"/>
          <a:stretch/>
        </p:blipFill>
        <p:spPr>
          <a:xfrm>
            <a:off x="6770913" y="640577"/>
            <a:ext cx="1839687" cy="6986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762C28-8E03-E40F-FE12-4BE77556C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43" y="499743"/>
            <a:ext cx="5112657" cy="529145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9B2C46-E70E-CE49-B47F-00F00C3F8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744"/>
            <a:ext cx="5112656" cy="52914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8FD3AF-A5EC-B3C8-7767-2977452C34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29829" y="4304573"/>
            <a:ext cx="713014" cy="1283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6885AF-E1ED-1398-1CAA-FCED360C96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040F-59F5-D045-7186-B2231D66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15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583E2-CDB5-BB68-DA54-FB170B6F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639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90DB-A68C-A311-1CEF-CD1F85AA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CEEE-31D5-B44D-C1FE-D40D3D36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8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5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2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0BC20-4CE8-3089-E906-E6B62355DEDB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08A08A-961E-8431-326B-E9C2046092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F448A-4672-0A59-5521-02B8079A0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0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FA2-3035-2C1F-B92B-E867CE1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46C4-596D-9E5A-0FCA-7689D03B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32CB3-3720-EA40-1682-3D217286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772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6054-C52F-35CD-125B-EDBF6F5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38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85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23CD-3349-9EEB-332A-3865E8A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166"/>
            <a:ext cx="3932237" cy="10652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6D54-8F3A-57AB-5E9E-37B4169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166"/>
            <a:ext cx="6172200" cy="4465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29478-E313-F56C-4D5F-D7E654270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5236"/>
            <a:ext cx="3932237" cy="33237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4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040F-59F5-D045-7186-B2231D66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15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583E2-CDB5-BB68-DA54-FB170B6F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290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90DB-A68C-A311-1CEF-CD1F85AA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CEEE-31D5-B44D-C1FE-D40D3D36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53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FA2-3035-2C1F-B92B-E867CE1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46C4-596D-9E5A-0FCA-7689D03B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32CB3-3720-EA40-1682-3D217286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943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6054-C52F-35CD-125B-EDBF6F5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8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2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23CD-3349-9EEB-332A-3865E8A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166"/>
            <a:ext cx="3932237" cy="10652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6D54-8F3A-57AB-5E9E-37B4169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166"/>
            <a:ext cx="6172200" cy="4465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29478-E313-F56C-4D5F-D7E654270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5236"/>
            <a:ext cx="3932237" cy="33237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4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ogos_Above2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4276C2-959A-C414-B1C1-7408C025D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7089" y="4299679"/>
            <a:ext cx="4337822" cy="3351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AC7551-8980-6145-160A-D720E8AC0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4369" y="767018"/>
            <a:ext cx="2463262" cy="3677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DD715EB-BF97-CEDA-CD47-768BF1FE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004"/>
            <a:ext cx="9144000" cy="19086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DB38C12-F3F3-6FAC-5BEC-E877FCE5C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4570"/>
            <a:ext cx="9144000" cy="7181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EFE6ED-B6B2-B4A0-2222-4275325F965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9585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0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D72-1BE7-ACEB-658F-7FDB5527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778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219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3855-F72D-B8D0-6443-2D06DF5E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D5CACC-10DB-B308-8753-0F4CF57788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63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831C98-72D7-B130-486C-E560907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5374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AA4289-8145-4F8B-6C31-C5032E9D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35A83-7732-E895-F60D-F33154F6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076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C24F01-B28B-AE7B-DDF8-E6D2422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B713D9B-3198-6000-8527-AFE676F3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73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243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3855-F72D-B8D0-6443-2D06DF5E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D5CACC-10DB-B308-8753-0F4CF57788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913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831C98-72D7-B130-486C-E560907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718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AA4289-8145-4F8B-6C31-C5032E9D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35A83-7732-E895-F60D-F33154F6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F31-A96D-CEDA-A79D-DCC2742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614F26-676A-1C73-688A-A6E9F20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398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C24F01-B28B-AE7B-DDF8-E6D2422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B713D9B-3198-6000-8527-AFE676F3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38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Above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DA473-E6DB-C20C-2506-7658DEF63ABF}"/>
              </a:ext>
            </a:extLst>
          </p:cNvPr>
          <p:cNvGrpSpPr/>
          <p:nvPr userDrawn="1"/>
        </p:nvGrpSpPr>
        <p:grpSpPr>
          <a:xfrm>
            <a:off x="3450773" y="535058"/>
            <a:ext cx="5290455" cy="698684"/>
            <a:chOff x="3037116" y="535058"/>
            <a:chExt cx="5290455" cy="6986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1B06E-1C2E-D6B0-1A2B-4E277B3A91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418" t="37825" r="29171" b="41331"/>
            <a:stretch/>
          </p:blipFill>
          <p:spPr>
            <a:xfrm>
              <a:off x="6487884" y="535058"/>
              <a:ext cx="1839687" cy="698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D9C8B5-8B13-3CCB-813A-F21D1CCBD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37116" y="813192"/>
              <a:ext cx="2463262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06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ente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004"/>
            <a:ext cx="9144000" cy="19086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4570"/>
            <a:ext cx="9144000" cy="7181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7089" y="4299679"/>
            <a:ext cx="4337822" cy="33519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E80F1F-D751-C82F-DC6F-B1F4F45D5FB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1D89B-689E-CCFB-F234-64F0286540BD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9585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33E73B-860A-E488-5DFD-710792DF4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4369" y="767018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83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80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210CA-60DF-4D51-5E36-61829053CF12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B0DB72-EBC8-D427-D21F-6A15D7BBB6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60472-8CE1-5885-FD39-52242BE7B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15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5FB-22A8-708E-B99F-58CCDF10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0A574A-8ADA-D30F-2722-E68B7CD9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DD41B6-10EF-902D-2B44-019EEC84C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46120-FD53-0DBE-4D9A-C668083DD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688" t="35275" r="28209" b="35578"/>
          <a:stretch/>
        </p:blipFill>
        <p:spPr>
          <a:xfrm>
            <a:off x="6927301" y="458880"/>
            <a:ext cx="1839685" cy="961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61252-9D23-64B6-D3AA-7DC4CC641E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773" y="813191"/>
            <a:ext cx="2463261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B5C1A-8652-F2C4-BFFF-643AD1C7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687D-35E2-5E56-4452-A30495D8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1AB0D-98AF-2452-EED6-91F42E34B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35000"/>
          </a:blip>
          <a:srcRect t="23107" b="8543"/>
          <a:stretch/>
        </p:blipFill>
        <p:spPr>
          <a:xfrm>
            <a:off x="6708159" y="-1"/>
            <a:ext cx="564104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4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3840" r:id="rId2"/>
    <p:sldLayoutId id="2147484016" r:id="rId3"/>
    <p:sldLayoutId id="2147483989" r:id="rId4"/>
    <p:sldLayoutId id="2147484076" r:id="rId5"/>
    <p:sldLayoutId id="2147484017" r:id="rId6"/>
    <p:sldLayoutId id="2147484018" r:id="rId7"/>
    <p:sldLayoutId id="2147483990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C033E43-F9A7-030C-FDCE-E38F7595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29A18E7-0E76-5F44-AED2-BA9A434B3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9624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1" r:id="rId1"/>
    <p:sldLayoutId id="2147484126" r:id="rId2"/>
    <p:sldLayoutId id="2147484125" r:id="rId3"/>
    <p:sldLayoutId id="2147484127" r:id="rId4"/>
    <p:sldLayoutId id="21474841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2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B84EA-2812-ECF1-4FEC-403507B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071A-8C2E-D156-6D8C-035DD5CA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6895"/>
            <a:ext cx="10515600" cy="333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365C2-DCE2-85B8-16C5-66A5BDE1D9AC}"/>
              </a:ext>
            </a:extLst>
          </p:cNvPr>
          <p:cNvSpPr/>
          <p:nvPr userDrawn="1"/>
        </p:nvSpPr>
        <p:spPr>
          <a:xfrm>
            <a:off x="0" y="-10387"/>
            <a:ext cx="12192000" cy="1198933"/>
          </a:xfrm>
          <a:prstGeom prst="rect">
            <a:avLst/>
          </a:prstGeom>
          <a:solidFill>
            <a:srgbClr val="F0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9AA4F6A-06CA-2D1E-95D4-069302B7EC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21309" y="6167690"/>
            <a:ext cx="1132491" cy="42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B54FC-03D3-4E6D-F776-64AA00C7EF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4369" y="395294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814" r:id="rId3"/>
    <p:sldLayoutId id="2147483816" r:id="rId4"/>
    <p:sldLayoutId id="2147483817" r:id="rId5"/>
    <p:sldLayoutId id="21474838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B84EA-2812-ECF1-4FEC-403507B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071A-8C2E-D156-6D8C-035DD5CA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6895"/>
            <a:ext cx="10515600" cy="333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365C2-DCE2-85B8-16C5-66A5BDE1D9AC}"/>
              </a:ext>
            </a:extLst>
          </p:cNvPr>
          <p:cNvSpPr/>
          <p:nvPr userDrawn="1"/>
        </p:nvSpPr>
        <p:spPr>
          <a:xfrm>
            <a:off x="0" y="-10387"/>
            <a:ext cx="12192000" cy="1198933"/>
          </a:xfrm>
          <a:prstGeom prst="rect">
            <a:avLst/>
          </a:prstGeom>
          <a:solidFill>
            <a:srgbClr val="789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9AA4F6A-06CA-2D1E-95D4-069302B7EC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21309" y="6167690"/>
            <a:ext cx="1132491" cy="42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B54FC-03D3-4E6D-F776-64AA00C7EF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4369" y="395294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6C93-DDB2-8FE6-E285-873AE2DE18F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81456"/>
            <a:ext cx="12192000" cy="1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F0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EBE2-4D07-7F05-87BB-8B633123F8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368" y="681025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789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EBE2-4D07-7F05-87BB-8B633123F8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368" y="681025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77B16C5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D70DF-B1CD-C938-C955-77BD37D6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457678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Affordable Rental Housing Program /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logements locatifs abordables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7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6F0A-1D19-BB61-BA91-83687661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41" y="852256"/>
            <a:ext cx="8126027" cy="95137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Affordable Rental Housing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logements locatifs abordables 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3E748-7EAE-D4C6-9929-1A980040C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164" y="1882236"/>
            <a:ext cx="9783192" cy="3913783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Provides assistance to private entrepreneurs, non-profit corporations, and co-operatives 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Eligible projects must create basic affordable rental units with rents at or below levels established by Housing NB.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Projects may be developed through new construction, rehabilitation, or the conversion of existing non residential buildings. 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Offre de l’aide aux entrepreneurs du secteur privé, aux sociétés sans but lucratif, et aux coopératives.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Les projets admissibles doivent créer des logements locatifs abordables de base dont le loyer est égal ou inférieur aux loyers établis par l’Habitation NB.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Les projets peuvent comprendre une nouvelle construction, la remise en état ou la conversion d’ensembles de bâtiments existants non résidentiel.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6F0A-1D19-BB61-BA91-83687661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462" y="852438"/>
            <a:ext cx="9144000" cy="96417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Affordable Rental Housing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logements locatifs abordables 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3E748-7EAE-D4C6-9929-1A980040C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462" y="1816611"/>
            <a:ext cx="9833499" cy="386051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Eligible tenants include families, seniors, non-elderly singles, and  persons with disabilities or special needs.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 new construction projects must conform to the Provincial Green Building Policy as well as the ARHP Minimum Standards for Building Plans.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15% of all subsidized units created must be accessible.</a:t>
            </a: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locataires admissibles comprennent les familles, les aînés, les personnes de moins de 65 ans vivant seules et les personnes ayant un handicap ou des besoins spéciaux.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Tous les projets de nouvelle construction doivent respecter la Politique provinciale d’écologisation des bâtiments et les Normes minimales pour les plans construction.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15 % de tous les logements subventionnés créés doivent être accessibles.</a:t>
            </a:r>
          </a:p>
          <a:p>
            <a:pPr algn="l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2883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035669-0A05-F1D7-3EC8-B99B81D2FEFA}"/>
              </a:ext>
            </a:extLst>
          </p:cNvPr>
          <p:cNvSpPr txBox="1">
            <a:spLocks/>
          </p:cNvSpPr>
          <p:nvPr/>
        </p:nvSpPr>
        <p:spPr>
          <a:xfrm>
            <a:off x="762233" y="264235"/>
            <a:ext cx="9144000" cy="963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2"/>
                </a:solidFill>
                <a:latin typeface="DM Serif Text" pitchFamily="2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Affordable Rental Housing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logements locatifs abordables </a:t>
            </a:r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B3C583D-5062-2A40-E8FE-DAC0FE46737F}"/>
              </a:ext>
            </a:extLst>
          </p:cNvPr>
          <p:cNvSpPr txBox="1">
            <a:spLocks/>
          </p:cNvSpPr>
          <p:nvPr/>
        </p:nvSpPr>
        <p:spPr>
          <a:xfrm>
            <a:off x="762233" y="1090569"/>
            <a:ext cx="10662081" cy="541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How does it work?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Assistance is in the form of a forgivable loan and is based on the cost of eligible work and the number of self-contained eligible units within a project. The maximum forgivable loan amounts are: </a:t>
            </a:r>
          </a:p>
          <a:p>
            <a:pPr marL="342900" indent="-342900">
              <a:spcBef>
                <a:spcPts val="6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Comment le programme fonctionne-t-il?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L’aide prend la forme d’un prêt-subvention et est fondée sur le coût des travaux admissibles et sur le nombre de logements autonomes dans un projet. Les contributions maximales pour les prêt-subventions: </a:t>
            </a: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BF95D-EF98-D97C-DEEF-010DB2714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27350"/>
              </p:ext>
            </p:extLst>
          </p:nvPr>
        </p:nvGraphicFramePr>
        <p:xfrm>
          <a:off x="2530866" y="2054182"/>
          <a:ext cx="641179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266">
                  <a:extLst>
                    <a:ext uri="{9D8B030D-6E8A-4147-A177-3AD203B41FA5}">
                      <a16:colId xmlns:a16="http://schemas.microsoft.com/office/drawing/2014/main" val="1678402771"/>
                    </a:ext>
                  </a:extLst>
                </a:gridCol>
                <a:gridCol w="2137266">
                  <a:extLst>
                    <a:ext uri="{9D8B030D-6E8A-4147-A177-3AD203B41FA5}">
                      <a16:colId xmlns:a16="http://schemas.microsoft.com/office/drawing/2014/main" val="599562401"/>
                    </a:ext>
                  </a:extLst>
                </a:gridCol>
                <a:gridCol w="2137266">
                  <a:extLst>
                    <a:ext uri="{9D8B030D-6E8A-4147-A177-3AD203B41FA5}">
                      <a16:colId xmlns:a16="http://schemas.microsoft.com/office/drawing/2014/main" val="3685129114"/>
                    </a:ext>
                  </a:extLst>
                </a:gridCol>
              </a:tblGrid>
              <a:tr h="29628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UNIT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Non-Profits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Private Entrepreneurs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075659"/>
                  </a:ext>
                </a:extLst>
              </a:tr>
              <a:tr h="31340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Bachelor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$70,000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$60,000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3611"/>
                  </a:ext>
                </a:extLst>
              </a:tr>
              <a:tr h="31340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1-bedroom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$77,000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$66,000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55434"/>
                  </a:ext>
                </a:extLst>
              </a:tr>
              <a:tr h="31340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2-bedroom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$83,000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$72,000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563554"/>
                  </a:ext>
                </a:extLst>
              </a:tr>
              <a:tr h="313401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3-bedroom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$88,000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$77,000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609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EE2083-2151-2DB3-66C3-215F11EB3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24996"/>
              </p:ext>
            </p:extLst>
          </p:nvPr>
        </p:nvGraphicFramePr>
        <p:xfrm>
          <a:off x="2586699" y="4775988"/>
          <a:ext cx="6300132" cy="17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044">
                  <a:extLst>
                    <a:ext uri="{9D8B030D-6E8A-4147-A177-3AD203B41FA5}">
                      <a16:colId xmlns:a16="http://schemas.microsoft.com/office/drawing/2014/main" val="1678402771"/>
                    </a:ext>
                  </a:extLst>
                </a:gridCol>
                <a:gridCol w="2100044">
                  <a:extLst>
                    <a:ext uri="{9D8B030D-6E8A-4147-A177-3AD203B41FA5}">
                      <a16:colId xmlns:a16="http://schemas.microsoft.com/office/drawing/2014/main" val="599562401"/>
                    </a:ext>
                  </a:extLst>
                </a:gridCol>
                <a:gridCol w="2100044">
                  <a:extLst>
                    <a:ext uri="{9D8B030D-6E8A-4147-A177-3AD203B41FA5}">
                      <a16:colId xmlns:a16="http://schemas.microsoft.com/office/drawing/2014/main" val="3685129114"/>
                    </a:ext>
                  </a:extLst>
                </a:gridCol>
              </a:tblGrid>
              <a:tr h="38928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TYPE UNIT</a:t>
                      </a:r>
                      <a:r>
                        <a:rPr lang="en-CA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Sans but </a:t>
                      </a:r>
                      <a:r>
                        <a:rPr lang="en-CA" sz="1600" dirty="0" err="1"/>
                        <a:t>lucratif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dirty="0"/>
                        <a:t>   Entrepreneurs </a:t>
                      </a:r>
                      <a:r>
                        <a:rPr lang="en-CA" sz="1600" dirty="0" err="1"/>
                        <a:t>priv</a:t>
                      </a:r>
                      <a:r>
                        <a:rPr lang="en-CA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en-CA" sz="1600" dirty="0" err="1"/>
                        <a:t>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075659"/>
                  </a:ext>
                </a:extLst>
              </a:tr>
              <a:tr h="32178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70,000 $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60,000 $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3611"/>
                  </a:ext>
                </a:extLst>
              </a:tr>
              <a:tr h="32178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1- chambre à </a:t>
                      </a:r>
                      <a:r>
                        <a:rPr lang="en-CA" sz="1600" dirty="0" err="1"/>
                        <a:t>coucher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77,000 $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66,000 $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55434"/>
                  </a:ext>
                </a:extLst>
              </a:tr>
              <a:tr h="32178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2- chambre à </a:t>
                      </a:r>
                      <a:r>
                        <a:rPr lang="en-CA" sz="1600" dirty="0" err="1"/>
                        <a:t>coucher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83,000 $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72,000 $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563554"/>
                  </a:ext>
                </a:extLst>
              </a:tr>
              <a:tr h="32178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3- chambre à </a:t>
                      </a:r>
                      <a:r>
                        <a:rPr lang="en-CA" sz="1600" dirty="0" err="1"/>
                        <a:t>coucher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88,000 $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77,000 $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6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1163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002563-4BBA-AC4E-CB13-2B868E67E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074" y="851461"/>
            <a:ext cx="9144000" cy="96361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Affordable Rental Housing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logements locatifs abordables </a:t>
            </a:r>
            <a:endParaRPr lang="en-US" sz="2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F6B94AE-6CAB-6FFF-FCB0-EEEC76369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074" y="1815074"/>
            <a:ext cx="10662081" cy="4797454"/>
          </a:xfrm>
        </p:spPr>
        <p:txBody>
          <a:bodyPr>
            <a:noAutofit/>
          </a:bodyPr>
          <a:lstStyle/>
          <a:p>
            <a:pPr algn="l"/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How does it work?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Non-profit groups may receive funding for up to 100% of the units within a project. Private entrepreneurs are limited to funding for no more than 50% of the total units within a project.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Projects will also be eligible to receive an additional $15,000 per funded accessible unit built through ARHP.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Borrowers will enter into a Mortgage Agreement with Housing NB (ie.14-20 years) to ensure that units remain affordable to low and moderate income households.</a:t>
            </a:r>
          </a:p>
          <a:p>
            <a:pPr algn="l">
              <a:spcBef>
                <a:spcPts val="600"/>
              </a:spcBef>
            </a:pP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Comment le programme fonctionne-t-il?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groupes sans but lucratif peuvent recevoir un financement pour un maximum de 100 % des unités d'un projet. Les entrepreneurs privés sont limités à un financement pour pas plus de 50 % des logements total d'un projet.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projets seront également admissibles à une somme supplémentaire de 15 000 $ par logement accessible et abordable subventionné qui est construit dans le cadre du programme.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emprunteurs concluront une convention hypothécaire avec Habitation NB (ex: 14-20 ans) pour s’assurer que les loyers demeurent abordables pour les ménages à faible et moyen revenu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5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A0D644-EA5F-D56E-F7CF-590E16586DEC}"/>
              </a:ext>
            </a:extLst>
          </p:cNvPr>
          <p:cNvSpPr txBox="1">
            <a:spLocks/>
          </p:cNvSpPr>
          <p:nvPr/>
        </p:nvSpPr>
        <p:spPr>
          <a:xfrm>
            <a:off x="955829" y="848657"/>
            <a:ext cx="9144000" cy="964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DM Serif Tex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Affordable Rental Housing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logements locatifs abordables 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6FE5C1-ACC3-8637-50CE-31D4FCB5A965}"/>
              </a:ext>
            </a:extLst>
          </p:cNvPr>
          <p:cNvSpPr txBox="1">
            <a:spLocks/>
          </p:cNvSpPr>
          <p:nvPr/>
        </p:nvSpPr>
        <p:spPr>
          <a:xfrm>
            <a:off x="955829" y="1812830"/>
            <a:ext cx="10800948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How does it work?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Non-profit groups may be eligible for interest free Proposal Development Funding (PDF) forgivable loans up to a maximum of $50,000.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Rent Supplements are provided to ensure that funded units are affordable to low-income households. Rent Supplement Program tenants will have their rents reduced to 30% of the adjusted household income. Landlords will receive the difference between the rent paid by the tenant and the market rent agreed to under a rental agreement. </a:t>
            </a:r>
          </a:p>
          <a:p>
            <a:pPr algn="l">
              <a:spcBef>
                <a:spcPts val="600"/>
              </a:spcBef>
            </a:pP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Comment le programme fonctionne-t-il?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groupes sans but lucratif admissibles peuvent obtenir du financement pour la préparation de projets, sous forme de prêts non remboursable sans intérêt jusqu’à concurrence de 50 000 $.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Des suppléments de loyer sont accordés pour faire en sorte que les logements financés soient abordables pour les ménages à faible revenu. Le loyer des locataires admissibles à une aide dans le cadre du Programme de supplément au loyer sera abaissé pour correspondre à 30 % du revenu ajusté du ménage. Les propriétaires recevront la différence entre le loyer payé par le locataire et le loyer du marché convenu dans le contrat de location.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819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D70DF-B1CD-C938-C955-77BD37D6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901" y="2468333"/>
            <a:ext cx="10218197" cy="2387600"/>
          </a:xfrm>
        </p:spPr>
        <p:txBody>
          <a:bodyPr>
            <a:normAutofit fontScale="90000"/>
          </a:bodyPr>
          <a:lstStyle/>
          <a:p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Landlord Grant Programs/ </a:t>
            </a:r>
            <a:r>
              <a:rPr lang="en-CA" sz="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de subventions aux propri</a:t>
            </a:r>
            <a:r>
              <a:rPr lang="en-CA" sz="6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CA" sz="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taires</a:t>
            </a:r>
            <a:br>
              <a:rPr lang="en-CA" sz="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2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C3B49688-7D1C-73D2-CE7E-686C9370724E}"/>
              </a:ext>
            </a:extLst>
          </p:cNvPr>
          <p:cNvSpPr txBox="1">
            <a:spLocks/>
          </p:cNvSpPr>
          <p:nvPr/>
        </p:nvSpPr>
        <p:spPr>
          <a:xfrm>
            <a:off x="674704" y="1160755"/>
            <a:ext cx="10715347" cy="549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CA" b="1" dirty="0"/>
              <a:t>Rental &amp; Rooming House RRAP </a:t>
            </a:r>
            <a:r>
              <a:rPr lang="en-CA" sz="1900" dirty="0"/>
              <a:t>(Residential Rehabilitation Assistance Program)</a:t>
            </a:r>
          </a:p>
          <a:p>
            <a:pPr algn="l">
              <a:spcBef>
                <a:spcPts val="600"/>
              </a:spcBef>
            </a:pP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d’aide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remise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état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logements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locatifs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Maison de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chambres</a:t>
            </a:r>
            <a:endParaRPr lang="en-CA" sz="19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Provides financial assistance to owners/landlords for mandatory repairs to self-contained units, or bed units, that are substandard and rented to low-income household.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Rents charged must be at or below levels established by Housing NB.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Maximum forgivable loan is $36,000 per self-contained unit, and $24,000 per bed unit.</a:t>
            </a:r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CA" b="1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Fournit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aide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financi</a:t>
            </a:r>
            <a:r>
              <a:rPr lang="az-Cyrl-AZ" sz="1800" dirty="0">
                <a:latin typeface="Arial" panose="020B0604020202020204" pitchFamily="34" charset="0"/>
                <a:cs typeface="Arial" panose="020B0604020202020204" pitchFamily="34" charset="0"/>
              </a:rPr>
              <a:t>ѐ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 aux propriétaires pour les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réparations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obligatoires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unités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autonomes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chambres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qui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inférieure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louées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à des ménages à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faible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revenu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loyers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facturés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égaux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inférieurs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niveaux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établis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par Habitation NB.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Le prêt-subvention maximum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de 36 000 $ pour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unité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autonome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et de 24 000 $ pour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unité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avec lit.  </a:t>
            </a:r>
          </a:p>
          <a:p>
            <a:pPr algn="l">
              <a:spcBef>
                <a:spcPts val="0"/>
              </a:spcBef>
            </a:pPr>
            <a:endParaRPr lang="en-CA" b="1" dirty="0"/>
          </a:p>
          <a:p>
            <a:pPr algn="l">
              <a:spcBef>
                <a:spcPts val="0"/>
              </a:spcBef>
            </a:pPr>
            <a:r>
              <a:rPr lang="en-CA" b="1" dirty="0"/>
              <a:t>RRAP Conversion / </a:t>
            </a:r>
            <a:r>
              <a:rPr lang="en-CA" b="1" dirty="0">
                <a:solidFill>
                  <a:srgbClr val="F07961"/>
                </a:solidFill>
              </a:rPr>
              <a:t>Conversion </a:t>
            </a:r>
            <a:r>
              <a:rPr lang="en-CA" b="1" dirty="0" err="1">
                <a:solidFill>
                  <a:srgbClr val="F07961"/>
                </a:solidFill>
              </a:rPr>
              <a:t>locatif</a:t>
            </a:r>
            <a:endParaRPr lang="en-CA" sz="1800" b="1" dirty="0">
              <a:solidFill>
                <a:srgbClr val="F0796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Provides financial assistance to owners/landlords to convert non-residential properties into affordable self-contained rental housing units and/or bed units.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Fournit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aide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financi</a:t>
            </a:r>
            <a:r>
              <a:rPr lang="az-Cyrl-AZ" sz="1800" dirty="0">
                <a:latin typeface="Arial" panose="020B0604020202020204" pitchFamily="34" charset="0"/>
                <a:cs typeface="Arial" panose="020B0604020202020204" pitchFamily="34" charset="0"/>
              </a:rPr>
              <a:t>ѐ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 aux propriétaires pour la conversion de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propriétés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résidentielles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pour des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logements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locatifs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abordables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pour des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unités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autonomes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et/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unités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lits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82176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D70DF-B1CD-C938-C955-77BD37D6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280" y="2437024"/>
            <a:ext cx="9144000" cy="991976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Thank You/ Merci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CBA3A7-3D1B-2EE4-55EC-F363B64D07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314931"/>
            <a:ext cx="9144000" cy="1309327"/>
          </a:xfrm>
        </p:spPr>
        <p:txBody>
          <a:bodyPr/>
          <a:lstStyle/>
          <a:p>
            <a:pPr marL="0" indent="0" algn="ctr">
              <a:buNone/>
            </a:pPr>
            <a:r>
              <a:rPr lang="en-CA"/>
              <a:t>Contact 1-833-733-7835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5469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r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nk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al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lour Bar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GNB">
      <a:majorFont>
        <a:latin typeface="DM Serif Tex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ral Side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al Side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1815</TotalTime>
  <Words>1056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Open Sans Extrabold</vt:lpstr>
      <vt:lpstr>Arial</vt:lpstr>
      <vt:lpstr>DM Serif Text</vt:lpstr>
      <vt:lpstr>Calibri</vt:lpstr>
      <vt:lpstr>Open Sans</vt:lpstr>
      <vt:lpstr>Title Slides</vt:lpstr>
      <vt:lpstr>Doors</vt:lpstr>
      <vt:lpstr>Pink Banner</vt:lpstr>
      <vt:lpstr>Teal Banner</vt:lpstr>
      <vt:lpstr>Colour Bar</vt:lpstr>
      <vt:lpstr>Coral Side</vt:lpstr>
      <vt:lpstr>Teal Side</vt:lpstr>
      <vt:lpstr>Affordable Rental Housing Program / Programme de logements locatifs abordables </vt:lpstr>
      <vt:lpstr>Affordable Rental Housing Program / Programme de logements locatifs abordables </vt:lpstr>
      <vt:lpstr>Affordable Rental Housing Program /  Programme de logements locatifs abordables </vt:lpstr>
      <vt:lpstr>PowerPoint Presentation</vt:lpstr>
      <vt:lpstr>Affordable Rental Housing Program /  Programme de logements locatifs abordables </vt:lpstr>
      <vt:lpstr>PowerPoint Presentation</vt:lpstr>
      <vt:lpstr>Landlord Grant Programs/ programmes de subventions aux propriétaires </vt:lpstr>
      <vt:lpstr>PowerPoint Presentation</vt:lpstr>
      <vt:lpstr>Thank You/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Hannah (ECO/BCE)</dc:creator>
  <cp:lastModifiedBy>Peter</cp:lastModifiedBy>
  <cp:revision>101</cp:revision>
  <dcterms:created xsi:type="dcterms:W3CDTF">2023-02-15T19:04:48Z</dcterms:created>
  <dcterms:modified xsi:type="dcterms:W3CDTF">2024-05-21T19:23:36Z</dcterms:modified>
</cp:coreProperties>
</file>