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omments/modernComment_128_DB9A0A2E.xml" ContentType="application/vnd.ms-powerpoint.comments+xml"/>
  <Override PartName="/ppt/comments/modernComment_129_51E4FB22.xml" ContentType="application/vnd.ms-powerpoint.comments+xml"/>
  <Override PartName="/ppt/comments/modernComment_12F_57A548C9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1" r:id="rId6"/>
    <p:sldId id="282" r:id="rId7"/>
    <p:sldId id="258" r:id="rId8"/>
    <p:sldId id="260" r:id="rId9"/>
    <p:sldId id="285" r:id="rId10"/>
    <p:sldId id="274" r:id="rId11"/>
    <p:sldId id="263" r:id="rId12"/>
    <p:sldId id="264" r:id="rId13"/>
    <p:sldId id="266" r:id="rId14"/>
    <p:sldId id="296" r:id="rId15"/>
    <p:sldId id="295" r:id="rId16"/>
    <p:sldId id="297" r:id="rId17"/>
    <p:sldId id="294" r:id="rId18"/>
    <p:sldId id="303" r:id="rId19"/>
    <p:sldId id="268" r:id="rId20"/>
    <p:sldId id="269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" userDrawn="1">
          <p15:clr>
            <a:srgbClr val="A4A3A4"/>
          </p15:clr>
        </p15:guide>
        <p15:guide id="2" pos="5136" userDrawn="1">
          <p15:clr>
            <a:srgbClr val="A4A3A4"/>
          </p15:clr>
        </p15:guide>
        <p15:guide id="3" userDrawn="1">
          <p15:clr>
            <a:srgbClr val="A4A3A4"/>
          </p15:clr>
        </p15:guide>
        <p15:guide id="4" orient="horz" pos="141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BAB5252-B9BB-3E2C-1DE5-13C08A571D8C}" name="Shane Thomson" initials="ST" userId="S::shane.thomson@hhnb-rlnb.ca::d3042982-7091-4528-b591-58c84eaaa89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A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B3C3F-49EB-4F1B-DDDD-5E3ED822E381}" v="99" dt="2024-05-22T20:36:13.246"/>
    <p1510:client id="{6418E841-8989-A495-FD13-58CEE09C0995}" v="2" dt="2024-05-22T20:40:21.358"/>
    <p1510:client id="{7760B6FB-1259-DFB6-C98E-39764633E8D6}" v="254" dt="2024-05-22T20:03:10.906"/>
    <p1510:client id="{F749742F-C027-4C5A-6B8A-3901650AE478}" v="126" dt="2024-05-22T13:00:07.4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138" y="226"/>
      </p:cViewPr>
      <p:guideLst>
        <p:guide orient="horz" pos="408"/>
        <p:guide pos="5136"/>
        <p:guide/>
        <p:guide orient="horz" pos="14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5/10/relationships/revisionInfo" Target="revisionInfo.xml"/></Relationships>
</file>

<file path=ppt/comments/modernComment_128_DB9A0A2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FD2A8AD-104C-4374-BFDA-D35CD84F5830}" authorId="{3BAB5252-B9BB-3E2C-1DE5-13C08A571D8C}" created="2024-05-22T18:42:16.26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684305454" sldId="296"/>
      <ac:spMk id="7" creationId="{8BD080A0-633A-9BD2-81F7-83E1EE4598B5}"/>
      <ac:txMk cp="277">
        <ac:context len="278" hash="186872730"/>
      </ac:txMk>
    </ac:txMkLst>
    <p188:pos x="3714749" y="4866821"/>
    <p188:txBody>
      <a:bodyPr/>
      <a:lstStyle/>
      <a:p>
        <a:r>
          <a:rPr lang="en-US"/>
          <a:t>Slide is too busy. I suggest removing these points and expanding on the 2 points in discussion</a:t>
        </a:r>
      </a:p>
    </p188:txBody>
  </p188:cm>
</p188:cmLst>
</file>

<file path=ppt/comments/modernComment_129_51E4FB2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93814B9-31EC-4F9D-9801-A3B777004E8A}" authorId="{3BAB5252-B9BB-3E2C-1DE5-13C08A571D8C}" created="2024-05-22T18:54:20.43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373960994" sldId="297"/>
      <ac:spMk id="6" creationId="{7030C66B-E394-F03E-BE75-4530D413D6D4}"/>
      <ac:txMk cp="208" len="26">
        <ac:context len="339" hash="2120561362"/>
      </ac:txMk>
    </ac:txMkLst>
    <p188:pos x="2730499" y="1941285"/>
    <p188:txBody>
      <a:bodyPr/>
      <a:lstStyle/>
      <a:p>
        <a:r>
          <a:rPr lang="en-US"/>
          <a:t>This is a good point to emphasize that the non-profit sector may have a roe to play in partnering with municipalities to provide the operational aspect of the affordable component of the development</a:t>
        </a:r>
      </a:p>
    </p188:txBody>
  </p188:cm>
</p188:cmLst>
</file>

<file path=ppt/comments/modernComment_12F_57A548C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9D9DC64-A308-4F34-8848-FE134903DC3E}" authorId="{3BAB5252-B9BB-3E2C-1DE5-13C08A571D8C}" created="2024-05-22T19:57:43.69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470449865" sldId="303"/>
      <ac:spMk id="3" creationId="{6AFB93B7-9183-91DA-BEC1-C095387B9348}"/>
      <ac:txMk cp="0" len="409">
        <ac:context len="410" hash="3397031205"/>
      </ac:txMk>
    </ac:txMkLst>
    <p188:pos x="2644321" y="2208892"/>
    <p188:txBody>
      <a:bodyPr/>
      <a:lstStyle/>
      <a:p>
        <a:r>
          <a:rPr lang="en-US"/>
          <a:t>Need translation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1B379-5353-4B3F-A36C-93D61F0EFB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104404"/>
            <a:ext cx="10467330" cy="483619"/>
          </a:xfrm>
        </p:spPr>
        <p:txBody>
          <a:bodyPr anchor="ctr" anchorCtr="0">
            <a:no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8C0140-C92E-36DA-C1A1-3E9F2CE0B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2648" y="6480821"/>
            <a:ext cx="9144000" cy="377179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115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E605170-D48B-F3F9-502F-6B8DA3101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18" y="0"/>
            <a:ext cx="1220723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08B3B8D-B90C-55D1-EF49-9B8BE6BBD4BC}"/>
              </a:ext>
            </a:extLst>
          </p:cNvPr>
          <p:cNvSpPr txBox="1"/>
          <p:nvPr/>
        </p:nvSpPr>
        <p:spPr>
          <a:xfrm>
            <a:off x="6027725" y="3180283"/>
            <a:ext cx="5795181" cy="1970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en-CA" sz="5000" b="1" kern="1000">
                <a:solidFill>
                  <a:schemeClr val="bg1"/>
                </a:solidFill>
                <a:latin typeface="IBM Plex Sans" panose="020B0503050203000203" pitchFamily="34" charset="0"/>
              </a:rPr>
              <a:t>CONSTRUIRE </a:t>
            </a:r>
            <a:r>
              <a:rPr lang="en-CA" sz="3000" b="1" kern="1000">
                <a:solidFill>
                  <a:schemeClr val="bg1"/>
                </a:solidFill>
                <a:latin typeface="IBM Plex Sans" panose="020B0503050203000203" pitchFamily="34" charset="0"/>
              </a:rPr>
              <a:t>POUR</a:t>
            </a:r>
            <a:br>
              <a:rPr lang="en-CA" sz="5000" b="1" kern="1000">
                <a:solidFill>
                  <a:schemeClr val="bg1"/>
                </a:solidFill>
                <a:latin typeface="IBM Plex Sans" panose="020B0503050203000203" pitchFamily="34" charset="0"/>
              </a:rPr>
            </a:br>
            <a:r>
              <a:rPr lang="en-CA" sz="5000" b="1" kern="1000">
                <a:solidFill>
                  <a:schemeClr val="bg1"/>
                </a:solidFill>
                <a:latin typeface="IBM Plex Sans" panose="020B0503050203000203" pitchFamily="34" charset="0"/>
              </a:rPr>
              <a:t>BÂTIR </a:t>
            </a:r>
            <a:r>
              <a:rPr lang="en-CA" sz="3000" b="1" kern="1000">
                <a:solidFill>
                  <a:schemeClr val="bg1"/>
                </a:solidFill>
                <a:latin typeface="IBM Plex Sans" panose="020B0503050203000203" pitchFamily="34" charset="0"/>
              </a:rPr>
              <a:t>NOS</a:t>
            </a:r>
          </a:p>
          <a:p>
            <a:pPr>
              <a:lnSpc>
                <a:spcPts val="4500"/>
              </a:lnSpc>
            </a:pPr>
            <a:r>
              <a:rPr lang="en-CA" sz="5000" b="1" kern="1000">
                <a:solidFill>
                  <a:schemeClr val="bg1"/>
                </a:solidFill>
                <a:latin typeface="IBM Plex Sans" panose="020B0503050203000203" pitchFamily="34" charset="0"/>
              </a:rPr>
              <a:t>COMMUNAUTÉS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EFA2B3-FEC2-284B-1340-30FDD0441168}"/>
              </a:ext>
            </a:extLst>
          </p:cNvPr>
          <p:cNvSpPr/>
          <p:nvPr/>
        </p:nvSpPr>
        <p:spPr>
          <a:xfrm>
            <a:off x="10950854" y="6229350"/>
            <a:ext cx="872052" cy="335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DF594F-5C5B-7221-039B-FF20C0741FDB}"/>
              </a:ext>
            </a:extLst>
          </p:cNvPr>
          <p:cNvSpPr/>
          <p:nvPr/>
        </p:nvSpPr>
        <p:spPr>
          <a:xfrm>
            <a:off x="9203635" y="5983357"/>
            <a:ext cx="2988365" cy="8746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BEC099-A021-16FA-711A-7829039C9892}"/>
              </a:ext>
            </a:extLst>
          </p:cNvPr>
          <p:cNvSpPr/>
          <p:nvPr userDrawn="1"/>
        </p:nvSpPr>
        <p:spPr>
          <a:xfrm>
            <a:off x="9206218" y="5295900"/>
            <a:ext cx="2994660" cy="15621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3" name="Picture 2" descr="A qr code with a logo&#10;&#10;Description automatically generated">
            <a:extLst>
              <a:ext uri="{FF2B5EF4-FFF2-40B4-BE49-F238E27FC236}">
                <a16:creationId xmlns:a16="http://schemas.microsoft.com/office/drawing/2014/main" id="{B8BA5004-836F-27A3-25DF-4F87DA049A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169" y="5375771"/>
            <a:ext cx="1395730" cy="139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48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2ACF53-84CE-D75E-D86A-BCE2103CF9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206BD0-1272-B916-3711-9C40F92E9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2B0AE-8017-EE69-D31F-85B3ACF12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66C8153F-2607-4B45-8BAC-26A958A55E81}" type="datetimeFigureOut">
              <a:rPr lang="en-CA" smtClean="0"/>
              <a:t>22-May-2024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3B0EF-B8CC-6B27-4CC7-F1D0AB28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6D0A6-7FC5-51AA-8705-F0113B1AA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34CD7D0B-42A7-4DF3-9AAF-A056675D78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0097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226D34-C2A7-48C3-98C6-3E18FA7B4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F4E7-FF95-4860-A06A-14A101ED99D8}" type="datetimeFigureOut">
              <a:rPr lang="en-CA" smtClean="0"/>
              <a:t>22-May-2024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EF4F87-872E-9A6C-F175-39181CA0E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F4D6D-33C5-DF0C-F885-6E793EFD8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97A5-24E5-4DA9-9EBA-4BBF5E3A53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4433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02E7A10-2B76-E33E-5148-AD32BBD3DD7F}"/>
              </a:ext>
            </a:extLst>
          </p:cNvPr>
          <p:cNvCxnSpPr/>
          <p:nvPr userDrawn="1"/>
        </p:nvCxnSpPr>
        <p:spPr>
          <a:xfrm>
            <a:off x="947817" y="925770"/>
            <a:ext cx="11214203" cy="0"/>
          </a:xfrm>
          <a:prstGeom prst="line">
            <a:avLst/>
          </a:prstGeom>
          <a:ln w="57150">
            <a:solidFill>
              <a:srgbClr val="27AA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7AF65248-4E82-5E9F-1DC3-0C35A4F6A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t" anchorCtr="0">
            <a:noAutofit/>
          </a:bodyPr>
          <a:lstStyle>
            <a:lvl1pPr>
              <a:defRPr>
                <a:latin typeface="IBM Plex Sans SemiBold" panose="020B070305020300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FE0CFB5-D711-66A8-D806-37CA12D43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60643"/>
            <a:ext cx="4114800" cy="365125"/>
          </a:xfrm>
        </p:spPr>
        <p:txBody>
          <a:bodyPr/>
          <a:lstStyle>
            <a:lvl1pPr algn="l">
              <a:defRPr>
                <a:latin typeface="IBM Plex Sans" panose="020B0503050203000203" pitchFamily="34" charset="0"/>
              </a:defRPr>
            </a:lvl1pPr>
          </a:lstStyle>
          <a:p>
            <a:endParaRPr lang="en-CA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079DDA1-3372-1CE6-825E-481F1C8A1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IBM Plex Sans" panose="020B0503050203000203" pitchFamily="34" charset="0"/>
              </a:defRPr>
            </a:lvl1pPr>
          </a:lstStyle>
          <a:p>
            <a:fld id="{065E303C-FD8F-4170-840F-2465F4F49ED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3603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267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C52B1A1-8100-96F7-65F8-06B61B3ED3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4673" y="6261022"/>
            <a:ext cx="406400" cy="609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AAC7AC6-EA01-5BD2-C677-5FC570F60DD7}"/>
              </a:ext>
            </a:extLst>
          </p:cNvPr>
          <p:cNvSpPr txBox="1"/>
          <p:nvPr userDrawn="1"/>
        </p:nvSpPr>
        <p:spPr>
          <a:xfrm>
            <a:off x="11704330" y="6396784"/>
            <a:ext cx="2696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5B5A258-09A9-4DB4-B583-66AC67B1C016}" type="slidenum">
              <a:rPr lang="en-CA" sz="1100" smtClean="0">
                <a:solidFill>
                  <a:schemeClr val="bg1"/>
                </a:solidFill>
                <a:latin typeface="IBM Plex Sans SemiBold" panose="020B0703050203000203" pitchFamily="34" charset="0"/>
              </a:rPr>
              <a:t>‹#›</a:t>
            </a:fld>
            <a:endParaRPr lang="en-CA" sz="1100">
              <a:solidFill>
                <a:schemeClr val="bg1"/>
              </a:solidFill>
              <a:latin typeface="IBM Plex Sans SemiBold" panose="020B0703050203000203" pitchFamily="34" charset="0"/>
            </a:endParaRPr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02C120CC-CA48-7F04-99A0-7682F2A9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397" y="1043940"/>
            <a:ext cx="3121367" cy="172212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 sz="3000" cap="all" baseline="0">
                <a:solidFill>
                  <a:srgbClr val="27AAE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54CA07-E1C5-0641-5B08-BEFF9C75B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9166" y="5706389"/>
            <a:ext cx="3366844" cy="365125"/>
          </a:xfrm>
        </p:spPr>
        <p:txBody>
          <a:bodyPr anchor="t" anchorCtr="0">
            <a:noAutofit/>
          </a:bodyPr>
          <a:lstStyle>
            <a:lvl1pPr algn="r">
              <a:defRPr i="1">
                <a:solidFill>
                  <a:srgbClr val="27AAE1"/>
                </a:solidFill>
              </a:defRPr>
            </a:lvl1pPr>
          </a:lstStyle>
          <a:p>
            <a:endParaRPr lang="en-CA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F1AD329-D43B-BA48-509B-A52793AD05A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327525" y="373063"/>
            <a:ext cx="7186613" cy="6218237"/>
          </a:xfrm>
        </p:spPr>
        <p:txBody>
          <a:bodyPr anchor="t" anchorCtr="0">
            <a:noAutofit/>
          </a:bodyPr>
          <a:lstStyle>
            <a:lvl1pPr>
              <a:spcBef>
                <a:spcPts val="1800"/>
              </a:spcBef>
              <a:defRPr sz="20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46067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ub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C52B1A1-8100-96F7-65F8-06B61B3ED3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4673" y="6261022"/>
            <a:ext cx="406400" cy="609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AAC7AC6-EA01-5BD2-C677-5FC570F60DD7}"/>
              </a:ext>
            </a:extLst>
          </p:cNvPr>
          <p:cNvSpPr txBox="1"/>
          <p:nvPr userDrawn="1"/>
        </p:nvSpPr>
        <p:spPr>
          <a:xfrm>
            <a:off x="11704330" y="6396784"/>
            <a:ext cx="269626" cy="2616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fld id="{65B5A258-09A9-4DB4-B583-66AC67B1C016}" type="slidenum">
              <a:rPr lang="en-CA" sz="1100" smtClean="0">
                <a:solidFill>
                  <a:schemeClr val="bg1"/>
                </a:solidFill>
                <a:latin typeface="IBM Plex Sans SemiBold" panose="020B0703050203000203" pitchFamily="34" charset="0"/>
              </a:rPr>
              <a:t>‹#›</a:t>
            </a:fld>
            <a:endParaRPr lang="en-CA" sz="1100">
              <a:solidFill>
                <a:schemeClr val="bg1"/>
              </a:solidFill>
              <a:latin typeface="IBM Plex Sans SemiBold" panose="020B0703050203000203" pitchFamily="34" charset="0"/>
            </a:endParaRPr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02C120CC-CA48-7F04-99A0-7682F2A9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397" y="1043940"/>
            <a:ext cx="3121367" cy="126425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 sz="3000" cap="all" baseline="0">
                <a:solidFill>
                  <a:srgbClr val="27AAE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54CA07-E1C5-0641-5B08-BEFF9C75B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9166" y="5706389"/>
            <a:ext cx="3366844" cy="365125"/>
          </a:xfrm>
        </p:spPr>
        <p:txBody>
          <a:bodyPr>
            <a:noAutofit/>
          </a:bodyPr>
          <a:lstStyle>
            <a:lvl1pPr algn="r">
              <a:defRPr i="1">
                <a:solidFill>
                  <a:srgbClr val="27AAE1"/>
                </a:solidFill>
              </a:defRPr>
            </a:lvl1pPr>
          </a:lstStyle>
          <a:p>
            <a:endParaRPr lang="en-CA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9A81243-3C7E-67D8-97E8-3AB98B14EA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938" y="2325612"/>
            <a:ext cx="3100387" cy="701675"/>
          </a:xfr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  <a:lvl2pPr marL="253800" indent="0">
              <a:buNone/>
              <a:defRPr sz="2800" b="0"/>
            </a:lvl2pPr>
            <a:lvl3pPr marL="711000" indent="0">
              <a:buNone/>
              <a:defRPr sz="2800" b="0"/>
            </a:lvl3pPr>
            <a:lvl4pPr marL="1168200" indent="0">
              <a:buNone/>
              <a:defRPr sz="2800" b="0"/>
            </a:lvl4pPr>
            <a:lvl5pPr marL="1625400" indent="0">
              <a:buNone/>
              <a:defRPr sz="2800" b="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9B42C18-0440-E2E5-E963-908FD2150A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4725" y="288925"/>
            <a:ext cx="7040563" cy="597217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850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7A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D6D96-E42F-ED2E-1855-7E501A905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t" anchorCtr="0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97C00-C3D4-578A-5CAC-BBA358336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62475"/>
            <a:ext cx="10515600" cy="1500187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3522F8-9F87-F7BB-B088-48DB749A0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702799" y="6248400"/>
            <a:ext cx="406400" cy="609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10E2738-99F4-BE30-80D2-462B1C65755B}"/>
              </a:ext>
            </a:extLst>
          </p:cNvPr>
          <p:cNvSpPr txBox="1"/>
          <p:nvPr userDrawn="1"/>
        </p:nvSpPr>
        <p:spPr>
          <a:xfrm>
            <a:off x="11710636" y="6405097"/>
            <a:ext cx="269626" cy="2616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fld id="{65B5A258-09A9-4DB4-B583-66AC67B1C016}" type="slidenum">
              <a:rPr lang="en-CA" sz="1100" smtClean="0">
                <a:solidFill>
                  <a:schemeClr val="bg1"/>
                </a:solidFill>
                <a:latin typeface="IBM Plex Sans SemiBold" panose="020B0703050203000203" pitchFamily="34" charset="0"/>
              </a:rPr>
              <a:t>‹#›</a:t>
            </a:fld>
            <a:endParaRPr lang="en-CA" sz="1100">
              <a:solidFill>
                <a:schemeClr val="bg1"/>
              </a:solidFill>
              <a:latin typeface="IBM Plex Sans SemiBold" panose="020B070305020300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87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ubsection and summar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64BC7E1-B00B-DA88-96C1-BE0CF0A542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4673" y="6261022"/>
            <a:ext cx="406400" cy="6096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F7DE1B7-5668-FDFC-58E3-62668C516805}"/>
              </a:ext>
            </a:extLst>
          </p:cNvPr>
          <p:cNvSpPr txBox="1"/>
          <p:nvPr userDrawn="1"/>
        </p:nvSpPr>
        <p:spPr>
          <a:xfrm>
            <a:off x="11704330" y="6405097"/>
            <a:ext cx="269626" cy="2616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fld id="{65B5A258-09A9-4DB4-B583-66AC67B1C016}" type="slidenum">
              <a:rPr lang="en-CA" sz="1100" smtClean="0">
                <a:solidFill>
                  <a:schemeClr val="bg1"/>
                </a:solidFill>
                <a:latin typeface="IBM Plex Sans SemiBold" panose="020B0703050203000203" pitchFamily="34" charset="0"/>
              </a:rPr>
              <a:t>‹#›</a:t>
            </a:fld>
            <a:endParaRPr lang="en-CA" sz="1100">
              <a:solidFill>
                <a:schemeClr val="bg1"/>
              </a:solidFill>
              <a:latin typeface="IBM Plex Sans SemiBold" panose="020B0703050203000203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629890-D83C-BD38-DB10-233896B6B5A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56138" y="487363"/>
            <a:ext cx="6796087" cy="4618037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471E91-15BC-65C2-4FCD-3B473FCAF9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56138" y="5249863"/>
            <a:ext cx="6796087" cy="1011237"/>
          </a:xfrm>
        </p:spPr>
        <p:txBody>
          <a:bodyPr>
            <a:no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DA2EB9-6FF0-F02E-DD78-5C2A213BBD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4975" y="997903"/>
            <a:ext cx="3976688" cy="2081212"/>
          </a:xfrm>
        </p:spPr>
        <p:txBody>
          <a:bodyPr>
            <a:noAutofit/>
          </a:bodyPr>
          <a:lstStyle>
            <a:lvl1pPr marL="0" indent="0">
              <a:buNone/>
              <a:defRPr sz="3600" cap="all" baseline="0">
                <a:solidFill>
                  <a:srgbClr val="27AAE1"/>
                </a:solidFill>
                <a:latin typeface="+mj-lt"/>
              </a:defRPr>
            </a:lvl1pPr>
            <a:lvl2pPr marL="253800" indent="0">
              <a:buNone/>
              <a:defRPr baseline="0">
                <a:latin typeface="+mj-lt"/>
              </a:defRPr>
            </a:lvl2pPr>
            <a:lvl3pPr marL="711000" indent="0">
              <a:buNone/>
              <a:defRPr baseline="0">
                <a:latin typeface="+mj-lt"/>
              </a:defRPr>
            </a:lvl3pPr>
            <a:lvl4pPr marL="1168200" indent="0">
              <a:buNone/>
              <a:defRPr baseline="0">
                <a:latin typeface="+mj-lt"/>
              </a:defRPr>
            </a:lvl4pPr>
            <a:lvl5pPr marL="1625400" indent="0">
              <a:buNone/>
              <a:defRPr baseline="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967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64BC7E1-B00B-DA88-96C1-BE0CF0A542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4673" y="6261022"/>
            <a:ext cx="406400" cy="6096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F7DE1B7-5668-FDFC-58E3-62668C516805}"/>
              </a:ext>
            </a:extLst>
          </p:cNvPr>
          <p:cNvSpPr txBox="1"/>
          <p:nvPr userDrawn="1"/>
        </p:nvSpPr>
        <p:spPr>
          <a:xfrm>
            <a:off x="11704330" y="6405097"/>
            <a:ext cx="269626" cy="2616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fld id="{65B5A258-09A9-4DB4-B583-66AC67B1C016}" type="slidenum">
              <a:rPr lang="en-CA" sz="1100" smtClean="0">
                <a:solidFill>
                  <a:schemeClr val="bg1"/>
                </a:solidFill>
                <a:latin typeface="IBM Plex Sans SemiBold" panose="020B0703050203000203" pitchFamily="34" charset="0"/>
              </a:rPr>
              <a:t>‹#›</a:t>
            </a:fld>
            <a:endParaRPr lang="en-CA" sz="1100">
              <a:solidFill>
                <a:schemeClr val="bg1"/>
              </a:solidFill>
              <a:latin typeface="IBM Plex Sans SemiBold" panose="020B0703050203000203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629890-D83C-BD38-DB10-233896B6B5A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56138" y="1379220"/>
            <a:ext cx="6796087" cy="3726180"/>
          </a:xfrm>
        </p:spPr>
        <p:txBody>
          <a:bodyPr>
            <a:noAutofit/>
          </a:bodyPr>
          <a:lstStyle>
            <a:lvl1pPr marL="514350" indent="-514350">
              <a:buAutoNum type="arabicParenBoth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471E91-15BC-65C2-4FCD-3B473FCAF9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56138" y="5249863"/>
            <a:ext cx="6796087" cy="1011237"/>
          </a:xfrm>
        </p:spPr>
        <p:txBody>
          <a:bodyPr>
            <a:no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DA2EB9-6FF0-F02E-DD78-5C2A213BBD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4975" y="997903"/>
            <a:ext cx="3976688" cy="2081212"/>
          </a:xfrm>
        </p:spPr>
        <p:txBody>
          <a:bodyPr>
            <a:noAutofit/>
          </a:bodyPr>
          <a:lstStyle>
            <a:lvl1pPr marL="0" indent="0">
              <a:buNone/>
              <a:defRPr sz="3600" cap="all" baseline="0">
                <a:solidFill>
                  <a:srgbClr val="27AAE1"/>
                </a:solidFill>
                <a:latin typeface="+mj-lt"/>
              </a:defRPr>
            </a:lvl1pPr>
            <a:lvl2pPr marL="253800" indent="0">
              <a:buNone/>
              <a:defRPr baseline="0">
                <a:latin typeface="+mj-lt"/>
              </a:defRPr>
            </a:lvl2pPr>
            <a:lvl3pPr marL="711000" indent="0">
              <a:buNone/>
              <a:defRPr baseline="0">
                <a:latin typeface="+mj-lt"/>
              </a:defRPr>
            </a:lvl3pPr>
            <a:lvl4pPr marL="1168200" indent="0">
              <a:buNone/>
              <a:defRPr baseline="0">
                <a:latin typeface="+mj-lt"/>
              </a:defRPr>
            </a:lvl4pPr>
            <a:lvl5pPr marL="1625400" indent="0">
              <a:buNone/>
              <a:defRPr baseline="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C61EAB-FAA9-C94E-B02A-FF423DC3A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6138" y="365126"/>
            <a:ext cx="6796086" cy="869632"/>
          </a:xfrm>
        </p:spPr>
        <p:txBody>
          <a:bodyPr anchor="t" anchorCtr="0">
            <a:noAutofit/>
          </a:bodyPr>
          <a:lstStyle>
            <a:lvl1pPr>
              <a:defRPr sz="1800" b="1" baseline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29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nultimate slide">
    <p:bg>
      <p:bgPr>
        <a:solidFill>
          <a:srgbClr val="27A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FC64C5-213F-91CA-3D56-BAF7E756F68F}"/>
              </a:ext>
            </a:extLst>
          </p:cNvPr>
          <p:cNvCxnSpPr/>
          <p:nvPr userDrawn="1"/>
        </p:nvCxnSpPr>
        <p:spPr>
          <a:xfrm>
            <a:off x="522514" y="3361967"/>
            <a:ext cx="1117905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C7F44-B3E0-8CD1-9C33-B2D725B163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8938" y="1393825"/>
            <a:ext cx="11312525" cy="433388"/>
          </a:xfrm>
        </p:spPr>
        <p:txBody>
          <a:bodyPr>
            <a:noAutofit/>
          </a:bodyPr>
          <a:lstStyle>
            <a:lvl1pPr marL="0" indent="0" algn="r">
              <a:buNone/>
              <a:defRPr sz="1800" b="1"/>
            </a:lvl1pPr>
            <a:lvl2pPr marL="253800" indent="0" algn="r">
              <a:buNone/>
              <a:defRPr/>
            </a:lvl2pPr>
            <a:lvl3pPr marL="711000" indent="0" algn="r">
              <a:buNone/>
              <a:defRPr/>
            </a:lvl3pPr>
            <a:lvl4pPr marL="1168200" indent="0" algn="r">
              <a:buNone/>
              <a:defRPr/>
            </a:lvl4pPr>
            <a:lvl5pPr marL="1625400" indent="0" algn="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CA7B428-0C80-1A19-F4DC-1C33BDA2F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863" y="2908975"/>
            <a:ext cx="10515600" cy="1325563"/>
          </a:xfrm>
        </p:spPr>
        <p:txBody>
          <a:bodyPr anchor="t" anchorCtr="0">
            <a:noAutofit/>
          </a:bodyPr>
          <a:lstStyle>
            <a:lvl1pPr algn="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736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1FE70-274A-8BDB-8CB5-51EB832A6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574158-A551-7793-43E8-51C834357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0E014-9DBF-34DB-3DEF-5D5FA1AC0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66C8153F-2607-4B45-8BAC-26A958A55E81}" type="datetimeFigureOut">
              <a:rPr lang="en-CA" smtClean="0"/>
              <a:t>22-May-2024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0B51D-267B-0B1D-82E2-09E5FDD8B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4582A-7A68-DF2B-86AD-35EB647F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34CD7D0B-42A7-4DF3-9AAF-A056675D78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792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E605170-D48B-F3F9-502F-6B8DA3101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18" y="0"/>
            <a:ext cx="1220723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08B3B8D-B90C-55D1-EF49-9B8BE6BBD4BC}"/>
              </a:ext>
            </a:extLst>
          </p:cNvPr>
          <p:cNvSpPr txBox="1"/>
          <p:nvPr/>
        </p:nvSpPr>
        <p:spPr>
          <a:xfrm>
            <a:off x="6027725" y="3180283"/>
            <a:ext cx="4923129" cy="1842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CA" sz="5000" b="1" kern="1000">
                <a:solidFill>
                  <a:schemeClr val="bg1"/>
                </a:solidFill>
                <a:latin typeface="IBM Plex Sans" panose="020B0503050203000203" pitchFamily="34" charset="0"/>
              </a:rPr>
              <a:t>BUILDING</a:t>
            </a:r>
            <a:br>
              <a:rPr lang="en-CA" sz="5000" b="1" kern="1000">
                <a:solidFill>
                  <a:schemeClr val="bg1"/>
                </a:solidFill>
                <a:latin typeface="IBM Plex Sans" panose="020B0503050203000203" pitchFamily="34" charset="0"/>
              </a:rPr>
            </a:br>
            <a:r>
              <a:rPr lang="en-CA" sz="5000" b="1" kern="1000">
                <a:solidFill>
                  <a:schemeClr val="bg1"/>
                </a:solidFill>
                <a:latin typeface="IBM Plex Sans" panose="020B0503050203000203" pitchFamily="34" charset="0"/>
              </a:rPr>
              <a:t>STRONGER</a:t>
            </a:r>
          </a:p>
          <a:p>
            <a:pPr>
              <a:lnSpc>
                <a:spcPts val="4500"/>
              </a:lnSpc>
            </a:pPr>
            <a:r>
              <a:rPr lang="en-CA" sz="5000" b="1" kern="1000">
                <a:solidFill>
                  <a:schemeClr val="bg1"/>
                </a:solidFill>
                <a:latin typeface="IBM Plex Sans" panose="020B0503050203000203" pitchFamily="34" charset="0"/>
              </a:rPr>
              <a:t>COMMUNITIES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EFA2B3-FEC2-284B-1340-30FDD0441168}"/>
              </a:ext>
            </a:extLst>
          </p:cNvPr>
          <p:cNvSpPr/>
          <p:nvPr/>
        </p:nvSpPr>
        <p:spPr>
          <a:xfrm>
            <a:off x="10950854" y="6229350"/>
            <a:ext cx="872052" cy="335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DF594F-5C5B-7221-039B-FF20C0741FDB}"/>
              </a:ext>
            </a:extLst>
          </p:cNvPr>
          <p:cNvSpPr/>
          <p:nvPr/>
        </p:nvSpPr>
        <p:spPr>
          <a:xfrm>
            <a:off x="9203635" y="5983357"/>
            <a:ext cx="2988365" cy="8746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BEC099-A021-16FA-711A-7829039C9892}"/>
              </a:ext>
            </a:extLst>
          </p:cNvPr>
          <p:cNvSpPr/>
          <p:nvPr userDrawn="1"/>
        </p:nvSpPr>
        <p:spPr>
          <a:xfrm>
            <a:off x="9206218" y="5295900"/>
            <a:ext cx="2994660" cy="15621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3" name="Picture 2" descr="A qr code with a logo&#10;&#10;Description automatically generated">
            <a:extLst>
              <a:ext uri="{FF2B5EF4-FFF2-40B4-BE49-F238E27FC236}">
                <a16:creationId xmlns:a16="http://schemas.microsoft.com/office/drawing/2014/main" id="{B8BA5004-836F-27A3-25DF-4F87DA049A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169" y="5375771"/>
            <a:ext cx="1395730" cy="139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984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8AE811-37D9-4C9B-0E4E-ACFE7EAA6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4E203-E124-9426-02A6-53E063985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CBE63-7AC9-7879-5575-5C3380C30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IBM Plex Sans" panose="020B0503050203000203" pitchFamily="34" charset="0"/>
              </a:defRPr>
            </a:lvl1pPr>
          </a:lstStyle>
          <a:p>
            <a:fld id="{66C8153F-2607-4B45-8BAC-26A958A55E81}" type="datetimeFigureOut">
              <a:rPr lang="en-CA" smtClean="0"/>
              <a:pPr/>
              <a:t>22-May-2024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8632D-C1FB-1D06-F69C-6196DF1C5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IBM Plex Sans" panose="020B0503050203000203" pitchFamily="34" charset="0"/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8E4B8-64E2-4B35-A665-0B72E760C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IBM Plex Sans" panose="020B0503050203000203" pitchFamily="34" charset="0"/>
              </a:defRPr>
            </a:lvl1pPr>
          </a:lstStyle>
          <a:p>
            <a:fld id="{34CD7D0B-42A7-4DF3-9AAF-A056675D784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025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3" r:id="rId5"/>
    <p:sldLayoutId id="2147483662" r:id="rId6"/>
    <p:sldLayoutId id="2147483652" r:id="rId7"/>
    <p:sldLayoutId id="2147483658" r:id="rId8"/>
    <p:sldLayoutId id="2147483671" r:id="rId9"/>
    <p:sldLayoutId id="2147483677" r:id="rId10"/>
    <p:sldLayoutId id="2147483659" r:id="rId11"/>
    <p:sldLayoutId id="2147483678" r:id="rId12"/>
    <p:sldLayoutId id="2147483675" r:id="rId13"/>
    <p:sldLayoutId id="214748367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IBM Plex Sans" panose="020B0503050203000203" pitchFamily="34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100000"/>
        </a:lnSpc>
        <a:spcBef>
          <a:spcPts val="1800"/>
        </a:spcBef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IBM Plex Sans" panose="020B0503050203000203" pitchFamily="34" charset="0"/>
          <a:ea typeface="+mn-ea"/>
          <a:cs typeface="+mn-cs"/>
        </a:defRPr>
      </a:lvl1pPr>
      <a:lvl2pPr marL="914400" indent="-284163" algn="l" defTabSz="914400" rtl="0" eaLnBrk="1" latinLnBrk="0" hangingPunct="1">
        <a:lnSpc>
          <a:spcPct val="100000"/>
        </a:lnSpc>
        <a:spcBef>
          <a:spcPts val="1200"/>
        </a:spcBef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IBM Plex Sans" panose="020B0503050203000203" pitchFamily="34" charset="0"/>
          <a:ea typeface="+mn-ea"/>
          <a:cs typeface="+mn-cs"/>
        </a:defRPr>
      </a:lvl2pPr>
      <a:lvl3pPr marL="1250950" indent="-355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Ø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4320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400" indent="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28_DB9A0A2E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29_51E4FB2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2F_57A548C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6551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A591A-F206-31A3-C40E-43AB363B9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13" y="1709738"/>
            <a:ext cx="5426765" cy="2852737"/>
          </a:xfrm>
        </p:spPr>
        <p:txBody>
          <a:bodyPr/>
          <a:lstStyle/>
          <a:p>
            <a:r>
              <a:rPr lang="fr-CA" sz="4000"/>
              <a:t>Our </a:t>
            </a:r>
            <a:r>
              <a:rPr lang="fr-CA" sz="4000" err="1"/>
              <a:t>partners</a:t>
            </a:r>
            <a:r>
              <a:rPr lang="fr-CA" sz="4000"/>
              <a:t> and </a:t>
            </a:r>
            <a:r>
              <a:rPr lang="fr-CA" sz="4000" err="1"/>
              <a:t>lines</a:t>
            </a:r>
            <a:r>
              <a:rPr lang="fr-CA" sz="4000"/>
              <a:t> of business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62270FB-078B-AD54-A71D-42E5759E0830}"/>
              </a:ext>
            </a:extLst>
          </p:cNvPr>
          <p:cNvSpPr txBox="1">
            <a:spLocks/>
          </p:cNvSpPr>
          <p:nvPr/>
        </p:nvSpPr>
        <p:spPr>
          <a:xfrm>
            <a:off x="6202017" y="1709738"/>
            <a:ext cx="5575853" cy="28527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IBM Plex Sans" panose="020B0503050203000203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fr-CA" sz="4000"/>
              <a:t>Nos partenaires et secteurs d’activité</a:t>
            </a:r>
          </a:p>
        </p:txBody>
      </p:sp>
    </p:spTree>
    <p:extLst>
      <p:ext uri="{BB962C8B-B14F-4D97-AF65-F5344CB8AC3E}">
        <p14:creationId xmlns:p14="http://schemas.microsoft.com/office/powerpoint/2010/main" val="2036993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5D78D-268F-D23C-8E81-004186194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C9B083-CDC1-5DAB-DA12-0CF7D6940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047" y="397349"/>
            <a:ext cx="3121367" cy="1644130"/>
          </a:xfrm>
        </p:spPr>
        <p:txBody>
          <a:bodyPr/>
          <a:lstStyle/>
          <a:p>
            <a:r>
              <a:rPr lang="en-CA"/>
              <a:t>Supporting non-profits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71ECFD-0061-C05A-5716-96FFC1EC96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938" y="1327469"/>
            <a:ext cx="3100387" cy="91251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CA"/>
              <a:t>Propelling Housing Initiatives Forward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B59CA2-48A2-1457-804F-D9A4F3EB6A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4933" y="2513193"/>
            <a:ext cx="5645426" cy="2752771"/>
          </a:xfrm>
        </p:spPr>
        <p:txBody>
          <a:bodyPr/>
          <a:lstStyle/>
          <a:p>
            <a:pPr marL="431800" marR="0" lvl="0" indent="-431800" algn="l" defTabSz="9144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We support non-profit organization (housing providers and others) in their housing development initiatives as Real Estate Development consultants</a:t>
            </a:r>
            <a:endParaRPr lang="en-US" sz="1800" b="0" i="0" u="none" strike="noStrike" kern="1200" cap="none" spc="0" normalizeH="0" baseline="0" noProof="0">
              <a:ln>
                <a:noFill/>
              </a:ln>
              <a:solidFill>
                <a:srgbClr val="1A1D4A"/>
              </a:solidFill>
              <a:effectLst/>
              <a:uLnTx/>
              <a:uFillTx/>
              <a:latin typeface="IBM Plex Sans"/>
            </a:endParaRPr>
          </a:p>
          <a:p>
            <a:pPr marL="431800" marR="0" lvl="0" indent="-431800" algn="l" defTabSz="9144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Services are offered in two stages :</a:t>
            </a:r>
            <a:endParaRPr lang="en-CA" sz="1800" b="0" i="0" u="none" strike="noStrike" kern="1200" cap="none" spc="0" normalizeH="0" baseline="0" noProof="0">
              <a:ln>
                <a:noFill/>
              </a:ln>
              <a:solidFill>
                <a:srgbClr val="1A1D4A"/>
              </a:solidFill>
              <a:effectLst/>
              <a:uLnTx/>
              <a:uFillTx/>
              <a:latin typeface="IBM Plex Sans"/>
            </a:endParaRPr>
          </a:p>
          <a:p>
            <a:pPr marL="1087120" marR="0" lvl="1" indent="-4572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CA" sz="16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Visioning &amp; Feasibility</a:t>
            </a:r>
            <a:endParaRPr lang="en-CA" sz="1600" b="0" i="0" u="none" strike="noStrike" kern="1200" cap="none" spc="0" normalizeH="0" baseline="0" noProof="0">
              <a:ln>
                <a:noFill/>
              </a:ln>
              <a:solidFill>
                <a:srgbClr val="1A1D4A"/>
              </a:solidFill>
              <a:effectLst/>
              <a:uLnTx/>
              <a:uFillTx/>
              <a:latin typeface="IBM Plex Sans"/>
            </a:endParaRPr>
          </a:p>
          <a:p>
            <a:pPr marL="1087120" marR="0" lvl="1" indent="-4572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CA" sz="16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Preconstruction to Completion</a:t>
            </a:r>
            <a:endParaRPr lang="en-CA" sz="1600" b="0" i="0" u="none" strike="noStrike" kern="1200" cap="none" spc="0" normalizeH="0" baseline="0" noProof="0">
              <a:ln>
                <a:noFill/>
              </a:ln>
              <a:solidFill>
                <a:srgbClr val="1A1D4A"/>
              </a:solidFill>
              <a:effectLst/>
              <a:uLnTx/>
              <a:uFillTx/>
              <a:latin typeface="IBM Plex Sans"/>
            </a:endParaRPr>
          </a:p>
          <a:p>
            <a:pPr marL="431800" marR="0" lvl="0" indent="-431800" algn="l" defTabSz="9144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en-US" sz="1200"/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94419FFC-3DC8-CBD0-1F65-EF3350D937F1}"/>
              </a:ext>
            </a:extLst>
          </p:cNvPr>
          <p:cNvSpPr txBox="1">
            <a:spLocks/>
          </p:cNvSpPr>
          <p:nvPr/>
        </p:nvSpPr>
        <p:spPr>
          <a:xfrm>
            <a:off x="8176847" y="556547"/>
            <a:ext cx="3905472" cy="6040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rgbClr val="27AAE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/>
              <a:t>Support aux </a:t>
            </a:r>
            <a:r>
              <a:rPr lang="en-CA" err="1"/>
              <a:t>osbl</a:t>
            </a:r>
            <a:endParaRPr lang="en-CA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68F02535-AD3E-5575-945B-ACD2186A3D43}"/>
              </a:ext>
            </a:extLst>
          </p:cNvPr>
          <p:cNvSpPr txBox="1">
            <a:spLocks/>
          </p:cNvSpPr>
          <p:nvPr/>
        </p:nvSpPr>
        <p:spPr>
          <a:xfrm>
            <a:off x="8215074" y="938469"/>
            <a:ext cx="3976926" cy="91251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  <a:defRPr sz="1800" b="1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25380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711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5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00"/>
              </a:spcBef>
            </a:pPr>
            <a:r>
              <a:rPr lang="en-CA" err="1"/>
              <a:t>Avancer</a:t>
            </a:r>
            <a:r>
              <a:rPr lang="en-CA"/>
              <a:t> les initiatives </a:t>
            </a:r>
            <a:r>
              <a:rPr lang="en-CA" err="1"/>
              <a:t>en</a:t>
            </a:r>
            <a:r>
              <a:rPr lang="en-CA"/>
              <a:t> </a:t>
            </a:r>
            <a:r>
              <a:rPr lang="en-CA" err="1"/>
              <a:t>logement</a:t>
            </a:r>
            <a:endParaRPr lang="en-CA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8BD080A0-633A-9BD2-81F7-83E1EE4598B5}"/>
              </a:ext>
            </a:extLst>
          </p:cNvPr>
          <p:cNvSpPr txBox="1">
            <a:spLocks/>
          </p:cNvSpPr>
          <p:nvPr/>
        </p:nvSpPr>
        <p:spPr>
          <a:xfrm>
            <a:off x="6436892" y="2511959"/>
            <a:ext cx="5645426" cy="50070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457200" indent="-4572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914400" indent="-284163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1250950" indent="-355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43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5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CA" sz="1800">
                <a:latin typeface="IBM Plex Sans"/>
              </a:rPr>
              <a:t>Nous </a:t>
            </a:r>
            <a:r>
              <a:rPr lang="en-CA" sz="1800" err="1">
                <a:latin typeface="IBM Plex Sans"/>
              </a:rPr>
              <a:t>supportons</a:t>
            </a:r>
            <a:r>
              <a:rPr lang="en-CA" sz="1800">
                <a:latin typeface="IBM Plex Sans"/>
              </a:rPr>
              <a:t> les OSBL de </a:t>
            </a:r>
            <a:r>
              <a:rPr lang="en-CA" sz="1800" err="1">
                <a:latin typeface="IBM Plex Sans"/>
              </a:rPr>
              <a:t>l’habitation</a:t>
            </a:r>
            <a:r>
              <a:rPr lang="en-CA" sz="1800">
                <a:latin typeface="IBM Plex Sans"/>
              </a:rPr>
              <a:t> </a:t>
            </a:r>
            <a:r>
              <a:rPr lang="en-CA" sz="1800" err="1">
                <a:latin typeface="IBM Plex Sans"/>
              </a:rPr>
              <a:t>ou</a:t>
            </a:r>
            <a:r>
              <a:rPr lang="en-CA" sz="1800">
                <a:latin typeface="IBM Plex Sans"/>
              </a:rPr>
              <a:t> de services </a:t>
            </a:r>
            <a:r>
              <a:rPr lang="en-CA" sz="1800" err="1">
                <a:latin typeface="IBM Plex Sans"/>
              </a:rPr>
              <a:t>sociaux</a:t>
            </a:r>
            <a:r>
              <a:rPr lang="en-CA" sz="1800">
                <a:latin typeface="IBM Plex Sans"/>
              </a:rPr>
              <a:t> </a:t>
            </a:r>
            <a:r>
              <a:rPr lang="en-CA" sz="1800" err="1">
                <a:latin typeface="IBM Plex Sans"/>
              </a:rPr>
              <a:t>désirant</a:t>
            </a:r>
            <a:r>
              <a:rPr lang="en-CA" sz="1800">
                <a:latin typeface="IBM Plex Sans"/>
              </a:rPr>
              <a:t> </a:t>
            </a:r>
            <a:r>
              <a:rPr lang="en-CA" sz="1800" err="1">
                <a:latin typeface="IBM Plex Sans"/>
              </a:rPr>
              <a:t>amorcer</a:t>
            </a:r>
            <a:r>
              <a:rPr lang="en-CA" sz="1800">
                <a:latin typeface="IBM Plex Sans"/>
              </a:rPr>
              <a:t> un </a:t>
            </a:r>
            <a:r>
              <a:rPr lang="en-CA" sz="1800" err="1">
                <a:latin typeface="IBM Plex Sans"/>
              </a:rPr>
              <a:t>mandat</a:t>
            </a:r>
            <a:r>
              <a:rPr lang="en-CA" sz="1800">
                <a:latin typeface="IBM Plex Sans"/>
              </a:rPr>
              <a:t> </a:t>
            </a:r>
            <a:r>
              <a:rPr lang="en-CA" sz="1800" err="1">
                <a:latin typeface="IBM Plex Sans"/>
              </a:rPr>
              <a:t>d’habitation</a:t>
            </a:r>
            <a:r>
              <a:rPr lang="en-CA" sz="1800">
                <a:latin typeface="IBM Plex Sans"/>
              </a:rPr>
              <a:t> dans </a:t>
            </a:r>
            <a:r>
              <a:rPr lang="en-CA" sz="1800" err="1">
                <a:latin typeface="IBM Plex Sans"/>
              </a:rPr>
              <a:t>leurs</a:t>
            </a:r>
            <a:r>
              <a:rPr lang="en-CA" sz="1800">
                <a:latin typeface="IBM Plex Sans"/>
              </a:rPr>
              <a:t> initiatives de </a:t>
            </a:r>
            <a:r>
              <a:rPr lang="en-CA" sz="1800" err="1">
                <a:latin typeface="IBM Plex Sans"/>
              </a:rPr>
              <a:t>développement</a:t>
            </a:r>
            <a:r>
              <a:rPr lang="en-CA" sz="1800">
                <a:latin typeface="IBM Plex Sans"/>
              </a:rPr>
              <a:t> </a:t>
            </a:r>
            <a:r>
              <a:rPr lang="en-CA" sz="1800" err="1">
                <a:latin typeface="IBM Plex Sans"/>
              </a:rPr>
              <a:t>immobilier</a:t>
            </a:r>
            <a:r>
              <a:rPr lang="en-CA" sz="1800">
                <a:latin typeface="IBM Plex Sans"/>
              </a:rPr>
              <a:t> </a:t>
            </a:r>
            <a:r>
              <a:rPr lang="en-CA" sz="1800" err="1">
                <a:latin typeface="IBM Plex Sans"/>
              </a:rPr>
              <a:t>en</a:t>
            </a:r>
            <a:r>
              <a:rPr lang="en-CA" sz="1800">
                <a:latin typeface="IBM Plex Sans"/>
              </a:rPr>
              <a:t> tant que consultants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CA" sz="1800">
                <a:latin typeface="IBM Plex Sans"/>
              </a:rPr>
              <a:t>Nos services </a:t>
            </a:r>
            <a:r>
              <a:rPr lang="en-CA" sz="1800" err="1">
                <a:latin typeface="IBM Plex Sans"/>
              </a:rPr>
              <a:t>sont</a:t>
            </a:r>
            <a:r>
              <a:rPr lang="en-CA" sz="1800">
                <a:latin typeface="IBM Plex Sans"/>
              </a:rPr>
              <a:t> </a:t>
            </a:r>
            <a:r>
              <a:rPr lang="en-CA" sz="1800" err="1">
                <a:latin typeface="IBM Plex Sans"/>
              </a:rPr>
              <a:t>offerts</a:t>
            </a:r>
            <a:r>
              <a:rPr lang="en-CA" sz="1800">
                <a:latin typeface="IBM Plex Sans"/>
              </a:rPr>
              <a:t> </a:t>
            </a:r>
            <a:r>
              <a:rPr lang="en-CA" sz="1800" err="1">
                <a:latin typeface="IBM Plex Sans"/>
              </a:rPr>
              <a:t>en</a:t>
            </a:r>
            <a:r>
              <a:rPr lang="en-CA" sz="1800">
                <a:latin typeface="IBM Plex Sans"/>
              </a:rPr>
              <a:t> 2 étapes:</a:t>
            </a:r>
          </a:p>
          <a:p>
            <a:pPr marL="973455" lvl="1" indent="-342900">
              <a:spcBef>
                <a:spcPts val="600"/>
              </a:spcBef>
              <a:buAutoNum type="arabicParenR"/>
            </a:pPr>
            <a:r>
              <a:rPr lang="en-CA" sz="1600" err="1">
                <a:latin typeface="IBM Plex Sans"/>
              </a:rPr>
              <a:t>Visionnement</a:t>
            </a:r>
            <a:r>
              <a:rPr lang="en-CA" sz="1600">
                <a:latin typeface="IBM Plex Sans"/>
              </a:rPr>
              <a:t> et </a:t>
            </a:r>
            <a:r>
              <a:rPr lang="en-CA" sz="1600" err="1">
                <a:latin typeface="IBM Plex Sans"/>
              </a:rPr>
              <a:t>faisabilité</a:t>
            </a:r>
            <a:endParaRPr lang="en-CA" sz="1600">
              <a:latin typeface="IBM Plex Sans"/>
            </a:endParaRPr>
          </a:p>
          <a:p>
            <a:pPr lvl="1" indent="-283845">
              <a:spcBef>
                <a:spcPts val="600"/>
              </a:spcBef>
              <a:buAutoNum type="arabicParenR"/>
            </a:pPr>
            <a:r>
              <a:rPr lang="en-CA" sz="1600" err="1">
                <a:latin typeface="IBM Plex Sans"/>
              </a:rPr>
              <a:t>Préconstruction</a:t>
            </a:r>
            <a:r>
              <a:rPr lang="en-CA" sz="1600">
                <a:latin typeface="IBM Plex Sans"/>
              </a:rPr>
              <a:t> aux </a:t>
            </a:r>
            <a:r>
              <a:rPr lang="en-CA" sz="1600" err="1">
                <a:latin typeface="IBM Plex Sans"/>
              </a:rPr>
              <a:t>opérations</a:t>
            </a:r>
            <a:endParaRPr lang="en-CA" sz="1200">
              <a:highlight>
                <a:srgbClr val="FFFF00"/>
              </a:highlight>
              <a:latin typeface="IBM Plex Sans"/>
            </a:endParaRPr>
          </a:p>
          <a:p>
            <a:pPr lvl="1" indent="-283845">
              <a:spcBef>
                <a:spcPts val="600"/>
              </a:spcBef>
              <a:buFont typeface="Wingdings" panose="05000000000000000000" pitchFamily="2" charset="2"/>
              <a:buAutoNum type="arabicParenR"/>
            </a:pPr>
            <a:endParaRPr lang="en-CA" sz="1200">
              <a:highlight>
                <a:srgbClr val="FFFF00"/>
              </a:highlight>
              <a:latin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368430545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577835-216F-F047-DC6B-05994134F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9C8611-34D7-85FE-78A7-6F13F21BE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397" y="556924"/>
            <a:ext cx="3121367" cy="1644130"/>
          </a:xfrm>
        </p:spPr>
        <p:txBody>
          <a:bodyPr/>
          <a:lstStyle/>
          <a:p>
            <a:r>
              <a:rPr lang="en-CA"/>
              <a:t>Supporting non-profits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540389-9116-7EB8-B779-BE37F081EA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938" y="1327469"/>
            <a:ext cx="3100387" cy="91251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CA"/>
              <a:t>Propelling Housing Initiatives Forward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6BAAC99-A43B-2F83-4ADE-8AA920355B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5540" y="2599372"/>
            <a:ext cx="5645426" cy="3283450"/>
          </a:xfrm>
        </p:spPr>
        <p:txBody>
          <a:bodyPr/>
          <a:lstStyle/>
          <a:p>
            <a:pPr marL="431800" indent="-431800">
              <a:lnSpc>
                <a:spcPct val="90000"/>
              </a:lnSpc>
              <a:spcBef>
                <a:spcPts val="2400"/>
              </a:spcBef>
              <a:buFont typeface="Wingdings" panose="05000000000000000000" pitchFamily="2" charset="2"/>
              <a:buChar char="v"/>
              <a:defRPr/>
            </a:pP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Our role is to </a:t>
            </a:r>
            <a:r>
              <a:rPr lang="en-CA" sz="1800">
                <a:solidFill>
                  <a:srgbClr val="1A1D4A"/>
                </a:solidFill>
                <a:latin typeface="IBM Plex Sans"/>
              </a:rPr>
              <a:t>bring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development capacity and</a:t>
            </a:r>
            <a:r>
              <a:rPr lang="en-CA" sz="1800">
                <a:solidFill>
                  <a:srgbClr val="1A1D4A"/>
                </a:solidFill>
                <a:latin typeface="IBM Plex Sans"/>
              </a:rPr>
              <a:t> to 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partner </a:t>
            </a:r>
            <a:r>
              <a:rPr lang="en-CA" sz="1800">
                <a:solidFill>
                  <a:srgbClr val="1A1D4A"/>
                </a:solidFill>
                <a:latin typeface="IBM Plex Sans"/>
              </a:rPr>
              <a:t>with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any non-profit undertaking development</a:t>
            </a:r>
            <a:r>
              <a:rPr lang="en-CA" sz="1800">
                <a:solidFill>
                  <a:srgbClr val="1A1D4A"/>
                </a:solidFill>
                <a:latin typeface="IBM Plex Sans"/>
              </a:rPr>
              <a:t>. We manage and guide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the project from all facets</a:t>
            </a:r>
            <a:endParaRPr lang="en-US">
              <a:latin typeface="IBM Plex Sans"/>
            </a:endParaRPr>
          </a:p>
          <a:p>
            <a:pPr marL="431800" marR="0" lvl="0" indent="-431800" algn="l" defTabSz="9144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As consultants we inform and advise the nonprofit, who ultimately makes informed project decisions. This approach supports capacity building in development</a:t>
            </a:r>
            <a:endParaRPr lang="en-CA" sz="1800" b="0" i="0" u="none" strike="noStrike" kern="1200" cap="none" spc="0" normalizeH="0" baseline="0" noProof="0">
              <a:ln>
                <a:noFill/>
              </a:ln>
              <a:solidFill>
                <a:srgbClr val="1A1D4A"/>
              </a:solidFill>
              <a:effectLst/>
              <a:uLnTx/>
              <a:uFillTx/>
              <a:latin typeface="IBM Plex San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CA" sz="2000" b="0" i="0" u="none" strike="noStrike" kern="1200" cap="none" spc="0" normalizeH="0" baseline="0" noProof="0">
              <a:ln>
                <a:noFill/>
              </a:ln>
              <a:solidFill>
                <a:srgbClr val="1A1D4A"/>
              </a:solidFill>
              <a:effectLst/>
              <a:uLnTx/>
              <a:uFillTx/>
              <a:latin typeface="IBM Plex Sans" panose="020B0503050203000203" pitchFamily="34" charset="0"/>
              <a:ea typeface="+mn-ea"/>
              <a:cs typeface="+mn-cs"/>
            </a:endParaRPr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DF58E42A-B984-1AA6-7A7D-3F2A0C598855}"/>
              </a:ext>
            </a:extLst>
          </p:cNvPr>
          <p:cNvSpPr txBox="1">
            <a:spLocks/>
          </p:cNvSpPr>
          <p:nvPr/>
        </p:nvSpPr>
        <p:spPr>
          <a:xfrm>
            <a:off x="8176847" y="556547"/>
            <a:ext cx="3905472" cy="6040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rgbClr val="27AAE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/>
              <a:t>Support aux </a:t>
            </a:r>
            <a:r>
              <a:rPr lang="en-CA" err="1"/>
              <a:t>osbl</a:t>
            </a:r>
            <a:endParaRPr lang="en-CA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6196EF1A-8253-D4AC-69B6-54746D3302B8}"/>
              </a:ext>
            </a:extLst>
          </p:cNvPr>
          <p:cNvSpPr txBox="1">
            <a:spLocks/>
          </p:cNvSpPr>
          <p:nvPr/>
        </p:nvSpPr>
        <p:spPr>
          <a:xfrm>
            <a:off x="8215074" y="938469"/>
            <a:ext cx="3976926" cy="91251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  <a:defRPr sz="1800" b="1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25380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711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5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00"/>
              </a:spcBef>
            </a:pPr>
            <a:r>
              <a:rPr lang="en-CA" err="1"/>
              <a:t>Avancer</a:t>
            </a:r>
            <a:r>
              <a:rPr lang="en-CA"/>
              <a:t> les initiatives </a:t>
            </a:r>
            <a:r>
              <a:rPr lang="en-CA" err="1"/>
              <a:t>en</a:t>
            </a:r>
            <a:r>
              <a:rPr lang="en-CA"/>
              <a:t> </a:t>
            </a:r>
            <a:r>
              <a:rPr lang="en-CA" err="1"/>
              <a:t>logement</a:t>
            </a:r>
            <a:endParaRPr lang="en-CA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71B85A41-1A21-945E-DD3F-3BB44CB9C57A}"/>
              </a:ext>
            </a:extLst>
          </p:cNvPr>
          <p:cNvSpPr txBox="1">
            <a:spLocks/>
          </p:cNvSpPr>
          <p:nvPr/>
        </p:nvSpPr>
        <p:spPr>
          <a:xfrm>
            <a:off x="6436892" y="2598994"/>
            <a:ext cx="5645426" cy="328798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457200" indent="-4572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914400" indent="-284163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1250950" indent="-355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43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5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CA" sz="1800" err="1"/>
              <a:t>Ultimement</a:t>
            </a:r>
            <a:r>
              <a:rPr lang="en-CA" sz="1800"/>
              <a:t>, </a:t>
            </a:r>
            <a:r>
              <a:rPr lang="en-CA" sz="1800" err="1"/>
              <a:t>notre</a:t>
            </a:r>
            <a:r>
              <a:rPr lang="en-CA" sz="1800"/>
              <a:t> </a:t>
            </a:r>
            <a:r>
              <a:rPr lang="en-CA" sz="1800" err="1"/>
              <a:t>rôle</a:t>
            </a:r>
            <a:r>
              <a:rPr lang="en-CA" sz="1800"/>
              <a:t> </a:t>
            </a:r>
            <a:r>
              <a:rPr lang="en-CA" sz="1800" err="1"/>
              <a:t>est</a:t>
            </a:r>
            <a:r>
              <a:rPr lang="en-CA" sz="1800"/>
              <a:t> de </a:t>
            </a:r>
            <a:r>
              <a:rPr lang="en-CA" sz="1800" err="1"/>
              <a:t>devenir</a:t>
            </a:r>
            <a:r>
              <a:rPr lang="en-CA" sz="1800"/>
              <a:t> la </a:t>
            </a:r>
            <a:r>
              <a:rPr lang="en-CA" sz="1800" err="1"/>
              <a:t>capacité</a:t>
            </a:r>
            <a:r>
              <a:rPr lang="en-CA" sz="1800"/>
              <a:t> de </a:t>
            </a:r>
            <a:r>
              <a:rPr lang="en-CA" sz="1800" err="1"/>
              <a:t>développement</a:t>
            </a:r>
            <a:r>
              <a:rPr lang="en-CA" sz="1800"/>
              <a:t> </a:t>
            </a:r>
            <a:r>
              <a:rPr lang="en-CA" sz="1800" err="1"/>
              <a:t>immobilier</a:t>
            </a:r>
            <a:r>
              <a:rPr lang="en-CA" sz="1800"/>
              <a:t> pour les OSBL; nous </a:t>
            </a:r>
            <a:r>
              <a:rPr lang="en-CA" sz="1800" err="1"/>
              <a:t>gérons</a:t>
            </a:r>
            <a:r>
              <a:rPr lang="en-CA" sz="1800"/>
              <a:t> et guidons le </a:t>
            </a:r>
            <a:r>
              <a:rPr lang="en-CA" sz="1800" err="1"/>
              <a:t>projet</a:t>
            </a:r>
            <a:r>
              <a:rPr lang="en-CA" sz="1800"/>
              <a:t> de </a:t>
            </a:r>
            <a:r>
              <a:rPr lang="en-CA" sz="1800" err="1"/>
              <a:t>toutes</a:t>
            </a:r>
            <a:r>
              <a:rPr lang="en-CA" sz="1800"/>
              <a:t> les perspectives</a:t>
            </a:r>
          </a:p>
          <a:p>
            <a:pPr marL="432000" marR="0" lvl="0" indent="-432000" algn="l" defTabSz="9144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En tant que consultants, nous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informons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et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avisons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l’OSBL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de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nos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recommandations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;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l’OSBL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est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celle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qui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effectue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les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décisions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ultimes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par rapport au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projet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.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Cette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approche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supporte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l’augmentation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de la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capacité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en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</a:t>
            </a:r>
            <a:r>
              <a:rPr kumimoji="0" lang="en-CA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développement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+mn-cs"/>
              </a:rPr>
              <a:t> dans la province</a:t>
            </a:r>
            <a:endParaRPr lang="en-CA" sz="1800"/>
          </a:p>
          <a:p>
            <a:pPr>
              <a:spcBef>
                <a:spcPts val="0"/>
              </a:spcBef>
            </a:pPr>
            <a:endParaRPr lang="fr-CA" sz="1800"/>
          </a:p>
        </p:txBody>
      </p:sp>
    </p:spTree>
    <p:extLst>
      <p:ext uri="{BB962C8B-B14F-4D97-AF65-F5344CB8AC3E}">
        <p14:creationId xmlns:p14="http://schemas.microsoft.com/office/powerpoint/2010/main" val="863741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65F3CF-E4FA-F046-084A-1C2A23B88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CA1C4DF-F2DD-8C13-AA47-5519A6870E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938" y="1327469"/>
            <a:ext cx="5623242" cy="70167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CA"/>
              <a:t>Planning sustainable communities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030C66B-E394-F03E-BE75-4530D413D6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8844" y="1954307"/>
            <a:ext cx="5724940" cy="4565764"/>
          </a:xfrm>
        </p:spPr>
        <p:txBody>
          <a:bodyPr/>
          <a:lstStyle/>
          <a:p>
            <a:pPr>
              <a:spcBef>
                <a:spcPts val="2400"/>
              </a:spcBef>
              <a:buFont typeface="Wingdings" panose="05000000000000000000" pitchFamily="2" charset="2"/>
              <a:buChar char="v"/>
            </a:pPr>
            <a:r>
              <a:rPr lang="en-US" sz="1800">
                <a:latin typeface="IBM Plex Sans"/>
              </a:rPr>
              <a:t>The Housing Hub proposes to work with municipalities in co-designing master plans that will provide a diversity of:</a:t>
            </a:r>
          </a:p>
          <a:p>
            <a:pPr lvl="1" indent="-283845">
              <a:spcBef>
                <a:spcPts val="900"/>
              </a:spcBef>
              <a:buFont typeface="Wingdings" panose="05000000000000000000" pitchFamily="2" charset="2"/>
              <a:buChar char="v"/>
            </a:pPr>
            <a:r>
              <a:rPr lang="en-US" sz="1400">
                <a:latin typeface="IBM Plex Sans"/>
              </a:rPr>
              <a:t>tenure (rental/ownership)</a:t>
            </a:r>
          </a:p>
          <a:p>
            <a:pPr lvl="1" indent="-283845">
              <a:spcBef>
                <a:spcPts val="900"/>
              </a:spcBef>
              <a:buFont typeface="Wingdings" panose="05000000000000000000" pitchFamily="2" charset="2"/>
              <a:buChar char="v"/>
            </a:pPr>
            <a:r>
              <a:rPr lang="en-US" sz="1400">
                <a:latin typeface="IBM Plex Sans"/>
              </a:rPr>
              <a:t>built form (detached homes, townhomes/row houses, apartments), and 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v"/>
            </a:pPr>
            <a:r>
              <a:rPr lang="en-US" sz="1400">
                <a:latin typeface="IBM Plex Sans"/>
              </a:rPr>
              <a:t>levels of affordability </a:t>
            </a:r>
            <a:endParaRPr lang="en-US" sz="1400"/>
          </a:p>
          <a:p>
            <a:pPr marL="403225" lvl="1" indent="0">
              <a:spcBef>
                <a:spcPts val="900"/>
              </a:spcBef>
              <a:buNone/>
              <a:tabLst>
                <a:tab pos="403225" algn="l"/>
              </a:tabLst>
            </a:pPr>
            <a:r>
              <a:rPr lang="en-US" sz="1800">
                <a:latin typeface="IBM Plex Sans"/>
              </a:rPr>
              <a:t>to ensure the lands are optimally used and that best practices in community development are implemented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CB9574D7-7835-37BD-34D6-B53BB6418A4F}"/>
              </a:ext>
            </a:extLst>
          </p:cNvPr>
          <p:cNvSpPr txBox="1">
            <a:spLocks/>
          </p:cNvSpPr>
          <p:nvPr/>
        </p:nvSpPr>
        <p:spPr>
          <a:xfrm>
            <a:off x="6667500" y="1327469"/>
            <a:ext cx="5335656" cy="30642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  <a:defRPr sz="1800" b="1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25380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711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5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2400"/>
              </a:spcBef>
            </a:pPr>
            <a:r>
              <a:rPr lang="en-CA"/>
              <a:t>Planification de </a:t>
            </a:r>
            <a:r>
              <a:rPr lang="en-CA" err="1"/>
              <a:t>communautés</a:t>
            </a:r>
            <a:r>
              <a:rPr lang="en-CA"/>
              <a:t> 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942DB6FA-48AC-2A30-C441-6A836DDD1027}"/>
              </a:ext>
            </a:extLst>
          </p:cNvPr>
          <p:cNvSpPr txBox="1">
            <a:spLocks/>
          </p:cNvSpPr>
          <p:nvPr/>
        </p:nvSpPr>
        <p:spPr>
          <a:xfrm>
            <a:off x="6278216" y="1954308"/>
            <a:ext cx="5724940" cy="45591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457200" indent="-4572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914400" indent="-284163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1250950" indent="-355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43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5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00"/>
              </a:spcBef>
              <a:buFont typeface="Wingdings" panose="05000000000000000000" pitchFamily="2" charset="2"/>
              <a:buChar char="v"/>
            </a:pPr>
            <a:r>
              <a:rPr lang="en-US" sz="1800"/>
              <a:t>Le </a:t>
            </a:r>
            <a:r>
              <a:rPr lang="en-US" sz="1800" err="1"/>
              <a:t>Réseau</a:t>
            </a:r>
            <a:r>
              <a:rPr lang="en-US" sz="1800"/>
              <a:t> propose de </a:t>
            </a:r>
            <a:r>
              <a:rPr lang="en-US" sz="1800" err="1"/>
              <a:t>travailler</a:t>
            </a:r>
            <a:r>
              <a:rPr lang="en-US" sz="1800"/>
              <a:t> avec les </a:t>
            </a:r>
            <a:r>
              <a:rPr lang="en-US" sz="1800" err="1"/>
              <a:t>municipalités</a:t>
            </a:r>
            <a:r>
              <a:rPr lang="en-US" sz="1800"/>
              <a:t> pour </a:t>
            </a:r>
            <a:r>
              <a:rPr lang="en-US" sz="1800" err="1"/>
              <a:t>effectuer</a:t>
            </a:r>
            <a:r>
              <a:rPr lang="en-US" sz="1800"/>
              <a:t> un </a:t>
            </a:r>
            <a:r>
              <a:rPr lang="en-US" sz="1800" err="1"/>
              <a:t>exercice</a:t>
            </a:r>
            <a:r>
              <a:rPr lang="en-US" sz="1800"/>
              <a:t> de design </a:t>
            </a:r>
            <a:r>
              <a:rPr lang="en-US" sz="1800" err="1"/>
              <a:t>collaboratif</a:t>
            </a:r>
            <a:r>
              <a:rPr lang="en-US" sz="1800"/>
              <a:t> , qui </a:t>
            </a:r>
            <a:r>
              <a:rPr lang="en-US" sz="1800" err="1"/>
              <a:t>résultera</a:t>
            </a:r>
            <a:r>
              <a:rPr lang="en-US" sz="1800"/>
              <a:t> </a:t>
            </a:r>
            <a:r>
              <a:rPr lang="en-US" sz="1800" err="1"/>
              <a:t>en</a:t>
            </a:r>
            <a:r>
              <a:rPr lang="en-US" sz="1800"/>
              <a:t> un plan maître du terrain proposant </a:t>
            </a:r>
            <a:r>
              <a:rPr lang="en-US" sz="1800" err="1"/>
              <a:t>une</a:t>
            </a:r>
            <a:r>
              <a:rPr lang="en-US" sz="1800"/>
              <a:t> </a:t>
            </a:r>
            <a:r>
              <a:rPr lang="en-US" sz="1800" err="1"/>
              <a:t>diversité</a:t>
            </a:r>
            <a:r>
              <a:rPr lang="en-US" sz="1800"/>
              <a:t> de: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v"/>
            </a:pPr>
            <a:r>
              <a:rPr lang="en-US" sz="1400" err="1"/>
              <a:t>logements</a:t>
            </a:r>
            <a:r>
              <a:rPr lang="en-US" sz="1400"/>
              <a:t> </a:t>
            </a:r>
            <a:r>
              <a:rPr lang="en-US" sz="1400" err="1"/>
              <a:t>locatifs</a:t>
            </a:r>
            <a:r>
              <a:rPr lang="en-US" sz="1400"/>
              <a:t> vs de vente de </a:t>
            </a:r>
            <a:r>
              <a:rPr lang="en-US" sz="1400" err="1"/>
              <a:t>propriété</a:t>
            </a:r>
            <a:endParaRPr lang="en-US" sz="1400"/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v"/>
            </a:pPr>
            <a:r>
              <a:rPr lang="en-US" sz="1400"/>
              <a:t>types de </a:t>
            </a:r>
            <a:r>
              <a:rPr lang="en-US" sz="1400" err="1"/>
              <a:t>logements</a:t>
            </a:r>
            <a:r>
              <a:rPr lang="en-US" sz="1400"/>
              <a:t> (</a:t>
            </a:r>
            <a:r>
              <a:rPr lang="en-US" sz="1400" err="1"/>
              <a:t>maisons</a:t>
            </a:r>
            <a:r>
              <a:rPr lang="en-US" sz="1400"/>
              <a:t> </a:t>
            </a:r>
            <a:r>
              <a:rPr lang="en-US" sz="1400" err="1"/>
              <a:t>détachées</a:t>
            </a:r>
            <a:r>
              <a:rPr lang="en-US" sz="1400"/>
              <a:t>, de </a:t>
            </a:r>
            <a:r>
              <a:rPr lang="en-US" sz="1400" err="1"/>
              <a:t>ville</a:t>
            </a:r>
            <a:r>
              <a:rPr lang="en-US" sz="1400"/>
              <a:t>, </a:t>
            </a:r>
            <a:r>
              <a:rPr lang="en-US" sz="1400" err="1"/>
              <a:t>apartements</a:t>
            </a:r>
            <a:r>
              <a:rPr lang="en-US" sz="1400"/>
              <a:t>), et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v"/>
            </a:pPr>
            <a:r>
              <a:rPr lang="en-US" sz="1400" err="1"/>
              <a:t>niveaux</a:t>
            </a:r>
            <a:r>
              <a:rPr lang="en-US" sz="1400"/>
              <a:t> </a:t>
            </a:r>
            <a:r>
              <a:rPr lang="en-US" sz="1400" err="1"/>
              <a:t>d’abordabilité</a:t>
            </a:r>
            <a:r>
              <a:rPr lang="en-US" sz="1400"/>
              <a:t> </a:t>
            </a:r>
          </a:p>
          <a:p>
            <a:pPr marL="403225" lvl="1" indent="0">
              <a:spcBef>
                <a:spcPts val="900"/>
              </a:spcBef>
              <a:buNone/>
              <a:tabLst>
                <a:tab pos="403225" algn="l"/>
              </a:tabLst>
            </a:pPr>
            <a:r>
              <a:rPr lang="en-US" sz="1800"/>
              <a:t>pour </a:t>
            </a:r>
            <a:r>
              <a:rPr lang="en-US" sz="1800" err="1"/>
              <a:t>s’assurer</a:t>
            </a:r>
            <a:r>
              <a:rPr lang="en-US" sz="1800"/>
              <a:t> </a:t>
            </a:r>
            <a:r>
              <a:rPr lang="en-US"/>
              <a:t>que </a:t>
            </a:r>
            <a:r>
              <a:rPr lang="en-US" err="1"/>
              <a:t>l’utilisation</a:t>
            </a:r>
            <a:r>
              <a:rPr lang="en-US"/>
              <a:t> des terrains </a:t>
            </a:r>
            <a:r>
              <a:rPr lang="en-US" err="1"/>
              <a:t>est</a:t>
            </a:r>
            <a:r>
              <a:rPr lang="en-US"/>
              <a:t> </a:t>
            </a:r>
            <a:r>
              <a:rPr lang="en-US" err="1"/>
              <a:t>maximisée</a:t>
            </a:r>
            <a:r>
              <a:rPr lang="en-US"/>
              <a:t>, et que les </a:t>
            </a:r>
            <a:r>
              <a:rPr lang="en-US" err="1"/>
              <a:t>meilleures</a:t>
            </a:r>
            <a:r>
              <a:rPr lang="en-US"/>
              <a:t> pratiques </a:t>
            </a:r>
            <a:r>
              <a:rPr lang="en-US" err="1"/>
              <a:t>en</a:t>
            </a:r>
            <a:r>
              <a:rPr lang="en-US"/>
              <a:t> </a:t>
            </a:r>
            <a:r>
              <a:rPr lang="en-US" err="1"/>
              <a:t>développement</a:t>
            </a:r>
            <a:r>
              <a:rPr lang="en-US"/>
              <a:t> </a:t>
            </a:r>
            <a:r>
              <a:rPr lang="en-US" err="1"/>
              <a:t>communautiare</a:t>
            </a:r>
            <a:r>
              <a:rPr lang="en-US"/>
              <a:t> </a:t>
            </a:r>
            <a:r>
              <a:rPr lang="en-US" err="1"/>
              <a:t>sont</a:t>
            </a:r>
            <a:r>
              <a:rPr lang="en-US"/>
              <a:t> </a:t>
            </a:r>
            <a:r>
              <a:rPr lang="en-US" err="1"/>
              <a:t>appliquées</a:t>
            </a:r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6928E73C-CB55-CDD3-3D76-8281A17F89B1}"/>
              </a:ext>
            </a:extLst>
          </p:cNvPr>
          <p:cNvSpPr txBox="1">
            <a:spLocks/>
          </p:cNvSpPr>
          <p:nvPr/>
        </p:nvSpPr>
        <p:spPr>
          <a:xfrm>
            <a:off x="367397" y="556924"/>
            <a:ext cx="4174123" cy="164413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rgbClr val="27AAE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/>
              <a:t>Municipal</a:t>
            </a:r>
            <a:br>
              <a:rPr lang="en-CA"/>
            </a:br>
            <a:r>
              <a:rPr lang="en-CA"/>
              <a:t>master planning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CFB74AA5-1B18-3B70-BBC8-F5C78F64CB6F}"/>
              </a:ext>
            </a:extLst>
          </p:cNvPr>
          <p:cNvSpPr txBox="1">
            <a:spLocks/>
          </p:cNvSpPr>
          <p:nvPr/>
        </p:nvSpPr>
        <p:spPr>
          <a:xfrm>
            <a:off x="6357379" y="556547"/>
            <a:ext cx="5724940" cy="6040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rgbClr val="27AAE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CA" err="1"/>
              <a:t>Création</a:t>
            </a:r>
            <a:r>
              <a:rPr lang="en-CA"/>
              <a:t> de plans maîtres </a:t>
            </a:r>
            <a:r>
              <a:rPr lang="en-CA" err="1"/>
              <a:t>municipaux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396099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190800-BC25-3327-C876-3897C13077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938" y="928914"/>
            <a:ext cx="4974370" cy="70167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CA" sz="1400"/>
              <a:t>Rural Workforce Housing Pilot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AB93C47F-4107-34D5-1F70-55E52D40CAC3}"/>
              </a:ext>
            </a:extLst>
          </p:cNvPr>
          <p:cNvSpPr txBox="1">
            <a:spLocks/>
          </p:cNvSpPr>
          <p:nvPr/>
        </p:nvSpPr>
        <p:spPr>
          <a:xfrm>
            <a:off x="6678707" y="924573"/>
            <a:ext cx="5318786" cy="7016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  <a:defRPr sz="1800" b="1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25380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711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5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2400"/>
              </a:spcBef>
            </a:pPr>
            <a:r>
              <a:rPr lang="en-CA" sz="1400" err="1"/>
              <a:t>Projet</a:t>
            </a:r>
            <a:r>
              <a:rPr lang="en-CA" sz="1400"/>
              <a:t> </a:t>
            </a:r>
            <a:r>
              <a:rPr lang="en-CA" sz="1400" err="1"/>
              <a:t>pilote</a:t>
            </a:r>
            <a:r>
              <a:rPr lang="en-CA" sz="1400"/>
              <a:t> de </a:t>
            </a:r>
            <a:r>
              <a:rPr lang="en-CA" sz="1400" err="1"/>
              <a:t>logements</a:t>
            </a:r>
            <a:r>
              <a:rPr lang="en-CA" sz="1400"/>
              <a:t> pour la main d’oeuvre </a:t>
            </a:r>
            <a:r>
              <a:rPr lang="en-CA" sz="1400" err="1"/>
              <a:t>rurale</a:t>
            </a:r>
            <a:endParaRPr lang="en-CA" sz="140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755FBC4F-2B64-AB7F-D3FE-D717722C2D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9149" y="1410703"/>
            <a:ext cx="5814390" cy="4548840"/>
          </a:xfrm>
        </p:spPr>
        <p:txBody>
          <a:bodyPr/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Develops and facilitates low-threshold affordable ownership housing in small communities through an innovative tenure model (“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rent-to-own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”)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Need and occupant pipeline is ensured through collaboration with local key employers</a:t>
            </a:r>
            <a:endParaRPr lang="en-US" sz="1800" b="0" i="0" u="none" strike="noStrike" kern="1200" cap="none" spc="0" normalizeH="0" baseline="0" noProof="0">
              <a:ln>
                <a:noFill/>
              </a:ln>
              <a:solidFill>
                <a:srgbClr val="1A1D4A"/>
              </a:solidFill>
              <a:effectLst/>
              <a:uLnTx/>
              <a:uFillTx/>
              <a:latin typeface="IBM Plex Sans"/>
            </a:endParaRPr>
          </a:p>
          <a:p>
            <a:pPr>
              <a:spcBef>
                <a:spcPts val="2400"/>
              </a:spcBef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Housing Hub develops 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and provides housing availability to 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qualifying 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employee households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at amount equivalent to project costs (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i.e. no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developer profit)</a:t>
            </a:r>
            <a:endParaRPr lang="en-US" sz="1800" b="0" i="0" u="none" strike="noStrike" kern="1200" cap="none" spc="0" normalizeH="0" baseline="0" noProof="0">
              <a:ln>
                <a:noFill/>
              </a:ln>
              <a:solidFill>
                <a:srgbClr val="1A1D4A"/>
              </a:solidFill>
              <a:effectLst/>
              <a:uLnTx/>
              <a:uFillTx/>
              <a:latin typeface="IBM Plex Sans"/>
            </a:endParaRP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63E15F59-E6AE-D4F2-F929-21A40C62D689}"/>
              </a:ext>
            </a:extLst>
          </p:cNvPr>
          <p:cNvSpPr txBox="1">
            <a:spLocks/>
          </p:cNvSpPr>
          <p:nvPr/>
        </p:nvSpPr>
        <p:spPr>
          <a:xfrm>
            <a:off x="6183103" y="1410703"/>
            <a:ext cx="5814390" cy="447948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457200" indent="-4572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914400" indent="-284163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1250950" indent="-355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43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5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00"/>
              </a:spcBef>
              <a:defRPr/>
            </a:pP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Développe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et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facilite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l’achat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de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logement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avec un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seuil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peu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élevé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dans les petites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communautés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à travers 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modèle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 de 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statut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 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innovateur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 “location avec option d'achat”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1A1D4A"/>
              </a:solidFill>
              <a:effectLst/>
              <a:uLnTx/>
              <a:uFillTx/>
              <a:latin typeface="IBM Plex San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Le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besoin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et la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collecte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d’occupants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potentiels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sont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garantis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à travers des collaborations avec des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employeurs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clés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1A1D4A"/>
              </a:solidFill>
              <a:effectLst/>
              <a:uLnTx/>
              <a:uFillTx/>
              <a:latin typeface="IBM Plex Sans"/>
            </a:endParaRPr>
          </a:p>
          <a:p>
            <a:pPr>
              <a:spcBef>
                <a:spcPts val="2400"/>
              </a:spcBef>
              <a:defRPr/>
            </a:pPr>
            <a:r>
              <a:rPr lang="en-US" sz="1800">
                <a:solidFill>
                  <a:srgbClr val="1A1D4A"/>
                </a:solidFill>
                <a:latin typeface="IBM Plex Sans"/>
              </a:rPr>
              <a:t>Housing Hub 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développe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 et 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fournit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 des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logements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aux 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ménages des 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employés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 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éligibles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pour un 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montant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 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équivalent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 aux 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coûts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 du 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projet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 (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c'est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-à-dire 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aucun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 profit du 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développeur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) </a:t>
            </a:r>
            <a:endParaRPr lang="en-US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C119B128-AF4C-32A0-6146-A0843ED6533A}"/>
              </a:ext>
            </a:extLst>
          </p:cNvPr>
          <p:cNvSpPr txBox="1">
            <a:spLocks/>
          </p:cNvSpPr>
          <p:nvPr/>
        </p:nvSpPr>
        <p:spPr>
          <a:xfrm>
            <a:off x="367397" y="556924"/>
            <a:ext cx="5145896" cy="164413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rgbClr val="27AAE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/>
              <a:t>Key Employers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4E89371B-B7C9-9D8B-396C-46035ECF197B}"/>
              </a:ext>
            </a:extLst>
          </p:cNvPr>
          <p:cNvSpPr txBox="1">
            <a:spLocks/>
          </p:cNvSpPr>
          <p:nvPr/>
        </p:nvSpPr>
        <p:spPr>
          <a:xfrm>
            <a:off x="8100647" y="556547"/>
            <a:ext cx="3905472" cy="6040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rgbClr val="27AAE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CA" err="1"/>
              <a:t>employeUrs</a:t>
            </a:r>
            <a:r>
              <a:rPr lang="en-CA"/>
              <a:t> </a:t>
            </a:r>
            <a:r>
              <a:rPr lang="en-CA" err="1"/>
              <a:t>clés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3987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E909BA-0365-2E70-1BAE-F0416DBE3E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F077F40-8086-03F0-8FBC-D7C03802CF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6367" y="1441451"/>
            <a:ext cx="4974370" cy="374592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CA" sz="1400"/>
              <a:t>Rental projects 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622A1934-A094-0E29-E6EE-FDD43857D910}"/>
              </a:ext>
            </a:extLst>
          </p:cNvPr>
          <p:cNvSpPr txBox="1">
            <a:spLocks/>
          </p:cNvSpPr>
          <p:nvPr/>
        </p:nvSpPr>
        <p:spPr>
          <a:xfrm>
            <a:off x="6556319" y="1446181"/>
            <a:ext cx="5232086" cy="37459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  <a:defRPr sz="1800" b="1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25380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711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5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2400"/>
              </a:spcBef>
            </a:pPr>
            <a:r>
              <a:rPr lang="en-CA" sz="1400" err="1"/>
              <a:t>Projets</a:t>
            </a:r>
            <a:r>
              <a:rPr lang="en-CA" sz="1400"/>
              <a:t> </a:t>
            </a:r>
            <a:r>
              <a:rPr lang="en-CA" sz="1400" err="1"/>
              <a:t>locatifs</a:t>
            </a:r>
            <a:endParaRPr lang="en-CA" sz="140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A636A97B-1D60-35EE-AEC8-38978021A7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9149" y="2147149"/>
            <a:ext cx="5814390" cy="495759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Working with </a:t>
            </a:r>
            <a:r>
              <a:rPr lang="en-CA" sz="1800">
                <a:solidFill>
                  <a:srgbClr val="1A1D4A"/>
                </a:solidFill>
                <a:latin typeface="IBM Plex Sans"/>
              </a:rPr>
              <a:t>institutions</a:t>
            </a: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on housing initiatives may:</a:t>
            </a:r>
          </a:p>
          <a:p>
            <a:pPr lvl="1" indent="-457200">
              <a:buFont typeface="Wingdings" panose="05000000000000000000" pitchFamily="2" charset="2"/>
              <a:buChar char="v"/>
              <a:defRPr/>
            </a:pPr>
            <a:r>
              <a:rPr lang="en-CA" sz="1400">
                <a:solidFill>
                  <a:srgbClr val="1A1D4A"/>
                </a:solidFill>
                <a:latin typeface="IBM Plex Sans"/>
              </a:rPr>
              <a:t>Leverage institution-owned lands for housing developments</a:t>
            </a:r>
          </a:p>
          <a:p>
            <a:pPr lvl="1" indent="-457200">
              <a:buFont typeface="Wingdings" panose="05000000000000000000" pitchFamily="2" charset="2"/>
              <a:buChar char="v"/>
              <a:defRPr/>
            </a:pPr>
            <a:r>
              <a:rPr lang="en-CA" sz="1400">
                <a:solidFill>
                  <a:srgbClr val="1A1D4A"/>
                </a:solidFill>
                <a:latin typeface="IBM Plex Sans"/>
              </a:rPr>
              <a:t>Ensure</a:t>
            </a:r>
            <a:r>
              <a:rPr kumimoji="0" lang="en-CA" sz="14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a solid tenant pipeline for housing providers through referral agreements</a:t>
            </a:r>
            <a:endParaRPr lang="en-CA" sz="1400" b="0" i="0" u="none" strike="noStrike" kern="1200" cap="none" spc="0" normalizeH="0" baseline="0" noProof="0">
              <a:ln>
                <a:noFill/>
              </a:ln>
              <a:solidFill>
                <a:srgbClr val="1A1D4A"/>
              </a:solidFill>
              <a:effectLst/>
              <a:uLnTx/>
              <a:uFillTx/>
              <a:latin typeface="IBM Plex Sans"/>
            </a:endParaRPr>
          </a:p>
          <a:p>
            <a:pPr lvl="1" indent="-457200">
              <a:buFont typeface="Wingdings" panose="05000000000000000000" pitchFamily="2" charset="2"/>
              <a:buChar char="v"/>
              <a:defRPr/>
            </a:pPr>
            <a:r>
              <a:rPr lang="en-CA" sz="1400">
                <a:solidFill>
                  <a:srgbClr val="1A1D4A"/>
                </a:solidFill>
                <a:latin typeface="IBM Plex Sans"/>
              </a:rPr>
              <a:t>Facilitate a solid housing stock for a student need and institutional growth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6AFB93B7-9183-91DA-BEC1-C095387B9348}"/>
              </a:ext>
            </a:extLst>
          </p:cNvPr>
          <p:cNvSpPr txBox="1">
            <a:spLocks/>
          </p:cNvSpPr>
          <p:nvPr/>
        </p:nvSpPr>
        <p:spPr>
          <a:xfrm>
            <a:off x="6269282" y="2147149"/>
            <a:ext cx="5814390" cy="4690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457200" indent="-4572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914400" indent="-284163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1250950" indent="-355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43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5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En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travaillant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avec les 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institutions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sur les initiatives de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logements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, nous </a:t>
            </a:r>
            <a:r>
              <a:rPr lang="en-US" sz="1800" err="1">
                <a:solidFill>
                  <a:srgbClr val="1A1D4A"/>
                </a:solidFill>
                <a:latin typeface="IBM Plex Sans"/>
              </a:rPr>
              <a:t>pourrons</a:t>
            </a:r>
            <a:r>
              <a:rPr lang="en-US" sz="1800">
                <a:solidFill>
                  <a:srgbClr val="1A1D4A"/>
                </a:solidFill>
                <a:latin typeface="IBM Plex Sans"/>
              </a:rPr>
              <a:t>: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1A1D4A"/>
              </a:solidFill>
              <a:effectLst/>
              <a:uLnTx/>
              <a:uFillTx/>
              <a:latin typeface="IBM Plex Sans"/>
            </a:endParaRPr>
          </a:p>
          <a:p>
            <a:pPr lvl="1" indent="-283845">
              <a:buChar char="v"/>
            </a:pPr>
            <a:r>
              <a:rPr lang="en-CA" sz="1400">
                <a:solidFill>
                  <a:srgbClr val="1A1D4A"/>
                </a:solidFill>
                <a:latin typeface="IBM Plex Sans"/>
              </a:rPr>
              <a:t>Exploiter les terrains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appartenant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 à des institutions pour des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projets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 de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développement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 de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logements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 </a:t>
            </a:r>
            <a:endParaRPr lang="en-CA" sz="1400"/>
          </a:p>
          <a:p>
            <a:pPr lvl="1" indent="-283845">
              <a:buFont typeface="Wingdings" panose="05000000000000000000" pitchFamily="2" charset="2"/>
              <a:buChar char="v"/>
            </a:pPr>
            <a:r>
              <a:rPr lang="en-CA" sz="1400">
                <a:solidFill>
                  <a:srgbClr val="1A1D4A"/>
                </a:solidFill>
                <a:latin typeface="IBM Plex Sans"/>
              </a:rPr>
              <a:t>Assurer</a:t>
            </a:r>
            <a:r>
              <a:rPr kumimoji="0" lang="en-CA" sz="1400" b="0" i="0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un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bassin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 </a:t>
            </a:r>
            <a:r>
              <a:rPr kumimoji="0" lang="en-CA" sz="1400" b="0" i="0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de </a:t>
            </a:r>
            <a:r>
              <a:rPr kumimoji="0" lang="en-CA" sz="1400" b="0" i="0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locataires</a:t>
            </a:r>
            <a:r>
              <a:rPr kumimoji="0" lang="en-CA" sz="1400" b="0" i="0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</a:t>
            </a:r>
            <a:r>
              <a:rPr kumimoji="0" lang="en-CA" sz="1400" b="0" i="0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solide</a:t>
            </a:r>
            <a:r>
              <a:rPr kumimoji="0" lang="en-CA" sz="1400" b="0" i="0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 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pour les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fournisseurs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 de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logements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 grâce à </a:t>
            </a:r>
            <a:r>
              <a:rPr kumimoji="0" lang="en-CA" sz="1400" b="0" i="0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des 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accords </a:t>
            </a:r>
            <a:r>
              <a:rPr kumimoji="0" lang="en-CA" sz="1400" b="0" i="0" strike="noStrike" kern="1200" cap="none" spc="0" normalizeH="0" baseline="0" noProof="0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de </a:t>
            </a:r>
            <a:r>
              <a:rPr kumimoji="0" lang="en-CA" sz="1400" b="0" i="0" strike="noStrike" kern="1200" cap="none" spc="0" normalizeH="0" baseline="0" noProof="0" err="1">
                <a:ln>
                  <a:noFill/>
                </a:ln>
                <a:solidFill>
                  <a:srgbClr val="1A1D4A"/>
                </a:solidFill>
                <a:effectLst/>
                <a:uLnTx/>
                <a:uFillTx/>
                <a:latin typeface="IBM Plex Sans"/>
              </a:rPr>
              <a:t>référence</a:t>
            </a:r>
            <a:endParaRPr lang="en-CA" err="1">
              <a:latin typeface="IBM Plex Sans"/>
            </a:endParaRPr>
          </a:p>
          <a:p>
            <a:pPr marL="890905" lvl="1" indent="-285750">
              <a:buFont typeface="Wingdings" panose="05000000000000000000" pitchFamily="2" charset="2"/>
              <a:buChar char="v"/>
            </a:pPr>
            <a:r>
              <a:rPr lang="en-CA" sz="1400" err="1">
                <a:solidFill>
                  <a:srgbClr val="1A1D4A"/>
                </a:solidFill>
                <a:latin typeface="IBM Plex Sans"/>
              </a:rPr>
              <a:t>Faciliter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 un parc de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logements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solide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 pour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répondre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 aux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besoins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 des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étudiants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 et à la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croissance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 </a:t>
            </a:r>
            <a:r>
              <a:rPr lang="en-CA" sz="1400" err="1">
                <a:solidFill>
                  <a:srgbClr val="1A1D4A"/>
                </a:solidFill>
                <a:latin typeface="IBM Plex Sans"/>
              </a:rPr>
              <a:t>institutionnelle</a:t>
            </a:r>
            <a:r>
              <a:rPr lang="en-CA" sz="1400">
                <a:solidFill>
                  <a:srgbClr val="1A1D4A"/>
                </a:solidFill>
                <a:latin typeface="IBM Plex Sans"/>
              </a:rPr>
              <a:t> </a:t>
            </a:r>
            <a:endParaRPr lang="en-CA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A157C076-3D29-6E9B-C980-B0AFA1337335}"/>
              </a:ext>
            </a:extLst>
          </p:cNvPr>
          <p:cNvSpPr txBox="1">
            <a:spLocks/>
          </p:cNvSpPr>
          <p:nvPr/>
        </p:nvSpPr>
        <p:spPr>
          <a:xfrm>
            <a:off x="317504" y="556924"/>
            <a:ext cx="3647757" cy="107263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rgbClr val="27AAE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/>
              <a:t>Post-secondary institutions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DB041AEA-B441-E857-5065-FC23EB996554}"/>
              </a:ext>
            </a:extLst>
          </p:cNvPr>
          <p:cNvSpPr txBox="1">
            <a:spLocks/>
          </p:cNvSpPr>
          <p:nvPr/>
        </p:nvSpPr>
        <p:spPr>
          <a:xfrm>
            <a:off x="4785947" y="563804"/>
            <a:ext cx="7143972" cy="6802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rgbClr val="27AAE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CA"/>
              <a:t>Institutions </a:t>
            </a:r>
            <a:r>
              <a:rPr lang="en-CA" err="1"/>
              <a:t>d’éducation</a:t>
            </a:r>
            <a:r>
              <a:rPr lang="en-CA"/>
              <a:t> post-</a:t>
            </a:r>
            <a:r>
              <a:rPr lang="en-CA" err="1"/>
              <a:t>secondaire</a:t>
            </a:r>
            <a:endParaRPr lang="en-US" err="1"/>
          </a:p>
        </p:txBody>
      </p:sp>
    </p:spTree>
    <p:extLst>
      <p:ext uri="{BB962C8B-B14F-4D97-AF65-F5344CB8AC3E}">
        <p14:creationId xmlns:p14="http://schemas.microsoft.com/office/powerpoint/2010/main" val="147044986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9550AB-C74F-DE21-8EEA-07B202E581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>
              <a:tabLst>
                <a:tab pos="10972800" algn="r"/>
              </a:tabLst>
            </a:pPr>
            <a:r>
              <a:rPr lang="en-CA"/>
              <a:t>Thank you!	Merci!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CE65B12-431E-9ABB-7F10-ABC2AC031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865539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64C338A-A694-FFE2-A1CB-5962521CCAF2}"/>
              </a:ext>
            </a:extLst>
          </p:cNvPr>
          <p:cNvSpPr/>
          <p:nvPr/>
        </p:nvSpPr>
        <p:spPr>
          <a:xfrm>
            <a:off x="9197340" y="5295900"/>
            <a:ext cx="2994660" cy="15621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2" name="Picture 1" descr="A qr code with a logo&#10;&#10;Description automatically generated">
            <a:extLst>
              <a:ext uri="{FF2B5EF4-FFF2-40B4-BE49-F238E27FC236}">
                <a16:creationId xmlns:a16="http://schemas.microsoft.com/office/drawing/2014/main" id="{2EB3BE9D-40A5-AF05-5B88-EA869A825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243" y="5384649"/>
            <a:ext cx="1395730" cy="139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674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839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9F75B14-252F-AFEE-1BD3-095BBD005273}"/>
              </a:ext>
            </a:extLst>
          </p:cNvPr>
          <p:cNvSpPr txBox="1">
            <a:spLocks/>
          </p:cNvSpPr>
          <p:nvPr/>
        </p:nvSpPr>
        <p:spPr>
          <a:xfrm>
            <a:off x="8073048" y="647700"/>
            <a:ext cx="3121367" cy="644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rgbClr val="27AAE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/>
              <a:t>Plan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D6AD5-B72E-62BE-7EAC-6A777260038D}"/>
              </a:ext>
            </a:extLst>
          </p:cNvPr>
          <p:cNvSpPr txBox="1"/>
          <p:nvPr/>
        </p:nvSpPr>
        <p:spPr>
          <a:xfrm>
            <a:off x="167780" y="1753299"/>
            <a:ext cx="5603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DF320449-651C-4AEE-9FCF-F3FD4B8ACDF6}"/>
              </a:ext>
            </a:extLst>
          </p:cNvPr>
          <p:cNvSpPr txBox="1">
            <a:spLocks/>
          </p:cNvSpPr>
          <p:nvPr/>
        </p:nvSpPr>
        <p:spPr>
          <a:xfrm>
            <a:off x="7053699" y="-166389"/>
            <a:ext cx="5132825" cy="405765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457200" indent="-4572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914400" indent="-2841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1250950" indent="-355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43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5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>
              <a:latin typeface="IBM Plex Sans"/>
            </a:endParaRPr>
          </a:p>
          <a:p>
            <a:endParaRPr lang="en-CA">
              <a:latin typeface="IBM Plex Sans"/>
            </a:endParaRPr>
          </a:p>
          <a:p>
            <a:endParaRPr lang="en-CA">
              <a:latin typeface="IBM Plex Sans"/>
            </a:endParaRPr>
          </a:p>
          <a:p>
            <a:r>
              <a:rPr lang="en-CA">
                <a:latin typeface="IBM Plex Sans"/>
              </a:rPr>
              <a:t>Qui </a:t>
            </a:r>
            <a:r>
              <a:rPr lang="en-CA" err="1">
                <a:latin typeface="IBM Plex Sans"/>
              </a:rPr>
              <a:t>sommes</a:t>
            </a:r>
            <a:r>
              <a:rPr lang="en-CA">
                <a:latin typeface="IBM Plex Sans"/>
              </a:rPr>
              <a:t>-nous?</a:t>
            </a:r>
            <a:endParaRPr lang="en-US">
              <a:latin typeface="IBM Plex Sans"/>
            </a:endParaRPr>
          </a:p>
          <a:p>
            <a:r>
              <a:rPr lang="en-CA">
                <a:latin typeface="IBM Plex Sans"/>
              </a:rPr>
              <a:t>Notre conception du </a:t>
            </a:r>
            <a:r>
              <a:rPr lang="en-CA" err="1">
                <a:latin typeface="IBM Plex Sans"/>
              </a:rPr>
              <a:t>logement</a:t>
            </a:r>
            <a:endParaRPr lang="en-CA">
              <a:latin typeface="IBM Plex Sans"/>
            </a:endParaRPr>
          </a:p>
          <a:p>
            <a:r>
              <a:rPr lang="en-CA">
                <a:latin typeface="IBM Plex Sans"/>
              </a:rPr>
              <a:t>Nos </a:t>
            </a:r>
            <a:r>
              <a:rPr lang="en-CA" err="1">
                <a:latin typeface="IBM Plex Sans"/>
              </a:rPr>
              <a:t>partenaires</a:t>
            </a:r>
            <a:r>
              <a:rPr lang="en-CA">
                <a:latin typeface="IBM Plex Sans"/>
              </a:rPr>
              <a:t> et </a:t>
            </a:r>
            <a:r>
              <a:rPr lang="en-CA" err="1">
                <a:latin typeface="IBM Plex Sans"/>
              </a:rPr>
              <a:t>secteurs</a:t>
            </a:r>
            <a:r>
              <a:rPr lang="en-CA">
                <a:latin typeface="IBM Plex Sans"/>
              </a:rPr>
              <a:t> </a:t>
            </a:r>
            <a:r>
              <a:rPr lang="en-CA" err="1">
                <a:latin typeface="IBM Plex Sans"/>
              </a:rPr>
              <a:t>d’activité</a:t>
            </a:r>
            <a:endParaRPr lang="en-CA">
              <a:latin typeface="IBM Plex Sans"/>
            </a:endParaRPr>
          </a:p>
          <a:p>
            <a:r>
              <a:rPr lang="en-CA">
                <a:latin typeface="IBM Plex Sans"/>
              </a:rPr>
              <a:t>Comment </a:t>
            </a:r>
            <a:r>
              <a:rPr lang="en-CA" err="1">
                <a:latin typeface="IBM Plex Sans"/>
              </a:rPr>
              <a:t>pouvons</a:t>
            </a:r>
            <a:r>
              <a:rPr lang="en-CA">
                <a:latin typeface="IBM Plex Sans"/>
              </a:rPr>
              <a:t> nous aider ?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937C84-3B3F-84CF-B1E1-F36C25908C3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9215" y="1342238"/>
            <a:ext cx="4959088" cy="5098060"/>
          </a:xfrm>
        </p:spPr>
        <p:txBody>
          <a:bodyPr/>
          <a:lstStyle/>
          <a:p>
            <a:r>
              <a:rPr lang="en-US">
                <a:latin typeface="IBM Plex Sans"/>
              </a:rPr>
              <a:t>Who are we?</a:t>
            </a:r>
          </a:p>
          <a:p>
            <a:r>
              <a:rPr lang="en-US">
                <a:latin typeface="IBM Plex Sans"/>
              </a:rPr>
              <a:t>How we view housing</a:t>
            </a:r>
            <a:endParaRPr lang="en-US"/>
          </a:p>
          <a:p>
            <a:r>
              <a:rPr lang="en-US">
                <a:latin typeface="IBM Plex Sans"/>
              </a:rPr>
              <a:t>Our partners and lines of business</a:t>
            </a:r>
          </a:p>
          <a:p>
            <a:r>
              <a:rPr lang="en-US">
                <a:latin typeface="IBM Plex Sans"/>
              </a:rPr>
              <a:t>How can we help?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7CF69F-8ACA-E886-7852-BC1F2AF7B4A8}"/>
              </a:ext>
            </a:extLst>
          </p:cNvPr>
          <p:cNvSpPr txBox="1"/>
          <p:nvPr/>
        </p:nvSpPr>
        <p:spPr>
          <a:xfrm>
            <a:off x="162770" y="649331"/>
            <a:ext cx="40877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0" b="1" cap="all">
                <a:solidFill>
                  <a:srgbClr val="27AAE1"/>
                </a:solidFill>
                <a:latin typeface="+mj-lt"/>
                <a:ea typeface="+mj-ea"/>
                <a:cs typeface="+mj-cs"/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845877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4CBE106-CC1B-2A71-451E-D1EE9D56F9FB}"/>
              </a:ext>
            </a:extLst>
          </p:cNvPr>
          <p:cNvSpPr txBox="1">
            <a:spLocks/>
          </p:cNvSpPr>
          <p:nvPr/>
        </p:nvSpPr>
        <p:spPr>
          <a:xfrm>
            <a:off x="6096000" y="2443239"/>
            <a:ext cx="5952566" cy="8368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IBM Plex Sans" panose="020B0503050203000203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en-CA" sz="4800"/>
              <a:t>Q</a:t>
            </a:r>
            <a:r>
              <a:rPr lang="fr-CA" sz="4800" err="1"/>
              <a:t>ui</a:t>
            </a:r>
            <a:r>
              <a:rPr lang="fr-CA" sz="4800"/>
              <a:t> sommes-nous?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64B8ED-A5AD-CB03-99E5-3E687D64B124}"/>
              </a:ext>
            </a:extLst>
          </p:cNvPr>
          <p:cNvSpPr txBox="1"/>
          <p:nvPr/>
        </p:nvSpPr>
        <p:spPr>
          <a:xfrm>
            <a:off x="243281" y="2348917"/>
            <a:ext cx="5528345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4800" b="1">
                <a:solidFill>
                  <a:schemeClr val="bg1"/>
                </a:solidFill>
                <a:latin typeface="IBM Plex Sans"/>
                <a:ea typeface="+mj-ea"/>
                <a:cs typeface="+mj-cs"/>
              </a:rPr>
              <a:t>Who are we?</a:t>
            </a:r>
          </a:p>
          <a:p>
            <a:endParaRPr lang="en-CA" sz="1800" b="1" cap="all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9197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7BB0DCA-2446-5E1F-3B00-F1617BBA2A2B}"/>
              </a:ext>
            </a:extLst>
          </p:cNvPr>
          <p:cNvSpPr txBox="1">
            <a:spLocks/>
          </p:cNvSpPr>
          <p:nvPr/>
        </p:nvSpPr>
        <p:spPr>
          <a:xfrm>
            <a:off x="6857194" y="745135"/>
            <a:ext cx="4338918" cy="4621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rgbClr val="27AAE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CA"/>
              <a:t>Qui </a:t>
            </a:r>
            <a:r>
              <a:rPr lang="en-CA" err="1"/>
              <a:t>sommes</a:t>
            </a:r>
            <a:r>
              <a:rPr lang="en-CA"/>
              <a:t>-nous?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41DA334-2CFC-3AF7-EA08-63025987ED98}"/>
              </a:ext>
            </a:extLst>
          </p:cNvPr>
          <p:cNvSpPr txBox="1">
            <a:spLocks/>
          </p:cNvSpPr>
          <p:nvPr/>
        </p:nvSpPr>
        <p:spPr>
          <a:xfrm>
            <a:off x="6740830" y="1207083"/>
            <a:ext cx="5309534" cy="471543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457200" indent="-4572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914400" indent="-2841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1250950" indent="-355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43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5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00"/>
              </a:spcBef>
            </a:pPr>
            <a:r>
              <a:rPr lang="fr-CA"/>
              <a:t>Nous sommes un organisme sans but lucratif (OSBL) qui vise à développer du logement dans les communautés rurales et petits centres à travers la province</a:t>
            </a:r>
          </a:p>
          <a:p>
            <a:pPr>
              <a:spcBef>
                <a:spcPts val="2400"/>
              </a:spcBef>
            </a:pPr>
            <a:r>
              <a:rPr lang="fr-CA"/>
              <a:t>Notre travail nous a mené à des projets impliqués avec quatre types d’intervenants principaux 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CA" err="1"/>
              <a:t>Organismes</a:t>
            </a:r>
            <a:r>
              <a:rPr lang="en-CA"/>
              <a:t> de </a:t>
            </a:r>
            <a:r>
              <a:rPr lang="en-CA" err="1"/>
              <a:t>l’habitation</a:t>
            </a:r>
            <a:r>
              <a:rPr lang="en-CA"/>
              <a:t> sans but </a:t>
            </a:r>
            <a:r>
              <a:rPr lang="en-CA" err="1"/>
              <a:t>lucratif</a:t>
            </a:r>
            <a:r>
              <a:rPr lang="en-CA"/>
              <a:t> (</a:t>
            </a:r>
            <a:r>
              <a:rPr lang="en-CA" err="1"/>
              <a:t>ou</a:t>
            </a:r>
            <a:r>
              <a:rPr lang="en-CA"/>
              <a:t> de services </a:t>
            </a:r>
            <a:r>
              <a:rPr lang="en-CA" err="1"/>
              <a:t>sociaux</a:t>
            </a:r>
            <a:r>
              <a:rPr lang="en-CA"/>
              <a:t>)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CA" err="1"/>
              <a:t>Employeurs</a:t>
            </a:r>
            <a:endParaRPr lang="en-CA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CA" err="1"/>
              <a:t>Municipalités</a:t>
            </a:r>
            <a:endParaRPr lang="en-CA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CA"/>
              <a:t>Institutions </a:t>
            </a:r>
            <a:r>
              <a:rPr lang="en-CA" err="1"/>
              <a:t>d’éducation</a:t>
            </a:r>
            <a:r>
              <a:rPr lang="en-CA"/>
              <a:t> post-</a:t>
            </a:r>
            <a:r>
              <a:rPr lang="en-CA" err="1"/>
              <a:t>secondaire</a:t>
            </a:r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D47B56-A935-0BB0-7E1A-24AD875C363D}"/>
              </a:ext>
            </a:extLst>
          </p:cNvPr>
          <p:cNvSpPr txBox="1"/>
          <p:nvPr/>
        </p:nvSpPr>
        <p:spPr>
          <a:xfrm>
            <a:off x="704675" y="1308683"/>
            <a:ext cx="4864175" cy="42020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/>
              <a:t>We are a non -profit organization (NPO) which aims to develop housing in rural communities and small </a:t>
            </a:r>
            <a:r>
              <a:rPr lang="en-US" err="1"/>
              <a:t>centres</a:t>
            </a:r>
            <a:r>
              <a:rPr lang="en-US"/>
              <a:t> throughout the province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/>
              <a:t>Our work led us to projects involving four  key stakeholder types</a:t>
            </a:r>
          </a:p>
          <a:p>
            <a:endParaRPr lang="en-US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/>
              <a:t>Non-profit housing organizations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/>
              <a:t>Municipalities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/>
              <a:t>Employers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/>
              <a:t>Post-secondary education institutions</a:t>
            </a:r>
            <a:endParaRPr lang="en-C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7D0B9A-0483-7BB3-2293-75F5C4880C8C}"/>
              </a:ext>
            </a:extLst>
          </p:cNvPr>
          <p:cNvSpPr txBox="1"/>
          <p:nvPr/>
        </p:nvSpPr>
        <p:spPr>
          <a:xfrm>
            <a:off x="536895" y="726980"/>
            <a:ext cx="4605556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3000" b="1" cap="all">
                <a:solidFill>
                  <a:srgbClr val="27AAE1"/>
                </a:solidFill>
                <a:latin typeface="+mj-lt"/>
                <a:ea typeface="+mj-ea"/>
                <a:cs typeface="+mj-cs"/>
              </a:rPr>
              <a:t>Who</a:t>
            </a:r>
            <a:r>
              <a:rPr lang="en-CA"/>
              <a:t> </a:t>
            </a:r>
            <a:r>
              <a:rPr lang="en-CA" sz="3000" b="1" cap="all">
                <a:solidFill>
                  <a:srgbClr val="27AAE1"/>
                </a:solidFill>
                <a:latin typeface="+mj-lt"/>
                <a:ea typeface="+mj-ea"/>
                <a:cs typeface="+mj-cs"/>
              </a:rPr>
              <a:t>we are?</a:t>
            </a:r>
          </a:p>
        </p:txBody>
      </p:sp>
    </p:spTree>
    <p:extLst>
      <p:ext uri="{BB962C8B-B14F-4D97-AF65-F5344CB8AC3E}">
        <p14:creationId xmlns:p14="http://schemas.microsoft.com/office/powerpoint/2010/main" val="1938286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32760A-635F-FBB6-B6CC-6AC93C175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4673" y="6261022"/>
            <a:ext cx="406400" cy="609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15F0427-A7F4-25C8-A5CB-D513FDEB921C}"/>
              </a:ext>
            </a:extLst>
          </p:cNvPr>
          <p:cNvSpPr txBox="1"/>
          <p:nvPr/>
        </p:nvSpPr>
        <p:spPr>
          <a:xfrm>
            <a:off x="367397" y="1314216"/>
            <a:ext cx="27029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000" b="1" i="0" u="none" strike="noStrike" kern="1200" cap="all" spc="-100" normalizeH="0" baseline="0" noProof="0">
                <a:ln>
                  <a:noFill/>
                </a:ln>
                <a:solidFill>
                  <a:srgbClr val="27AAE1"/>
                </a:solidFill>
                <a:effectLst/>
                <a:uLnTx/>
                <a:uFillTx/>
                <a:latin typeface="IBM Plex Sans SemiBold" panose="020B0703050203000203" pitchFamily="34" charset="0"/>
                <a:ea typeface="+mn-ea"/>
                <a:cs typeface="+mn-cs"/>
              </a:rPr>
              <a:t>Our Mission: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3FEE40-509E-15C0-F364-C9D54760577B}"/>
              </a:ext>
            </a:extLst>
          </p:cNvPr>
          <p:cNvSpPr txBox="1"/>
          <p:nvPr/>
        </p:nvSpPr>
        <p:spPr>
          <a:xfrm>
            <a:off x="422489" y="1792941"/>
            <a:ext cx="5673511" cy="14170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0" i="0">
                <a:solidFill>
                  <a:srgbClr val="141617"/>
                </a:solidFill>
                <a:effectLst/>
              </a:rPr>
              <a:t>We partner to drive housing solutions across New Brunswick</a:t>
            </a:r>
            <a:endParaRPr kumimoji="0" lang="en-CA" sz="2000" b="0" i="0" u="none" strike="noStrike" kern="1200" cap="none" spc="0" normalizeH="0" baseline="0" noProof="0">
              <a:ln>
                <a:noFill/>
              </a:ln>
              <a:solidFill>
                <a:srgbClr val="1A1D4A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0DC64F-31C8-7BA0-2E1C-A8FFCD0B7B8C}"/>
              </a:ext>
            </a:extLst>
          </p:cNvPr>
          <p:cNvSpPr txBox="1"/>
          <p:nvPr/>
        </p:nvSpPr>
        <p:spPr>
          <a:xfrm>
            <a:off x="367397" y="3450473"/>
            <a:ext cx="24112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000" b="1" i="0" u="none" strike="noStrike" kern="1200" cap="all" spc="-100" normalizeH="0" baseline="0" noProof="0">
                <a:ln>
                  <a:noFill/>
                </a:ln>
                <a:solidFill>
                  <a:srgbClr val="27AAE1"/>
                </a:solidFill>
                <a:effectLst/>
                <a:uLnTx/>
                <a:uFillTx/>
                <a:latin typeface="IBM Plex Sans SemiBold" panose="020B0703050203000203" pitchFamily="34" charset="0"/>
                <a:ea typeface="+mn-ea"/>
                <a:cs typeface="+mn-cs"/>
              </a:rPr>
              <a:t>Our Vision: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467F72-A1FA-F9EC-D67B-09AF08FB459F}"/>
              </a:ext>
            </a:extLst>
          </p:cNvPr>
          <p:cNvSpPr txBox="1"/>
          <p:nvPr/>
        </p:nvSpPr>
        <p:spPr>
          <a:xfrm>
            <a:off x="422490" y="4004471"/>
            <a:ext cx="5332852" cy="22311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b="0" i="0">
                <a:solidFill>
                  <a:srgbClr val="141617"/>
                </a:solidFill>
                <a:effectLst/>
              </a:rPr>
              <a:t>An affordable and adequate housing supply for all</a:t>
            </a:r>
            <a:endParaRPr lang="en-CA" sz="20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765FA93-070B-D67D-8378-5501A98CEACD}"/>
              </a:ext>
            </a:extLst>
          </p:cNvPr>
          <p:cNvCxnSpPr/>
          <p:nvPr/>
        </p:nvCxnSpPr>
        <p:spPr>
          <a:xfrm>
            <a:off x="367397" y="3430831"/>
            <a:ext cx="11769511" cy="0"/>
          </a:xfrm>
          <a:prstGeom prst="line">
            <a:avLst/>
          </a:prstGeom>
          <a:ln w="12700">
            <a:solidFill>
              <a:srgbClr val="27AA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DD024A8-895E-B90D-C48A-917223C2B87C}"/>
              </a:ext>
            </a:extLst>
          </p:cNvPr>
          <p:cNvSpPr txBox="1"/>
          <p:nvPr/>
        </p:nvSpPr>
        <p:spPr>
          <a:xfrm>
            <a:off x="11721241" y="6388471"/>
            <a:ext cx="28405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21305B-29B3-4D35-B3F0-1AD3A9C08987}" type="slidenum">
              <a:rPr kumimoji="0" lang="en-CA" sz="13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BM Plex Sans SemiBold" panose="020B0703050203000203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CA" sz="1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BM Plex Sans SemiBold" panose="020B0703050203000203" pitchFamily="34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3D1701-E583-79E1-FD75-C5EFEB64DDB6}"/>
              </a:ext>
            </a:extLst>
          </p:cNvPr>
          <p:cNvSpPr txBox="1"/>
          <p:nvPr/>
        </p:nvSpPr>
        <p:spPr>
          <a:xfrm>
            <a:off x="6252152" y="1314216"/>
            <a:ext cx="58189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3000" b="1" cap="all" spc="-100">
                <a:solidFill>
                  <a:srgbClr val="27AAE1"/>
                </a:solidFill>
                <a:latin typeface="IBM Plex Sans SemiBold" panose="020B0703050203000203" pitchFamily="34" charset="0"/>
              </a:rPr>
              <a:t>Notre Mission: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CFE5D3-7C21-F4B4-255E-AFEE9C9C7624}"/>
              </a:ext>
            </a:extLst>
          </p:cNvPr>
          <p:cNvSpPr txBox="1"/>
          <p:nvPr/>
        </p:nvSpPr>
        <p:spPr>
          <a:xfrm>
            <a:off x="6096000" y="1792941"/>
            <a:ext cx="5909293" cy="14170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sz="2000">
                <a:latin typeface="IBM Plex Sans" panose="020B0503050203000203" pitchFamily="34" charset="0"/>
              </a:rPr>
              <a:t>Nous formons des partenariats pour développer des solutions en matière de logement pour l’ensemble du Nouveau-Brunswick</a:t>
            </a:r>
            <a:endParaRPr lang="en-CA" sz="2000">
              <a:latin typeface="IBM Plex Sans" panose="020B050305020300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F77F09-9751-346C-25A7-136912CF6010}"/>
              </a:ext>
            </a:extLst>
          </p:cNvPr>
          <p:cNvSpPr txBox="1"/>
          <p:nvPr/>
        </p:nvSpPr>
        <p:spPr>
          <a:xfrm>
            <a:off x="6096000" y="3451702"/>
            <a:ext cx="5975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3000" b="1" cap="all" spc="-100">
                <a:solidFill>
                  <a:srgbClr val="27AAE1"/>
                </a:solidFill>
                <a:latin typeface="IBM Plex Sans SemiBold" panose="020B0703050203000203" pitchFamily="34" charset="0"/>
              </a:rPr>
              <a:t>Notre Vision: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7DB39C-D85D-95DA-BEF7-8BDDE865FE33}"/>
              </a:ext>
            </a:extLst>
          </p:cNvPr>
          <p:cNvSpPr txBox="1"/>
          <p:nvPr/>
        </p:nvSpPr>
        <p:spPr>
          <a:xfrm>
            <a:off x="6096000" y="3983601"/>
            <a:ext cx="5975072" cy="22520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fr-FR" sz="2000">
                <a:latin typeface="IBM Plex Sans" panose="020B0503050203000203" pitchFamily="34" charset="0"/>
              </a:rPr>
              <a:t>Une offre de logements abordables et adéquats pour tous et toutes</a:t>
            </a:r>
            <a:endParaRPr lang="en-CA" sz="2000">
              <a:latin typeface="IBM Plex Sans" panose="020B050305020300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20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BCF41-C2D6-BA4B-DB31-23F428193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34" y="1709738"/>
            <a:ext cx="5952566" cy="2852737"/>
          </a:xfrm>
        </p:spPr>
        <p:txBody>
          <a:bodyPr/>
          <a:lstStyle/>
          <a:p>
            <a:r>
              <a:rPr lang="fr-CA" sz="4800"/>
              <a:t>How </a:t>
            </a:r>
            <a:r>
              <a:rPr lang="fr-CA" sz="4800" err="1"/>
              <a:t>we</a:t>
            </a:r>
            <a:r>
              <a:rPr lang="fr-CA" sz="4800"/>
              <a:t> </a:t>
            </a:r>
            <a:r>
              <a:rPr lang="fr-CA" sz="4800" err="1"/>
              <a:t>view</a:t>
            </a:r>
            <a:r>
              <a:rPr lang="fr-CA" sz="4800"/>
              <a:t> </a:t>
            </a:r>
            <a:r>
              <a:rPr lang="fr-CA" sz="4800" err="1"/>
              <a:t>housing</a:t>
            </a:r>
            <a:endParaRPr lang="fr-CA" sz="4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4CBE106-CC1B-2A71-451E-D1EE9D56F9FB}"/>
              </a:ext>
            </a:extLst>
          </p:cNvPr>
          <p:cNvSpPr txBox="1">
            <a:spLocks/>
          </p:cNvSpPr>
          <p:nvPr/>
        </p:nvSpPr>
        <p:spPr>
          <a:xfrm>
            <a:off x="6095999" y="1709737"/>
            <a:ext cx="5952566" cy="28527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IBM Plex Sans" panose="020B0503050203000203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en-CA" sz="4800"/>
              <a:t>Notre conception du </a:t>
            </a:r>
            <a:r>
              <a:rPr lang="en-CA" sz="4800" err="1"/>
              <a:t>logement</a:t>
            </a:r>
            <a:endParaRPr lang="fr-CA" sz="4800"/>
          </a:p>
        </p:txBody>
      </p:sp>
    </p:spTree>
    <p:extLst>
      <p:ext uri="{BB962C8B-B14F-4D97-AF65-F5344CB8AC3E}">
        <p14:creationId xmlns:p14="http://schemas.microsoft.com/office/powerpoint/2010/main" val="3119840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AFE8A40-1AFA-6328-E2A8-24429D2F4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4673" y="6261022"/>
            <a:ext cx="406400" cy="609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148BED8-DD06-B260-B815-20D6CEADA86D}"/>
              </a:ext>
            </a:extLst>
          </p:cNvPr>
          <p:cNvSpPr txBox="1"/>
          <p:nvPr/>
        </p:nvSpPr>
        <p:spPr>
          <a:xfrm>
            <a:off x="11729554" y="6396784"/>
            <a:ext cx="2696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5B5A258-09A9-4DB4-B583-66AC67B1C016}" type="slidenum">
              <a:rPr lang="en-CA" sz="1100" smtClean="0">
                <a:solidFill>
                  <a:schemeClr val="bg1"/>
                </a:solidFill>
                <a:latin typeface="IBM Plex Sans SemiBold" panose="020B0703050203000203" pitchFamily="34" charset="0"/>
              </a:rPr>
              <a:t>7</a:t>
            </a:fld>
            <a:endParaRPr lang="en-CA" sz="1100">
              <a:solidFill>
                <a:schemeClr val="bg1"/>
              </a:solidFill>
              <a:latin typeface="IBM Plex Sans SemiBold" panose="020B0703050203000203" pitchFamily="34" charset="0"/>
            </a:endParaRPr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B418B559-CBD7-2A28-C2B8-300C35089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How </a:t>
            </a:r>
            <a:r>
              <a:rPr lang="fr-CA" err="1"/>
              <a:t>we</a:t>
            </a:r>
            <a:r>
              <a:rPr lang="fr-CA"/>
              <a:t> </a:t>
            </a:r>
            <a:r>
              <a:rPr lang="fr-CA" err="1"/>
              <a:t>view</a:t>
            </a:r>
            <a:r>
              <a:rPr lang="fr-CA"/>
              <a:t> </a:t>
            </a:r>
            <a:r>
              <a:rPr lang="fr-CA" err="1"/>
              <a:t>housing</a:t>
            </a:r>
            <a:endParaRPr lang="fr-CA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DFFCD8F-6437-CDE2-E3BF-DD007AE136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938" y="1818309"/>
            <a:ext cx="3100387" cy="701675"/>
          </a:xfrm>
        </p:spPr>
        <p:txBody>
          <a:bodyPr/>
          <a:lstStyle/>
          <a:p>
            <a:r>
              <a:rPr lang="en-CA"/>
              <a:t>A sustainable and unified ecosystem</a:t>
            </a:r>
            <a:endParaRPr lang="fr-CA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1AB027A-214E-9ED1-2B89-4AED7EACAF10}"/>
              </a:ext>
            </a:extLst>
          </p:cNvPr>
          <p:cNvGrpSpPr/>
          <p:nvPr/>
        </p:nvGrpSpPr>
        <p:grpSpPr>
          <a:xfrm>
            <a:off x="2630468" y="2712678"/>
            <a:ext cx="6943329" cy="2247900"/>
            <a:chOff x="2630468" y="2712678"/>
            <a:chExt cx="6943329" cy="224790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83A728B3-3C93-FF3B-F58A-FF243DEAA1A1}"/>
                </a:ext>
              </a:extLst>
            </p:cNvPr>
            <p:cNvGrpSpPr/>
            <p:nvPr/>
          </p:nvGrpSpPr>
          <p:grpSpPr>
            <a:xfrm>
              <a:off x="2630469" y="2712678"/>
              <a:ext cx="6943328" cy="2247900"/>
              <a:chOff x="4052170" y="2412054"/>
              <a:chExt cx="6943328" cy="2247900"/>
            </a:xfrm>
          </p:grpSpPr>
          <p:pic>
            <p:nvPicPr>
              <p:cNvPr id="9" name="Picture 6" descr="Housing Continuum">
                <a:extLst>
                  <a:ext uri="{FF2B5EF4-FFF2-40B4-BE49-F238E27FC236}">
                    <a16:creationId xmlns:a16="http://schemas.microsoft.com/office/drawing/2014/main" id="{4FBBEF73-D4DA-B232-96A3-7A5CFE27143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984" t="13617" r="64269"/>
              <a:stretch/>
            </p:blipFill>
            <p:spPr bwMode="auto">
              <a:xfrm>
                <a:off x="4052170" y="2718148"/>
                <a:ext cx="1228327" cy="19418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Housing Continuum">
                <a:extLst>
                  <a:ext uri="{FF2B5EF4-FFF2-40B4-BE49-F238E27FC236}">
                    <a16:creationId xmlns:a16="http://schemas.microsoft.com/office/drawing/2014/main" id="{F6BA742D-6A5C-8B4F-D000-AE9390ACB49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/>
              <a:stretch/>
            </p:blipFill>
            <p:spPr bwMode="auto">
              <a:xfrm>
                <a:off x="5280498" y="2412054"/>
                <a:ext cx="5715000" cy="22479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29AF629-59B7-D513-BD31-3CCAC5B7814B}"/>
                </a:ext>
              </a:extLst>
            </p:cNvPr>
            <p:cNvSpPr txBox="1"/>
            <p:nvPr/>
          </p:nvSpPr>
          <p:spPr>
            <a:xfrm>
              <a:off x="2630468" y="4249378"/>
              <a:ext cx="1228329" cy="507831"/>
            </a:xfrm>
            <a:prstGeom prst="rect">
              <a:avLst/>
            </a:prstGeom>
            <a:solidFill>
              <a:schemeClr val="accent2">
                <a:lumMod val="95000"/>
                <a:lumOff val="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350" b="1" spc="80" err="1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Supportive</a:t>
              </a:r>
              <a:r>
                <a:rPr lang="fr-CA" sz="1350" b="1" spc="8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fr-CA" sz="1350" b="1" spc="80" err="1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Housing</a:t>
              </a:r>
              <a:endParaRPr lang="fr-CA" sz="1350" b="1" spc="8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Title 20">
            <a:extLst>
              <a:ext uri="{FF2B5EF4-FFF2-40B4-BE49-F238E27FC236}">
                <a16:creationId xmlns:a16="http://schemas.microsoft.com/office/drawing/2014/main" id="{4D5BA216-9B6C-A63D-4838-8703E0813762}"/>
              </a:ext>
            </a:extLst>
          </p:cNvPr>
          <p:cNvSpPr txBox="1">
            <a:spLocks/>
          </p:cNvSpPr>
          <p:nvPr/>
        </p:nvSpPr>
        <p:spPr>
          <a:xfrm>
            <a:off x="7969625" y="936010"/>
            <a:ext cx="4100888" cy="126425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rgbClr val="27AAE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CA"/>
              <a:t>notre perception du logement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0B587880-AFC8-847C-FB59-B518250C4555}"/>
              </a:ext>
            </a:extLst>
          </p:cNvPr>
          <p:cNvSpPr txBox="1">
            <a:spLocks/>
          </p:cNvSpPr>
          <p:nvPr/>
        </p:nvSpPr>
        <p:spPr>
          <a:xfrm>
            <a:off x="8265460" y="1710379"/>
            <a:ext cx="3805614" cy="7016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  <a:defRPr sz="1800" b="1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25380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711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5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CA"/>
              <a:t>Un écosystème unifié et viable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232070-2823-F930-A8EB-D728EC05F617}"/>
              </a:ext>
            </a:extLst>
          </p:cNvPr>
          <p:cNvSpPr txBox="1"/>
          <p:nvPr/>
        </p:nvSpPr>
        <p:spPr>
          <a:xfrm>
            <a:off x="2630467" y="4988518"/>
            <a:ext cx="1228327" cy="724204"/>
          </a:xfrm>
          <a:prstGeom prst="rect">
            <a:avLst/>
          </a:prstGeom>
          <a:solidFill>
            <a:schemeClr val="accent2">
              <a:lumMod val="95000"/>
              <a:lumOff val="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r-CA" sz="1350" b="1" spc="8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Logement + services de soutien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53A1A7-F199-FCFA-BAA3-45D412552464}"/>
              </a:ext>
            </a:extLst>
          </p:cNvPr>
          <p:cNvSpPr txBox="1"/>
          <p:nvPr/>
        </p:nvSpPr>
        <p:spPr>
          <a:xfrm>
            <a:off x="3857287" y="4988518"/>
            <a:ext cx="1400513" cy="724204"/>
          </a:xfrm>
          <a:prstGeom prst="rect">
            <a:avLst/>
          </a:prstGeom>
          <a:solidFill>
            <a:schemeClr val="accent2">
              <a:lumMod val="95000"/>
              <a:lumOff val="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r-CA" sz="1350" b="1" spc="8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Logement locatif abordable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F5683C-9B50-113C-716C-F44C1CBF46F9}"/>
              </a:ext>
            </a:extLst>
          </p:cNvPr>
          <p:cNvSpPr txBox="1"/>
          <p:nvPr/>
        </p:nvSpPr>
        <p:spPr>
          <a:xfrm>
            <a:off x="5257800" y="4988518"/>
            <a:ext cx="1485900" cy="724204"/>
          </a:xfrm>
          <a:prstGeom prst="rect">
            <a:avLst/>
          </a:prstGeom>
          <a:solidFill>
            <a:schemeClr val="accent2">
              <a:lumMod val="95000"/>
              <a:lumOff val="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r-CA" sz="1350" b="1" spc="8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Logement de propriété abordable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DB5E8C-5CC3-A679-66D2-D7C563E514C7}"/>
              </a:ext>
            </a:extLst>
          </p:cNvPr>
          <p:cNvSpPr txBox="1"/>
          <p:nvPr/>
        </p:nvSpPr>
        <p:spPr>
          <a:xfrm>
            <a:off x="6716297" y="4988518"/>
            <a:ext cx="1437103" cy="724204"/>
          </a:xfrm>
          <a:prstGeom prst="rect">
            <a:avLst/>
          </a:prstGeom>
          <a:solidFill>
            <a:schemeClr val="accent2">
              <a:lumMod val="95000"/>
              <a:lumOff val="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r-CA" sz="1350" b="1" spc="8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Logement locatif de marché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063DF7-7B33-9814-C54C-70F488DC7116}"/>
              </a:ext>
            </a:extLst>
          </p:cNvPr>
          <p:cNvSpPr txBox="1"/>
          <p:nvPr/>
        </p:nvSpPr>
        <p:spPr>
          <a:xfrm>
            <a:off x="8153400" y="4988518"/>
            <a:ext cx="1437103" cy="724204"/>
          </a:xfrm>
          <a:prstGeom prst="rect">
            <a:avLst/>
          </a:prstGeom>
          <a:solidFill>
            <a:schemeClr val="accent2">
              <a:lumMod val="95000"/>
              <a:lumOff val="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r-CA" sz="1350" b="1" spc="8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Logement de propriété de marché</a:t>
            </a:r>
          </a:p>
        </p:txBody>
      </p:sp>
    </p:spTree>
    <p:extLst>
      <p:ext uri="{BB962C8B-B14F-4D97-AF65-F5344CB8AC3E}">
        <p14:creationId xmlns:p14="http://schemas.microsoft.com/office/powerpoint/2010/main" val="346293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A4C68-694E-0743-6A51-9A564AE0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397" y="287797"/>
            <a:ext cx="3121367" cy="1722120"/>
          </a:xfrm>
        </p:spPr>
        <p:txBody>
          <a:bodyPr/>
          <a:lstStyle/>
          <a:p>
            <a:r>
              <a:rPr lang="fr-CA" err="1"/>
              <a:t>Housing</a:t>
            </a:r>
            <a:r>
              <a:rPr lang="fr-CA"/>
              <a:t> as an </a:t>
            </a:r>
            <a:r>
              <a:rPr lang="fr-CA" err="1"/>
              <a:t>economic</a:t>
            </a:r>
            <a:r>
              <a:rPr lang="fr-CA"/>
              <a:t> driver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09B56D-5A0B-AAAC-17F2-420D475DC16A}"/>
              </a:ext>
            </a:extLst>
          </p:cNvPr>
          <p:cNvSpPr txBox="1"/>
          <p:nvPr/>
        </p:nvSpPr>
        <p:spPr>
          <a:xfrm>
            <a:off x="1415406" y="5066043"/>
            <a:ext cx="2399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err="1">
                <a:latin typeface="Arial Nova" panose="020B0504020202020204" pitchFamily="34" charset="0"/>
              </a:rPr>
              <a:t>Croissance</a:t>
            </a:r>
            <a:r>
              <a:rPr lang="en-CA" sz="2400" b="1">
                <a:latin typeface="Arial Nova" panose="020B0504020202020204" pitchFamily="34" charset="0"/>
              </a:rPr>
              <a:t> </a:t>
            </a:r>
            <a:r>
              <a:rPr lang="en-CA" sz="2400" b="1" err="1">
                <a:latin typeface="Arial Nova" panose="020B0504020202020204" pitchFamily="34" charset="0"/>
              </a:rPr>
              <a:t>en</a:t>
            </a:r>
            <a:r>
              <a:rPr lang="en-CA" sz="2400" b="1">
                <a:latin typeface="Arial Nova" panose="020B0504020202020204" pitchFamily="34" charset="0"/>
              </a:rPr>
              <a:t> </a:t>
            </a:r>
            <a:r>
              <a:rPr lang="en-CA" sz="2400" b="1" err="1">
                <a:latin typeface="Arial Nova" panose="020B0504020202020204" pitchFamily="34" charset="0"/>
              </a:rPr>
              <a:t>logements</a:t>
            </a:r>
            <a:r>
              <a:rPr lang="en-CA" sz="2400" b="1">
                <a:latin typeface="Arial Nova" panose="020B0504020202020204" pitchFamily="34" charset="0"/>
              </a:rPr>
              <a:t>/</a:t>
            </a:r>
            <a:br>
              <a:rPr lang="en-CA" sz="2400" b="1">
                <a:latin typeface="Arial Nova" panose="020B0504020202020204" pitchFamily="34" charset="0"/>
              </a:rPr>
            </a:br>
            <a:r>
              <a:rPr lang="en-CA" sz="2400" b="1">
                <a:latin typeface="Arial Nova" panose="020B0504020202020204" pitchFamily="34" charset="0"/>
              </a:rPr>
              <a:t>Housing </a:t>
            </a:r>
          </a:p>
          <a:p>
            <a:pPr algn="ctr"/>
            <a:r>
              <a:rPr lang="en-CA" sz="2400" b="1">
                <a:latin typeface="Arial Nova" panose="020B0504020202020204" pitchFamily="34" charset="0"/>
              </a:rPr>
              <a:t>Growth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F37FE41-7574-88ED-D84F-155D790C5E1D}"/>
              </a:ext>
            </a:extLst>
          </p:cNvPr>
          <p:cNvGrpSpPr/>
          <p:nvPr/>
        </p:nvGrpSpPr>
        <p:grpSpPr>
          <a:xfrm>
            <a:off x="3666599" y="1815335"/>
            <a:ext cx="4858801" cy="4915328"/>
            <a:chOff x="3666599" y="1815335"/>
            <a:chExt cx="4858801" cy="491532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B2F1887B-4C9F-061B-61A6-92A2068F23B5}"/>
                </a:ext>
              </a:extLst>
            </p:cNvPr>
            <p:cNvSpPr/>
            <p:nvPr/>
          </p:nvSpPr>
          <p:spPr>
            <a:xfrm>
              <a:off x="4096856" y="2073481"/>
              <a:ext cx="4170054" cy="4170054"/>
            </a:xfrm>
            <a:custGeom>
              <a:avLst/>
              <a:gdLst>
                <a:gd name="connsiteX0" fmla="*/ 2085027 w 4170054"/>
                <a:gd name="connsiteY0" fmla="*/ 0 h 4170054"/>
                <a:gd name="connsiteX1" fmla="*/ 3890713 w 4170054"/>
                <a:gd name="connsiteY1" fmla="*/ 1042513 h 4170054"/>
                <a:gd name="connsiteX2" fmla="*/ 3890713 w 4170054"/>
                <a:gd name="connsiteY2" fmla="*/ 3127540 h 4170054"/>
                <a:gd name="connsiteX3" fmla="*/ 2085027 w 4170054"/>
                <a:gd name="connsiteY3" fmla="*/ 2085027 h 4170054"/>
                <a:gd name="connsiteX4" fmla="*/ 2085027 w 4170054"/>
                <a:gd name="connsiteY4" fmla="*/ 0 h 417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70054" h="4170054">
                  <a:moveTo>
                    <a:pt x="2085027" y="0"/>
                  </a:moveTo>
                  <a:cubicBezTo>
                    <a:pt x="2829935" y="0"/>
                    <a:pt x="3518259" y="397404"/>
                    <a:pt x="3890713" y="1042513"/>
                  </a:cubicBezTo>
                  <a:cubicBezTo>
                    <a:pt x="4263167" y="1687623"/>
                    <a:pt x="4263167" y="2482430"/>
                    <a:pt x="3890713" y="3127540"/>
                  </a:cubicBezTo>
                  <a:lnTo>
                    <a:pt x="2085027" y="2085027"/>
                  </a:lnTo>
                  <a:lnTo>
                    <a:pt x="2085027" y="0"/>
                  </a:lnTo>
                  <a:close/>
                </a:path>
              </a:pathLst>
            </a:cu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0268" tIns="966205" rIns="565581" bIns="2127862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6500" b="1" kern="1200">
                  <a:solidFill>
                    <a:srgbClr val="1A3C86"/>
                  </a:solidFill>
                  <a:latin typeface="Arial Nova" panose="020B0504020202020204" pitchFamily="34" charset="0"/>
                </a:rPr>
                <a:t> </a:t>
              </a: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00C0990-02FA-50C6-CB9A-0FE58E1380B8}"/>
                </a:ext>
              </a:extLst>
            </p:cNvPr>
            <p:cNvSpPr/>
            <p:nvPr/>
          </p:nvSpPr>
          <p:spPr>
            <a:xfrm>
              <a:off x="4010973" y="2302727"/>
              <a:ext cx="4170054" cy="4170054"/>
            </a:xfrm>
            <a:custGeom>
              <a:avLst/>
              <a:gdLst>
                <a:gd name="connsiteX0" fmla="*/ 3890713 w 4170054"/>
                <a:gd name="connsiteY0" fmla="*/ 3127541 h 4170054"/>
                <a:gd name="connsiteX1" fmla="*/ 2085027 w 4170054"/>
                <a:gd name="connsiteY1" fmla="*/ 4170055 h 4170054"/>
                <a:gd name="connsiteX2" fmla="*/ 279341 w 4170054"/>
                <a:gd name="connsiteY2" fmla="*/ 3127542 h 4170054"/>
                <a:gd name="connsiteX3" fmla="*/ 2085027 w 4170054"/>
                <a:gd name="connsiteY3" fmla="*/ 2085027 h 4170054"/>
                <a:gd name="connsiteX4" fmla="*/ 3890713 w 4170054"/>
                <a:gd name="connsiteY4" fmla="*/ 3127541 h 417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70054" h="4170054">
                  <a:moveTo>
                    <a:pt x="3890713" y="3127541"/>
                  </a:moveTo>
                  <a:cubicBezTo>
                    <a:pt x="3518259" y="3772651"/>
                    <a:pt x="2829935" y="4170055"/>
                    <a:pt x="2085027" y="4170055"/>
                  </a:cubicBezTo>
                  <a:cubicBezTo>
                    <a:pt x="1340119" y="4170055"/>
                    <a:pt x="651795" y="3772651"/>
                    <a:pt x="279341" y="3127542"/>
                  </a:cubicBezTo>
                  <a:lnTo>
                    <a:pt x="2085027" y="2085027"/>
                  </a:lnTo>
                  <a:lnTo>
                    <a:pt x="3890713" y="3127541"/>
                  </a:lnTo>
                  <a:close/>
                </a:path>
              </a:pathLst>
            </a:cu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23350" tIns="2736051" rIns="973707" bIns="402806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2400" b="1" kern="1200">
                  <a:solidFill>
                    <a:srgbClr val="1A3C86"/>
                  </a:solidFill>
                  <a:latin typeface="Arial Nova" panose="020B0504020202020204" pitchFamily="34" charset="0"/>
                </a:rPr>
                <a:t> </a:t>
              </a: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29FD269-E355-5C32-2029-4AB57F1EA307}"/>
                </a:ext>
              </a:extLst>
            </p:cNvPr>
            <p:cNvSpPr/>
            <p:nvPr/>
          </p:nvSpPr>
          <p:spPr>
            <a:xfrm>
              <a:off x="3925089" y="2073481"/>
              <a:ext cx="4170054" cy="4170054"/>
            </a:xfrm>
            <a:custGeom>
              <a:avLst/>
              <a:gdLst>
                <a:gd name="connsiteX0" fmla="*/ 279341 w 4170054"/>
                <a:gd name="connsiteY0" fmla="*/ 3127541 h 4170054"/>
                <a:gd name="connsiteX1" fmla="*/ 279341 w 4170054"/>
                <a:gd name="connsiteY1" fmla="*/ 1042514 h 4170054"/>
                <a:gd name="connsiteX2" fmla="*/ 2085027 w 4170054"/>
                <a:gd name="connsiteY2" fmla="*/ 0 h 4170054"/>
                <a:gd name="connsiteX3" fmla="*/ 2085027 w 4170054"/>
                <a:gd name="connsiteY3" fmla="*/ 2085027 h 4170054"/>
                <a:gd name="connsiteX4" fmla="*/ 279341 w 4170054"/>
                <a:gd name="connsiteY4" fmla="*/ 3127541 h 417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70054" h="4170054">
                  <a:moveTo>
                    <a:pt x="279341" y="3127541"/>
                  </a:moveTo>
                  <a:cubicBezTo>
                    <a:pt x="-93113" y="2482431"/>
                    <a:pt x="-93113" y="1687624"/>
                    <a:pt x="279341" y="1042514"/>
                  </a:cubicBezTo>
                  <a:cubicBezTo>
                    <a:pt x="651795" y="397404"/>
                    <a:pt x="1340119" y="0"/>
                    <a:pt x="2085027" y="0"/>
                  </a:cubicBezTo>
                  <a:lnTo>
                    <a:pt x="2085027" y="2085027"/>
                  </a:lnTo>
                  <a:lnTo>
                    <a:pt x="279341" y="3127541"/>
                  </a:lnTo>
                  <a:close/>
                </a:path>
              </a:pathLst>
            </a:cu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13511" tIns="914135" rIns="2228198" bIns="2075792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2400" b="1" kern="1200">
                  <a:solidFill>
                    <a:srgbClr val="1A3C86"/>
                  </a:solidFill>
                  <a:latin typeface="Arial Nova" panose="020B0504020202020204" pitchFamily="34" charset="0"/>
                </a:rPr>
                <a:t> </a:t>
              </a:r>
              <a:endParaRPr lang="en-CA" sz="2400" kern="1200">
                <a:solidFill>
                  <a:srgbClr val="1A3C86"/>
                </a:solidFill>
              </a:endParaRPr>
            </a:p>
          </p:txBody>
        </p:sp>
        <p:sp>
          <p:nvSpPr>
            <p:cNvPr id="7" name="Arrow: Circular 6">
              <a:extLst>
                <a:ext uri="{FF2B5EF4-FFF2-40B4-BE49-F238E27FC236}">
                  <a16:creationId xmlns:a16="http://schemas.microsoft.com/office/drawing/2014/main" id="{76040355-A7E2-840B-8328-C5DB018A2CE3}"/>
                </a:ext>
              </a:extLst>
            </p:cNvPr>
            <p:cNvSpPr/>
            <p:nvPr/>
          </p:nvSpPr>
          <p:spPr>
            <a:xfrm>
              <a:off x="3839054" y="1815335"/>
              <a:ext cx="4686346" cy="4686346"/>
            </a:xfrm>
            <a:prstGeom prst="circularArrow">
              <a:avLst>
                <a:gd name="adj1" fmla="val 5085"/>
                <a:gd name="adj2" fmla="val 327528"/>
                <a:gd name="adj3" fmla="val 1472472"/>
                <a:gd name="adj4" fmla="val 16199432"/>
                <a:gd name="adj5" fmla="val 5932"/>
              </a:avLst>
            </a:prstGeom>
            <a:solidFill>
              <a:srgbClr val="1A3C86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fr-CA"/>
            </a:p>
          </p:txBody>
        </p:sp>
        <p:sp>
          <p:nvSpPr>
            <p:cNvPr id="8" name="Arrow: Circular 7">
              <a:extLst>
                <a:ext uri="{FF2B5EF4-FFF2-40B4-BE49-F238E27FC236}">
                  <a16:creationId xmlns:a16="http://schemas.microsoft.com/office/drawing/2014/main" id="{ED06C9C6-3DE0-89BA-FDCE-BE3251B72313}"/>
                </a:ext>
              </a:extLst>
            </p:cNvPr>
            <p:cNvSpPr/>
            <p:nvPr/>
          </p:nvSpPr>
          <p:spPr>
            <a:xfrm>
              <a:off x="3752826" y="2044317"/>
              <a:ext cx="4686346" cy="4686346"/>
            </a:xfrm>
            <a:prstGeom prst="circularArrow">
              <a:avLst>
                <a:gd name="adj1" fmla="val 5085"/>
                <a:gd name="adj2" fmla="val 327528"/>
                <a:gd name="adj3" fmla="val 8671970"/>
                <a:gd name="adj4" fmla="val 1800502"/>
                <a:gd name="adj5" fmla="val 5932"/>
              </a:avLst>
            </a:prstGeom>
            <a:solidFill>
              <a:srgbClr val="1A3C86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fr-CA"/>
            </a:p>
          </p:txBody>
        </p:sp>
        <p:sp>
          <p:nvSpPr>
            <p:cNvPr id="9" name="Arrow: Circular 8">
              <a:extLst>
                <a:ext uri="{FF2B5EF4-FFF2-40B4-BE49-F238E27FC236}">
                  <a16:creationId xmlns:a16="http://schemas.microsoft.com/office/drawing/2014/main" id="{3692C278-378A-D65C-BA79-F367640380B3}"/>
                </a:ext>
              </a:extLst>
            </p:cNvPr>
            <p:cNvSpPr/>
            <p:nvPr/>
          </p:nvSpPr>
          <p:spPr>
            <a:xfrm>
              <a:off x="3666599" y="1815335"/>
              <a:ext cx="4686346" cy="4686346"/>
            </a:xfrm>
            <a:prstGeom prst="circularArrow">
              <a:avLst>
                <a:gd name="adj1" fmla="val 5085"/>
                <a:gd name="adj2" fmla="val 327528"/>
                <a:gd name="adj3" fmla="val 15873039"/>
                <a:gd name="adj4" fmla="val 9000000"/>
                <a:gd name="adj5" fmla="val 5932"/>
              </a:avLst>
            </a:prstGeom>
            <a:solidFill>
              <a:srgbClr val="1A3C86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fr-CA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120A71A-212E-B751-3FC6-9DAAE5A7BAC2}"/>
              </a:ext>
            </a:extLst>
          </p:cNvPr>
          <p:cNvSpPr txBox="1"/>
          <p:nvPr/>
        </p:nvSpPr>
        <p:spPr>
          <a:xfrm>
            <a:off x="8204683" y="4673494"/>
            <a:ext cx="23248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 err="1">
                <a:latin typeface="Arial Nova" panose="020B0504020202020204" pitchFamily="34" charset="0"/>
              </a:rPr>
              <a:t>Croissance</a:t>
            </a:r>
            <a:r>
              <a:rPr lang="en-CA" sz="2400" b="1">
                <a:latin typeface="Arial Nova" panose="020B0504020202020204" pitchFamily="34" charset="0"/>
              </a:rPr>
              <a:t> </a:t>
            </a:r>
            <a:r>
              <a:rPr lang="en-CA" sz="2400" b="1" err="1">
                <a:latin typeface="Arial Nova" panose="020B0504020202020204" pitchFamily="34" charset="0"/>
              </a:rPr>
              <a:t>en</a:t>
            </a:r>
            <a:r>
              <a:rPr lang="en-CA" sz="2400" b="1">
                <a:latin typeface="Arial Nova" panose="020B0504020202020204" pitchFamily="34" charset="0"/>
              </a:rPr>
              <a:t> </a:t>
            </a:r>
            <a:br>
              <a:rPr lang="en-CA" sz="2400" b="1">
                <a:latin typeface="Arial Nova" panose="020B0504020202020204" pitchFamily="34" charset="0"/>
              </a:rPr>
            </a:br>
            <a:r>
              <a:rPr lang="en-CA" sz="2400" b="1">
                <a:latin typeface="Arial Nova" panose="020B0504020202020204" pitchFamily="34" charset="0"/>
              </a:rPr>
              <a:t>Population</a:t>
            </a:r>
            <a:br>
              <a:rPr lang="en-CA" sz="2400" b="1">
                <a:latin typeface="Arial Nova" panose="020B0504020202020204" pitchFamily="34" charset="0"/>
              </a:rPr>
            </a:br>
            <a:r>
              <a:rPr lang="en-CA" sz="2400" b="1">
                <a:latin typeface="Arial Nova" panose="020B0504020202020204" pitchFamily="34" charset="0"/>
              </a:rPr>
              <a:t>Growth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593DC3-EFDD-C064-CA36-BE8D40BF903D}"/>
              </a:ext>
            </a:extLst>
          </p:cNvPr>
          <p:cNvSpPr txBox="1"/>
          <p:nvPr/>
        </p:nvSpPr>
        <p:spPr>
          <a:xfrm>
            <a:off x="5151580" y="724295"/>
            <a:ext cx="1888850" cy="1200329"/>
          </a:xfrm>
          <a:prstGeom prst="rect">
            <a:avLst/>
          </a:prstGeom>
          <a:noFill/>
          <a:scene3d>
            <a:camera prst="orthographicFront">
              <a:rot lat="0" lon="60000" rev="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pPr algn="ctr"/>
            <a:r>
              <a:rPr lang="en-CA" sz="2400" b="1" err="1">
                <a:latin typeface="Arial Nova" panose="020B0504020202020204" pitchFamily="34" charset="0"/>
              </a:rPr>
              <a:t>Croissance</a:t>
            </a:r>
            <a:r>
              <a:rPr lang="en-CA" sz="2400" b="1">
                <a:latin typeface="Arial Nova" panose="020B0504020202020204" pitchFamily="34" charset="0"/>
              </a:rPr>
              <a:t> </a:t>
            </a:r>
          </a:p>
          <a:p>
            <a:pPr algn="ctr"/>
            <a:r>
              <a:rPr lang="en-CA" sz="2400" b="1">
                <a:latin typeface="Arial Nova" panose="020B0504020202020204" pitchFamily="34" charset="0"/>
              </a:rPr>
              <a:t>Economic</a:t>
            </a:r>
          </a:p>
          <a:p>
            <a:pPr algn="ctr"/>
            <a:r>
              <a:rPr lang="en-CA" sz="2400" b="1">
                <a:latin typeface="Arial Nova" panose="020B0504020202020204" pitchFamily="34" charset="0"/>
              </a:rPr>
              <a:t>Growth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D45DAF-9E21-5400-19DC-975409040A85}"/>
              </a:ext>
            </a:extLst>
          </p:cNvPr>
          <p:cNvSpPr/>
          <p:nvPr/>
        </p:nvSpPr>
        <p:spPr>
          <a:xfrm rot="3887527">
            <a:off x="7663387" y="3131659"/>
            <a:ext cx="80823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ova" panose="020B0504020202020204" pitchFamily="34" charset="0"/>
              </a:rPr>
              <a:t>needs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00280A-E72F-9618-55D9-9C72695DDBB0}"/>
              </a:ext>
            </a:extLst>
          </p:cNvPr>
          <p:cNvSpPr/>
          <p:nvPr/>
        </p:nvSpPr>
        <p:spPr>
          <a:xfrm>
            <a:off x="5763250" y="6243958"/>
            <a:ext cx="80823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ova" panose="020B0504020202020204" pitchFamily="34" charset="0"/>
              </a:rPr>
              <a:t>needs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4B8E8C-688B-7D09-B989-140C2DAB77E8}"/>
              </a:ext>
            </a:extLst>
          </p:cNvPr>
          <p:cNvSpPr/>
          <p:nvPr/>
        </p:nvSpPr>
        <p:spPr>
          <a:xfrm rot="18015110">
            <a:off x="3833013" y="2898874"/>
            <a:ext cx="80823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ova" panose="020B0504020202020204" pitchFamily="34" charset="0"/>
              </a:rPr>
              <a:t>needs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37760A8-8407-DB64-46B8-CFCEAB45A479}"/>
              </a:ext>
            </a:extLst>
          </p:cNvPr>
          <p:cNvSpPr txBox="1">
            <a:spLocks/>
          </p:cNvSpPr>
          <p:nvPr/>
        </p:nvSpPr>
        <p:spPr>
          <a:xfrm>
            <a:off x="9035486" y="287797"/>
            <a:ext cx="3121367" cy="172212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rgbClr val="27AAE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/>
              <a:t>Le logement: un moteur économique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B1725F-946D-35CB-DA77-39403DA95AB0}"/>
              </a:ext>
            </a:extLst>
          </p:cNvPr>
          <p:cNvSpPr txBox="1"/>
          <p:nvPr/>
        </p:nvSpPr>
        <p:spPr>
          <a:xfrm>
            <a:off x="365510" y="1518862"/>
            <a:ext cx="2478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>
                <a:latin typeface="Arial Nova" panose="020B0504020202020204" pitchFamily="34" charset="0"/>
              </a:rPr>
              <a:t>The conundrum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B6178C-091E-2B74-D7C0-FB3E610334E2}"/>
              </a:ext>
            </a:extLst>
          </p:cNvPr>
          <p:cNvSpPr txBox="1"/>
          <p:nvPr/>
        </p:nvSpPr>
        <p:spPr>
          <a:xfrm>
            <a:off x="9059563" y="1519311"/>
            <a:ext cx="2725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>
                <a:latin typeface="Arial Nova" panose="020B0504020202020204" pitchFamily="34" charset="0"/>
              </a:rPr>
              <a:t>La </a:t>
            </a:r>
            <a:r>
              <a:rPr lang="en-CA" sz="2400" b="1" err="1">
                <a:latin typeface="Arial Nova" panose="020B0504020202020204" pitchFamily="34" charset="0"/>
              </a:rPr>
              <a:t>problématique</a:t>
            </a:r>
            <a:endParaRPr lang="en-CA" sz="2400" b="1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32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460D358-F1B8-B5BD-4334-329D921470B7}"/>
              </a:ext>
            </a:extLst>
          </p:cNvPr>
          <p:cNvSpPr txBox="1"/>
          <p:nvPr/>
        </p:nvSpPr>
        <p:spPr>
          <a:xfrm>
            <a:off x="246801" y="1762910"/>
            <a:ext cx="174919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600" b="1">
                <a:latin typeface="+mj-lt"/>
              </a:rPr>
              <a:t>Increased</a:t>
            </a:r>
            <a:br>
              <a:rPr lang="en-CA" sz="2600" b="1">
                <a:latin typeface="+mj-lt"/>
              </a:rPr>
            </a:br>
            <a:r>
              <a:rPr lang="en-CA" sz="2600" b="1">
                <a:latin typeface="+mj-lt"/>
              </a:rPr>
              <a:t>Housing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46AF535-246C-0909-1438-CD87DF45F9C4}"/>
              </a:ext>
            </a:extLst>
          </p:cNvPr>
          <p:cNvSpPr/>
          <p:nvPr/>
        </p:nvSpPr>
        <p:spPr>
          <a:xfrm>
            <a:off x="7445188" y="672524"/>
            <a:ext cx="4170054" cy="4170054"/>
          </a:xfrm>
          <a:custGeom>
            <a:avLst/>
            <a:gdLst>
              <a:gd name="connsiteX0" fmla="*/ 2085027 w 4170054"/>
              <a:gd name="connsiteY0" fmla="*/ 0 h 4170054"/>
              <a:gd name="connsiteX1" fmla="*/ 3890713 w 4170054"/>
              <a:gd name="connsiteY1" fmla="*/ 1042513 h 4170054"/>
              <a:gd name="connsiteX2" fmla="*/ 3890713 w 4170054"/>
              <a:gd name="connsiteY2" fmla="*/ 3127540 h 4170054"/>
              <a:gd name="connsiteX3" fmla="*/ 2085027 w 4170054"/>
              <a:gd name="connsiteY3" fmla="*/ 2085027 h 4170054"/>
              <a:gd name="connsiteX4" fmla="*/ 2085027 w 4170054"/>
              <a:gd name="connsiteY4" fmla="*/ 0 h 417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0054" h="4170054">
                <a:moveTo>
                  <a:pt x="2085027" y="0"/>
                </a:moveTo>
                <a:cubicBezTo>
                  <a:pt x="2829935" y="0"/>
                  <a:pt x="3518259" y="397404"/>
                  <a:pt x="3890713" y="1042513"/>
                </a:cubicBezTo>
                <a:cubicBezTo>
                  <a:pt x="4263167" y="1687623"/>
                  <a:pt x="4263167" y="2482430"/>
                  <a:pt x="3890713" y="3127540"/>
                </a:cubicBezTo>
                <a:lnTo>
                  <a:pt x="2085027" y="2085027"/>
                </a:lnTo>
                <a:lnTo>
                  <a:pt x="2085027" y="0"/>
                </a:lnTo>
                <a:close/>
              </a:path>
            </a:pathLst>
          </a:custGeom>
          <a:noFill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80268" tIns="966205" rIns="565581" bIns="2127862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6500" b="1" kern="1200">
                <a:solidFill>
                  <a:srgbClr val="1A3C86"/>
                </a:solidFill>
                <a:latin typeface="Arial Nova" panose="020B0504020202020204" pitchFamily="34" charset="0"/>
              </a:rPr>
              <a:t>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70862A-83F7-269F-352F-D511E0D520DA}"/>
              </a:ext>
            </a:extLst>
          </p:cNvPr>
          <p:cNvSpPr/>
          <p:nvPr/>
        </p:nvSpPr>
        <p:spPr>
          <a:xfrm>
            <a:off x="7359305" y="901770"/>
            <a:ext cx="4170054" cy="4170054"/>
          </a:xfrm>
          <a:custGeom>
            <a:avLst/>
            <a:gdLst>
              <a:gd name="connsiteX0" fmla="*/ 3890713 w 4170054"/>
              <a:gd name="connsiteY0" fmla="*/ 3127541 h 4170054"/>
              <a:gd name="connsiteX1" fmla="*/ 2085027 w 4170054"/>
              <a:gd name="connsiteY1" fmla="*/ 4170055 h 4170054"/>
              <a:gd name="connsiteX2" fmla="*/ 279341 w 4170054"/>
              <a:gd name="connsiteY2" fmla="*/ 3127542 h 4170054"/>
              <a:gd name="connsiteX3" fmla="*/ 2085027 w 4170054"/>
              <a:gd name="connsiteY3" fmla="*/ 2085027 h 4170054"/>
              <a:gd name="connsiteX4" fmla="*/ 3890713 w 4170054"/>
              <a:gd name="connsiteY4" fmla="*/ 3127541 h 417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0054" h="4170054">
                <a:moveTo>
                  <a:pt x="3890713" y="3127541"/>
                </a:moveTo>
                <a:cubicBezTo>
                  <a:pt x="3518259" y="3772651"/>
                  <a:pt x="2829935" y="4170055"/>
                  <a:pt x="2085027" y="4170055"/>
                </a:cubicBezTo>
                <a:cubicBezTo>
                  <a:pt x="1340119" y="4170055"/>
                  <a:pt x="651795" y="3772651"/>
                  <a:pt x="279341" y="3127542"/>
                </a:cubicBezTo>
                <a:lnTo>
                  <a:pt x="2085027" y="2085027"/>
                </a:lnTo>
                <a:lnTo>
                  <a:pt x="3890713" y="3127541"/>
                </a:lnTo>
                <a:close/>
              </a:path>
            </a:pathLst>
          </a:custGeom>
          <a:noFill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23350" tIns="2736051" rIns="973707" bIns="402806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2400" b="1" kern="1200">
                <a:solidFill>
                  <a:srgbClr val="1A3C86"/>
                </a:solidFill>
                <a:latin typeface="Arial Nova" panose="020B0504020202020204" pitchFamily="34" charset="0"/>
              </a:rPr>
              <a:t> 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9EA401C-4C66-1637-1D97-41662CDFBFE8}"/>
              </a:ext>
            </a:extLst>
          </p:cNvPr>
          <p:cNvSpPr/>
          <p:nvPr/>
        </p:nvSpPr>
        <p:spPr>
          <a:xfrm>
            <a:off x="7273421" y="672524"/>
            <a:ext cx="4170054" cy="4170054"/>
          </a:xfrm>
          <a:custGeom>
            <a:avLst/>
            <a:gdLst>
              <a:gd name="connsiteX0" fmla="*/ 279341 w 4170054"/>
              <a:gd name="connsiteY0" fmla="*/ 3127541 h 4170054"/>
              <a:gd name="connsiteX1" fmla="*/ 279341 w 4170054"/>
              <a:gd name="connsiteY1" fmla="*/ 1042514 h 4170054"/>
              <a:gd name="connsiteX2" fmla="*/ 2085027 w 4170054"/>
              <a:gd name="connsiteY2" fmla="*/ 0 h 4170054"/>
              <a:gd name="connsiteX3" fmla="*/ 2085027 w 4170054"/>
              <a:gd name="connsiteY3" fmla="*/ 2085027 h 4170054"/>
              <a:gd name="connsiteX4" fmla="*/ 279341 w 4170054"/>
              <a:gd name="connsiteY4" fmla="*/ 3127541 h 417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0054" h="4170054">
                <a:moveTo>
                  <a:pt x="279341" y="3127541"/>
                </a:moveTo>
                <a:cubicBezTo>
                  <a:pt x="-93113" y="2482431"/>
                  <a:pt x="-93113" y="1687624"/>
                  <a:pt x="279341" y="1042514"/>
                </a:cubicBezTo>
                <a:cubicBezTo>
                  <a:pt x="651795" y="397404"/>
                  <a:pt x="1340119" y="0"/>
                  <a:pt x="2085027" y="0"/>
                </a:cubicBezTo>
                <a:lnTo>
                  <a:pt x="2085027" y="2085027"/>
                </a:lnTo>
                <a:lnTo>
                  <a:pt x="279341" y="3127541"/>
                </a:lnTo>
                <a:close/>
              </a:path>
            </a:pathLst>
          </a:custGeom>
          <a:noFill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3511" tIns="914135" rIns="2228198" bIns="2075792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2400" b="1" kern="1200">
                <a:solidFill>
                  <a:srgbClr val="1A3C86"/>
                </a:solidFill>
                <a:latin typeface="Arial Nova" panose="020B0504020202020204" pitchFamily="34" charset="0"/>
              </a:rPr>
              <a:t> </a:t>
            </a:r>
            <a:endParaRPr lang="en-CA" sz="2400" kern="1200">
              <a:solidFill>
                <a:srgbClr val="1A3C86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C36DD9-FA6F-291D-4230-E11591F106E2}"/>
              </a:ext>
            </a:extLst>
          </p:cNvPr>
          <p:cNvSpPr txBox="1"/>
          <p:nvPr/>
        </p:nvSpPr>
        <p:spPr>
          <a:xfrm>
            <a:off x="5225172" y="1771732"/>
            <a:ext cx="186461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600" b="1">
                <a:latin typeface="+mj-lt"/>
              </a:rPr>
              <a:t>Population</a:t>
            </a:r>
            <a:br>
              <a:rPr lang="en-CA" sz="2600" b="1">
                <a:latin typeface="+mj-lt"/>
              </a:rPr>
            </a:br>
            <a:r>
              <a:rPr lang="en-CA" sz="2600" b="1">
                <a:latin typeface="+mj-lt"/>
              </a:rPr>
              <a:t>Growth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393709-332F-2281-75F4-38E66AACBE23}"/>
              </a:ext>
            </a:extLst>
          </p:cNvPr>
          <p:cNvSpPr txBox="1"/>
          <p:nvPr/>
        </p:nvSpPr>
        <p:spPr>
          <a:xfrm>
            <a:off x="10048616" y="1762909"/>
            <a:ext cx="1686680" cy="892552"/>
          </a:xfrm>
          <a:prstGeom prst="rect">
            <a:avLst/>
          </a:prstGeom>
          <a:noFill/>
          <a:scene3d>
            <a:camera prst="orthographicFront">
              <a:rot lat="0" lon="60000" rev="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pPr algn="ctr"/>
            <a:r>
              <a:rPr lang="en-CA" sz="2600" b="1">
                <a:latin typeface="+mj-lt"/>
              </a:rPr>
              <a:t>Economic</a:t>
            </a:r>
          </a:p>
          <a:p>
            <a:pPr algn="ctr"/>
            <a:r>
              <a:rPr lang="en-CA" sz="2600" b="1">
                <a:latin typeface="+mj-lt"/>
              </a:rPr>
              <a:t>Growth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968F98C8-6C48-6E7D-D3F5-83B4560B5573}"/>
              </a:ext>
            </a:extLst>
          </p:cNvPr>
          <p:cNvSpPr/>
          <p:nvPr/>
        </p:nvSpPr>
        <p:spPr>
          <a:xfrm>
            <a:off x="2429705" y="1948407"/>
            <a:ext cx="2345635" cy="662311"/>
          </a:xfrm>
          <a:prstGeom prst="rightArrow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err="1"/>
              <a:t>Facilitates</a:t>
            </a:r>
            <a:endParaRPr lang="fr-CA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03BE68D6-3E61-C07A-C451-D04083AFB181}"/>
              </a:ext>
            </a:extLst>
          </p:cNvPr>
          <p:cNvSpPr/>
          <p:nvPr/>
        </p:nvSpPr>
        <p:spPr>
          <a:xfrm>
            <a:off x="7504867" y="1948406"/>
            <a:ext cx="2345635" cy="662311"/>
          </a:xfrm>
          <a:prstGeom prst="rightArrow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err="1"/>
              <a:t>Facilitates</a:t>
            </a:r>
            <a:endParaRPr lang="fr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00FA07-5F53-A93C-8DDB-60A7171B5A43}"/>
              </a:ext>
            </a:extLst>
          </p:cNvPr>
          <p:cNvSpPr txBox="1"/>
          <p:nvPr/>
        </p:nvSpPr>
        <p:spPr>
          <a:xfrm>
            <a:off x="73341" y="5023970"/>
            <a:ext cx="234230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600" b="1" err="1">
                <a:latin typeface="+mj-lt"/>
              </a:rPr>
              <a:t>Croissance</a:t>
            </a:r>
            <a:r>
              <a:rPr lang="en-CA" sz="2600" b="1">
                <a:latin typeface="+mj-lt"/>
              </a:rPr>
              <a:t> </a:t>
            </a:r>
            <a:r>
              <a:rPr lang="en-CA" sz="2600" b="1" err="1">
                <a:latin typeface="+mj-lt"/>
              </a:rPr>
              <a:t>en</a:t>
            </a:r>
            <a:br>
              <a:rPr lang="en-CA" sz="2600" b="1">
                <a:latin typeface="+mj-lt"/>
              </a:rPr>
            </a:br>
            <a:r>
              <a:rPr lang="en-CA" sz="2600" b="1" err="1">
                <a:latin typeface="+mj-lt"/>
              </a:rPr>
              <a:t>Logements</a:t>
            </a:r>
            <a:endParaRPr lang="en-CA" sz="2600" b="1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DDFE9E-5662-4FD1-98DB-4A4202893CE0}"/>
              </a:ext>
            </a:extLst>
          </p:cNvPr>
          <p:cNvSpPr txBox="1"/>
          <p:nvPr/>
        </p:nvSpPr>
        <p:spPr>
          <a:xfrm>
            <a:off x="4947055" y="5032792"/>
            <a:ext cx="242085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600" b="1" err="1">
                <a:latin typeface="+mj-lt"/>
              </a:rPr>
              <a:t>Croissance</a:t>
            </a:r>
            <a:r>
              <a:rPr lang="en-CA" sz="2600" b="1">
                <a:latin typeface="+mj-lt"/>
              </a:rPr>
              <a:t> </a:t>
            </a:r>
            <a:r>
              <a:rPr lang="en-CA" sz="2600" b="1" err="1">
                <a:latin typeface="+mj-lt"/>
              </a:rPr>
              <a:t>en</a:t>
            </a:r>
            <a:r>
              <a:rPr lang="en-CA" sz="2600" b="1">
                <a:latin typeface="+mj-lt"/>
              </a:rPr>
              <a:t> </a:t>
            </a:r>
          </a:p>
          <a:p>
            <a:pPr algn="ctr"/>
            <a:r>
              <a:rPr lang="en-CA" sz="2600" b="1">
                <a:latin typeface="+mj-lt"/>
              </a:rPr>
              <a:t>Population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024D27-661F-92C3-6FBB-8EEC2CC531AB}"/>
              </a:ext>
            </a:extLst>
          </p:cNvPr>
          <p:cNvSpPr txBox="1"/>
          <p:nvPr/>
        </p:nvSpPr>
        <p:spPr>
          <a:xfrm>
            <a:off x="9843433" y="5023969"/>
            <a:ext cx="2097049" cy="892552"/>
          </a:xfrm>
          <a:prstGeom prst="rect">
            <a:avLst/>
          </a:prstGeom>
          <a:noFill/>
          <a:scene3d>
            <a:camera prst="orthographicFront">
              <a:rot lat="0" lon="60000" rev="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pPr algn="ctr"/>
            <a:r>
              <a:rPr lang="en-CA" sz="2600" b="1" err="1">
                <a:latin typeface="+mj-lt"/>
              </a:rPr>
              <a:t>Croissance</a:t>
            </a:r>
            <a:endParaRPr lang="en-CA" sz="2600" b="1">
              <a:latin typeface="+mj-lt"/>
            </a:endParaRPr>
          </a:p>
          <a:p>
            <a:pPr algn="ctr"/>
            <a:r>
              <a:rPr lang="en-CA" sz="2600" b="1" err="1">
                <a:latin typeface="+mj-lt"/>
              </a:rPr>
              <a:t>Économique</a:t>
            </a:r>
            <a:endParaRPr lang="en-CA" sz="2600" b="1">
              <a:latin typeface="+mj-lt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CD161BB2-6808-63DF-4DDA-887498105C97}"/>
              </a:ext>
            </a:extLst>
          </p:cNvPr>
          <p:cNvSpPr/>
          <p:nvPr/>
        </p:nvSpPr>
        <p:spPr>
          <a:xfrm>
            <a:off x="2429705" y="5209467"/>
            <a:ext cx="2345635" cy="662311"/>
          </a:xfrm>
          <a:prstGeom prst="rightArrow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/>
              <a:t>Facilite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C709D83C-A357-7BD5-5BA7-CE7AF1E7CFD0}"/>
              </a:ext>
            </a:extLst>
          </p:cNvPr>
          <p:cNvSpPr/>
          <p:nvPr/>
        </p:nvSpPr>
        <p:spPr>
          <a:xfrm>
            <a:off x="7504867" y="5209466"/>
            <a:ext cx="2345635" cy="662311"/>
          </a:xfrm>
          <a:prstGeom prst="rightArrow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/>
              <a:t>Facilite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9809000-6DB5-5A7E-6DBA-ACBDA2F73C5D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5540AD8E-EAA0-2B4E-C3E6-73E7DAD97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397" y="287797"/>
            <a:ext cx="7703941" cy="1722120"/>
          </a:xfrm>
        </p:spPr>
        <p:txBody>
          <a:bodyPr/>
          <a:lstStyle/>
          <a:p>
            <a:r>
              <a:rPr lang="fr-CA" err="1"/>
              <a:t>Housing</a:t>
            </a:r>
            <a:r>
              <a:rPr lang="fr-CA"/>
              <a:t> as an </a:t>
            </a:r>
            <a:r>
              <a:rPr lang="fr-CA" err="1"/>
              <a:t>economic</a:t>
            </a:r>
            <a:r>
              <a:rPr lang="fr-CA"/>
              <a:t> driver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55F3180-CAAB-C5EF-B140-FB9986AA6253}"/>
              </a:ext>
            </a:extLst>
          </p:cNvPr>
          <p:cNvSpPr txBox="1"/>
          <p:nvPr/>
        </p:nvSpPr>
        <p:spPr>
          <a:xfrm>
            <a:off x="634702" y="649888"/>
            <a:ext cx="1967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>
                <a:latin typeface="Arial Nova" panose="020B0504020202020204" pitchFamily="34" charset="0"/>
              </a:rPr>
              <a:t>The solution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7CBF7180-AD5B-0515-F339-9DA40A3E9A98}"/>
              </a:ext>
            </a:extLst>
          </p:cNvPr>
          <p:cNvSpPr txBox="1">
            <a:spLocks/>
          </p:cNvSpPr>
          <p:nvPr/>
        </p:nvSpPr>
        <p:spPr>
          <a:xfrm>
            <a:off x="249215" y="3613459"/>
            <a:ext cx="11194260" cy="172212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cap="all" baseline="0">
                <a:solidFill>
                  <a:srgbClr val="27AAE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/>
              <a:t>Le logement: un moteur économique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C7F5A1-FD89-DD3A-1226-2FC731038ED4}"/>
              </a:ext>
            </a:extLst>
          </p:cNvPr>
          <p:cNvSpPr txBox="1"/>
          <p:nvPr/>
        </p:nvSpPr>
        <p:spPr>
          <a:xfrm>
            <a:off x="753136" y="3983329"/>
            <a:ext cx="1765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>
                <a:latin typeface="Arial Nova" panose="020B0504020202020204" pitchFamily="34" charset="0"/>
              </a:rPr>
              <a:t>La solution</a:t>
            </a:r>
          </a:p>
        </p:txBody>
      </p:sp>
    </p:spTree>
    <p:extLst>
      <p:ext uri="{BB962C8B-B14F-4D97-AF65-F5344CB8AC3E}">
        <p14:creationId xmlns:p14="http://schemas.microsoft.com/office/powerpoint/2010/main" val="780586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HNB">
      <a:dk1>
        <a:srgbClr val="1A1D4A"/>
      </a:dk1>
      <a:lt1>
        <a:sysClr val="window" lastClr="FFFFFF"/>
      </a:lt1>
      <a:dk2>
        <a:srgbClr val="282761"/>
      </a:dk2>
      <a:lt2>
        <a:srgbClr val="27AAE1"/>
      </a:lt2>
      <a:accent1>
        <a:srgbClr val="3950A2"/>
      </a:accent1>
      <a:accent2>
        <a:srgbClr val="00000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82761"/>
      </a:hlink>
      <a:folHlink>
        <a:srgbClr val="27AAE1"/>
      </a:folHlink>
    </a:clrScheme>
    <a:fontScheme name="Housing Hub">
      <a:majorFont>
        <a:latin typeface="IBM Plex Sans SemiBold"/>
        <a:ea typeface=""/>
        <a:cs typeface=""/>
      </a:majorFont>
      <a:minorFont>
        <a:latin typeface="IBM Plex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0E5EF90-F6B9-4AE5-82E0-77E051922AA5}" vid="{6635E0FF-1CDE-4E06-8934-2870315CCF1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5B7E39C828814BB7B648FF2667FD50" ma:contentTypeVersion="6" ma:contentTypeDescription="Create a new document." ma:contentTypeScope="" ma:versionID="6f279f84bfb58536c3f35eef6fdc1587">
  <xsd:schema xmlns:xsd="http://www.w3.org/2001/XMLSchema" xmlns:xs="http://www.w3.org/2001/XMLSchema" xmlns:p="http://schemas.microsoft.com/office/2006/metadata/properties" xmlns:ns2="87986cda-ecde-4a56-8f40-550bc6a7d5fc" xmlns:ns3="e108f55d-43fb-4d84-bac6-01de3b2ced2f" targetNamespace="http://schemas.microsoft.com/office/2006/metadata/properties" ma:root="true" ma:fieldsID="a23a42097ee068855a34d52d34c37e80" ns2:_="" ns3:_="">
    <xsd:import namespace="87986cda-ecde-4a56-8f40-550bc6a7d5fc"/>
    <xsd:import namespace="e108f55d-43fb-4d84-bac6-01de3b2ced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86cda-ecde-4a56-8f40-550bc6a7d5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08f55d-43fb-4d84-bac6-01de3b2ced2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108f55d-43fb-4d84-bac6-01de3b2ced2f">
      <UserInfo>
        <DisplayName>Said Karimou</DisplayName>
        <AccountId>13</AccountId>
        <AccountType/>
      </UserInfo>
      <UserInfo>
        <DisplayName>Shane Thomson</DisplayName>
        <AccountId>10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9C4E7CE-CE22-461E-BFF9-4DB04DD98A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BA02A6-70E3-489C-A3B9-C11C1224565A}">
  <ds:schemaRefs>
    <ds:schemaRef ds:uri="87986cda-ecde-4a56-8f40-550bc6a7d5fc"/>
    <ds:schemaRef ds:uri="e108f55d-43fb-4d84-bac6-01de3b2ced2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0FB7FF6-35F7-4766-934D-1E2976D869C8}">
  <ds:schemaRefs>
    <ds:schemaRef ds:uri="dc813e66-2dc8-4603-91b8-75becf3c57b0"/>
    <ds:schemaRef ds:uri="e108f55d-43fb-4d84-bac6-01de3b2ced2f"/>
    <ds:schemaRef ds:uri="eb715867-75be-4351-90e1-7e5787a4f665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964</Words>
  <Application>Microsoft Office PowerPoint</Application>
  <PresentationFormat>Widescreen</PresentationFormat>
  <Paragraphs>150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Nova</vt:lpstr>
      <vt:lpstr>IBM Plex Sans</vt:lpstr>
      <vt:lpstr>IBM Plex Sans SemiBold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we view housing</vt:lpstr>
      <vt:lpstr>How we view housing</vt:lpstr>
      <vt:lpstr>Housing as an economic driver</vt:lpstr>
      <vt:lpstr>Housing as an economic driver</vt:lpstr>
      <vt:lpstr>Our partners and lines of business</vt:lpstr>
      <vt:lpstr>Supporting non-profits</vt:lpstr>
      <vt:lpstr>Supporting non-profits</vt:lpstr>
      <vt:lpstr>PowerPoint Presentation</vt:lpstr>
      <vt:lpstr>PowerPoint Presentation</vt:lpstr>
      <vt:lpstr>PowerPoint Presentation</vt:lpstr>
      <vt:lpstr>Questions?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Workforce Attraction and Retention</dc:title>
  <dc:creator>Mylène Vincent</dc:creator>
  <cp:lastModifiedBy>Peter Corbyn</cp:lastModifiedBy>
  <cp:revision>2</cp:revision>
  <dcterms:created xsi:type="dcterms:W3CDTF">2023-10-19T12:32:44Z</dcterms:created>
  <dcterms:modified xsi:type="dcterms:W3CDTF">2024-05-22T21:17:33Z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0x010100145B7E39C828814BB7B648FF2667FD50</vt:lpwstr>
  </property>
</Properties>
</file>