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</p:sldMasterIdLst>
  <p:notesMasterIdLst>
    <p:notesMasterId r:id="rId15"/>
  </p:notesMasterIdLst>
  <p:sldIdLst>
    <p:sldId id="279" r:id="rId5"/>
    <p:sldId id="287" r:id="rId6"/>
    <p:sldId id="288" r:id="rId7"/>
    <p:sldId id="286" r:id="rId8"/>
    <p:sldId id="289" r:id="rId9"/>
    <p:sldId id="267" r:id="rId10"/>
    <p:sldId id="290" r:id="rId11"/>
    <p:sldId id="320" r:id="rId12"/>
    <p:sldId id="291" r:id="rId13"/>
    <p:sldId id="31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F5F30-9DD8-418B-92EC-79F8A27DFCDD}" v="26" dt="2024-05-22T14:58:49.402"/>
    <p1510:client id="{16A9D8C6-48EB-4887-8EDD-47DC17B931D5}" v="166" dt="2024-05-21T19:05:50.319"/>
    <p1510:client id="{277886B0-4B55-4AEF-8922-3B642624A86E}" v="7" dt="2024-05-21T23:05:43.429"/>
    <p1510:client id="{488ABB23-562E-4BB5-956C-858A090906D4}" v="6" dt="2024-05-21T18:35:15.957"/>
    <p1510:client id="{50F210D4-046F-4AA2-9525-C3F990908CFC}" v="1" dt="2024-05-22T17:30:33.315"/>
    <p1510:client id="{52EB2358-A2FA-4DA7-B402-4BC932A8188D}" v="4" vWet="5" dt="2024-05-22T17:28:17.362"/>
    <p1510:client id="{62258EBE-0144-4EC2-BBAC-AE624385C76B}" v="529" dt="2024-05-22T17:29:3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7E3D8-6A4E-4299-A06A-4FF88857EE9C}" type="datetimeFigureOut"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6B3929-37C8-4FE1-A69A-4700AFEC30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764"/>
              </a:spcBef>
            </a:pPr>
            <a:r>
              <a:rPr lang="en-US" b="1"/>
              <a:t>Why are these Important?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4708" indent="-174708">
              <a:lnSpc>
                <a:spcPct val="80000"/>
              </a:lnSpc>
              <a:spcBef>
                <a:spcPts val="764"/>
              </a:spcBef>
              <a:buFont typeface="Arial"/>
              <a:buChar char="•"/>
            </a:pPr>
            <a:r>
              <a:rPr lang="en-US"/>
              <a:t>This information is our basis for decision making. Government funding must be transparent and fair.</a:t>
            </a:r>
            <a:endParaRPr lang="en-US">
              <a:ea typeface="Calibri"/>
              <a:cs typeface="Calibri"/>
            </a:endParaRPr>
          </a:p>
          <a:p>
            <a:pPr marL="174708" indent="-174708">
              <a:lnSpc>
                <a:spcPct val="80000"/>
              </a:lnSpc>
              <a:spcBef>
                <a:spcPts val="764"/>
              </a:spcBef>
              <a:buFont typeface="Arial"/>
              <a:buChar char="•"/>
            </a:pPr>
            <a:r>
              <a:rPr lang="en-US"/>
              <a:t>We want to help to ensure your viability!</a:t>
            </a:r>
            <a:endParaRPr lang="en-US">
              <a:ea typeface="Calibri"/>
              <a:cs typeface="Calibri"/>
            </a:endParaRPr>
          </a:p>
          <a:p>
            <a:pPr marL="174708" indent="-174708">
              <a:lnSpc>
                <a:spcPct val="80000"/>
              </a:lnSpc>
              <a:spcBef>
                <a:spcPts val="764"/>
              </a:spcBef>
              <a:buFont typeface="Arial"/>
              <a:buChar char="•"/>
            </a:pPr>
            <a:r>
              <a:rPr lang="en-US"/>
              <a:t>Compliance with The NP Prov. Property Tax Exemption (see next slide)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Governance</a:t>
            </a:r>
          </a:p>
          <a:p>
            <a:endParaRPr lang="en-US"/>
          </a:p>
          <a:p>
            <a:r>
              <a:rPr lang="en-US"/>
              <a:t>         * Renew the Board/ Engage youth</a:t>
            </a:r>
          </a:p>
          <a:p>
            <a:r>
              <a:rPr lang="en-US"/>
              <a:t>         * Recruit people with the right skills</a:t>
            </a:r>
          </a:p>
          <a:p>
            <a:r>
              <a:rPr lang="en-US"/>
              <a:t>         * Distribute the tasks</a:t>
            </a:r>
          </a:p>
          <a:p>
            <a:r>
              <a:rPr lang="en-US"/>
              <a:t>         * Regular Board meetings with minutes</a:t>
            </a:r>
          </a:p>
          <a:p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764"/>
              </a:spcBef>
            </a:pPr>
            <a:r>
              <a:rPr lang="en-CA"/>
              <a:t>       * Increase rents yearly</a:t>
            </a:r>
            <a:endParaRPr lang="en-US"/>
          </a:p>
          <a:p>
            <a:pPr>
              <a:lnSpc>
                <a:spcPct val="90000"/>
              </a:lnSpc>
              <a:spcBef>
                <a:spcPts val="764"/>
              </a:spcBef>
            </a:pPr>
            <a:r>
              <a:rPr lang="en-CA"/>
              <a:t>       * Avoid mismanagement and theft</a:t>
            </a:r>
            <a:endParaRPr lang="en-US"/>
          </a:p>
          <a:p>
            <a:pPr>
              <a:lnSpc>
                <a:spcPct val="90000"/>
              </a:lnSpc>
              <a:spcBef>
                <a:spcPts val="764"/>
              </a:spcBef>
            </a:pPr>
            <a:r>
              <a:rPr lang="en-CA"/>
              <a:t>       * Prepare budget and forecast cash flows</a:t>
            </a:r>
          </a:p>
          <a:p>
            <a:pPr>
              <a:lnSpc>
                <a:spcPct val="90000"/>
              </a:lnSpc>
              <a:spcBef>
                <a:spcPts val="764"/>
              </a:spcBef>
            </a:pPr>
            <a:endParaRPr lang="en-CA"/>
          </a:p>
          <a:p>
            <a:pPr>
              <a:lnSpc>
                <a:spcPct val="90000"/>
              </a:lnSpc>
              <a:spcBef>
                <a:spcPts val="764"/>
              </a:spcBef>
            </a:pPr>
            <a:r>
              <a:rPr lang="en-CA"/>
              <a:t>         * Networking</a:t>
            </a:r>
            <a:endParaRPr lang="en-US"/>
          </a:p>
          <a:p>
            <a:pPr>
              <a:lnSpc>
                <a:spcPct val="90000"/>
              </a:lnSpc>
              <a:spcBef>
                <a:spcPts val="764"/>
              </a:spcBef>
            </a:pPr>
            <a:r>
              <a:rPr lang="en-CA"/>
              <a:t>         * Engage municipalities (taxes, services), MLAs and MPs</a:t>
            </a:r>
            <a:endParaRPr lang="en-US"/>
          </a:p>
          <a:p>
            <a:pPr>
              <a:lnSpc>
                <a:spcPct val="90000"/>
              </a:lnSpc>
              <a:spcBef>
                <a:spcPts val="764"/>
              </a:spcBef>
            </a:pPr>
            <a:r>
              <a:rPr lang="en-CA"/>
              <a:t>         * Open houses, Fundraising</a:t>
            </a:r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the general list from CMHC to have on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ente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0005"/>
            <a:ext cx="6858000" cy="1908663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54570"/>
            <a:ext cx="6858000" cy="7181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317" y="4299680"/>
            <a:ext cx="3253367" cy="33519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E80F1F-D751-C82F-DC6F-B1F4F45D5FB8}"/>
              </a:ext>
            </a:extLst>
          </p:cNvPr>
          <p:cNvCxnSpPr>
            <a:cxnSpLocks/>
          </p:cNvCxnSpPr>
          <p:nvPr userDrawn="1"/>
        </p:nvCxnSpPr>
        <p:spPr>
          <a:xfrm>
            <a:off x="1143000" y="1820004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1D89B-689E-CCFB-F234-64F0286540BD}"/>
              </a:ext>
            </a:extLst>
          </p:cNvPr>
          <p:cNvCxnSpPr>
            <a:cxnSpLocks/>
          </p:cNvCxnSpPr>
          <p:nvPr userDrawn="1"/>
        </p:nvCxnSpPr>
        <p:spPr>
          <a:xfrm>
            <a:off x="1143000" y="495850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33E73B-860A-E488-5DFD-710792DF4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77" y="767019"/>
            <a:ext cx="1847447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5FB-22A8-708E-B99F-58CCDF10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0A574A-8ADA-D30F-2722-E68B7CD9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55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4837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28051"/>
            <a:ext cx="6858000" cy="13093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3"/>
            <a:ext cx="9144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210CA-60DF-4D51-5E36-61829053CF12}"/>
              </a:ext>
            </a:extLst>
          </p:cNvPr>
          <p:cNvGrpSpPr/>
          <p:nvPr userDrawn="1"/>
        </p:nvGrpSpPr>
        <p:grpSpPr>
          <a:xfrm>
            <a:off x="1143000" y="201683"/>
            <a:ext cx="6858000" cy="654755"/>
            <a:chOff x="1524000" y="201680"/>
            <a:chExt cx="9144000" cy="6547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B0DB72-EBC8-D427-D21F-6A15D7BBB6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60472-8CE1-5885-FD39-52242BE7B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5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16C-A020-49E5-AA52-CAA36D9E3E1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DA0F-B682-4CCF-AD28-50F1C48C4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B5C1A-8652-F2C4-BFFF-643AD1C7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687D-35E2-5E56-4452-A30495D8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1AB0D-98AF-2452-EED6-91F42E34B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35000"/>
          </a:blip>
          <a:srcRect t="23107" b="8543"/>
          <a:stretch/>
        </p:blipFill>
        <p:spPr>
          <a:xfrm>
            <a:off x="5031119" y="-1"/>
            <a:ext cx="42307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3990" r:id="rId2"/>
    <p:sldLayoutId id="2147484018" r:id="rId3"/>
    <p:sldLayoutId id="214748401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82F9-9C4A-4B6C-19E9-FEF3E3DFC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50834"/>
            <a:ext cx="6858000" cy="2368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  <a:latin typeface="DM Serif Text"/>
              </a:rPr>
              <a:t>Housing NB</a:t>
            </a:r>
            <a:br>
              <a:rPr lang="en-US"/>
            </a:br>
            <a:r>
              <a:rPr lang="en-US">
                <a:solidFill>
                  <a:schemeClr val="bg2"/>
                </a:solidFill>
                <a:latin typeface="DM Serif Text"/>
              </a:rPr>
              <a:t>Partnering with </a:t>
            </a:r>
            <a:br>
              <a:rPr lang="en-US"/>
            </a:br>
            <a:r>
              <a:rPr lang="en-US">
                <a:solidFill>
                  <a:schemeClr val="bg2"/>
                </a:solidFill>
                <a:latin typeface="DM Serif Text"/>
              </a:rPr>
              <a:t>Non-Profits &amp; Co-ops</a:t>
            </a:r>
          </a:p>
        </p:txBody>
      </p:sp>
    </p:spTree>
    <p:extLst>
      <p:ext uri="{BB962C8B-B14F-4D97-AF65-F5344CB8AC3E}">
        <p14:creationId xmlns:p14="http://schemas.microsoft.com/office/powerpoint/2010/main" val="425570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6C0-5B0A-DDD1-6939-CCB2FF14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  <a:latin typeface="DM Serif Text"/>
              </a:rPr>
              <a:t>Do you have any questions?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4" name="Content Placeholder 3" descr="The Art of Asking Questions">
            <a:extLst>
              <a:ext uri="{FF2B5EF4-FFF2-40B4-BE49-F238E27FC236}">
                <a16:creationId xmlns:a16="http://schemas.microsoft.com/office/drawing/2014/main" id="{65F9CC42-B087-3AC2-C4FE-C618D570B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714" y="2283796"/>
            <a:ext cx="5100461" cy="2969330"/>
          </a:xfrm>
        </p:spPr>
      </p:pic>
    </p:spTree>
    <p:extLst>
      <p:ext uri="{BB962C8B-B14F-4D97-AF65-F5344CB8AC3E}">
        <p14:creationId xmlns:p14="http://schemas.microsoft.com/office/powerpoint/2010/main" val="197866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EC7B-9189-8D0F-6459-AEBAE1D4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Extension of the Operating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925D-CB84-7B57-BC7E-D13D52ACD4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Access to technical services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Access to funding for repairs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Advocacy and liaison with other funders and other governmental departments.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Guidance to help maintain the project viable and affordable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Exemption of the Provincial portion of the Property Taxes, without yearly renewal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455D-E910-5230-E673-BC7E7D67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>
                <a:solidFill>
                  <a:schemeClr val="bg2"/>
                </a:solidFill>
              </a:rPr>
              <a:t>Provincial </a:t>
            </a:r>
            <a:r>
              <a:rPr lang="en-CA" altLang="en-US">
                <a:solidFill>
                  <a:schemeClr val="bg2"/>
                </a:solidFill>
              </a:rPr>
              <a:t>Property</a:t>
            </a:r>
            <a:r>
              <a:rPr lang="fr-CA" altLang="en-US">
                <a:solidFill>
                  <a:schemeClr val="bg2"/>
                </a:solidFill>
              </a:rPr>
              <a:t> </a:t>
            </a:r>
            <a:r>
              <a:rPr lang="fr-CA" altLang="en-US" err="1">
                <a:solidFill>
                  <a:schemeClr val="bg2"/>
                </a:solidFill>
              </a:rPr>
              <a:t>Tax</a:t>
            </a:r>
            <a:r>
              <a:rPr lang="fr-CA" altLang="en-US">
                <a:solidFill>
                  <a:schemeClr val="bg2"/>
                </a:solidFill>
              </a:rPr>
              <a:t> Exemption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BBB4-561C-0C57-4F75-FEC84E83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825624"/>
            <a:ext cx="8534399" cy="4667248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 algn="ctr">
              <a:buNone/>
              <a:defRPr/>
            </a:pPr>
            <a:r>
              <a:rPr lang="en-CA" sz="2800" b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CA" sz="2800" b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$4,98 M in 2024</a:t>
            </a:r>
          </a:p>
          <a:p>
            <a:pPr lvl="1">
              <a:buFontTx/>
              <a:buNone/>
              <a:defRPr/>
            </a:pPr>
            <a:r>
              <a:rPr lang="en-CA" sz="2400" b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Non-Profit and Co-op Housing projects have the option to continue benefiting from the exemption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Confirmation of non-profit status</a:t>
            </a:r>
          </a:p>
          <a:p>
            <a:pPr lvl="1">
              <a:lnSpc>
                <a:spcPct val="160000"/>
              </a:lnSpc>
              <a:defRPr/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Annual audited financial statements </a:t>
            </a:r>
            <a:endParaRPr lang="en-CA" sz="240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Attestation of affordable rents being charged (either income testing or remaining below median market rent of the area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Dissolution clause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Yearly renewal necessary unless under an operating agreement or extension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9568-646C-7239-B22A-F36D8DC2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817"/>
            <a:ext cx="7886700" cy="1325563"/>
          </a:xfrm>
        </p:spPr>
        <p:txBody>
          <a:bodyPr/>
          <a:lstStyle/>
          <a:p>
            <a:pPr algn="ctr"/>
            <a:r>
              <a:rPr lang="en-US" altLang="en-US" sz="3600">
                <a:solidFill>
                  <a:schemeClr val="bg2"/>
                </a:solidFill>
              </a:rPr>
              <a:t>Annual Reporting Requirements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9334-F1A1-5EC5-E07F-B63680D4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72" y="1499606"/>
            <a:ext cx="8673760" cy="4923628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Budget to be provided annually 4 months prior to budget year beginning.</a:t>
            </a:r>
            <a:endParaRPr lang="en-US" sz="20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Annual financial statements within 4 months of the end of each fiscal year. </a:t>
            </a:r>
            <a:endParaRPr lang="en-US" sz="20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Tenant profiles</a:t>
            </a:r>
            <a:endParaRPr lang="en-US" altLang="en-US" sz="20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Annual Project Data Report </a:t>
            </a:r>
            <a:endParaRPr lang="en-US" altLang="en-US" sz="20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Annual Return</a:t>
            </a:r>
            <a:endParaRPr lang="en-US" altLang="en-US" sz="20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Any forms / information requested by the province for statistical purposes. </a:t>
            </a:r>
            <a:endParaRPr lang="en-US" altLang="en-US" sz="20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0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5850-5234-08D5-D9EF-C5D1B048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Best Practices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9EA8B-194F-428D-2D49-FE4EC113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04" y="1278549"/>
            <a:ext cx="8765930" cy="5220798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chemeClr val="bg2"/>
                </a:solidFill>
              </a:rPr>
              <a:t>Keep Financial Reporting and Budgets up-to-date and follow Replacement Reserve guidelines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chemeClr val="bg2"/>
                </a:solidFill>
              </a:rPr>
              <a:t>Follow Tenant and Landlord Relations Office rules and guidelines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chemeClr val="bg2"/>
                </a:solidFill>
              </a:rPr>
              <a:t>Ask for proof of income for all new tenants (include these financial requirements in your lease agreement)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chemeClr val="bg2"/>
                </a:solidFill>
              </a:rPr>
              <a:t>Can you do more for vulnerable tenants?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chemeClr val="bg2"/>
                </a:solidFill>
              </a:rPr>
              <a:t>Board Renewal and social engagement </a:t>
            </a:r>
          </a:p>
          <a:p>
            <a:pPr>
              <a:lnSpc>
                <a:spcPct val="150000"/>
              </a:lnSpc>
            </a:pPr>
            <a:r>
              <a:rPr lang="en-US" altLang="en-US" sz="2400" b="1">
                <a:solidFill>
                  <a:schemeClr val="bg2"/>
                </a:solidFill>
              </a:rPr>
              <a:t>Unsure of what to do? – talk to your regional Program Officer. They can help!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9568-646C-7239-B22A-F36D8DC2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Replacement Reserve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9334-F1A1-5EC5-E07F-B63680D4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5" y="1398301"/>
            <a:ext cx="8645770" cy="4895711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0">
              <a:lnSpc>
                <a:spcPct val="80000"/>
              </a:lnSpc>
              <a:buNone/>
            </a:pPr>
            <a:endParaRPr lang="en-US" altLang="en-US" sz="24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Annual amount and maximum allowance stated in Operating Agreement or set by Housing NB. </a:t>
            </a:r>
            <a:endParaRPr lang="en-US" alt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>
              <a:lnSpc>
                <a:spcPct val="80000"/>
              </a:lnSpc>
            </a:pPr>
            <a:endParaRPr lang="en-US" alt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 discussion with your Housing NB portfolio officer can help best determine how to use the replacement reserve and when to access outside funding.</a:t>
            </a:r>
          </a:p>
          <a:p>
            <a:pPr lvl="1">
              <a:lnSpc>
                <a:spcPct val="80000"/>
              </a:lnSpc>
            </a:pPr>
            <a:endParaRPr lang="en-US" alt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To be maintained in a separate interest-bearing bank account and/or invested in instruments insured by Canada Deposit Insurance Corporation (CDIC)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24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Standard List of eligible items </a:t>
            </a:r>
            <a:r>
              <a:rPr lang="en-US" altLang="en-US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(includes: major building components, major building services, basic facilities, safety features, other major facilities, equipment  &amp; features, regulated changes) 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24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endParaRPr lang="en-US" altLang="en-US" sz="20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5658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9552-7E3D-1A37-9F4C-B6C54B16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>
                <a:solidFill>
                  <a:schemeClr val="bg2"/>
                </a:solidFill>
              </a:rPr>
              <a:t>How to develop a Replacement Reserve Plan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E102-345A-9B7C-FB2C-3914BA9B8CE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altLang="en-US" sz="2400">
                <a:solidFill>
                  <a:schemeClr val="bg2"/>
                </a:solidFill>
              </a:rPr>
              <a:t>Make a list/inventory of your building components</a:t>
            </a:r>
          </a:p>
          <a:p>
            <a:pPr>
              <a:lnSpc>
                <a:spcPct val="150000"/>
              </a:lnSpc>
            </a:pPr>
            <a:r>
              <a:rPr lang="en-CA" altLang="en-US" sz="2400">
                <a:solidFill>
                  <a:schemeClr val="bg2"/>
                </a:solidFill>
              </a:rPr>
              <a:t>Group them by area</a:t>
            </a:r>
          </a:p>
          <a:p>
            <a:pPr>
              <a:lnSpc>
                <a:spcPct val="150000"/>
              </a:lnSpc>
            </a:pPr>
            <a:r>
              <a:rPr lang="en-CA" altLang="en-US" sz="2400">
                <a:solidFill>
                  <a:schemeClr val="bg2"/>
                </a:solidFill>
              </a:rPr>
              <a:t>Inspection and assessment</a:t>
            </a:r>
          </a:p>
          <a:p>
            <a:pPr>
              <a:lnSpc>
                <a:spcPct val="150000"/>
              </a:lnSpc>
            </a:pPr>
            <a:r>
              <a:rPr lang="en-CA" altLang="en-US" sz="2400">
                <a:solidFill>
                  <a:schemeClr val="bg2"/>
                </a:solidFill>
              </a:rPr>
              <a:t>Cost Estimates</a:t>
            </a:r>
          </a:p>
          <a:p>
            <a:pPr>
              <a:lnSpc>
                <a:spcPct val="150000"/>
              </a:lnSpc>
            </a:pPr>
            <a:r>
              <a:rPr lang="en-CA" altLang="en-US" sz="2400">
                <a:solidFill>
                  <a:schemeClr val="bg2"/>
                </a:solidFill>
              </a:rPr>
              <a:t>Prioritize and review</a:t>
            </a:r>
          </a:p>
          <a:p>
            <a:pPr>
              <a:lnSpc>
                <a:spcPct val="150000"/>
              </a:lnSpc>
            </a:pPr>
            <a:r>
              <a:rPr lang="en-CA" altLang="en-US" sz="2400">
                <a:solidFill>
                  <a:schemeClr val="bg2"/>
                </a:solidFill>
              </a:rPr>
              <a:t>Schedule</a:t>
            </a:r>
            <a:endParaRPr lang="en-US" altLang="en-US" sz="2400">
              <a:solidFill>
                <a:schemeClr val="bg2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AEBA-4EE1-E62B-8B20-4573CA41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DM Serif Text"/>
              </a:rPr>
              <a:t>Building Maintenance 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AEED-EE44-B172-A472-738E4328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4292"/>
            <a:ext cx="7886700" cy="3984449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CA" sz="26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Yearly</a:t>
            </a: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inspection of the building and units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 Conserve energy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 Classify degree of emergency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 Modernization, replacement, improvements, recycling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Extend useful life of capital items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CA" sz="240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Emergency and evacuation plans</a:t>
            </a:r>
            <a:endParaRPr lang="en-US" sz="240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endParaRPr lang="en-US" sz="28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783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4BC9-02AA-3BA2-080D-B9CD5240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z="3600">
                <a:solidFill>
                  <a:schemeClr val="bg2"/>
                </a:solidFill>
              </a:rPr>
              <a:t>When to Call Us?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BC32-085A-C512-5B7E-9A47A632A51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Income testing initiatives, info on low-end of market rents, and the current Housing Income Limits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Board of director issues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Tenant and safety issues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Renovations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New Construction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11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D9F502950164A88241C465C45D484" ma:contentTypeVersion="6" ma:contentTypeDescription="Create a new document." ma:contentTypeScope="" ma:versionID="3817e6317b91d2bea04a07232a76fcee">
  <xsd:schema xmlns:xsd="http://www.w3.org/2001/XMLSchema" xmlns:xs="http://www.w3.org/2001/XMLSchema" xmlns:p="http://schemas.microsoft.com/office/2006/metadata/properties" xmlns:ns2="2c632318-2e38-423f-a505-5b7ced851539" xmlns:ns3="fa67aecb-c1fe-4fae-81e7-df1582a48e62" targetNamespace="http://schemas.microsoft.com/office/2006/metadata/properties" ma:root="true" ma:fieldsID="23dd1ebdb7fda4ffc3d17d4e63a8ea00" ns2:_="" ns3:_="">
    <xsd:import namespace="2c632318-2e38-423f-a505-5b7ced851539"/>
    <xsd:import namespace="fa67aecb-c1fe-4fae-81e7-df1582a48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2318-2e38-423f-a505-5b7ced851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7aecb-c1fe-4fae-81e7-df1582a48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591C6-72BF-4515-9590-E33BE89ABDD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c632318-2e38-423f-a505-5b7ced851539"/>
    <ds:schemaRef ds:uri="http://schemas.microsoft.com/office/2006/documentManagement/types"/>
    <ds:schemaRef ds:uri="http://schemas.microsoft.com/office/2006/metadata/properties"/>
    <ds:schemaRef ds:uri="fa67aecb-c1fe-4fae-81e7-df1582a48e6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3EC97D1-16DB-44A1-B519-13E8978BA8AA}">
  <ds:schemaRefs>
    <ds:schemaRef ds:uri="2c632318-2e38-423f-a505-5b7ced851539"/>
    <ds:schemaRef ds:uri="fa67aecb-c1fe-4fae-81e7-df1582a48e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A49510-4239-4DBB-ABC1-2CACB3BF9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On-screen Show (4:3)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DM Serif Text</vt:lpstr>
      <vt:lpstr>Monotype Sorts</vt:lpstr>
      <vt:lpstr>Open Sans</vt:lpstr>
      <vt:lpstr>Title Slides</vt:lpstr>
      <vt:lpstr>Housing NB Partnering with  Non-Profits &amp; Co-ops</vt:lpstr>
      <vt:lpstr>Extension of the Operating agreement</vt:lpstr>
      <vt:lpstr>Provincial Property Tax Exemption</vt:lpstr>
      <vt:lpstr>Annual Reporting Requirements</vt:lpstr>
      <vt:lpstr>Best Practices </vt:lpstr>
      <vt:lpstr>Replacement Reserve Fund</vt:lpstr>
      <vt:lpstr>How to develop a Replacement Reserve Plan</vt:lpstr>
      <vt:lpstr>Building Maintenance  </vt:lpstr>
      <vt:lpstr>When to Call Us?</vt:lpstr>
      <vt:lpstr>Do you have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Non-Profit &amp; Co-op Portfolio</dc:title>
  <dc:creator>Richards, Elizabeth (HNB)</dc:creator>
  <cp:lastModifiedBy>Peter Corbyn</cp:lastModifiedBy>
  <cp:revision>2</cp:revision>
  <dcterms:created xsi:type="dcterms:W3CDTF">2024-04-23T13:08:17Z</dcterms:created>
  <dcterms:modified xsi:type="dcterms:W3CDTF">2024-05-22T21:57:30Z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0x010100BDFD9F502950164A88241C465C45D484</vt:lpwstr>
  </property>
</Properties>
</file>