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5"/>
    <p:sldMasterId id="2147483709" r:id="rId6"/>
    <p:sldMasterId id="2147483741" r:id="rId7"/>
    <p:sldMasterId id="2147483766" r:id="rId8"/>
  </p:sldMasterIdLst>
  <p:notesMasterIdLst>
    <p:notesMasterId r:id="rId41"/>
  </p:notesMasterIdLst>
  <p:sldIdLst>
    <p:sldId id="256" r:id="rId9"/>
    <p:sldId id="442" r:id="rId10"/>
    <p:sldId id="258" r:id="rId11"/>
    <p:sldId id="259" r:id="rId12"/>
    <p:sldId id="439" r:id="rId13"/>
    <p:sldId id="437" r:id="rId14"/>
    <p:sldId id="257" r:id="rId15"/>
    <p:sldId id="376" r:id="rId16"/>
    <p:sldId id="381" r:id="rId17"/>
    <p:sldId id="378" r:id="rId18"/>
    <p:sldId id="432" r:id="rId19"/>
    <p:sldId id="414" r:id="rId20"/>
    <p:sldId id="433" r:id="rId21"/>
    <p:sldId id="413" r:id="rId22"/>
    <p:sldId id="379" r:id="rId23"/>
    <p:sldId id="436" r:id="rId24"/>
    <p:sldId id="315" r:id="rId25"/>
    <p:sldId id="415" r:id="rId26"/>
    <p:sldId id="312" r:id="rId27"/>
    <p:sldId id="416" r:id="rId28"/>
    <p:sldId id="425" r:id="rId29"/>
    <p:sldId id="316" r:id="rId30"/>
    <p:sldId id="268" r:id="rId31"/>
    <p:sldId id="402" r:id="rId32"/>
    <p:sldId id="371" r:id="rId33"/>
    <p:sldId id="426" r:id="rId34"/>
    <p:sldId id="428" r:id="rId35"/>
    <p:sldId id="434" r:id="rId36"/>
    <p:sldId id="435" r:id="rId37"/>
    <p:sldId id="430" r:id="rId38"/>
    <p:sldId id="444" r:id="rId39"/>
    <p:sldId id="27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0" autoAdjust="0"/>
    <p:restoredTop sz="81076" autoAdjust="0"/>
  </p:normalViewPr>
  <p:slideViewPr>
    <p:cSldViewPr snapToGrid="0">
      <p:cViewPr varScale="1">
        <p:scale>
          <a:sx n="89" d="100"/>
          <a:sy n="89" d="100"/>
        </p:scale>
        <p:origin x="461" y="72"/>
      </p:cViewPr>
      <p:guideLst/>
    </p:cSldViewPr>
  </p:slideViewPr>
  <p:notesTextViewPr>
    <p:cViewPr>
      <p:scale>
        <a:sx n="1" d="1"/>
        <a:sy n="1" d="1"/>
      </p:scale>
      <p:origin x="0" y="0"/>
    </p:cViewPr>
  </p:notesTextViewPr>
  <p:sorterViewPr>
    <p:cViewPr>
      <p:scale>
        <a:sx n="100" d="100"/>
        <a:sy n="100" d="100"/>
      </p:scale>
      <p:origin x="0" y="-2004"/>
    </p:cViewPr>
  </p:sorterViewPr>
  <p:notesViewPr>
    <p:cSldViewPr snapToGrid="0">
      <p:cViewPr varScale="1">
        <p:scale>
          <a:sx n="55" d="100"/>
          <a:sy n="55" d="100"/>
        </p:scale>
        <p:origin x="202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D87012-BEEA-42E4-BF59-591D67FA9D2D}" type="datetimeFigureOut">
              <a:rPr lang="en-CA" smtClean="0"/>
              <a:t>21-May-2024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E5118-917B-4883-BA66-64E8F5F0DCC7}" type="slidenum">
              <a:rPr lang="en-CA" smtClean="0"/>
              <a:t>‹#›</a:t>
            </a:fld>
            <a:endParaRPr lang="en-CA"/>
          </a:p>
        </p:txBody>
      </p:sp>
    </p:spTree>
    <p:extLst>
      <p:ext uri="{BB962C8B-B14F-4D97-AF65-F5344CB8AC3E}">
        <p14:creationId xmlns:p14="http://schemas.microsoft.com/office/powerpoint/2010/main" val="304555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 Industrial)</a:t>
            </a:r>
            <a:endParaRPr lang="en-US"/>
          </a:p>
          <a:p>
            <a:endParaRPr lang="en-US"/>
          </a:p>
          <a:p>
            <a:r>
              <a:rPr lang="en-US"/>
              <a:t>Energy Efficiency is  WIN </a:t>
            </a:r>
            <a:r>
              <a:rPr lang="en-US" err="1"/>
              <a:t>WIN</a:t>
            </a:r>
            <a:r>
              <a:rPr lang="en-US"/>
              <a:t> </a:t>
            </a:r>
            <a:r>
              <a:rPr lang="en-US" err="1"/>
              <a:t>WIN</a:t>
            </a:r>
            <a:r>
              <a:rPr lang="en-US"/>
              <a:t> for New Brunswickers, the Environment, and our Economy</a:t>
            </a:r>
            <a:endParaRPr lang="en-CA">
              <a:cs typeface="Calibri"/>
            </a:endParaRPr>
          </a:p>
        </p:txBody>
      </p:sp>
      <p:sp>
        <p:nvSpPr>
          <p:cNvPr id="4" name="Slide Number Placeholder 3"/>
          <p:cNvSpPr>
            <a:spLocks noGrp="1"/>
          </p:cNvSpPr>
          <p:nvPr>
            <p:ph type="sldNum" sz="quarter" idx="5"/>
          </p:nvPr>
        </p:nvSpPr>
        <p:spPr/>
        <p:txBody>
          <a:bodyPr/>
          <a:lstStyle/>
          <a:p>
            <a:fld id="{2A2E5118-917B-4883-BA66-64E8F5F0DCC7}" type="slidenum">
              <a:rPr lang="en-CA" smtClean="0"/>
              <a:t>11</a:t>
            </a:fld>
            <a:endParaRPr lang="en-CA"/>
          </a:p>
        </p:txBody>
      </p:sp>
    </p:spTree>
    <p:extLst>
      <p:ext uri="{BB962C8B-B14F-4D97-AF65-F5344CB8AC3E}">
        <p14:creationId xmlns:p14="http://schemas.microsoft.com/office/powerpoint/2010/main" val="3729218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latin typeface="Montserrat"/>
              </a:rPr>
              <a:t>(Speaker – Industrial)</a:t>
            </a:r>
          </a:p>
          <a:p>
            <a:endParaRPr lang="en-US">
              <a:solidFill>
                <a:srgbClr val="333333"/>
              </a:solidFill>
              <a:latin typeface="Montserrat"/>
            </a:endParaRPr>
          </a:p>
          <a:p>
            <a:r>
              <a:rPr lang="en-US" b="0" i="0">
                <a:solidFill>
                  <a:srgbClr val="333333"/>
                </a:solidFill>
                <a:effectLst/>
                <a:latin typeface="Montserrat"/>
              </a:rPr>
              <a:t>Energy management is more important than ever before as we transition to a low carbon economy. That means energy efficiency is the most important tool to minimize environmental impact while maximizing productivity and profit.</a:t>
            </a:r>
            <a:endParaRPr lang="en-US">
              <a:latin typeface="Calibri"/>
              <a:cs typeface="Calibri"/>
            </a:endParaRPr>
          </a:p>
          <a:p>
            <a:endParaRPr lang="en-US"/>
          </a:p>
          <a:p>
            <a:r>
              <a:rPr lang="en-US"/>
              <a:t>Benefits of Energy Efficiency measures</a:t>
            </a:r>
            <a:endParaRPr lang="en-US">
              <a:cs typeface="Calibri"/>
            </a:endParaRPr>
          </a:p>
          <a:p>
            <a:pPr marL="457200" indent="-457200">
              <a:lnSpc>
                <a:spcPct val="120000"/>
              </a:lnSpc>
              <a:buClr>
                <a:srgbClr val="0070C0"/>
              </a:buClr>
              <a:buSzPct val="119000"/>
              <a:buFont typeface="Wingdings" panose="05000000000000000000" pitchFamily="2" charset="2"/>
              <a:buChar char="ü"/>
            </a:pPr>
            <a:r>
              <a:rPr lang="en-US">
                <a:solidFill>
                  <a:schemeClr val="tx1">
                    <a:lumMod val="65000"/>
                    <a:lumOff val="35000"/>
                  </a:schemeClr>
                </a:solidFill>
              </a:rPr>
              <a:t>Financial savings</a:t>
            </a:r>
            <a:endParaRPr lang="en-US">
              <a:solidFill>
                <a:schemeClr val="tx1">
                  <a:lumMod val="65000"/>
                  <a:lumOff val="35000"/>
                </a:schemeClr>
              </a:solidFill>
              <a:cs typeface="Calibri"/>
            </a:endParaRPr>
          </a:p>
          <a:p>
            <a:pPr marL="457200" indent="-457200">
              <a:lnSpc>
                <a:spcPct val="120000"/>
              </a:lnSpc>
              <a:buClr>
                <a:srgbClr val="0070C0"/>
              </a:buClr>
              <a:buSzPct val="119000"/>
              <a:buFont typeface="Wingdings" panose="05000000000000000000" pitchFamily="2" charset="2"/>
              <a:buChar char="ü"/>
            </a:pPr>
            <a:r>
              <a:rPr lang="en-US">
                <a:solidFill>
                  <a:schemeClr val="tx1">
                    <a:lumMod val="65000"/>
                    <a:lumOff val="35000"/>
                  </a:schemeClr>
                </a:solidFill>
              </a:rPr>
              <a:t>Improves comfort</a:t>
            </a:r>
            <a:endParaRPr lang="en-US">
              <a:solidFill>
                <a:schemeClr val="tx1">
                  <a:lumMod val="65000"/>
                  <a:lumOff val="35000"/>
                </a:schemeClr>
              </a:solidFill>
              <a:cs typeface="Calibri"/>
            </a:endParaRPr>
          </a:p>
          <a:p>
            <a:pPr marL="457200" indent="-457200">
              <a:lnSpc>
                <a:spcPct val="120000"/>
              </a:lnSpc>
              <a:buClr>
                <a:srgbClr val="0070C0"/>
              </a:buClr>
              <a:buSzPct val="119000"/>
              <a:buFont typeface="Wingdings" panose="05000000000000000000" pitchFamily="2" charset="2"/>
              <a:buChar char="ü"/>
            </a:pPr>
            <a:r>
              <a:rPr lang="en-US">
                <a:solidFill>
                  <a:schemeClr val="tx1">
                    <a:lumMod val="65000"/>
                    <a:lumOff val="35000"/>
                  </a:schemeClr>
                </a:solidFill>
              </a:rPr>
              <a:t>Increases productivity</a:t>
            </a:r>
            <a:endParaRPr lang="en-US">
              <a:solidFill>
                <a:schemeClr val="tx1">
                  <a:lumMod val="65000"/>
                  <a:lumOff val="35000"/>
                </a:schemeClr>
              </a:solidFill>
              <a:cs typeface="Calibri"/>
            </a:endParaRPr>
          </a:p>
          <a:p>
            <a:pPr marL="457200" indent="-457200">
              <a:lnSpc>
                <a:spcPct val="120000"/>
              </a:lnSpc>
              <a:buClr>
                <a:srgbClr val="0070C0"/>
              </a:buClr>
              <a:buSzPct val="119000"/>
              <a:buFont typeface="Wingdings" panose="05000000000000000000" pitchFamily="2" charset="2"/>
              <a:buChar char="ü"/>
            </a:pPr>
            <a:r>
              <a:rPr lang="en-US"/>
              <a:t>Stimulates the economy </a:t>
            </a:r>
            <a:endParaRPr lang="en-US">
              <a:cs typeface="Calibri"/>
            </a:endParaRPr>
          </a:p>
          <a:p>
            <a:pPr marL="457200" indent="-457200">
              <a:lnSpc>
                <a:spcPct val="120000"/>
              </a:lnSpc>
              <a:buClr>
                <a:srgbClr val="0070C0"/>
              </a:buClr>
              <a:buSzPct val="119000"/>
              <a:buFont typeface="Wingdings" panose="05000000000000000000" pitchFamily="2" charset="2"/>
              <a:buChar char="ü"/>
            </a:pPr>
            <a:r>
              <a:rPr lang="en-US">
                <a:solidFill>
                  <a:schemeClr val="tx1">
                    <a:lumMod val="65000"/>
                    <a:lumOff val="35000"/>
                  </a:schemeClr>
                </a:solidFill>
              </a:rPr>
              <a:t>Create jobs</a:t>
            </a:r>
            <a:endParaRPr lang="en-US">
              <a:solidFill>
                <a:schemeClr val="tx1">
                  <a:lumMod val="65000"/>
                  <a:lumOff val="35000"/>
                </a:schemeClr>
              </a:solidFill>
              <a:cs typeface="Calibri"/>
            </a:endParaRPr>
          </a:p>
          <a:p>
            <a:pPr marL="457200" indent="-457200">
              <a:lnSpc>
                <a:spcPct val="120000"/>
              </a:lnSpc>
              <a:buClr>
                <a:srgbClr val="0070C0"/>
              </a:buClr>
              <a:buSzPct val="119000"/>
              <a:buFont typeface="Wingdings" panose="05000000000000000000" pitchFamily="2" charset="2"/>
              <a:buChar char="ü"/>
            </a:pPr>
            <a:r>
              <a:rPr lang="en-US">
                <a:solidFill>
                  <a:schemeClr val="tx1">
                    <a:lumMod val="65000"/>
                    <a:lumOff val="35000"/>
                  </a:schemeClr>
                </a:solidFill>
              </a:rPr>
              <a:t>Lessons our impact on the Environment</a:t>
            </a:r>
            <a:endParaRPr lang="en-US">
              <a:solidFill>
                <a:schemeClr val="tx1">
                  <a:lumMod val="65000"/>
                  <a:lumOff val="35000"/>
                </a:schemeClr>
              </a:solidFill>
              <a:cs typeface="Calibri"/>
            </a:endParaRPr>
          </a:p>
          <a:p>
            <a:pPr marL="457200" indent="-457200">
              <a:lnSpc>
                <a:spcPct val="120000"/>
              </a:lnSpc>
              <a:buClr>
                <a:srgbClr val="0070C0"/>
              </a:buClr>
              <a:buSzPct val="119000"/>
              <a:buFont typeface="Wingdings" panose="05000000000000000000" pitchFamily="2" charset="2"/>
              <a:buChar char="ü"/>
            </a:pPr>
            <a:r>
              <a:rPr lang="en-US">
                <a:solidFill>
                  <a:schemeClr val="tx1">
                    <a:lumMod val="65000"/>
                    <a:lumOff val="35000"/>
                  </a:schemeClr>
                </a:solidFill>
              </a:rPr>
              <a:t>Reduces Greenhouse Gas Emissions</a:t>
            </a:r>
            <a:endParaRPr lang="en-US">
              <a:solidFill>
                <a:schemeClr val="tx1">
                  <a:lumMod val="65000"/>
                  <a:lumOff val="35000"/>
                </a:schemeClr>
              </a:solidFill>
              <a:cs typeface="Calibri"/>
            </a:endParaRPr>
          </a:p>
          <a:p>
            <a:pPr marL="457200" indent="-457200">
              <a:lnSpc>
                <a:spcPct val="120000"/>
              </a:lnSpc>
              <a:buClr>
                <a:srgbClr val="0070C0"/>
              </a:buClr>
              <a:buSzPct val="119000"/>
              <a:buFont typeface="Wingdings" panose="05000000000000000000" pitchFamily="2" charset="2"/>
              <a:buChar char="ü"/>
            </a:pPr>
            <a:r>
              <a:rPr lang="en-US">
                <a:solidFill>
                  <a:schemeClr val="tx1">
                    <a:lumMod val="65000"/>
                    <a:lumOff val="35000"/>
                  </a:schemeClr>
                </a:solidFill>
              </a:rPr>
              <a:t>Defers the need to build new generation</a:t>
            </a:r>
            <a:endParaRPr lang="en-US">
              <a:solidFill>
                <a:schemeClr val="tx1">
                  <a:lumMod val="65000"/>
                  <a:lumOff val="35000"/>
                </a:schemeClr>
              </a:solidFill>
              <a:cs typeface="Calibri"/>
            </a:endParaRPr>
          </a:p>
          <a:p>
            <a:endParaRPr lang="en-CA"/>
          </a:p>
        </p:txBody>
      </p:sp>
      <p:sp>
        <p:nvSpPr>
          <p:cNvPr id="4" name="Slide Number Placeholder 3"/>
          <p:cNvSpPr>
            <a:spLocks noGrp="1"/>
          </p:cNvSpPr>
          <p:nvPr>
            <p:ph type="sldNum" sz="quarter" idx="5"/>
          </p:nvPr>
        </p:nvSpPr>
        <p:spPr/>
        <p:txBody>
          <a:bodyPr/>
          <a:lstStyle/>
          <a:p>
            <a:fld id="{2A2E5118-917B-4883-BA66-64E8F5F0DCC7}" type="slidenum">
              <a:rPr lang="en-CA" smtClean="0"/>
              <a:t>13</a:t>
            </a:fld>
            <a:endParaRPr lang="en-CA"/>
          </a:p>
        </p:txBody>
      </p:sp>
    </p:spTree>
    <p:extLst>
      <p:ext uri="{BB962C8B-B14F-4D97-AF65-F5344CB8AC3E}">
        <p14:creationId xmlns:p14="http://schemas.microsoft.com/office/powerpoint/2010/main" val="2558809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(Speaker – New Construction)</a:t>
            </a:r>
            <a:endParaRPr lang="en-US"/>
          </a:p>
        </p:txBody>
      </p:sp>
      <p:sp>
        <p:nvSpPr>
          <p:cNvPr id="4" name="Slide Number Placeholder 3"/>
          <p:cNvSpPr>
            <a:spLocks noGrp="1"/>
          </p:cNvSpPr>
          <p:nvPr>
            <p:ph type="sldNum" sz="quarter" idx="5"/>
          </p:nvPr>
        </p:nvSpPr>
        <p:spPr/>
        <p:txBody>
          <a:bodyPr/>
          <a:lstStyle/>
          <a:p>
            <a:fld id="{2A2E5118-917B-4883-BA66-64E8F5F0DCC7}" type="slidenum">
              <a:rPr lang="en-CA" smtClean="0"/>
              <a:t>28</a:t>
            </a:fld>
            <a:endParaRPr lang="en-CA"/>
          </a:p>
        </p:txBody>
      </p:sp>
    </p:spTree>
    <p:extLst>
      <p:ext uri="{BB962C8B-B14F-4D97-AF65-F5344CB8AC3E}">
        <p14:creationId xmlns:p14="http://schemas.microsoft.com/office/powerpoint/2010/main" val="1451728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A2E5118-917B-4883-BA66-64E8F5F0DCC7}" type="slidenum">
              <a:rPr lang="en-CA" smtClean="0"/>
              <a:t>29</a:t>
            </a:fld>
            <a:endParaRPr lang="en-CA"/>
          </a:p>
        </p:txBody>
      </p:sp>
    </p:spTree>
    <p:extLst>
      <p:ext uri="{BB962C8B-B14F-4D97-AF65-F5344CB8AC3E}">
        <p14:creationId xmlns:p14="http://schemas.microsoft.com/office/powerpoint/2010/main" val="1146899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(Speaker – New Construction)</a:t>
            </a:r>
            <a:endParaRPr lang="en-CA"/>
          </a:p>
        </p:txBody>
      </p:sp>
      <p:sp>
        <p:nvSpPr>
          <p:cNvPr id="4" name="Slide Number Placeholder 3"/>
          <p:cNvSpPr>
            <a:spLocks noGrp="1"/>
          </p:cNvSpPr>
          <p:nvPr>
            <p:ph type="sldNum" sz="quarter" idx="5"/>
          </p:nvPr>
        </p:nvSpPr>
        <p:spPr/>
        <p:txBody>
          <a:bodyPr/>
          <a:lstStyle/>
          <a:p>
            <a:fld id="{2A2E5118-917B-4883-BA66-64E8F5F0DCC7}" type="slidenum">
              <a:rPr lang="en-CA" smtClean="0"/>
              <a:t>30</a:t>
            </a:fld>
            <a:endParaRPr lang="en-CA"/>
          </a:p>
        </p:txBody>
      </p:sp>
    </p:spTree>
    <p:extLst>
      <p:ext uri="{BB962C8B-B14F-4D97-AF65-F5344CB8AC3E}">
        <p14:creationId xmlns:p14="http://schemas.microsoft.com/office/powerpoint/2010/main" val="1591145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Master" Target="../slideMasters/slideMaster4.xml"/><Relationship Id="rId4" Type="http://schemas.openxmlformats.org/officeDocument/2006/relationships/image" Target="../media/image4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732342-41C9-3348-982E-7906ECEB3E4E}"/>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EADD2F5E-CBF0-184E-B601-06BF71D23D43}"/>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CDBFB597-9153-5741-9425-A927CDE2010D}"/>
              </a:ext>
            </a:extLst>
          </p:cNvPr>
          <p:cNvSpPr>
            <a:spLocks noGrp="1"/>
          </p:cNvSpPr>
          <p:nvPr>
            <p:ph type="body" sz="quarter" idx="10" hasCustomPrompt="1"/>
          </p:nvPr>
        </p:nvSpPr>
        <p:spPr>
          <a:xfrm>
            <a:off x="545522" y="1325499"/>
            <a:ext cx="8854787" cy="1094303"/>
          </a:xfrm>
          <a:prstGeom prst="rect">
            <a:avLst/>
          </a:prstGeom>
        </p:spPr>
        <p:txBody>
          <a:bodyPr/>
          <a:lstStyle>
            <a:lvl1pPr marL="0" indent="0">
              <a:buNone/>
              <a:defRPr sz="4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Title goes here</a:t>
            </a:r>
          </a:p>
        </p:txBody>
      </p:sp>
    </p:spTree>
    <p:extLst>
      <p:ext uri="{BB962C8B-B14F-4D97-AF65-F5344CB8AC3E}">
        <p14:creationId xmlns:p14="http://schemas.microsoft.com/office/powerpoint/2010/main" val="2337110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2A88A1-FE7E-4445-ACEA-47A1C03F5072}"/>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9CC732CB-A16C-A246-ABCF-902349106A6D}"/>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6D82718E-EFC0-554C-AE3E-3EAC88039470}"/>
              </a:ext>
            </a:extLst>
          </p:cNvPr>
          <p:cNvSpPr>
            <a:spLocks noGrp="1"/>
          </p:cNvSpPr>
          <p:nvPr>
            <p:ph type="body" sz="quarter" idx="10" hasCustomPrompt="1"/>
          </p:nvPr>
        </p:nvSpPr>
        <p:spPr>
          <a:xfrm>
            <a:off x="353535" y="2154525"/>
            <a:ext cx="6333381"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Sub point</a:t>
            </a:r>
          </a:p>
        </p:txBody>
      </p:sp>
      <p:sp>
        <p:nvSpPr>
          <p:cNvPr id="6" name="Text Placeholder 3">
            <a:extLst>
              <a:ext uri="{FF2B5EF4-FFF2-40B4-BE49-F238E27FC236}">
                <a16:creationId xmlns:a16="http://schemas.microsoft.com/office/drawing/2014/main" id="{E904C32C-26E9-5740-8626-F0BFE6786039}"/>
              </a:ext>
            </a:extLst>
          </p:cNvPr>
          <p:cNvSpPr>
            <a:spLocks noGrp="1"/>
          </p:cNvSpPr>
          <p:nvPr>
            <p:ph type="body" sz="quarter" idx="11" hasCustomPrompt="1"/>
          </p:nvPr>
        </p:nvSpPr>
        <p:spPr>
          <a:xfrm>
            <a:off x="353535" y="2671358"/>
            <a:ext cx="6333381" cy="2926359"/>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Use this if you have impactful sub points/statements you want to highlight</a:t>
            </a:r>
          </a:p>
        </p:txBody>
      </p:sp>
    </p:spTree>
    <p:extLst>
      <p:ext uri="{BB962C8B-B14F-4D97-AF65-F5344CB8AC3E}">
        <p14:creationId xmlns:p14="http://schemas.microsoft.com/office/powerpoint/2010/main" val="204523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91E442-9F98-FF44-AF1E-42CB7FA6F602}"/>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AD95597-A19B-464C-89F0-9E0AC6490E44}"/>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2A5D846A-A900-7F4E-AC97-4DC24C8DF249}"/>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6" name="Text Placeholder 3">
            <a:extLst>
              <a:ext uri="{FF2B5EF4-FFF2-40B4-BE49-F238E27FC236}">
                <a16:creationId xmlns:a16="http://schemas.microsoft.com/office/drawing/2014/main" id="{625F679F-EB39-DC40-A9C2-F540A2687927}"/>
              </a:ext>
            </a:extLst>
          </p:cNvPr>
          <p:cNvSpPr>
            <a:spLocks noGrp="1"/>
          </p:cNvSpPr>
          <p:nvPr>
            <p:ph type="body" sz="quarter" idx="11" hasCustomPrompt="1"/>
          </p:nvPr>
        </p:nvSpPr>
        <p:spPr>
          <a:xfrm>
            <a:off x="353536" y="3100868"/>
            <a:ext cx="5116831" cy="2687682"/>
          </a:xfrm>
          <a:prstGeom prst="rect">
            <a:avLst/>
          </a:prstGeom>
        </p:spPr>
        <p:txBody>
          <a:bodyPr/>
          <a:lstStyle>
            <a:lvl1pPr marL="285750" indent="-285750">
              <a:buClr>
                <a:schemeClr val="bg2"/>
              </a:buClr>
              <a:buFont typeface="Arial" panose="020B0604020202020204" pitchFamily="34" charset="0"/>
              <a:buChar char="•"/>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Bullet 1</a:t>
            </a:r>
          </a:p>
          <a:p>
            <a:pPr lvl="0"/>
            <a:r>
              <a:rPr lang="en-US"/>
              <a:t>Bullet 2</a:t>
            </a:r>
          </a:p>
          <a:p>
            <a:pPr lvl="0"/>
            <a:r>
              <a:rPr lang="en-US"/>
              <a:t>Bullet 3</a:t>
            </a:r>
          </a:p>
          <a:p>
            <a:pPr lvl="0"/>
            <a:endParaRPr lang="en-US"/>
          </a:p>
        </p:txBody>
      </p:sp>
    </p:spTree>
    <p:extLst>
      <p:ext uri="{BB962C8B-B14F-4D97-AF65-F5344CB8AC3E}">
        <p14:creationId xmlns:p14="http://schemas.microsoft.com/office/powerpoint/2010/main" val="1004155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9B31D-7363-6F4A-8C38-E83FCEB53277}"/>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844B027-BC0B-3446-BBBF-9EA66AD24A48}"/>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CB4EB22C-53F3-9C4C-A749-B8EE39E83A67}"/>
              </a:ext>
            </a:extLst>
          </p:cNvPr>
          <p:cNvSpPr>
            <a:spLocks noGrp="1"/>
          </p:cNvSpPr>
          <p:nvPr>
            <p:ph type="body" sz="quarter" idx="10" hasCustomPrompt="1"/>
          </p:nvPr>
        </p:nvSpPr>
        <p:spPr>
          <a:xfrm>
            <a:off x="7280805" y="3373582"/>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Impactful statements</a:t>
            </a:r>
          </a:p>
        </p:txBody>
      </p:sp>
    </p:spTree>
    <p:extLst>
      <p:ext uri="{BB962C8B-B14F-4D97-AF65-F5344CB8AC3E}">
        <p14:creationId xmlns:p14="http://schemas.microsoft.com/office/powerpoint/2010/main" val="1070160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89815C-F33B-D640-8694-F0261B399E0E}"/>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C4A1A94-8D57-404D-9CCF-B8CCB1B863B7}"/>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255FCBD2-D89A-7D42-A13D-B5B14BEC5ADA}"/>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6" name="Text Placeholder 3">
            <a:extLst>
              <a:ext uri="{FF2B5EF4-FFF2-40B4-BE49-F238E27FC236}">
                <a16:creationId xmlns:a16="http://schemas.microsoft.com/office/drawing/2014/main" id="{48457978-0D4F-A544-B59E-50BF1F162311}"/>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3345412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D8430B-497A-FA4F-9DA5-2CA2177B65E5}"/>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D087EB9F-0C13-C94A-8A4A-5AE0F6F3D026}"/>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AD57E62B-19CF-AF41-866E-6698B3ED08A0}"/>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New section</a:t>
            </a:r>
          </a:p>
        </p:txBody>
      </p:sp>
      <p:sp>
        <p:nvSpPr>
          <p:cNvPr id="6" name="Text Placeholder 3">
            <a:extLst>
              <a:ext uri="{FF2B5EF4-FFF2-40B4-BE49-F238E27FC236}">
                <a16:creationId xmlns:a16="http://schemas.microsoft.com/office/drawing/2014/main" id="{CAAFD83E-86FC-5F43-AA25-9CFABBD4645B}"/>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slides like this to separate sections </a:t>
            </a:r>
            <a:br>
              <a:rPr lang="en-US" dirty="0"/>
            </a:br>
            <a:r>
              <a:rPr lang="en-US" dirty="0"/>
              <a:t>in you presentation</a:t>
            </a:r>
          </a:p>
        </p:txBody>
      </p:sp>
    </p:spTree>
    <p:extLst>
      <p:ext uri="{BB962C8B-B14F-4D97-AF65-F5344CB8AC3E}">
        <p14:creationId xmlns:p14="http://schemas.microsoft.com/office/powerpoint/2010/main" val="264665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843417-8062-254B-8ECD-E0FFC71DA45E}"/>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3B91D5E4-1E3B-9D4D-B3DE-2068FF3D4CFB}"/>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AD62BE8E-5D6A-5846-8EE1-A8CF22013805}"/>
              </a:ext>
            </a:extLst>
          </p:cNvPr>
          <p:cNvSpPr>
            <a:spLocks noGrp="1"/>
          </p:cNvSpPr>
          <p:nvPr>
            <p:ph type="body" sz="quarter" idx="10" hasCustomPrompt="1"/>
          </p:nvPr>
        </p:nvSpPr>
        <p:spPr>
          <a:xfrm>
            <a:off x="7169725" y="4348898"/>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Impactful statements</a:t>
            </a:r>
          </a:p>
        </p:txBody>
      </p:sp>
    </p:spTree>
    <p:extLst>
      <p:ext uri="{BB962C8B-B14F-4D97-AF65-F5344CB8AC3E}">
        <p14:creationId xmlns:p14="http://schemas.microsoft.com/office/powerpoint/2010/main" val="151784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328B0B-7C66-6347-9580-BF1F5B5A7111}"/>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CE48D63-1D8D-374D-A3CF-BD3649516454}"/>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D6F6C64E-EEB8-0D47-8D81-E831405A06F1}"/>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7" name="Text Placeholder 3">
            <a:extLst>
              <a:ext uri="{FF2B5EF4-FFF2-40B4-BE49-F238E27FC236}">
                <a16:creationId xmlns:a16="http://schemas.microsoft.com/office/drawing/2014/main" id="{590D9DAF-51AD-844F-9F91-31E3BDC1A175}"/>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3025156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E0CDE5-5B4A-554B-AEC6-12F245924100}"/>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BF385C81-7C0C-0F47-B1F7-267604C3B2E3}"/>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F9F69707-CE0B-6D43-8FA6-DD69B3FAA373}"/>
              </a:ext>
            </a:extLst>
          </p:cNvPr>
          <p:cNvSpPr>
            <a:spLocks noGrp="1"/>
          </p:cNvSpPr>
          <p:nvPr>
            <p:ph type="body" sz="quarter" idx="10" hasCustomPrompt="1"/>
          </p:nvPr>
        </p:nvSpPr>
        <p:spPr>
          <a:xfrm>
            <a:off x="6982932" y="1898073"/>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Impactful statements</a:t>
            </a:r>
          </a:p>
        </p:txBody>
      </p:sp>
    </p:spTree>
    <p:extLst>
      <p:ext uri="{BB962C8B-B14F-4D97-AF65-F5344CB8AC3E}">
        <p14:creationId xmlns:p14="http://schemas.microsoft.com/office/powerpoint/2010/main" val="2189095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754961-0E8A-374E-A7D6-A02D87AFC51D}"/>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BCD891B-2D6F-BC45-8456-D8D80FED33D1}"/>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EAB018F1-FEF1-6448-A410-495158B3806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7" name="Text Placeholder 3">
            <a:extLst>
              <a:ext uri="{FF2B5EF4-FFF2-40B4-BE49-F238E27FC236}">
                <a16:creationId xmlns:a16="http://schemas.microsoft.com/office/drawing/2014/main" id="{F470914B-D256-7A47-9405-5B490D7E3A7B}"/>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3287699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193F1B-065E-1E4E-BB56-F1C33A5AFCD7}"/>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BDBA66D-C588-A24D-97A2-C728D1EBF723}"/>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8664D878-0DB5-304F-A2F2-89340D1030F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2CFE6F3E-2306-5849-8FFC-5A06F557BB8E}"/>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2638609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0E992-DDD9-2D40-BE6D-3248C266030E}"/>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5BBC810-E927-9F48-A8AE-872DF3DA26FC}"/>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5C422CEA-2C37-B942-82DF-20E575263D55}"/>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6" name="Text Placeholder 3">
            <a:extLst>
              <a:ext uri="{FF2B5EF4-FFF2-40B4-BE49-F238E27FC236}">
                <a16:creationId xmlns:a16="http://schemas.microsoft.com/office/drawing/2014/main" id="{A290B0BD-5C29-5F41-B043-FB70955D5D8D}"/>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1867729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5D13B-469F-A64A-B5F0-B206F00193A4}"/>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E6457BB-E9F1-FA45-8732-1D316B9E349B}"/>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86E1F3F0-A188-E649-A477-C109628F5714}"/>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New section</a:t>
            </a:r>
          </a:p>
        </p:txBody>
      </p:sp>
      <p:sp>
        <p:nvSpPr>
          <p:cNvPr id="6" name="Text Placeholder 3">
            <a:extLst>
              <a:ext uri="{FF2B5EF4-FFF2-40B4-BE49-F238E27FC236}">
                <a16:creationId xmlns:a16="http://schemas.microsoft.com/office/drawing/2014/main" id="{DFAA33FD-21E0-204F-8D83-E0220CBFC4B0}"/>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slides like this to separate sections </a:t>
            </a:r>
            <a:br>
              <a:rPr lang="en-US" dirty="0"/>
            </a:br>
            <a:r>
              <a:rPr lang="en-US" dirty="0"/>
              <a:t>in you presentation</a:t>
            </a:r>
          </a:p>
        </p:txBody>
      </p:sp>
    </p:spTree>
    <p:extLst>
      <p:ext uri="{BB962C8B-B14F-4D97-AF65-F5344CB8AC3E}">
        <p14:creationId xmlns:p14="http://schemas.microsoft.com/office/powerpoint/2010/main" val="4067073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731F70-1FC5-BF41-A538-20E03D9642ED}"/>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B00BFBC-22E6-1545-A404-02D2C16DD169}"/>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BEF50AF3-72FB-A941-AB3F-84607084C3F0}"/>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7" name="Text Placeholder 3">
            <a:extLst>
              <a:ext uri="{FF2B5EF4-FFF2-40B4-BE49-F238E27FC236}">
                <a16:creationId xmlns:a16="http://schemas.microsoft.com/office/drawing/2014/main" id="{4299B4F6-B286-BD40-8244-11AB0EBD7F8B}"/>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3426067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0D5A2-10EA-294C-8E69-98E63AE3C76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EE57BEC-E054-F64C-8250-AE3C6C26097B}"/>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1671E0AA-6593-4247-860C-4EE8CD6DB99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5" name="Text Placeholder 3">
            <a:extLst>
              <a:ext uri="{FF2B5EF4-FFF2-40B4-BE49-F238E27FC236}">
                <a16:creationId xmlns:a16="http://schemas.microsoft.com/office/drawing/2014/main" id="{71D2EBFA-505E-A644-B916-1C643ECDC37C}"/>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829676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399076-238D-D545-BA2F-B4A4CC45F4D7}"/>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064B99D-95C2-904E-A812-B0C2E4FABF9A}"/>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DE3360D6-2533-EF45-9256-A100E1ADDA8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5" name="Text Placeholder 3">
            <a:extLst>
              <a:ext uri="{FF2B5EF4-FFF2-40B4-BE49-F238E27FC236}">
                <a16:creationId xmlns:a16="http://schemas.microsoft.com/office/drawing/2014/main" id="{5773D986-569C-924D-A5D1-ED24986A1E5C}"/>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4212686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AE6689-01D3-3344-923D-EAD426A80D03}"/>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2274D6A-9EBD-684C-BCFF-7C256D63C2E3}"/>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0BA68BD5-77E0-BA47-B59A-D4662BDE194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6" name="Text Placeholder 3">
            <a:extLst>
              <a:ext uri="{FF2B5EF4-FFF2-40B4-BE49-F238E27FC236}">
                <a16:creationId xmlns:a16="http://schemas.microsoft.com/office/drawing/2014/main" id="{7B4AA216-A375-1442-A795-5E47A862F196}"/>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225914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06A565-ED08-FF4E-91DE-DACDAA9C27F5}"/>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1BA9FD-C47C-FA40-9F81-74230580FFD2}"/>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AABB4C39-8AAA-874A-B7DD-AEDE4877EDA6}"/>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7" name="Text Placeholder 3">
            <a:extLst>
              <a:ext uri="{FF2B5EF4-FFF2-40B4-BE49-F238E27FC236}">
                <a16:creationId xmlns:a16="http://schemas.microsoft.com/office/drawing/2014/main" id="{965D27D0-951F-CF48-962A-61848A886D64}"/>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3937847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18EEAB-BF01-F04D-BA5E-E338558EBE62}"/>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3027816-C625-284E-B40D-7BB97792561F}"/>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A6927F49-FDFE-9742-899D-21470B772EA3}"/>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6" name="Text Placeholder 3">
            <a:extLst>
              <a:ext uri="{FF2B5EF4-FFF2-40B4-BE49-F238E27FC236}">
                <a16:creationId xmlns:a16="http://schemas.microsoft.com/office/drawing/2014/main" id="{AE580BD0-2310-E84D-A946-CBD9B0613283}"/>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3237932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F8C18-2DC9-8A4C-947D-DE3C2A86B5C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AE92BD2-FE33-C84A-A115-AA231D9227D1}"/>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F1AE106C-C232-3F43-8EA1-CA9D279E5485}"/>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8822DEAE-A06A-EF44-B8A0-02A039E1266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212780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8FFB94-7476-C24A-9238-2C8A907993D6}"/>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BAA66C3-BE5C-FF4D-B79D-F54CD4CD05B8}"/>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1FE6958F-858B-AE44-9DFF-683432EEF5B4}"/>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5" name="Text Placeholder 3">
            <a:extLst>
              <a:ext uri="{FF2B5EF4-FFF2-40B4-BE49-F238E27FC236}">
                <a16:creationId xmlns:a16="http://schemas.microsoft.com/office/drawing/2014/main" id="{B6B708C5-C718-E144-9670-B80F86ACA7FD}"/>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3204284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A0684-9DA6-E24B-B1C8-08A24E37C362}"/>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A10B9FC-3072-D640-A22A-97ABFE96437B}"/>
              </a:ext>
            </a:extLst>
          </p:cNvPr>
          <p:cNvPicPr>
            <a:picLocks noChangeAspect="1"/>
          </p:cNvPicPr>
          <p:nvPr userDrawn="1"/>
        </p:nvPicPr>
        <p:blipFill>
          <a:blip r:embed="rId3"/>
          <a:srcRect/>
          <a:stretch/>
        </p:blipFill>
        <p:spPr>
          <a:xfrm>
            <a:off x="353536" y="5593278"/>
            <a:ext cx="3019462" cy="109430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7C504D1D-A949-7848-A0F3-C23A5AA66ADC}"/>
              </a:ext>
            </a:extLst>
          </p:cNvPr>
          <p:cNvPicPr>
            <a:picLocks noChangeAspect="1"/>
          </p:cNvPicPr>
          <p:nvPr userDrawn="1"/>
        </p:nvPicPr>
        <p:blipFill>
          <a:blip r:embed="rId4"/>
          <a:stretch>
            <a:fillRect/>
          </a:stretch>
        </p:blipFill>
        <p:spPr>
          <a:xfrm>
            <a:off x="353535" y="5593278"/>
            <a:ext cx="3019464" cy="1094302"/>
          </a:xfrm>
          <a:prstGeom prst="rect">
            <a:avLst/>
          </a:prstGeom>
        </p:spPr>
      </p:pic>
      <p:sp>
        <p:nvSpPr>
          <p:cNvPr id="6" name="Text Placeholder 3">
            <a:extLst>
              <a:ext uri="{FF2B5EF4-FFF2-40B4-BE49-F238E27FC236}">
                <a16:creationId xmlns:a16="http://schemas.microsoft.com/office/drawing/2014/main" id="{CA6B504F-1339-F64E-9695-5EAD5B150895}"/>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New section</a:t>
            </a:r>
          </a:p>
        </p:txBody>
      </p:sp>
      <p:sp>
        <p:nvSpPr>
          <p:cNvPr id="7" name="Text Placeholder 3">
            <a:extLst>
              <a:ext uri="{FF2B5EF4-FFF2-40B4-BE49-F238E27FC236}">
                <a16:creationId xmlns:a16="http://schemas.microsoft.com/office/drawing/2014/main" id="{8F111E96-2D80-9543-B4EB-C77A52769AE1}"/>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Use slides like this to separate sections </a:t>
            </a:r>
            <a:br>
              <a:rPr lang="en-US"/>
            </a:br>
            <a:r>
              <a:rPr lang="en-US"/>
              <a:t>in you presentation</a:t>
            </a:r>
          </a:p>
        </p:txBody>
      </p:sp>
    </p:spTree>
    <p:extLst>
      <p:ext uri="{BB962C8B-B14F-4D97-AF65-F5344CB8AC3E}">
        <p14:creationId xmlns:p14="http://schemas.microsoft.com/office/powerpoint/2010/main" val="3573508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3EE0DF-CBEA-6143-9847-19FE7A88186C}"/>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2B71744-43AC-624B-ABC9-87416FCCC117}"/>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1C8C685F-9B7D-974C-A943-6E88EAAD150E}"/>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7" name="Text Placeholder 3">
            <a:extLst>
              <a:ext uri="{FF2B5EF4-FFF2-40B4-BE49-F238E27FC236}">
                <a16:creationId xmlns:a16="http://schemas.microsoft.com/office/drawing/2014/main" id="{854670D0-C8C1-1445-A00E-8BA8202B6D27}"/>
              </a:ext>
            </a:extLst>
          </p:cNvPr>
          <p:cNvSpPr>
            <a:spLocks noGrp="1"/>
          </p:cNvSpPr>
          <p:nvPr>
            <p:ph type="body" sz="quarter" idx="11" hasCustomPrompt="1"/>
          </p:nvPr>
        </p:nvSpPr>
        <p:spPr>
          <a:xfrm>
            <a:off x="353536" y="3100868"/>
            <a:ext cx="5116831" cy="2687682"/>
          </a:xfrm>
          <a:prstGeom prst="rect">
            <a:avLst/>
          </a:prstGeom>
        </p:spPr>
        <p:txBody>
          <a:bodyPr/>
          <a:lstStyle>
            <a:lvl1pPr marL="285750" indent="-285750">
              <a:buClr>
                <a:schemeClr val="bg2"/>
              </a:buClr>
              <a:buFont typeface="Arial" panose="020B0604020202020204" pitchFamily="34" charset="0"/>
              <a:buChar char="•"/>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Bullet 1</a:t>
            </a:r>
          </a:p>
          <a:p>
            <a:pPr lvl="0"/>
            <a:r>
              <a:rPr lang="en-US"/>
              <a:t>Bullet 2</a:t>
            </a:r>
          </a:p>
          <a:p>
            <a:pPr lvl="0"/>
            <a:r>
              <a:rPr lang="en-US"/>
              <a:t>Bullet 3</a:t>
            </a:r>
          </a:p>
          <a:p>
            <a:pPr lvl="0"/>
            <a:endParaRPr lang="en-US"/>
          </a:p>
        </p:txBody>
      </p:sp>
    </p:spTree>
    <p:extLst>
      <p:ext uri="{BB962C8B-B14F-4D97-AF65-F5344CB8AC3E}">
        <p14:creationId xmlns:p14="http://schemas.microsoft.com/office/powerpoint/2010/main" val="606962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D6EF17-2D60-0E4A-B91E-1C99110C5566}"/>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694DC6A-C24D-0947-9023-65D7A8349D80}"/>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35552DA0-26E7-EA47-B92F-57DC279B336A}"/>
              </a:ext>
            </a:extLst>
          </p:cNvPr>
          <p:cNvSpPr>
            <a:spLocks noGrp="1"/>
          </p:cNvSpPr>
          <p:nvPr>
            <p:ph type="body" sz="quarter" idx="10" hasCustomPrompt="1"/>
          </p:nvPr>
        </p:nvSpPr>
        <p:spPr>
          <a:xfrm>
            <a:off x="7675418" y="2369127"/>
            <a:ext cx="4516582"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Impactful statements</a:t>
            </a:r>
          </a:p>
        </p:txBody>
      </p:sp>
    </p:spTree>
    <p:extLst>
      <p:ext uri="{BB962C8B-B14F-4D97-AF65-F5344CB8AC3E}">
        <p14:creationId xmlns:p14="http://schemas.microsoft.com/office/powerpoint/2010/main" val="923770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25536F-0ECE-C642-B15E-EF35FD71B6F8}"/>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8C2AE2B-0D08-774F-B958-0246BB75C351}"/>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EA29284F-5AA1-9B42-9C03-1D6CFBC2D29E}"/>
              </a:ext>
            </a:extLst>
          </p:cNvPr>
          <p:cNvSpPr>
            <a:spLocks noGrp="1"/>
          </p:cNvSpPr>
          <p:nvPr>
            <p:ph type="body" sz="quarter" idx="10" hasCustomPrompt="1"/>
          </p:nvPr>
        </p:nvSpPr>
        <p:spPr>
          <a:xfrm>
            <a:off x="7523260" y="1274619"/>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Impactful statements</a:t>
            </a:r>
          </a:p>
        </p:txBody>
      </p:sp>
    </p:spTree>
    <p:extLst>
      <p:ext uri="{BB962C8B-B14F-4D97-AF65-F5344CB8AC3E}">
        <p14:creationId xmlns:p14="http://schemas.microsoft.com/office/powerpoint/2010/main" val="3900771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dditional slide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14E12BB-0FE8-A048-AB9D-C9C34735AD7E}"/>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8E74C72D-87FB-7A47-B6FA-EF4FC32A2A23}"/>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AF07A9E3-08FA-8D4D-AEA0-539827698EC6}"/>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1941401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dditional slide1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14E12BB-0FE8-A048-AB9D-C9C34735AD7E}"/>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03B2D6CB-FBEB-9A48-95D9-BA0940CE0B18}"/>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EEB63B5E-8016-C64F-89C7-57D442805571}"/>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1261644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dditional slide1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14E12BB-0FE8-A048-AB9D-C9C34735AD7E}"/>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8F9533E1-E7CA-DD47-B1BF-29940A6F8AFB}"/>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689525DA-4284-354A-BC94-0722D893358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4236377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57886-3338-7445-82B1-4B994DD16F2F}"/>
              </a:ext>
            </a:extLst>
          </p:cNvPr>
          <p:cNvSpPr/>
          <p:nvPr userDrawn="1"/>
        </p:nvSpPr>
        <p:spPr>
          <a:xfrm>
            <a:off x="3021497" y="0"/>
            <a:ext cx="4611755" cy="407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288B0A-3B18-414E-9523-768A5E10E9BF}"/>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4537D54-830F-624C-B1BB-B9B1EFEDCB25}"/>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7" name="Text Placeholder 3">
            <a:extLst>
              <a:ext uri="{FF2B5EF4-FFF2-40B4-BE49-F238E27FC236}">
                <a16:creationId xmlns:a16="http://schemas.microsoft.com/office/drawing/2014/main" id="{1769722D-8C57-824A-B26B-3A55E8AC5468}"/>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8" name="Text Placeholder 3">
            <a:extLst>
              <a:ext uri="{FF2B5EF4-FFF2-40B4-BE49-F238E27FC236}">
                <a16:creationId xmlns:a16="http://schemas.microsoft.com/office/drawing/2014/main" id="{F90F153F-0069-C04F-BC0C-6CFCAA936305}"/>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4180795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8AFA5-202B-FA40-8C08-24835E76C265}"/>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1959986-3DB4-FF4D-85E5-81AAAB2BF5F4}"/>
              </a:ext>
            </a:extLst>
          </p:cNvPr>
          <p:cNvPicPr>
            <a:picLocks noChangeAspect="1"/>
          </p:cNvPicPr>
          <p:nvPr userDrawn="1"/>
        </p:nvPicPr>
        <p:blipFill>
          <a:blip r:embed="rId3"/>
          <a:stretch>
            <a:fillRect/>
          </a:stretch>
        </p:blipFill>
        <p:spPr>
          <a:xfrm>
            <a:off x="353535" y="5593278"/>
            <a:ext cx="3019464" cy="1094302"/>
          </a:xfrm>
          <a:prstGeom prst="rect">
            <a:avLst/>
          </a:prstGeom>
        </p:spPr>
      </p:pic>
    </p:spTree>
    <p:extLst>
      <p:ext uri="{BB962C8B-B14F-4D97-AF65-F5344CB8AC3E}">
        <p14:creationId xmlns:p14="http://schemas.microsoft.com/office/powerpoint/2010/main" val="1378412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A7ACD-B5BA-4047-A96E-46CB895B45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4F15985-DA20-424E-83C9-916F3170CC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489955D-BC3B-4CB0-86B0-CFC76BB65B7C}"/>
              </a:ext>
            </a:extLst>
          </p:cNvPr>
          <p:cNvSpPr>
            <a:spLocks noGrp="1"/>
          </p:cNvSpPr>
          <p:nvPr>
            <p:ph type="dt" sz="half" idx="10"/>
          </p:nvPr>
        </p:nvSpPr>
        <p:spPr/>
        <p:txBody>
          <a:bodyPr/>
          <a:lstStyle/>
          <a:p>
            <a:fld id="{EA1DA888-354D-4FC3-9557-94E1DBEB6D1A}" type="datetimeFigureOut">
              <a:rPr lang="en-CA" smtClean="0"/>
              <a:t>21-May-2024</a:t>
            </a:fld>
            <a:endParaRPr lang="en-CA"/>
          </a:p>
        </p:txBody>
      </p:sp>
      <p:sp>
        <p:nvSpPr>
          <p:cNvPr id="5" name="Footer Placeholder 4">
            <a:extLst>
              <a:ext uri="{FF2B5EF4-FFF2-40B4-BE49-F238E27FC236}">
                <a16:creationId xmlns:a16="http://schemas.microsoft.com/office/drawing/2014/main" id="{6F962D63-CFB7-4DB3-BB84-95C3A9FF9A7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299434-D69D-4C82-9A92-7B1D38071629}"/>
              </a:ext>
            </a:extLst>
          </p:cNvPr>
          <p:cNvSpPr>
            <a:spLocks noGrp="1"/>
          </p:cNvSpPr>
          <p:nvPr>
            <p:ph type="sldNum" sz="quarter" idx="12"/>
          </p:nvPr>
        </p:nvSpPr>
        <p:spPr/>
        <p:txBody>
          <a:bodyPr/>
          <a:lstStyle/>
          <a:p>
            <a:fld id="{60C88F73-324A-4164-B8A3-836611340CF9}" type="slidenum">
              <a:rPr lang="en-CA" smtClean="0"/>
              <a:t>‹#›</a:t>
            </a:fld>
            <a:endParaRPr lang="en-CA"/>
          </a:p>
        </p:txBody>
      </p:sp>
    </p:spTree>
    <p:extLst>
      <p:ext uri="{BB962C8B-B14F-4D97-AF65-F5344CB8AC3E}">
        <p14:creationId xmlns:p14="http://schemas.microsoft.com/office/powerpoint/2010/main" val="114570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dditional slide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8AFA1426-EEB8-0140-8A3A-E1B69AC3B67A}"/>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7595B8E1-F666-994C-A00C-81C8A2C688DA}"/>
              </a:ext>
            </a:extLst>
          </p:cNvPr>
          <p:cNvSpPr>
            <a:spLocks noGrp="1"/>
          </p:cNvSpPr>
          <p:nvPr>
            <p:ph type="body" sz="quarter" idx="10" hasCustomPrompt="1"/>
          </p:nvPr>
        </p:nvSpPr>
        <p:spPr>
          <a:xfrm>
            <a:off x="353535" y="2847109"/>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3467708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dditional slide1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EAA6FAA9-7300-A941-925F-4FCCF4373D14}"/>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C4B300D6-1614-1549-B374-594B330608B8}"/>
              </a:ext>
            </a:extLst>
          </p:cNvPr>
          <p:cNvSpPr>
            <a:spLocks noGrp="1"/>
          </p:cNvSpPr>
          <p:nvPr>
            <p:ph type="body" sz="quarter" idx="10" hasCustomPrompt="1"/>
          </p:nvPr>
        </p:nvSpPr>
        <p:spPr>
          <a:xfrm>
            <a:off x="7523260" y="1348950"/>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416130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309BB-B942-8345-B849-015AB24ED772}"/>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66C370C-2462-9248-8EAE-84C7DF7B5365}"/>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3983DD8D-27AC-E74B-96E8-671B088AB70D}"/>
              </a:ext>
            </a:extLst>
          </p:cNvPr>
          <p:cNvSpPr>
            <a:spLocks noGrp="1"/>
          </p:cNvSpPr>
          <p:nvPr>
            <p:ph type="body" sz="quarter" idx="10" hasCustomPrompt="1"/>
          </p:nvPr>
        </p:nvSpPr>
        <p:spPr>
          <a:xfrm>
            <a:off x="353535" y="2083103"/>
            <a:ext cx="5617773" cy="3920132"/>
          </a:xfrm>
          <a:prstGeom prst="rect">
            <a:avLst/>
          </a:prstGeom>
        </p:spPr>
        <p:txBody>
          <a:bodyPr/>
          <a:lstStyle>
            <a:lvl1pPr marL="0" indent="0">
              <a:buNone/>
              <a:defRPr sz="4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Use this slide style for impactful statements</a:t>
            </a:r>
          </a:p>
        </p:txBody>
      </p:sp>
    </p:spTree>
    <p:extLst>
      <p:ext uri="{BB962C8B-B14F-4D97-AF65-F5344CB8AC3E}">
        <p14:creationId xmlns:p14="http://schemas.microsoft.com/office/powerpoint/2010/main" val="651346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8AFA5-202B-FA40-8C08-24835E76C265}"/>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1959986-3DB4-FF4D-85E5-81AAAB2BF5F4}"/>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7" name="Text Placeholder 3">
            <a:extLst>
              <a:ext uri="{FF2B5EF4-FFF2-40B4-BE49-F238E27FC236}">
                <a16:creationId xmlns:a16="http://schemas.microsoft.com/office/drawing/2014/main" id="{73443819-C1BF-DC43-B973-247FE5AD3C09}"/>
              </a:ext>
            </a:extLst>
          </p:cNvPr>
          <p:cNvSpPr>
            <a:spLocks noGrp="1"/>
          </p:cNvSpPr>
          <p:nvPr>
            <p:ph type="body" sz="quarter" idx="10" hasCustomPrompt="1"/>
          </p:nvPr>
        </p:nvSpPr>
        <p:spPr>
          <a:xfrm>
            <a:off x="353535" y="693189"/>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2191738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Arrow Slide 1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647" r="19269"/>
          <a:stretch/>
        </p:blipFill>
        <p:spPr>
          <a:xfrm flipH="1">
            <a:off x="4650578" y="0"/>
            <a:ext cx="7541419"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2858626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New Sec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D653E2-B0D1-4686-BC03-BD701DDE8A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5" t="7482" r="7170" b="2035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3125136-775C-4217-9000-7FD954EA8E6A}"/>
              </a:ext>
            </a:extLst>
          </p:cNvPr>
          <p:cNvSpPr/>
          <p:nvPr userDrawn="1"/>
        </p:nvSpPr>
        <p:spPr>
          <a:xfrm>
            <a:off x="0" y="0"/>
            <a:ext cx="12192000" cy="6858000"/>
          </a:xfrm>
          <a:prstGeom prst="rect">
            <a:avLst/>
          </a:prstGeom>
          <a:solidFill>
            <a:schemeClr val="bg2">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 Placeholder 3">
            <a:extLst>
              <a:ext uri="{FF2B5EF4-FFF2-40B4-BE49-F238E27FC236}">
                <a16:creationId xmlns:a16="http://schemas.microsoft.com/office/drawing/2014/main" id="{EF624558-325B-43AC-BB55-4F8D43C29149}"/>
              </a:ext>
            </a:extLst>
          </p:cNvPr>
          <p:cNvSpPr>
            <a:spLocks noGrp="1"/>
          </p:cNvSpPr>
          <p:nvPr>
            <p:ph type="body" sz="quarter" idx="10" hasCustomPrompt="1"/>
          </p:nvPr>
        </p:nvSpPr>
        <p:spPr>
          <a:xfrm>
            <a:off x="588940" y="1978928"/>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New section</a:t>
            </a:r>
          </a:p>
        </p:txBody>
      </p:sp>
      <p:sp>
        <p:nvSpPr>
          <p:cNvPr id="7" name="Text Placeholder 3">
            <a:extLst>
              <a:ext uri="{FF2B5EF4-FFF2-40B4-BE49-F238E27FC236}">
                <a16:creationId xmlns:a16="http://schemas.microsoft.com/office/drawing/2014/main" id="{5DE92D2F-8FA7-4D02-8F78-F9791B826E87}"/>
              </a:ext>
            </a:extLst>
          </p:cNvPr>
          <p:cNvSpPr>
            <a:spLocks noGrp="1"/>
          </p:cNvSpPr>
          <p:nvPr>
            <p:ph type="body" sz="quarter" idx="11" hasCustomPrompt="1"/>
          </p:nvPr>
        </p:nvSpPr>
        <p:spPr>
          <a:xfrm>
            <a:off x="588940" y="2641161"/>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Use slides like this to separate sections </a:t>
            </a:r>
            <a:br>
              <a:rPr lang="en-US"/>
            </a:br>
            <a:r>
              <a:rPr lang="en-US"/>
              <a:t>in you presentation</a:t>
            </a:r>
          </a:p>
        </p:txBody>
      </p:sp>
      <p:pic>
        <p:nvPicPr>
          <p:cNvPr id="11" name="Picture 10" descr="Graphical user interface, text&#10;&#10;Description automatically generated">
            <a:extLst>
              <a:ext uri="{FF2B5EF4-FFF2-40B4-BE49-F238E27FC236}">
                <a16:creationId xmlns:a16="http://schemas.microsoft.com/office/drawing/2014/main" id="{33B342FF-72A0-42D2-A06D-E21BA5A2E8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056" y="5811199"/>
            <a:ext cx="2808417" cy="561026"/>
          </a:xfrm>
          <a:prstGeom prst="rect">
            <a:avLst/>
          </a:prstGeom>
        </p:spPr>
      </p:pic>
    </p:spTree>
    <p:extLst>
      <p:ext uri="{BB962C8B-B14F-4D97-AF65-F5344CB8AC3E}">
        <p14:creationId xmlns:p14="http://schemas.microsoft.com/office/powerpoint/2010/main" val="376960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ustom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BE34A882-534E-494C-9777-C8EE49E6EAE5}"/>
              </a:ext>
            </a:extLst>
          </p:cNvPr>
          <p:cNvSpPr>
            <a:spLocks noGrp="1"/>
          </p:cNvSpPr>
          <p:nvPr>
            <p:ph type="body" sz="quarter" idx="10" hasCustomPrompt="1"/>
          </p:nvPr>
        </p:nvSpPr>
        <p:spPr>
          <a:xfrm>
            <a:off x="429149" y="1168809"/>
            <a:ext cx="4658241" cy="795412"/>
          </a:xfrm>
          <a:prstGeom prst="rect">
            <a:avLst/>
          </a:prstGeom>
        </p:spPr>
        <p:txBody>
          <a:bodyPr/>
          <a:lstStyle>
            <a:lvl1pPr marL="0" indent="0">
              <a:lnSpc>
                <a:spcPct val="100000"/>
              </a:lnSpc>
              <a:buNone/>
              <a:defRPr sz="2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5" name="Text Placeholder 3">
            <a:extLst>
              <a:ext uri="{FF2B5EF4-FFF2-40B4-BE49-F238E27FC236}">
                <a16:creationId xmlns:a16="http://schemas.microsoft.com/office/drawing/2014/main" id="{74689E09-A48B-40E6-B0B0-2C619F906C46}"/>
              </a:ext>
            </a:extLst>
          </p:cNvPr>
          <p:cNvSpPr>
            <a:spLocks noGrp="1"/>
          </p:cNvSpPr>
          <p:nvPr>
            <p:ph type="body" sz="quarter" idx="11" hasCustomPrompt="1"/>
          </p:nvPr>
        </p:nvSpPr>
        <p:spPr>
          <a:xfrm>
            <a:off x="429149" y="2395258"/>
            <a:ext cx="6822441" cy="2687682"/>
          </a:xfrm>
          <a:prstGeom prst="rect">
            <a:avLst/>
          </a:prstGeom>
        </p:spPr>
        <p:txBody>
          <a:bodyPr/>
          <a:lstStyle>
            <a:lvl1pPr marL="285750" indent="-285750">
              <a:lnSpc>
                <a:spcPct val="100000"/>
              </a:lnSpc>
              <a:buClr>
                <a:schemeClr val="bg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742950" indent="-285750">
              <a:lnSpc>
                <a:spcPct val="100000"/>
              </a:lnSpc>
              <a:buClr>
                <a:schemeClr val="tx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2pPr>
            <a:lvl3pPr marL="1200150" marR="0" indent="-285750" algn="l" defTabSz="914400" rtl="0" eaLnBrk="1" fontAlgn="auto" latinLnBrk="0" hangingPunct="1">
              <a:lnSpc>
                <a:spcPct val="100000"/>
              </a:lnSpc>
              <a:spcBef>
                <a:spcPts val="500"/>
              </a:spcBef>
              <a:spcAft>
                <a:spcPts val="0"/>
              </a:spcAft>
              <a:buClrTx/>
              <a:buSzTx/>
              <a:buFont typeface="Courier New" panose="02070309020205020404" pitchFamily="49" charset="0"/>
              <a:buChar char="o"/>
              <a:tabLst/>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3pPr>
            <a:lvl4pPr marL="1657350" indent="-285750">
              <a:lnSpc>
                <a:spcPct val="100000"/>
              </a:lnSpc>
              <a:buClr>
                <a:schemeClr val="bg1">
                  <a:lumMod val="65000"/>
                </a:schemeClr>
              </a:buClr>
              <a:buFont typeface="Wingdings" pitchFamily="2" charset="2"/>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4pPr>
            <a:lvl5pPr marL="2114550" indent="-285750">
              <a:lnSpc>
                <a:spcPct val="100000"/>
              </a:lnSpc>
              <a:buClr>
                <a:schemeClr val="bg1">
                  <a:lumMod val="65000"/>
                </a:schemeClr>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5pPr>
          </a:lstStyle>
          <a:p>
            <a:pPr lvl="0"/>
            <a:r>
              <a:rPr lang="en-US"/>
              <a:t>Bullet 1</a:t>
            </a:r>
          </a:p>
          <a:p>
            <a:pPr lvl="1"/>
            <a:r>
              <a:rPr lang="en-US"/>
              <a:t>Level 2 bullet</a:t>
            </a:r>
          </a:p>
          <a:p>
            <a:pPr lvl="2"/>
            <a:r>
              <a:rPr lang="en-US"/>
              <a:t>Level 3 bullet</a:t>
            </a:r>
          </a:p>
          <a:p>
            <a:pPr lvl="3"/>
            <a:r>
              <a:rPr lang="en-US"/>
              <a:t>Level 4 bullet</a:t>
            </a:r>
          </a:p>
          <a:p>
            <a:pPr lvl="4"/>
            <a:r>
              <a:rPr lang="en-US"/>
              <a:t>Level 5 bullet</a:t>
            </a:r>
          </a:p>
          <a:p>
            <a:pPr lvl="0"/>
            <a:endParaRPr lang="en-US"/>
          </a:p>
        </p:txBody>
      </p:sp>
      <p:sp>
        <p:nvSpPr>
          <p:cNvPr id="7" name="Rectangle 6">
            <a:extLst>
              <a:ext uri="{FF2B5EF4-FFF2-40B4-BE49-F238E27FC236}">
                <a16:creationId xmlns:a16="http://schemas.microsoft.com/office/drawing/2014/main" id="{D1784646-E9E7-6EB5-9D18-EADAE6C1526F}"/>
              </a:ext>
            </a:extLst>
          </p:cNvPr>
          <p:cNvSpPr/>
          <p:nvPr userDrawn="1"/>
        </p:nvSpPr>
        <p:spPr>
          <a:xfrm>
            <a:off x="0" y="6783572"/>
            <a:ext cx="12192000" cy="74428"/>
          </a:xfrm>
          <a:prstGeom prst="rect">
            <a:avLst/>
          </a:prstGeom>
          <a:solidFill>
            <a:srgbClr val="009246"/>
          </a:solidFill>
          <a:ln>
            <a:solidFill>
              <a:srgbClr val="0092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 name="Rectangle 7">
            <a:extLst>
              <a:ext uri="{FF2B5EF4-FFF2-40B4-BE49-F238E27FC236}">
                <a16:creationId xmlns:a16="http://schemas.microsoft.com/office/drawing/2014/main" id="{77E61042-93FC-74BB-C035-67CE13B34083}"/>
              </a:ext>
            </a:extLst>
          </p:cNvPr>
          <p:cNvSpPr/>
          <p:nvPr userDrawn="1"/>
        </p:nvSpPr>
        <p:spPr>
          <a:xfrm>
            <a:off x="0" y="6671560"/>
            <a:ext cx="12192000" cy="7442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6" name="Picture 15" descr="A picture containing text&#10;&#10;Description automatically generated">
            <a:extLst>
              <a:ext uri="{FF2B5EF4-FFF2-40B4-BE49-F238E27FC236}">
                <a16:creationId xmlns:a16="http://schemas.microsoft.com/office/drawing/2014/main" id="{725CA136-68F1-4CF0-843F-09740750C2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709" y="6129077"/>
            <a:ext cx="1989167" cy="452535"/>
          </a:xfrm>
          <a:prstGeom prst="rect">
            <a:avLst/>
          </a:prstGeom>
        </p:spPr>
      </p:pic>
      <p:pic>
        <p:nvPicPr>
          <p:cNvPr id="17" name="Picture 16" descr="Graphical user interface, text&#10;&#10;Description automatically generated">
            <a:extLst>
              <a:ext uri="{FF2B5EF4-FFF2-40B4-BE49-F238E27FC236}">
                <a16:creationId xmlns:a16="http://schemas.microsoft.com/office/drawing/2014/main" id="{D6D08809-DA46-4078-9E55-E87B100F0640}"/>
              </a:ext>
            </a:extLst>
          </p:cNvPr>
          <p:cNvPicPr>
            <a:picLocks noChangeAspect="1"/>
          </p:cNvPicPr>
          <p:nvPr userDrawn="1"/>
        </p:nvPicPr>
        <p:blipFill>
          <a:blip r:embed="rId3"/>
          <a:stretch>
            <a:fillRect/>
          </a:stretch>
        </p:blipFill>
        <p:spPr>
          <a:xfrm>
            <a:off x="9704929" y="6129077"/>
            <a:ext cx="1989167" cy="397367"/>
          </a:xfrm>
          <a:prstGeom prst="rect">
            <a:avLst/>
          </a:prstGeom>
        </p:spPr>
      </p:pic>
    </p:spTree>
    <p:extLst>
      <p:ext uri="{BB962C8B-B14F-4D97-AF65-F5344CB8AC3E}">
        <p14:creationId xmlns:p14="http://schemas.microsoft.com/office/powerpoint/2010/main" val="2356045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757B33-9F55-D021-9FE3-C799901D4C20}"/>
              </a:ext>
            </a:extLst>
          </p:cNvPr>
          <p:cNvSpPr>
            <a:spLocks noGrp="1"/>
          </p:cNvSpPr>
          <p:nvPr>
            <p:ph type="dt" sz="half" idx="10"/>
          </p:nvPr>
        </p:nvSpPr>
        <p:spPr/>
        <p:txBody>
          <a:bodyPr/>
          <a:lstStyle/>
          <a:p>
            <a:fld id="{A304F3D9-8D20-429E-8D4B-F337E24EC2A2}" type="datetimeFigureOut">
              <a:rPr lang="en-CA" smtClean="0"/>
              <a:t>21-May-2024</a:t>
            </a:fld>
            <a:endParaRPr lang="en-CA"/>
          </a:p>
        </p:txBody>
      </p:sp>
      <p:sp>
        <p:nvSpPr>
          <p:cNvPr id="3" name="Footer Placeholder 2">
            <a:extLst>
              <a:ext uri="{FF2B5EF4-FFF2-40B4-BE49-F238E27FC236}">
                <a16:creationId xmlns:a16="http://schemas.microsoft.com/office/drawing/2014/main" id="{BD3E1211-5ADE-2684-51D3-BFCD27545D9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3DFC7B4-5DC9-50D6-C7EB-9678470C05DC}"/>
              </a:ext>
            </a:extLst>
          </p:cNvPr>
          <p:cNvSpPr>
            <a:spLocks noGrp="1"/>
          </p:cNvSpPr>
          <p:nvPr>
            <p:ph type="sldNum" sz="quarter" idx="12"/>
          </p:nvPr>
        </p:nvSpPr>
        <p:spPr/>
        <p:txBody>
          <a:bodyPr/>
          <a:lstStyle/>
          <a:p>
            <a:fld id="{DFCD9188-47D3-4456-88B3-746CE102D582}" type="slidenum">
              <a:rPr lang="en-CA" smtClean="0"/>
              <a:t>‹#›</a:t>
            </a:fld>
            <a:endParaRPr lang="en-CA"/>
          </a:p>
        </p:txBody>
      </p:sp>
    </p:spTree>
    <p:extLst>
      <p:ext uri="{BB962C8B-B14F-4D97-AF65-F5344CB8AC3E}">
        <p14:creationId xmlns:p14="http://schemas.microsoft.com/office/powerpoint/2010/main" val="28133023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EADD2F5E-CBF0-184E-B601-06BF71D23D43}"/>
              </a:ext>
            </a:extLst>
          </p:cNvPr>
          <p:cNvPicPr>
            <a:picLocks noChangeAspect="1"/>
          </p:cNvPicPr>
          <p:nvPr userDrawn="1"/>
        </p:nvPicPr>
        <p:blipFill>
          <a:blip r:embed="rId2"/>
          <a:stretch>
            <a:fillRect/>
          </a:stretch>
        </p:blipFill>
        <p:spPr>
          <a:xfrm>
            <a:off x="353535" y="5593278"/>
            <a:ext cx="3019464" cy="1094302"/>
          </a:xfrm>
          <a:prstGeom prst="rect">
            <a:avLst/>
          </a:prstGeom>
        </p:spPr>
      </p:pic>
      <p:sp>
        <p:nvSpPr>
          <p:cNvPr id="6" name="Slide Number Placeholder 1">
            <a:extLst>
              <a:ext uri="{FF2B5EF4-FFF2-40B4-BE49-F238E27FC236}">
                <a16:creationId xmlns:a16="http://schemas.microsoft.com/office/drawing/2014/main" id="{0FD2CA69-8F08-4125-BEB9-23BBDD4DCAA2}"/>
              </a:ext>
            </a:extLst>
          </p:cNvPr>
          <p:cNvSpPr>
            <a:spLocks noGrp="1"/>
          </p:cNvSpPr>
          <p:nvPr>
            <p:ph type="sldNum" sz="quarter" idx="11"/>
          </p:nvPr>
        </p:nvSpPr>
        <p:spPr>
          <a:xfrm>
            <a:off x="8819003" y="6319950"/>
            <a:ext cx="2743200" cy="365125"/>
          </a:xfrm>
        </p:spPr>
        <p:txBody>
          <a:bodyPr/>
          <a:lstStyle>
            <a:lvl1pPr>
              <a:defRPr>
                <a:solidFill>
                  <a:schemeClr val="bg1"/>
                </a:solidFill>
              </a:defRPr>
            </a:lvl1pPr>
          </a:lstStyle>
          <a:p>
            <a:fld id="{17C88F6C-0DE7-4C4A-A34C-E1E852F85389}" type="slidenum">
              <a:rPr lang="en-US" smtClean="0"/>
              <a:pPr/>
              <a:t>‹#›</a:t>
            </a:fld>
            <a:endParaRPr lang="en-US" dirty="0"/>
          </a:p>
        </p:txBody>
      </p:sp>
      <p:pic>
        <p:nvPicPr>
          <p:cNvPr id="3" name="Picture 2">
            <a:extLst>
              <a:ext uri="{FF2B5EF4-FFF2-40B4-BE49-F238E27FC236}">
                <a16:creationId xmlns:a16="http://schemas.microsoft.com/office/drawing/2014/main" id="{E76F8F64-8BB0-ABC6-1062-18B5742E41CD}"/>
              </a:ext>
            </a:extLst>
          </p:cNvPr>
          <p:cNvPicPr>
            <a:picLocks noChangeAspect="1"/>
          </p:cNvPicPr>
          <p:nvPr userDrawn="1"/>
        </p:nvPicPr>
        <p:blipFill>
          <a:blip r:embed="rId3"/>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218DC09-BAD7-33D6-886C-C2D0343331B3}"/>
              </a:ext>
            </a:extLst>
          </p:cNvPr>
          <p:cNvPicPr>
            <a:picLocks noChangeAspect="1"/>
          </p:cNvPicPr>
          <p:nvPr userDrawn="1"/>
        </p:nvPicPr>
        <p:blipFill>
          <a:blip r:embed="rId4"/>
          <a:srcRect/>
          <a:stretch/>
        </p:blipFill>
        <p:spPr>
          <a:xfrm>
            <a:off x="353536" y="5593278"/>
            <a:ext cx="3019462" cy="1094302"/>
          </a:xfrm>
          <a:prstGeom prst="rect">
            <a:avLst/>
          </a:prstGeom>
        </p:spPr>
      </p:pic>
      <p:sp>
        <p:nvSpPr>
          <p:cNvPr id="12" name="Text Placeholder 3">
            <a:extLst>
              <a:ext uri="{FF2B5EF4-FFF2-40B4-BE49-F238E27FC236}">
                <a16:creationId xmlns:a16="http://schemas.microsoft.com/office/drawing/2014/main" id="{27FBE935-A7BC-AAD9-BE05-9C6093AC20F6}"/>
              </a:ext>
            </a:extLst>
          </p:cNvPr>
          <p:cNvSpPr>
            <a:spLocks noGrp="1"/>
          </p:cNvSpPr>
          <p:nvPr>
            <p:ph type="body" sz="quarter" idx="12" hasCustomPrompt="1"/>
          </p:nvPr>
        </p:nvSpPr>
        <p:spPr>
          <a:xfrm>
            <a:off x="353535" y="596789"/>
            <a:ext cx="3977396" cy="795412"/>
          </a:xfrm>
          <a:prstGeom prst="rect">
            <a:avLst/>
          </a:prstGeom>
        </p:spPr>
        <p:txBody>
          <a:bodyPr/>
          <a:lstStyle>
            <a:lvl1pPr marL="0" indent="0">
              <a:lnSpc>
                <a:spcPct val="100000"/>
              </a:lnSpc>
              <a:buNone/>
              <a:defRPr sz="48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Title/End Slide Option</a:t>
            </a:r>
          </a:p>
        </p:txBody>
      </p:sp>
      <p:sp>
        <p:nvSpPr>
          <p:cNvPr id="13" name="Slide Number Placeholder 1">
            <a:extLst>
              <a:ext uri="{FF2B5EF4-FFF2-40B4-BE49-F238E27FC236}">
                <a16:creationId xmlns:a16="http://schemas.microsoft.com/office/drawing/2014/main" id="{B787C619-E3D3-402F-F2DE-B330277AB332}"/>
              </a:ext>
            </a:extLst>
          </p:cNvPr>
          <p:cNvSpPr txBox="1">
            <a:spLocks/>
          </p:cNvSpPr>
          <p:nvPr userDrawn="1"/>
        </p:nvSpPr>
        <p:spPr>
          <a:xfrm>
            <a:off x="8819003" y="634412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C88F6C-0DE7-4C4A-A34C-E1E852F85389}" type="slidenum">
              <a:rPr lang="en-US" smtClean="0"/>
              <a:pPr/>
              <a:t>‹#›</a:t>
            </a:fld>
            <a:endParaRPr lang="en-US" dirty="0"/>
          </a:p>
        </p:txBody>
      </p:sp>
    </p:spTree>
    <p:extLst>
      <p:ext uri="{BB962C8B-B14F-4D97-AF65-F5344CB8AC3E}">
        <p14:creationId xmlns:p14="http://schemas.microsoft.com/office/powerpoint/2010/main" val="2195886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732342-41C9-3348-982E-7906ECEB3E4E}"/>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EADD2F5E-CBF0-184E-B601-06BF71D23D43}"/>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CDBFB597-9153-5741-9425-A927CDE2010D}"/>
              </a:ext>
            </a:extLst>
          </p:cNvPr>
          <p:cNvSpPr>
            <a:spLocks noGrp="1"/>
          </p:cNvSpPr>
          <p:nvPr>
            <p:ph type="body" sz="quarter" idx="10" hasCustomPrompt="1"/>
          </p:nvPr>
        </p:nvSpPr>
        <p:spPr>
          <a:xfrm>
            <a:off x="545522" y="1325499"/>
            <a:ext cx="8854787" cy="1094303"/>
          </a:xfrm>
          <a:prstGeom prst="rect">
            <a:avLst/>
          </a:prstGeom>
        </p:spPr>
        <p:txBody>
          <a:bodyPr/>
          <a:lstStyle>
            <a:lvl1pPr marL="0" indent="0">
              <a:buNone/>
              <a:defRPr sz="4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Title goes here</a:t>
            </a:r>
          </a:p>
        </p:txBody>
      </p:sp>
    </p:spTree>
    <p:extLst>
      <p:ext uri="{BB962C8B-B14F-4D97-AF65-F5344CB8AC3E}">
        <p14:creationId xmlns:p14="http://schemas.microsoft.com/office/powerpoint/2010/main" val="2337110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0E992-DDD9-2D40-BE6D-3248C266030E}"/>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5BBC810-E927-9F48-A8AE-872DF3DA26FC}"/>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5C422CEA-2C37-B942-82DF-20E575263D55}"/>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A290B0BD-5C29-5F41-B043-FB70955D5D8D}"/>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18677296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3EE0DF-CBEA-6143-9847-19FE7A88186C}"/>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2B71744-43AC-624B-ABC9-87416FCCC117}"/>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1C8C685F-9B7D-974C-A943-6E88EAAD150E}"/>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854670D0-C8C1-1445-A00E-8BA8202B6D27}"/>
              </a:ext>
            </a:extLst>
          </p:cNvPr>
          <p:cNvSpPr>
            <a:spLocks noGrp="1"/>
          </p:cNvSpPr>
          <p:nvPr>
            <p:ph type="body" sz="quarter" idx="11" hasCustomPrompt="1"/>
          </p:nvPr>
        </p:nvSpPr>
        <p:spPr>
          <a:xfrm>
            <a:off x="353536" y="3100868"/>
            <a:ext cx="5116831" cy="2687682"/>
          </a:xfrm>
          <a:prstGeom prst="rect">
            <a:avLst/>
          </a:prstGeom>
        </p:spPr>
        <p:txBody>
          <a:bodyPr/>
          <a:lstStyle>
            <a:lvl1pPr marL="285750" indent="-285750">
              <a:buClr>
                <a:schemeClr val="bg2"/>
              </a:buClr>
              <a:buFont typeface="Arial" panose="020B0604020202020204" pitchFamily="34" charset="0"/>
              <a:buChar char="•"/>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Bullet 1</a:t>
            </a:r>
          </a:p>
          <a:p>
            <a:pPr lvl="0"/>
            <a:r>
              <a:rPr lang="en-US" dirty="0"/>
              <a:t>Bullet 2</a:t>
            </a:r>
          </a:p>
          <a:p>
            <a:pPr lvl="0"/>
            <a:r>
              <a:rPr lang="en-US" dirty="0"/>
              <a:t>Bullet 3</a:t>
            </a:r>
          </a:p>
          <a:p>
            <a:pPr lvl="0"/>
            <a:endParaRPr lang="en-US" dirty="0"/>
          </a:p>
        </p:txBody>
      </p:sp>
    </p:spTree>
    <p:extLst>
      <p:ext uri="{BB962C8B-B14F-4D97-AF65-F5344CB8AC3E}">
        <p14:creationId xmlns:p14="http://schemas.microsoft.com/office/powerpoint/2010/main" val="606962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309BB-B942-8345-B849-015AB24ED772}"/>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66C370C-2462-9248-8EAE-84C7DF7B5365}"/>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3983DD8D-27AC-E74B-96E8-671B088AB70D}"/>
              </a:ext>
            </a:extLst>
          </p:cNvPr>
          <p:cNvSpPr>
            <a:spLocks noGrp="1"/>
          </p:cNvSpPr>
          <p:nvPr>
            <p:ph type="body" sz="quarter" idx="10" hasCustomPrompt="1"/>
          </p:nvPr>
        </p:nvSpPr>
        <p:spPr>
          <a:xfrm>
            <a:off x="353535" y="2083103"/>
            <a:ext cx="5617773" cy="3920132"/>
          </a:xfrm>
          <a:prstGeom prst="rect">
            <a:avLst/>
          </a:prstGeom>
        </p:spPr>
        <p:txBody>
          <a:bodyPr/>
          <a:lstStyle>
            <a:lvl1pPr marL="0" indent="0">
              <a:buNone/>
              <a:defRPr sz="4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this slide style for impactful statements</a:t>
            </a:r>
          </a:p>
        </p:txBody>
      </p:sp>
    </p:spTree>
    <p:extLst>
      <p:ext uri="{BB962C8B-B14F-4D97-AF65-F5344CB8AC3E}">
        <p14:creationId xmlns:p14="http://schemas.microsoft.com/office/powerpoint/2010/main" val="651346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732342-41C9-3348-982E-7906ECEB3E4E}"/>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EADD2F5E-CBF0-184E-B601-06BF71D23D43}"/>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CDBFB597-9153-5741-9425-A927CDE2010D}"/>
              </a:ext>
            </a:extLst>
          </p:cNvPr>
          <p:cNvSpPr>
            <a:spLocks noGrp="1"/>
          </p:cNvSpPr>
          <p:nvPr>
            <p:ph type="body" sz="quarter" idx="10" hasCustomPrompt="1"/>
          </p:nvPr>
        </p:nvSpPr>
        <p:spPr>
          <a:xfrm>
            <a:off x="545522" y="1325499"/>
            <a:ext cx="8854787" cy="1094303"/>
          </a:xfrm>
          <a:prstGeom prst="rect">
            <a:avLst/>
          </a:prstGeom>
        </p:spPr>
        <p:txBody>
          <a:bodyPr/>
          <a:lstStyle>
            <a:lvl1pPr marL="0" indent="0">
              <a:buNone/>
              <a:defRPr sz="4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Title goes here</a:t>
            </a:r>
          </a:p>
        </p:txBody>
      </p:sp>
    </p:spTree>
    <p:extLst>
      <p:ext uri="{BB962C8B-B14F-4D97-AF65-F5344CB8AC3E}">
        <p14:creationId xmlns:p14="http://schemas.microsoft.com/office/powerpoint/2010/main" val="8049667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D83CDF-3020-4945-B7D7-7C67E860DF0A}"/>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AA2D609-AA39-7147-B560-A6F45008492B}"/>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7AC1F9DD-3CEB-AD49-827E-8DC11F6C648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A13E1467-E312-884D-A563-647356790521}"/>
              </a:ext>
            </a:extLst>
          </p:cNvPr>
          <p:cNvSpPr>
            <a:spLocks noGrp="1"/>
          </p:cNvSpPr>
          <p:nvPr>
            <p:ph type="body" sz="quarter" idx="11" hasCustomPrompt="1"/>
          </p:nvPr>
        </p:nvSpPr>
        <p:spPr>
          <a:xfrm>
            <a:off x="353536" y="3100868"/>
            <a:ext cx="5116831" cy="2687682"/>
          </a:xfrm>
          <a:prstGeom prst="rect">
            <a:avLst/>
          </a:prstGeom>
        </p:spPr>
        <p:txBody>
          <a:bodyPr/>
          <a:lstStyle>
            <a:lvl1pPr marL="285750" indent="-285750">
              <a:buClr>
                <a:schemeClr val="bg2"/>
              </a:buClr>
              <a:buFont typeface="Arial" panose="020B0604020202020204" pitchFamily="34" charset="0"/>
              <a:buChar char="•"/>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Bullet 1</a:t>
            </a:r>
          </a:p>
          <a:p>
            <a:pPr lvl="0"/>
            <a:r>
              <a:rPr lang="en-US" dirty="0"/>
              <a:t>Bullet 2</a:t>
            </a:r>
          </a:p>
          <a:p>
            <a:pPr lvl="0"/>
            <a:r>
              <a:rPr lang="en-US" dirty="0"/>
              <a:t>Bullet 3</a:t>
            </a:r>
          </a:p>
          <a:p>
            <a:pPr lvl="0"/>
            <a:endParaRPr lang="en-US" dirty="0"/>
          </a:p>
        </p:txBody>
      </p:sp>
    </p:spTree>
    <p:extLst>
      <p:ext uri="{BB962C8B-B14F-4D97-AF65-F5344CB8AC3E}">
        <p14:creationId xmlns:p14="http://schemas.microsoft.com/office/powerpoint/2010/main" val="1564634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CFDD41-79D3-D14D-8714-5B01E458B6C8}"/>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3C709A3F-49A5-634E-AB59-D962B7A6AF44}"/>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0029BAEB-BE02-7049-B2A9-A6651AE4DDAE}"/>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New section</a:t>
            </a:r>
          </a:p>
        </p:txBody>
      </p:sp>
      <p:sp>
        <p:nvSpPr>
          <p:cNvPr id="6" name="Text Placeholder 3">
            <a:extLst>
              <a:ext uri="{FF2B5EF4-FFF2-40B4-BE49-F238E27FC236}">
                <a16:creationId xmlns:a16="http://schemas.microsoft.com/office/drawing/2014/main" id="{366EEB60-E70B-CD41-BDB9-D938F27AE91E}"/>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slides like this to separate sections </a:t>
            </a:r>
            <a:br>
              <a:rPr lang="en-US" dirty="0"/>
            </a:br>
            <a:r>
              <a:rPr lang="en-US" dirty="0"/>
              <a:t>in you presentation</a:t>
            </a:r>
          </a:p>
        </p:txBody>
      </p:sp>
    </p:spTree>
    <p:extLst>
      <p:ext uri="{BB962C8B-B14F-4D97-AF65-F5344CB8AC3E}">
        <p14:creationId xmlns:p14="http://schemas.microsoft.com/office/powerpoint/2010/main" val="40698966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7EEBC3-7002-0F45-B0E1-FE8620032332}"/>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21E2B0A-60F6-C745-8260-8C886120FE64}"/>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8" name="Text Placeholder 3">
            <a:extLst>
              <a:ext uri="{FF2B5EF4-FFF2-40B4-BE49-F238E27FC236}">
                <a16:creationId xmlns:a16="http://schemas.microsoft.com/office/drawing/2014/main" id="{951A7785-CD26-5E4A-88BE-D86A201A9F9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9" name="Text Placeholder 3">
            <a:extLst>
              <a:ext uri="{FF2B5EF4-FFF2-40B4-BE49-F238E27FC236}">
                <a16:creationId xmlns:a16="http://schemas.microsoft.com/office/drawing/2014/main" id="{5A34C669-1FF9-AF48-A338-49C0BBF3F13A}"/>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6137564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2A88A1-FE7E-4445-ACEA-47A1C03F5072}"/>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9CC732CB-A16C-A246-ABCF-902349106A6D}"/>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6D82718E-EFC0-554C-AE3E-3EAC88039470}"/>
              </a:ext>
            </a:extLst>
          </p:cNvPr>
          <p:cNvSpPr>
            <a:spLocks noGrp="1"/>
          </p:cNvSpPr>
          <p:nvPr>
            <p:ph type="body" sz="quarter" idx="10" hasCustomPrompt="1"/>
          </p:nvPr>
        </p:nvSpPr>
        <p:spPr>
          <a:xfrm>
            <a:off x="353535" y="2154525"/>
            <a:ext cx="6333381"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Sub point</a:t>
            </a:r>
          </a:p>
        </p:txBody>
      </p:sp>
      <p:sp>
        <p:nvSpPr>
          <p:cNvPr id="6" name="Text Placeholder 3">
            <a:extLst>
              <a:ext uri="{FF2B5EF4-FFF2-40B4-BE49-F238E27FC236}">
                <a16:creationId xmlns:a16="http://schemas.microsoft.com/office/drawing/2014/main" id="{E904C32C-26E9-5740-8626-F0BFE6786039}"/>
              </a:ext>
            </a:extLst>
          </p:cNvPr>
          <p:cNvSpPr>
            <a:spLocks noGrp="1"/>
          </p:cNvSpPr>
          <p:nvPr>
            <p:ph type="body" sz="quarter" idx="11" hasCustomPrompt="1"/>
          </p:nvPr>
        </p:nvSpPr>
        <p:spPr>
          <a:xfrm>
            <a:off x="353535" y="2671358"/>
            <a:ext cx="6333381" cy="2926359"/>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this if you have impactful sub points/statements you want to highlight</a:t>
            </a:r>
          </a:p>
        </p:txBody>
      </p:sp>
    </p:spTree>
    <p:extLst>
      <p:ext uri="{BB962C8B-B14F-4D97-AF65-F5344CB8AC3E}">
        <p14:creationId xmlns:p14="http://schemas.microsoft.com/office/powerpoint/2010/main" val="2045234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91E442-9F98-FF44-AF1E-42CB7FA6F602}"/>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AD95597-A19B-464C-89F0-9E0AC6490E44}"/>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2A5D846A-A900-7F4E-AC97-4DC24C8DF249}"/>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625F679F-EB39-DC40-A9C2-F540A2687927}"/>
              </a:ext>
            </a:extLst>
          </p:cNvPr>
          <p:cNvSpPr>
            <a:spLocks noGrp="1"/>
          </p:cNvSpPr>
          <p:nvPr>
            <p:ph type="body" sz="quarter" idx="11" hasCustomPrompt="1"/>
          </p:nvPr>
        </p:nvSpPr>
        <p:spPr>
          <a:xfrm>
            <a:off x="353536" y="3100868"/>
            <a:ext cx="5116831" cy="2687682"/>
          </a:xfrm>
          <a:prstGeom prst="rect">
            <a:avLst/>
          </a:prstGeom>
        </p:spPr>
        <p:txBody>
          <a:bodyPr/>
          <a:lstStyle>
            <a:lvl1pPr marL="285750" indent="-285750">
              <a:buClr>
                <a:schemeClr val="bg2"/>
              </a:buClr>
              <a:buFont typeface="Arial" panose="020B0604020202020204" pitchFamily="34" charset="0"/>
              <a:buChar char="•"/>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Bullet 1</a:t>
            </a:r>
          </a:p>
          <a:p>
            <a:pPr lvl="0"/>
            <a:r>
              <a:rPr lang="en-US" dirty="0"/>
              <a:t>Bullet 2</a:t>
            </a:r>
          </a:p>
          <a:p>
            <a:pPr lvl="0"/>
            <a:r>
              <a:rPr lang="en-US" dirty="0"/>
              <a:t>Bullet 3</a:t>
            </a:r>
          </a:p>
          <a:p>
            <a:pPr lvl="0"/>
            <a:endParaRPr lang="en-US" dirty="0"/>
          </a:p>
        </p:txBody>
      </p:sp>
    </p:spTree>
    <p:extLst>
      <p:ext uri="{BB962C8B-B14F-4D97-AF65-F5344CB8AC3E}">
        <p14:creationId xmlns:p14="http://schemas.microsoft.com/office/powerpoint/2010/main" val="1004155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9B31D-7363-6F4A-8C38-E83FCEB53277}"/>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844B027-BC0B-3446-BBBF-9EA66AD24A48}"/>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CB4EB22C-53F3-9C4C-A749-B8EE39E83A67}"/>
              </a:ext>
            </a:extLst>
          </p:cNvPr>
          <p:cNvSpPr>
            <a:spLocks noGrp="1"/>
          </p:cNvSpPr>
          <p:nvPr>
            <p:ph type="body" sz="quarter" idx="10" hasCustomPrompt="1"/>
          </p:nvPr>
        </p:nvSpPr>
        <p:spPr>
          <a:xfrm>
            <a:off x="7280805" y="3373582"/>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10701604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89815C-F33B-D640-8694-F0261B399E0E}"/>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C4A1A94-8D57-404D-9CCF-B8CCB1B863B7}"/>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255FCBD2-D89A-7D42-A13D-B5B14BEC5ADA}"/>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48457978-0D4F-A544-B59E-50BF1F162311}"/>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3454128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D8430B-497A-FA4F-9DA5-2CA2177B65E5}"/>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D087EB9F-0C13-C94A-8A4A-5AE0F6F3D026}"/>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AD57E62B-19CF-AF41-866E-6698B3ED08A0}"/>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New section</a:t>
            </a:r>
          </a:p>
        </p:txBody>
      </p:sp>
      <p:sp>
        <p:nvSpPr>
          <p:cNvPr id="6" name="Text Placeholder 3">
            <a:extLst>
              <a:ext uri="{FF2B5EF4-FFF2-40B4-BE49-F238E27FC236}">
                <a16:creationId xmlns:a16="http://schemas.microsoft.com/office/drawing/2014/main" id="{CAAFD83E-86FC-5F43-AA25-9CFABBD4645B}"/>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slides like this to separate sections </a:t>
            </a:r>
            <a:br>
              <a:rPr lang="en-US" dirty="0"/>
            </a:br>
            <a:r>
              <a:rPr lang="en-US" dirty="0"/>
              <a:t>in you presentation</a:t>
            </a:r>
          </a:p>
        </p:txBody>
      </p:sp>
    </p:spTree>
    <p:extLst>
      <p:ext uri="{BB962C8B-B14F-4D97-AF65-F5344CB8AC3E}">
        <p14:creationId xmlns:p14="http://schemas.microsoft.com/office/powerpoint/2010/main" val="24938647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843417-8062-254B-8ECD-E0FFC71DA45E}"/>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3B91D5E4-1E3B-9D4D-B3DE-2068FF3D4CFB}"/>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AD62BE8E-5D6A-5846-8EE1-A8CF22013805}"/>
              </a:ext>
            </a:extLst>
          </p:cNvPr>
          <p:cNvSpPr>
            <a:spLocks noGrp="1"/>
          </p:cNvSpPr>
          <p:nvPr>
            <p:ph type="body" sz="quarter" idx="10" hasCustomPrompt="1"/>
          </p:nvPr>
        </p:nvSpPr>
        <p:spPr>
          <a:xfrm>
            <a:off x="7169725" y="4348898"/>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151784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328B0B-7C66-6347-9580-BF1F5B5A7111}"/>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CE48D63-1D8D-374D-A3CF-BD3649516454}"/>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D6F6C64E-EEB8-0D47-8D81-E831405A06F1}"/>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590D9DAF-51AD-844F-9F91-31E3BDC1A175}"/>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025156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8008B-BC7B-44BA-9787-F2B1CAC462BE}"/>
              </a:ext>
            </a:extLst>
          </p:cNvPr>
          <p:cNvPicPr>
            <a:picLocks noChangeAspect="1"/>
          </p:cNvPicPr>
          <p:nvPr userDrawn="1"/>
        </p:nvPicPr>
        <p:blipFill>
          <a:blip r:embed="rId2"/>
          <a:srcRect/>
          <a:stretch/>
        </p:blipFill>
        <p:spPr>
          <a:xfrm>
            <a:off x="353536" y="5593278"/>
            <a:ext cx="3019462" cy="1094302"/>
          </a:xfrm>
          <a:prstGeom prst="rect">
            <a:avLst/>
          </a:prstGeom>
        </p:spPr>
      </p:pic>
      <p:sp>
        <p:nvSpPr>
          <p:cNvPr id="3" name="Text Placeholder 3">
            <a:extLst>
              <a:ext uri="{FF2B5EF4-FFF2-40B4-BE49-F238E27FC236}">
                <a16:creationId xmlns:a16="http://schemas.microsoft.com/office/drawing/2014/main" id="{A38E20C7-E0D8-4680-8B8D-F71640E8187B}"/>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
        <p:nvSpPr>
          <p:cNvPr id="4" name="Text Placeholder 3">
            <a:extLst>
              <a:ext uri="{FF2B5EF4-FFF2-40B4-BE49-F238E27FC236}">
                <a16:creationId xmlns:a16="http://schemas.microsoft.com/office/drawing/2014/main" id="{60CB4F49-130A-4827-B93F-E3F2DD32FCD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Tree>
    <p:extLst>
      <p:ext uri="{BB962C8B-B14F-4D97-AF65-F5344CB8AC3E}">
        <p14:creationId xmlns:p14="http://schemas.microsoft.com/office/powerpoint/2010/main" val="3991816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E0CDE5-5B4A-554B-AEC6-12F245924100}"/>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BF385C81-7C0C-0F47-B1F7-267604C3B2E3}"/>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F9F69707-CE0B-6D43-8FA6-DD69B3FAA373}"/>
              </a:ext>
            </a:extLst>
          </p:cNvPr>
          <p:cNvSpPr>
            <a:spLocks noGrp="1"/>
          </p:cNvSpPr>
          <p:nvPr>
            <p:ph type="body" sz="quarter" idx="10" hasCustomPrompt="1"/>
          </p:nvPr>
        </p:nvSpPr>
        <p:spPr>
          <a:xfrm>
            <a:off x="6982932" y="1898073"/>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21890952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754961-0E8A-374E-A7D6-A02D87AFC51D}"/>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BCD891B-2D6F-BC45-8456-D8D80FED33D1}"/>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EAB018F1-FEF1-6448-A410-495158B3806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F470914B-D256-7A47-9405-5B490D7E3A7B}"/>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2876996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193F1B-065E-1E4E-BB56-F1C33A5AFCD7}"/>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BDBA66D-C588-A24D-97A2-C728D1EBF723}"/>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8664D878-0DB5-304F-A2F2-89340D1030F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2CFE6F3E-2306-5849-8FFC-5A06F557BB8E}"/>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13111851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5D13B-469F-A64A-B5F0-B206F00193A4}"/>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E6457BB-E9F1-FA45-8732-1D316B9E349B}"/>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86E1F3F0-A188-E649-A477-C109628F5714}"/>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New section</a:t>
            </a:r>
          </a:p>
        </p:txBody>
      </p:sp>
      <p:sp>
        <p:nvSpPr>
          <p:cNvPr id="6" name="Text Placeholder 3">
            <a:extLst>
              <a:ext uri="{FF2B5EF4-FFF2-40B4-BE49-F238E27FC236}">
                <a16:creationId xmlns:a16="http://schemas.microsoft.com/office/drawing/2014/main" id="{DFAA33FD-21E0-204F-8D83-E0220CBFC4B0}"/>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slides like this to separate sections </a:t>
            </a:r>
            <a:br>
              <a:rPr lang="en-US" dirty="0"/>
            </a:br>
            <a:r>
              <a:rPr lang="en-US" dirty="0"/>
              <a:t>in you presentation</a:t>
            </a:r>
          </a:p>
        </p:txBody>
      </p:sp>
    </p:spTree>
    <p:extLst>
      <p:ext uri="{BB962C8B-B14F-4D97-AF65-F5344CB8AC3E}">
        <p14:creationId xmlns:p14="http://schemas.microsoft.com/office/powerpoint/2010/main" val="397005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731F70-1FC5-BF41-A538-20E03D9642ED}"/>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B00BFBC-22E6-1545-A404-02D2C16DD169}"/>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BEF50AF3-72FB-A941-AB3F-84607084C3F0}"/>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4299B4F6-B286-BD40-8244-11AB0EBD7F8B}"/>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4260673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0D5A2-10EA-294C-8E69-98E63AE3C76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EE57BEC-E054-F64C-8250-AE3C6C26097B}"/>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1671E0AA-6593-4247-860C-4EE8CD6DB99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5" name="Text Placeholder 3">
            <a:extLst>
              <a:ext uri="{FF2B5EF4-FFF2-40B4-BE49-F238E27FC236}">
                <a16:creationId xmlns:a16="http://schemas.microsoft.com/office/drawing/2014/main" id="{71D2EBFA-505E-A644-B916-1C643ECDC37C}"/>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27530552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399076-238D-D545-BA2F-B4A4CC45F4D7}"/>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064B99D-95C2-904E-A812-B0C2E4FABF9A}"/>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DE3360D6-2533-EF45-9256-A100E1ADDA8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5" name="Text Placeholder 3">
            <a:extLst>
              <a:ext uri="{FF2B5EF4-FFF2-40B4-BE49-F238E27FC236}">
                <a16:creationId xmlns:a16="http://schemas.microsoft.com/office/drawing/2014/main" id="{5773D986-569C-924D-A5D1-ED24986A1E5C}"/>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42126861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AE6689-01D3-3344-923D-EAD426A80D03}"/>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2274D6A-9EBD-684C-BCFF-7C256D63C2E3}"/>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0BA68BD5-77E0-BA47-B59A-D4662BDE194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7B4AA216-A375-1442-A795-5E47A862F196}"/>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2259148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06A565-ED08-FF4E-91DE-DACDAA9C27F5}"/>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1BA9FD-C47C-FA40-9F81-74230580FFD2}"/>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AABB4C39-8AAA-874A-B7DD-AEDE4877EDA6}"/>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965D27D0-951F-CF48-962A-61848A886D64}"/>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9378477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18EEAB-BF01-F04D-BA5E-E338558EBE62}"/>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3027816-C625-284E-B40D-7BB97792561F}"/>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A6927F49-FDFE-9742-899D-21470B772EA3}"/>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AE580BD0-2310-E84D-A946-CBD9B0613283}"/>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23793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D83CDF-3020-4945-B7D7-7C67E860DF0A}"/>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AA2D609-AA39-7147-B560-A6F45008492B}"/>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7AC1F9DD-3CEB-AD49-827E-8DC11F6C648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A13E1467-E312-884D-A563-647356790521}"/>
              </a:ext>
            </a:extLst>
          </p:cNvPr>
          <p:cNvSpPr>
            <a:spLocks noGrp="1"/>
          </p:cNvSpPr>
          <p:nvPr>
            <p:ph type="body" sz="quarter" idx="11" hasCustomPrompt="1"/>
          </p:nvPr>
        </p:nvSpPr>
        <p:spPr>
          <a:xfrm>
            <a:off x="353536" y="3100868"/>
            <a:ext cx="5116831" cy="2687682"/>
          </a:xfrm>
          <a:prstGeom prst="rect">
            <a:avLst/>
          </a:prstGeom>
        </p:spPr>
        <p:txBody>
          <a:bodyPr/>
          <a:lstStyle>
            <a:lvl1pPr marL="285750" indent="-285750">
              <a:buClr>
                <a:schemeClr val="bg2"/>
              </a:buClr>
              <a:buFont typeface="Arial" panose="020B0604020202020204" pitchFamily="34" charset="0"/>
              <a:buChar char="•"/>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Bullet 1</a:t>
            </a:r>
          </a:p>
          <a:p>
            <a:pPr lvl="0"/>
            <a:r>
              <a:rPr lang="en-US" dirty="0"/>
              <a:t>Bullet 2</a:t>
            </a:r>
          </a:p>
          <a:p>
            <a:pPr lvl="0"/>
            <a:r>
              <a:rPr lang="en-US" dirty="0"/>
              <a:t>Bullet 3</a:t>
            </a:r>
          </a:p>
          <a:p>
            <a:pPr lvl="0"/>
            <a:endParaRPr lang="en-US" dirty="0"/>
          </a:p>
        </p:txBody>
      </p:sp>
    </p:spTree>
    <p:extLst>
      <p:ext uri="{BB962C8B-B14F-4D97-AF65-F5344CB8AC3E}">
        <p14:creationId xmlns:p14="http://schemas.microsoft.com/office/powerpoint/2010/main" val="11296685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F8C18-2DC9-8A4C-947D-DE3C2A86B5C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AE92BD2-FE33-C84A-A115-AA231D9227D1}"/>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F1AE106C-C232-3F43-8EA1-CA9D279E5485}"/>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8822DEAE-A06A-EF44-B8A0-02A039E1266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109442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8FFB94-7476-C24A-9238-2C8A907993D6}"/>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BAA66C3-BE5C-FF4D-B79D-F54CD4CD05B8}"/>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1FE6958F-858B-AE44-9DFF-683432EEF5B4}"/>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5" name="Text Placeholder 3">
            <a:extLst>
              <a:ext uri="{FF2B5EF4-FFF2-40B4-BE49-F238E27FC236}">
                <a16:creationId xmlns:a16="http://schemas.microsoft.com/office/drawing/2014/main" id="{B6B708C5-C718-E144-9670-B80F86ACA7FD}"/>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2042841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A0684-9DA6-E24B-B1C8-08A24E37C362}"/>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A10B9FC-3072-D640-A22A-97ABFE96437B}"/>
              </a:ext>
            </a:extLst>
          </p:cNvPr>
          <p:cNvPicPr>
            <a:picLocks noChangeAspect="1"/>
          </p:cNvPicPr>
          <p:nvPr userDrawn="1"/>
        </p:nvPicPr>
        <p:blipFill>
          <a:blip r:embed="rId3"/>
          <a:srcRect/>
          <a:stretch/>
        </p:blipFill>
        <p:spPr>
          <a:xfrm>
            <a:off x="353536" y="5593278"/>
            <a:ext cx="3019462" cy="109430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7C504D1D-A949-7848-A0F3-C23A5AA66ADC}"/>
              </a:ext>
            </a:extLst>
          </p:cNvPr>
          <p:cNvPicPr>
            <a:picLocks noChangeAspect="1"/>
          </p:cNvPicPr>
          <p:nvPr userDrawn="1"/>
        </p:nvPicPr>
        <p:blipFill>
          <a:blip r:embed="rId4"/>
          <a:stretch>
            <a:fillRect/>
          </a:stretch>
        </p:blipFill>
        <p:spPr>
          <a:xfrm>
            <a:off x="353535" y="5593278"/>
            <a:ext cx="3019464" cy="1094302"/>
          </a:xfrm>
          <a:prstGeom prst="rect">
            <a:avLst/>
          </a:prstGeom>
        </p:spPr>
      </p:pic>
      <p:sp>
        <p:nvSpPr>
          <p:cNvPr id="6" name="Text Placeholder 3">
            <a:extLst>
              <a:ext uri="{FF2B5EF4-FFF2-40B4-BE49-F238E27FC236}">
                <a16:creationId xmlns:a16="http://schemas.microsoft.com/office/drawing/2014/main" id="{CA6B504F-1339-F64E-9695-5EAD5B150895}"/>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New section</a:t>
            </a:r>
          </a:p>
        </p:txBody>
      </p:sp>
      <p:sp>
        <p:nvSpPr>
          <p:cNvPr id="7" name="Text Placeholder 3">
            <a:extLst>
              <a:ext uri="{FF2B5EF4-FFF2-40B4-BE49-F238E27FC236}">
                <a16:creationId xmlns:a16="http://schemas.microsoft.com/office/drawing/2014/main" id="{8F111E96-2D80-9543-B4EB-C77A52769AE1}"/>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slides like this to separate sections </a:t>
            </a:r>
            <a:br>
              <a:rPr lang="en-US" dirty="0"/>
            </a:br>
            <a:r>
              <a:rPr lang="en-US" dirty="0"/>
              <a:t>in you presentation</a:t>
            </a:r>
          </a:p>
        </p:txBody>
      </p:sp>
    </p:spTree>
    <p:extLst>
      <p:ext uri="{BB962C8B-B14F-4D97-AF65-F5344CB8AC3E}">
        <p14:creationId xmlns:p14="http://schemas.microsoft.com/office/powerpoint/2010/main" val="35735088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D6EF17-2D60-0E4A-B91E-1C99110C5566}"/>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694DC6A-C24D-0947-9023-65D7A8349D80}"/>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35552DA0-26E7-EA47-B92F-57DC279B336A}"/>
              </a:ext>
            </a:extLst>
          </p:cNvPr>
          <p:cNvSpPr>
            <a:spLocks noGrp="1"/>
          </p:cNvSpPr>
          <p:nvPr>
            <p:ph type="body" sz="quarter" idx="10" hasCustomPrompt="1"/>
          </p:nvPr>
        </p:nvSpPr>
        <p:spPr>
          <a:xfrm>
            <a:off x="7675418" y="2369127"/>
            <a:ext cx="4516582"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9237702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25536F-0ECE-C642-B15E-EF35FD71B6F8}"/>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8C2AE2B-0D08-774F-B958-0246BB75C351}"/>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EA29284F-5AA1-9B42-9C03-1D6CFBC2D29E}"/>
              </a:ext>
            </a:extLst>
          </p:cNvPr>
          <p:cNvSpPr>
            <a:spLocks noGrp="1"/>
          </p:cNvSpPr>
          <p:nvPr>
            <p:ph type="body" sz="quarter" idx="10" hasCustomPrompt="1"/>
          </p:nvPr>
        </p:nvSpPr>
        <p:spPr>
          <a:xfrm>
            <a:off x="7523260" y="1274619"/>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39007719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57886-3338-7445-82B1-4B994DD16F2F}"/>
              </a:ext>
            </a:extLst>
          </p:cNvPr>
          <p:cNvSpPr/>
          <p:nvPr userDrawn="1"/>
        </p:nvSpPr>
        <p:spPr>
          <a:xfrm>
            <a:off x="3021497" y="0"/>
            <a:ext cx="4611755" cy="407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288B0A-3B18-414E-9523-768A5E10E9BF}"/>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4537D54-830F-624C-B1BB-B9B1EFEDCB25}"/>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7" name="Text Placeholder 3">
            <a:extLst>
              <a:ext uri="{FF2B5EF4-FFF2-40B4-BE49-F238E27FC236}">
                <a16:creationId xmlns:a16="http://schemas.microsoft.com/office/drawing/2014/main" id="{1769722D-8C57-824A-B26B-3A55E8AC5468}"/>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8" name="Text Placeholder 3">
            <a:extLst>
              <a:ext uri="{FF2B5EF4-FFF2-40B4-BE49-F238E27FC236}">
                <a16:creationId xmlns:a16="http://schemas.microsoft.com/office/drawing/2014/main" id="{F90F153F-0069-C04F-BC0C-6CFCAA936305}"/>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1159994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8AFA5-202B-FA40-8C08-24835E76C265}"/>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1959986-3DB4-FF4D-85E5-81AAAB2BF5F4}"/>
              </a:ext>
            </a:extLst>
          </p:cNvPr>
          <p:cNvPicPr>
            <a:picLocks noChangeAspect="1"/>
          </p:cNvPicPr>
          <p:nvPr userDrawn="1"/>
        </p:nvPicPr>
        <p:blipFill>
          <a:blip r:embed="rId3"/>
          <a:stretch>
            <a:fillRect/>
          </a:stretch>
        </p:blipFill>
        <p:spPr>
          <a:xfrm>
            <a:off x="353535" y="5593278"/>
            <a:ext cx="3019464" cy="1094302"/>
          </a:xfrm>
          <a:prstGeom prst="rect">
            <a:avLst/>
          </a:prstGeom>
        </p:spPr>
      </p:pic>
    </p:spTree>
    <p:extLst>
      <p:ext uri="{BB962C8B-B14F-4D97-AF65-F5344CB8AC3E}">
        <p14:creationId xmlns:p14="http://schemas.microsoft.com/office/powerpoint/2010/main" val="13784123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Additional slide1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E12BB-0FE8-A048-AB9D-C9C34735AD7E}"/>
              </a:ext>
            </a:extLst>
          </p:cNvPr>
          <p:cNvPicPr>
            <a:picLocks noChangeAspect="1"/>
          </p:cNvPicPr>
          <p:nvPr userDrawn="1"/>
        </p:nvPicPr>
        <p:blipFill>
          <a:blip r:embed="rId2"/>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8F9533E1-E7CA-DD47-B1BF-29940A6F8AFB}"/>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6" name="Text Placeholder 3">
            <a:extLst>
              <a:ext uri="{FF2B5EF4-FFF2-40B4-BE49-F238E27FC236}">
                <a16:creationId xmlns:a16="http://schemas.microsoft.com/office/drawing/2014/main" id="{689525DA-4284-354A-BC94-0722D893358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7130810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6993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F46E40-AA26-86E9-A540-51AE64B8120A}"/>
              </a:ext>
            </a:extLst>
          </p:cNvPr>
          <p:cNvPicPr>
            <a:picLocks noChangeAspect="1"/>
          </p:cNvPicPr>
          <p:nvPr userDrawn="1"/>
        </p:nvPicPr>
        <p:blipFill>
          <a:blip r:embed="rId2"/>
          <a:stretch>
            <a:fillRect/>
          </a:stretch>
        </p:blipFill>
        <p:spPr>
          <a:xfrm>
            <a:off x="-1" y="0"/>
            <a:ext cx="11499497" cy="6858000"/>
          </a:xfrm>
          <a:prstGeom prst="rect">
            <a:avLst/>
          </a:prstGeom>
        </p:spPr>
      </p:pic>
      <p:sp>
        <p:nvSpPr>
          <p:cNvPr id="10" name="Text Placeholder 3">
            <a:extLst>
              <a:ext uri="{FF2B5EF4-FFF2-40B4-BE49-F238E27FC236}">
                <a16:creationId xmlns:a16="http://schemas.microsoft.com/office/drawing/2014/main" id="{BE34A882-534E-494C-9777-C8EE49E6EAE5}"/>
              </a:ext>
            </a:extLst>
          </p:cNvPr>
          <p:cNvSpPr>
            <a:spLocks noGrp="1"/>
          </p:cNvSpPr>
          <p:nvPr>
            <p:ph type="body" sz="quarter" idx="10" hasCustomPrompt="1"/>
          </p:nvPr>
        </p:nvSpPr>
        <p:spPr>
          <a:xfrm>
            <a:off x="429149" y="2226084"/>
            <a:ext cx="4658241" cy="795412"/>
          </a:xfrm>
          <a:prstGeom prst="rect">
            <a:avLst/>
          </a:prstGeom>
        </p:spPr>
        <p:txBody>
          <a:bodyPr/>
          <a:lstStyle>
            <a:lvl1pPr marL="0" indent="0">
              <a:lnSpc>
                <a:spcPct val="100000"/>
              </a:lnSpc>
              <a:buNone/>
              <a:defRPr sz="2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3" name="Rectangle 2">
            <a:extLst>
              <a:ext uri="{FF2B5EF4-FFF2-40B4-BE49-F238E27FC236}">
                <a16:creationId xmlns:a16="http://schemas.microsoft.com/office/drawing/2014/main" id="{F9C002C6-33DC-46E5-34E2-EBAFADC80D21}"/>
              </a:ext>
            </a:extLst>
          </p:cNvPr>
          <p:cNvSpPr/>
          <p:nvPr userDrawn="1"/>
        </p:nvSpPr>
        <p:spPr>
          <a:xfrm>
            <a:off x="454430" y="3225337"/>
            <a:ext cx="4910049" cy="1699960"/>
          </a:xfrm>
          <a:prstGeom prst="rect">
            <a:avLst/>
          </a:prstGeom>
          <a:solidFill>
            <a:srgbClr val="009246"/>
          </a:solidFill>
          <a:ln>
            <a:solidFill>
              <a:srgbClr val="0092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Text Placeholder 3">
            <a:extLst>
              <a:ext uri="{FF2B5EF4-FFF2-40B4-BE49-F238E27FC236}">
                <a16:creationId xmlns:a16="http://schemas.microsoft.com/office/drawing/2014/main" id="{74689E09-A48B-40E6-B0B0-2C619F906C46}"/>
              </a:ext>
            </a:extLst>
          </p:cNvPr>
          <p:cNvSpPr>
            <a:spLocks noGrp="1"/>
          </p:cNvSpPr>
          <p:nvPr>
            <p:ph type="body" sz="quarter" idx="11" hasCustomPrompt="1"/>
          </p:nvPr>
        </p:nvSpPr>
        <p:spPr>
          <a:xfrm>
            <a:off x="471382" y="3100868"/>
            <a:ext cx="6822441" cy="2687682"/>
          </a:xfrm>
          <a:prstGeom prst="rect">
            <a:avLst/>
          </a:prstGeom>
        </p:spPr>
        <p:txBody>
          <a:bodyPr/>
          <a:lstStyle>
            <a:lvl1pPr marL="285750" indent="-285750">
              <a:lnSpc>
                <a:spcPct val="100000"/>
              </a:lnSpc>
              <a:buClr>
                <a:schemeClr val="bg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742950" indent="-285750">
              <a:lnSpc>
                <a:spcPct val="100000"/>
              </a:lnSpc>
              <a:buClr>
                <a:schemeClr val="tx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2pPr>
            <a:lvl3pPr marL="1200150" marR="0" indent="-285750" algn="l" defTabSz="914400" rtl="0" eaLnBrk="1" fontAlgn="auto" latinLnBrk="0" hangingPunct="1">
              <a:lnSpc>
                <a:spcPct val="100000"/>
              </a:lnSpc>
              <a:spcBef>
                <a:spcPts val="500"/>
              </a:spcBef>
              <a:spcAft>
                <a:spcPts val="0"/>
              </a:spcAft>
              <a:buClrTx/>
              <a:buSzTx/>
              <a:buFont typeface="Courier New" panose="02070309020205020404" pitchFamily="49" charset="0"/>
              <a:buChar char="o"/>
              <a:tabLst/>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3pPr>
            <a:lvl4pPr marL="1657350" indent="-285750">
              <a:lnSpc>
                <a:spcPct val="100000"/>
              </a:lnSpc>
              <a:buClr>
                <a:schemeClr val="bg1">
                  <a:lumMod val="65000"/>
                </a:schemeClr>
              </a:buClr>
              <a:buFont typeface="Wingdings" pitchFamily="2" charset="2"/>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4pPr>
            <a:lvl5pPr marL="2114550" indent="-285750">
              <a:lnSpc>
                <a:spcPct val="100000"/>
              </a:lnSpc>
              <a:buClr>
                <a:schemeClr val="bg1">
                  <a:lumMod val="65000"/>
                </a:schemeClr>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5pPr>
          </a:lstStyle>
          <a:p>
            <a:pPr lvl="0"/>
            <a:r>
              <a:rPr lang="en-US"/>
              <a:t>Bullet 1</a:t>
            </a:r>
          </a:p>
          <a:p>
            <a:pPr lvl="1"/>
            <a:r>
              <a:rPr lang="en-US"/>
              <a:t>Level 2 bullet</a:t>
            </a:r>
          </a:p>
          <a:p>
            <a:pPr lvl="2"/>
            <a:r>
              <a:rPr lang="en-US"/>
              <a:t>Level 3 bullet</a:t>
            </a:r>
          </a:p>
          <a:p>
            <a:pPr lvl="3"/>
            <a:r>
              <a:rPr lang="en-US"/>
              <a:t>Level 4 bullet</a:t>
            </a:r>
          </a:p>
          <a:p>
            <a:pPr lvl="4"/>
            <a:r>
              <a:rPr lang="en-US"/>
              <a:t>Level 5 bullet</a:t>
            </a:r>
          </a:p>
          <a:p>
            <a:pPr lvl="0"/>
            <a:endParaRPr lang="en-US"/>
          </a:p>
        </p:txBody>
      </p:sp>
      <p:pic>
        <p:nvPicPr>
          <p:cNvPr id="4" name="Picture 3" descr="A picture containing text&#10;&#10;Description automatically generated">
            <a:extLst>
              <a:ext uri="{FF2B5EF4-FFF2-40B4-BE49-F238E27FC236}">
                <a16:creationId xmlns:a16="http://schemas.microsoft.com/office/drawing/2014/main" id="{129DE74E-2364-6EBE-8F86-3C1C0D5BDF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46" y="6315550"/>
            <a:ext cx="2652223" cy="452535"/>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08EEA3C6-40C2-440A-92EE-98EF2B19B3E0}"/>
              </a:ext>
            </a:extLst>
          </p:cNvPr>
          <p:cNvPicPr>
            <a:picLocks noChangeAspect="1"/>
          </p:cNvPicPr>
          <p:nvPr userDrawn="1"/>
        </p:nvPicPr>
        <p:blipFill>
          <a:blip r:embed="rId4"/>
          <a:stretch>
            <a:fillRect/>
          </a:stretch>
        </p:blipFill>
        <p:spPr>
          <a:xfrm>
            <a:off x="9104506" y="6302367"/>
            <a:ext cx="2652223" cy="397367"/>
          </a:xfrm>
          <a:prstGeom prst="rect">
            <a:avLst/>
          </a:prstGeom>
        </p:spPr>
      </p:pic>
    </p:spTree>
    <p:extLst>
      <p:ext uri="{BB962C8B-B14F-4D97-AF65-F5344CB8AC3E}">
        <p14:creationId xmlns:p14="http://schemas.microsoft.com/office/powerpoint/2010/main" val="2744025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CFDD41-79D3-D14D-8714-5B01E458B6C8}"/>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3C709A3F-49A5-634E-AB59-D962B7A6AF44}"/>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0029BAEB-BE02-7049-B2A9-A6651AE4DDAE}"/>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New section</a:t>
            </a:r>
          </a:p>
        </p:txBody>
      </p:sp>
      <p:sp>
        <p:nvSpPr>
          <p:cNvPr id="6" name="Text Placeholder 3">
            <a:extLst>
              <a:ext uri="{FF2B5EF4-FFF2-40B4-BE49-F238E27FC236}">
                <a16:creationId xmlns:a16="http://schemas.microsoft.com/office/drawing/2014/main" id="{366EEB60-E70B-CD41-BDB9-D938F27AE91E}"/>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slides like this to separate sections </a:t>
            </a:r>
            <a:br>
              <a:rPr lang="en-US" dirty="0"/>
            </a:br>
            <a:r>
              <a:rPr lang="en-US" dirty="0"/>
              <a:t>in you presentation</a:t>
            </a:r>
          </a:p>
        </p:txBody>
      </p:sp>
    </p:spTree>
    <p:extLst>
      <p:ext uri="{BB962C8B-B14F-4D97-AF65-F5344CB8AC3E}">
        <p14:creationId xmlns:p14="http://schemas.microsoft.com/office/powerpoint/2010/main" val="1100207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BE34A882-534E-494C-9777-C8EE49E6EAE5}"/>
              </a:ext>
            </a:extLst>
          </p:cNvPr>
          <p:cNvSpPr>
            <a:spLocks noGrp="1"/>
          </p:cNvSpPr>
          <p:nvPr>
            <p:ph type="body" sz="quarter" idx="10" hasCustomPrompt="1"/>
          </p:nvPr>
        </p:nvSpPr>
        <p:spPr>
          <a:xfrm>
            <a:off x="429149" y="1168809"/>
            <a:ext cx="4658241" cy="795412"/>
          </a:xfrm>
          <a:prstGeom prst="rect">
            <a:avLst/>
          </a:prstGeom>
        </p:spPr>
        <p:txBody>
          <a:bodyPr/>
          <a:lstStyle>
            <a:lvl1pPr marL="0" indent="0">
              <a:lnSpc>
                <a:spcPct val="100000"/>
              </a:lnSpc>
              <a:buNone/>
              <a:defRPr sz="2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5" name="Text Placeholder 3">
            <a:extLst>
              <a:ext uri="{FF2B5EF4-FFF2-40B4-BE49-F238E27FC236}">
                <a16:creationId xmlns:a16="http://schemas.microsoft.com/office/drawing/2014/main" id="{74689E09-A48B-40E6-B0B0-2C619F906C46}"/>
              </a:ext>
            </a:extLst>
          </p:cNvPr>
          <p:cNvSpPr>
            <a:spLocks noGrp="1"/>
          </p:cNvSpPr>
          <p:nvPr>
            <p:ph type="body" sz="quarter" idx="11" hasCustomPrompt="1"/>
          </p:nvPr>
        </p:nvSpPr>
        <p:spPr>
          <a:xfrm>
            <a:off x="429149" y="2395258"/>
            <a:ext cx="6822441" cy="2687682"/>
          </a:xfrm>
          <a:prstGeom prst="rect">
            <a:avLst/>
          </a:prstGeom>
        </p:spPr>
        <p:txBody>
          <a:bodyPr/>
          <a:lstStyle>
            <a:lvl1pPr marL="285750" indent="-285750">
              <a:lnSpc>
                <a:spcPct val="100000"/>
              </a:lnSpc>
              <a:buClr>
                <a:schemeClr val="bg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742950" indent="-285750">
              <a:lnSpc>
                <a:spcPct val="100000"/>
              </a:lnSpc>
              <a:buClr>
                <a:schemeClr val="tx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2pPr>
            <a:lvl3pPr marL="1200150" marR="0" indent="-285750" algn="l" defTabSz="914400" rtl="0" eaLnBrk="1" fontAlgn="auto" latinLnBrk="0" hangingPunct="1">
              <a:lnSpc>
                <a:spcPct val="100000"/>
              </a:lnSpc>
              <a:spcBef>
                <a:spcPts val="500"/>
              </a:spcBef>
              <a:spcAft>
                <a:spcPts val="0"/>
              </a:spcAft>
              <a:buClrTx/>
              <a:buSzTx/>
              <a:buFont typeface="Courier New" panose="02070309020205020404" pitchFamily="49" charset="0"/>
              <a:buChar char="o"/>
              <a:tabLst/>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3pPr>
            <a:lvl4pPr marL="1657350" indent="-285750">
              <a:lnSpc>
                <a:spcPct val="100000"/>
              </a:lnSpc>
              <a:buClr>
                <a:schemeClr val="bg1">
                  <a:lumMod val="65000"/>
                </a:schemeClr>
              </a:buClr>
              <a:buFont typeface="Wingdings" pitchFamily="2" charset="2"/>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4pPr>
            <a:lvl5pPr marL="2114550" indent="-285750">
              <a:lnSpc>
                <a:spcPct val="100000"/>
              </a:lnSpc>
              <a:buClr>
                <a:schemeClr val="bg1">
                  <a:lumMod val="65000"/>
                </a:schemeClr>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5pPr>
          </a:lstStyle>
          <a:p>
            <a:pPr lvl="0"/>
            <a:r>
              <a:rPr lang="en-US"/>
              <a:t>Bullet 1</a:t>
            </a:r>
          </a:p>
          <a:p>
            <a:pPr lvl="1"/>
            <a:r>
              <a:rPr lang="en-US"/>
              <a:t>Level 2 bullet</a:t>
            </a:r>
          </a:p>
          <a:p>
            <a:pPr lvl="2"/>
            <a:r>
              <a:rPr lang="en-US"/>
              <a:t>Level 3 bullet</a:t>
            </a:r>
          </a:p>
          <a:p>
            <a:pPr lvl="3"/>
            <a:r>
              <a:rPr lang="en-US"/>
              <a:t>Level 4 bullet</a:t>
            </a:r>
          </a:p>
          <a:p>
            <a:pPr lvl="4"/>
            <a:r>
              <a:rPr lang="en-US"/>
              <a:t>Level 5 bullet</a:t>
            </a:r>
          </a:p>
          <a:p>
            <a:pPr lvl="0"/>
            <a:endParaRPr lang="en-US"/>
          </a:p>
        </p:txBody>
      </p:sp>
      <p:sp>
        <p:nvSpPr>
          <p:cNvPr id="7" name="Rectangle 6">
            <a:extLst>
              <a:ext uri="{FF2B5EF4-FFF2-40B4-BE49-F238E27FC236}">
                <a16:creationId xmlns:a16="http://schemas.microsoft.com/office/drawing/2014/main" id="{D1784646-E9E7-6EB5-9D18-EADAE6C1526F}"/>
              </a:ext>
            </a:extLst>
          </p:cNvPr>
          <p:cNvSpPr/>
          <p:nvPr userDrawn="1"/>
        </p:nvSpPr>
        <p:spPr>
          <a:xfrm>
            <a:off x="0" y="6783572"/>
            <a:ext cx="12192000" cy="74428"/>
          </a:xfrm>
          <a:prstGeom prst="rect">
            <a:avLst/>
          </a:prstGeom>
          <a:solidFill>
            <a:srgbClr val="009246"/>
          </a:solidFill>
          <a:ln>
            <a:solidFill>
              <a:srgbClr val="0092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 name="Rectangle 7">
            <a:extLst>
              <a:ext uri="{FF2B5EF4-FFF2-40B4-BE49-F238E27FC236}">
                <a16:creationId xmlns:a16="http://schemas.microsoft.com/office/drawing/2014/main" id="{77E61042-93FC-74BB-C035-67CE13B34083}"/>
              </a:ext>
            </a:extLst>
          </p:cNvPr>
          <p:cNvSpPr/>
          <p:nvPr userDrawn="1"/>
        </p:nvSpPr>
        <p:spPr>
          <a:xfrm>
            <a:off x="0" y="6671560"/>
            <a:ext cx="12192000" cy="7442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6" name="Picture 15" descr="A picture containing text&#10;&#10;Description automatically generated">
            <a:extLst>
              <a:ext uri="{FF2B5EF4-FFF2-40B4-BE49-F238E27FC236}">
                <a16:creationId xmlns:a16="http://schemas.microsoft.com/office/drawing/2014/main" id="{725CA136-68F1-4CF0-843F-09740750C2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709" y="6129077"/>
            <a:ext cx="1989167" cy="452535"/>
          </a:xfrm>
          <a:prstGeom prst="rect">
            <a:avLst/>
          </a:prstGeom>
        </p:spPr>
      </p:pic>
      <p:pic>
        <p:nvPicPr>
          <p:cNvPr id="17" name="Picture 16" descr="Graphical user interface, text&#10;&#10;Description automatically generated">
            <a:extLst>
              <a:ext uri="{FF2B5EF4-FFF2-40B4-BE49-F238E27FC236}">
                <a16:creationId xmlns:a16="http://schemas.microsoft.com/office/drawing/2014/main" id="{D6D08809-DA46-4078-9E55-E87B100F0640}"/>
              </a:ext>
            </a:extLst>
          </p:cNvPr>
          <p:cNvPicPr>
            <a:picLocks noChangeAspect="1"/>
          </p:cNvPicPr>
          <p:nvPr userDrawn="1"/>
        </p:nvPicPr>
        <p:blipFill>
          <a:blip r:embed="rId3"/>
          <a:stretch>
            <a:fillRect/>
          </a:stretch>
        </p:blipFill>
        <p:spPr>
          <a:xfrm>
            <a:off x="9704929" y="6129077"/>
            <a:ext cx="1989167" cy="397367"/>
          </a:xfrm>
          <a:prstGeom prst="rect">
            <a:avLst/>
          </a:prstGeom>
        </p:spPr>
      </p:pic>
    </p:spTree>
    <p:extLst>
      <p:ext uri="{BB962C8B-B14F-4D97-AF65-F5344CB8AC3E}">
        <p14:creationId xmlns:p14="http://schemas.microsoft.com/office/powerpoint/2010/main" val="2531583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7EEBC3-7002-0F45-B0E1-FE8620032332}"/>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21E2B0A-60F6-C745-8260-8C886120FE64}"/>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8" name="Text Placeholder 3">
            <a:extLst>
              <a:ext uri="{FF2B5EF4-FFF2-40B4-BE49-F238E27FC236}">
                <a16:creationId xmlns:a16="http://schemas.microsoft.com/office/drawing/2014/main" id="{951A7785-CD26-5E4A-88BE-D86A201A9F9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9" name="Text Placeholder 3">
            <a:extLst>
              <a:ext uri="{FF2B5EF4-FFF2-40B4-BE49-F238E27FC236}">
                <a16:creationId xmlns:a16="http://schemas.microsoft.com/office/drawing/2014/main" id="{5A34C669-1FF9-AF48-A338-49C0BBF3F13A}"/>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6137564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theme" Target="../theme/theme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8"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theme" Target="../theme/theme3.xml"/><Relationship Id="rId1"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0.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18081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07" r:id="rId5"/>
    <p:sldLayoutId id="2147483796" r:id="rId6"/>
    <p:sldLayoutId id="2147483651" r:id="rId7"/>
    <p:sldLayoutId id="2147483652" r:id="rId8"/>
    <p:sldLayoutId id="2147483774" r:id="rId9"/>
    <p:sldLayoutId id="2147483775" r:id="rId10"/>
    <p:sldLayoutId id="2147483776" r:id="rId11"/>
    <p:sldLayoutId id="2147483777" r:id="rId12"/>
    <p:sldLayoutId id="2147483778" r:id="rId13"/>
    <p:sldLayoutId id="2147483653" r:id="rId14"/>
    <p:sldLayoutId id="2147483779" r:id="rId15"/>
    <p:sldLayoutId id="2147483780" r:id="rId16"/>
    <p:sldLayoutId id="2147483781" r:id="rId17"/>
    <p:sldLayoutId id="2147483782" r:id="rId18"/>
    <p:sldLayoutId id="2147483654" r:id="rId19"/>
    <p:sldLayoutId id="2147483655" r:id="rId20"/>
    <p:sldLayoutId id="2147483783" r:id="rId21"/>
    <p:sldLayoutId id="2147483656" r:id="rId22"/>
    <p:sldLayoutId id="2147483784" r:id="rId23"/>
    <p:sldLayoutId id="2147483785" r:id="rId24"/>
    <p:sldLayoutId id="2147483786" r:id="rId25"/>
    <p:sldLayoutId id="2147483787" r:id="rId26"/>
    <p:sldLayoutId id="2147483657" r:id="rId27"/>
    <p:sldLayoutId id="2147483788" r:id="rId28"/>
    <p:sldLayoutId id="2147483789" r:id="rId29"/>
    <p:sldLayoutId id="2147483790" r:id="rId30"/>
    <p:sldLayoutId id="2147483791" r:id="rId31"/>
    <p:sldLayoutId id="2147483667" r:id="rId32"/>
    <p:sldLayoutId id="2147483672" r:id="rId33"/>
    <p:sldLayoutId id="2147483674" r:id="rId34"/>
    <p:sldLayoutId id="2147483705" r:id="rId35"/>
    <p:sldLayoutId id="2147483792" r:id="rId36"/>
    <p:sldLayoutId id="2147483743" r:id="rId37"/>
    <p:sldLayoutId id="2147483661" r:id="rId38"/>
    <p:sldLayoutId id="2147483671" r:id="rId39"/>
    <p:sldLayoutId id="2147483658" r:id="rId40"/>
    <p:sldLayoutId id="2147483764" r:id="rId41"/>
    <p:sldLayoutId id="2147483765" r:id="rId42"/>
    <p:sldLayoutId id="2147483769" r:id="rId43"/>
    <p:sldLayoutId id="2147483794" r:id="rId44"/>
    <p:sldLayoutId id="2147483795"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44677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93"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75EAA7-1EC4-3E48-BEA3-A2E26D54152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22136549"/>
      </p:ext>
    </p:extLst>
  </p:cSld>
  <p:clrMap bg1="lt1" tx1="dk1" bg2="lt2" tx2="dk2" accent1="accent1" accent2="accent2" accent3="accent3" accent4="accent4" accent5="accent5" accent6="accent6" hlink="hlink" folHlink="folHlink"/>
  <p:sldLayoutIdLst>
    <p:sldLayoutId id="214748374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37046"/>
      </p:ext>
    </p:extLst>
  </p:cSld>
  <p:clrMap bg1="lt1" tx1="dk1" bg2="lt2" tx2="dk2" accent1="accent1" accent2="accent2" accent3="accent3" accent4="accent4" accent5="accent5" accent6="accent6" hlink="hlink" folHlink="folHlink"/>
  <p:sldLayoutIdLst>
    <p:sldLayoutId id="2147483767" r:id="rId1"/>
    <p:sldLayoutId id="21474837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80.xml"/><Relationship Id="rId6" Type="http://schemas.microsoft.com/office/2007/relationships/hdphoto" Target="../media/hdphoto2.wdp"/><Relationship Id="rId5" Type="http://schemas.openxmlformats.org/officeDocument/2006/relationships/image" Target="../media/image6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80.xml"/><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4.xml"/><Relationship Id="rId5" Type="http://schemas.openxmlformats.org/officeDocument/2006/relationships/image" Target="../media/image54.png"/><Relationship Id="rId4" Type="http://schemas.openxmlformats.org/officeDocument/2006/relationships/image" Target="../media/image53.png"/></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FC9282B-68EA-31BC-F579-A840A401F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0389"/>
            <a:ext cx="12141720" cy="6644737"/>
          </a:xfrm>
          <a:prstGeom prst="rect">
            <a:avLst/>
          </a:prstGeom>
        </p:spPr>
      </p:pic>
    </p:spTree>
    <p:extLst>
      <p:ext uri="{BB962C8B-B14F-4D97-AF65-F5344CB8AC3E}">
        <p14:creationId xmlns:p14="http://schemas.microsoft.com/office/powerpoint/2010/main" val="788352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CA50A3-1106-4AC1-A42E-01B1F6ECFD4D}"/>
              </a:ext>
            </a:extLst>
          </p:cNvPr>
          <p:cNvSpPr>
            <a:spLocks noGrp="1"/>
          </p:cNvSpPr>
          <p:nvPr>
            <p:ph type="body" sz="quarter" idx="10"/>
          </p:nvPr>
        </p:nvSpPr>
        <p:spPr>
          <a:xfrm>
            <a:off x="496411" y="854484"/>
            <a:ext cx="4347052" cy="795412"/>
          </a:xfrm>
        </p:spPr>
        <p:txBody>
          <a:bodyPr/>
          <a:lstStyle/>
          <a:p>
            <a:r>
              <a:rPr lang="en-US" dirty="0"/>
              <a:t>Benefits of Energy Efficiency</a:t>
            </a:r>
            <a:endParaRPr lang="en-CA" dirty="0"/>
          </a:p>
        </p:txBody>
      </p:sp>
      <p:sp>
        <p:nvSpPr>
          <p:cNvPr id="3" name="Text Placeholder 2">
            <a:extLst>
              <a:ext uri="{FF2B5EF4-FFF2-40B4-BE49-F238E27FC236}">
                <a16:creationId xmlns:a16="http://schemas.microsoft.com/office/drawing/2014/main" id="{8F59F0E3-9F26-4B29-B5A1-1603C5A17027}"/>
              </a:ext>
            </a:extLst>
          </p:cNvPr>
          <p:cNvSpPr>
            <a:spLocks noGrp="1"/>
          </p:cNvSpPr>
          <p:nvPr>
            <p:ph type="body" sz="quarter" idx="11"/>
          </p:nvPr>
        </p:nvSpPr>
        <p:spPr>
          <a:xfrm>
            <a:off x="496411" y="1649895"/>
            <a:ext cx="5116831" cy="3879367"/>
          </a:xfrm>
        </p:spPr>
        <p:txBody>
          <a:bodyPr/>
          <a:lstStyle/>
          <a:p>
            <a:pPr marL="457200" indent="-457200">
              <a:lnSpc>
                <a:spcPct val="120000"/>
              </a:lnSpc>
              <a:buClr>
                <a:srgbClr val="0070C0"/>
              </a:buClr>
              <a:buSzPct val="119000"/>
              <a:buFont typeface="Wingdings" panose="05000000000000000000" pitchFamily="2" charset="2"/>
              <a:buChar char="ü"/>
            </a:pPr>
            <a:r>
              <a:rPr lang="en-US" sz="1600" dirty="0">
                <a:solidFill>
                  <a:schemeClr val="tx1">
                    <a:lumMod val="65000"/>
                    <a:lumOff val="35000"/>
                  </a:schemeClr>
                </a:solidFill>
              </a:rPr>
              <a:t>Financial savings</a:t>
            </a:r>
          </a:p>
          <a:p>
            <a:pPr marL="457200" indent="-457200">
              <a:lnSpc>
                <a:spcPct val="120000"/>
              </a:lnSpc>
              <a:buClr>
                <a:srgbClr val="0070C0"/>
              </a:buClr>
              <a:buSzPct val="119000"/>
              <a:buFont typeface="Wingdings" panose="05000000000000000000" pitchFamily="2" charset="2"/>
              <a:buChar char="ü"/>
            </a:pPr>
            <a:r>
              <a:rPr lang="en-US" sz="1600" dirty="0">
                <a:solidFill>
                  <a:schemeClr val="tx1">
                    <a:lumMod val="65000"/>
                    <a:lumOff val="35000"/>
                  </a:schemeClr>
                </a:solidFill>
              </a:rPr>
              <a:t>Improves comfort</a:t>
            </a:r>
          </a:p>
          <a:p>
            <a:pPr marL="457200" indent="-457200">
              <a:lnSpc>
                <a:spcPct val="120000"/>
              </a:lnSpc>
              <a:buClr>
                <a:srgbClr val="0070C0"/>
              </a:buClr>
              <a:buSzPct val="119000"/>
              <a:buFont typeface="Wingdings" panose="05000000000000000000" pitchFamily="2" charset="2"/>
              <a:buChar char="ü"/>
            </a:pPr>
            <a:r>
              <a:rPr lang="en-US" sz="1600" dirty="0">
                <a:solidFill>
                  <a:schemeClr val="tx1">
                    <a:lumMod val="65000"/>
                    <a:lumOff val="35000"/>
                  </a:schemeClr>
                </a:solidFill>
              </a:rPr>
              <a:t>Increases productivity</a:t>
            </a:r>
          </a:p>
          <a:p>
            <a:pPr marL="457200" indent="-457200">
              <a:lnSpc>
                <a:spcPct val="120000"/>
              </a:lnSpc>
              <a:buClr>
                <a:srgbClr val="0070C0"/>
              </a:buClr>
              <a:buSzPct val="119000"/>
              <a:buFont typeface="Wingdings" panose="05000000000000000000" pitchFamily="2" charset="2"/>
              <a:buChar char="ü"/>
            </a:pPr>
            <a:r>
              <a:rPr lang="en-US" sz="1600" dirty="0"/>
              <a:t>Stimulates the economy </a:t>
            </a:r>
          </a:p>
          <a:p>
            <a:pPr marL="457200" indent="-457200">
              <a:lnSpc>
                <a:spcPct val="120000"/>
              </a:lnSpc>
              <a:buClr>
                <a:srgbClr val="0070C0"/>
              </a:buClr>
              <a:buSzPct val="119000"/>
              <a:buFont typeface="Wingdings" panose="05000000000000000000" pitchFamily="2" charset="2"/>
              <a:buChar char="ü"/>
            </a:pPr>
            <a:r>
              <a:rPr lang="en-US" sz="1600" dirty="0">
                <a:solidFill>
                  <a:schemeClr val="tx1">
                    <a:lumMod val="65000"/>
                    <a:lumOff val="35000"/>
                  </a:schemeClr>
                </a:solidFill>
              </a:rPr>
              <a:t>Create jobs</a:t>
            </a:r>
          </a:p>
          <a:p>
            <a:pPr marL="457200" indent="-457200">
              <a:lnSpc>
                <a:spcPct val="120000"/>
              </a:lnSpc>
              <a:buClr>
                <a:srgbClr val="0070C0"/>
              </a:buClr>
              <a:buSzPct val="119000"/>
              <a:buFont typeface="Wingdings" panose="05000000000000000000" pitchFamily="2" charset="2"/>
              <a:buChar char="ü"/>
            </a:pPr>
            <a:r>
              <a:rPr lang="en-US" sz="1600" dirty="0">
                <a:solidFill>
                  <a:schemeClr val="tx1">
                    <a:lumMod val="65000"/>
                    <a:lumOff val="35000"/>
                  </a:schemeClr>
                </a:solidFill>
              </a:rPr>
              <a:t>Lessons our impact on the Environment</a:t>
            </a:r>
          </a:p>
          <a:p>
            <a:pPr marL="457200" indent="-457200">
              <a:lnSpc>
                <a:spcPct val="120000"/>
              </a:lnSpc>
              <a:buClr>
                <a:srgbClr val="0070C0"/>
              </a:buClr>
              <a:buSzPct val="119000"/>
              <a:buFont typeface="Wingdings" panose="05000000000000000000" pitchFamily="2" charset="2"/>
              <a:buChar char="ü"/>
            </a:pPr>
            <a:r>
              <a:rPr lang="en-US" sz="1600" dirty="0">
                <a:solidFill>
                  <a:schemeClr val="tx1">
                    <a:lumMod val="65000"/>
                    <a:lumOff val="35000"/>
                  </a:schemeClr>
                </a:solidFill>
              </a:rPr>
              <a:t>Reduces Green House Gas Emissions</a:t>
            </a:r>
          </a:p>
          <a:p>
            <a:pPr marL="457200" indent="-457200">
              <a:lnSpc>
                <a:spcPct val="120000"/>
              </a:lnSpc>
              <a:buClr>
                <a:srgbClr val="0070C0"/>
              </a:buClr>
              <a:buSzPct val="119000"/>
              <a:buFont typeface="Wingdings" panose="05000000000000000000" pitchFamily="2" charset="2"/>
              <a:buChar char="ü"/>
            </a:pPr>
            <a:r>
              <a:rPr lang="en-US" sz="1600" dirty="0">
                <a:solidFill>
                  <a:schemeClr val="tx1">
                    <a:lumMod val="65000"/>
                    <a:lumOff val="35000"/>
                  </a:schemeClr>
                </a:solidFill>
              </a:rPr>
              <a:t>Defers the need to build new generation</a:t>
            </a:r>
          </a:p>
          <a:p>
            <a:pPr marL="457200" indent="-457200">
              <a:lnSpc>
                <a:spcPct val="120000"/>
              </a:lnSpc>
              <a:buClr>
                <a:srgbClr val="0070C0"/>
              </a:buClr>
              <a:buSzPct val="119000"/>
              <a:buFont typeface="Wingdings" panose="05000000000000000000" pitchFamily="2" charset="2"/>
              <a:buChar char="ü"/>
            </a:pPr>
            <a:r>
              <a:rPr lang="en-US" sz="1600" dirty="0">
                <a:solidFill>
                  <a:schemeClr val="tx1">
                    <a:lumMod val="65000"/>
                    <a:lumOff val="35000"/>
                  </a:schemeClr>
                </a:solidFill>
              </a:rPr>
              <a:t>Keep rates low and stable (avoided costs).</a:t>
            </a:r>
          </a:p>
          <a:p>
            <a:endParaRPr lang="en-CA" sz="1600" dirty="0"/>
          </a:p>
        </p:txBody>
      </p:sp>
    </p:spTree>
    <p:extLst>
      <p:ext uri="{BB962C8B-B14F-4D97-AF65-F5344CB8AC3E}">
        <p14:creationId xmlns:p14="http://schemas.microsoft.com/office/powerpoint/2010/main" val="1988542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0D14-0B39-4D96-9BE4-D1B850841802}"/>
              </a:ext>
            </a:extLst>
          </p:cNvPr>
          <p:cNvSpPr txBox="1">
            <a:spLocks/>
          </p:cNvSpPr>
          <p:nvPr/>
        </p:nvSpPr>
        <p:spPr>
          <a:xfrm>
            <a:off x="630000" y="578754"/>
            <a:ext cx="11065814" cy="691183"/>
          </a:xfrm>
          <a:prstGeom prst="rect">
            <a:avLst/>
          </a:prstGeom>
        </p:spPr>
        <p:txBody>
          <a:bodyPr/>
          <a:lstStyle>
            <a:lvl1pPr algn="l" defTabSz="914400" rtl="0" eaLnBrk="1" latinLnBrk="0" hangingPunct="1">
              <a:lnSpc>
                <a:spcPct val="90000"/>
              </a:lnSpc>
              <a:spcBef>
                <a:spcPct val="0"/>
              </a:spcBef>
              <a:buNone/>
              <a:defRPr sz="3600" kern="1200" cap="all">
                <a:solidFill>
                  <a:schemeClr val="accent2"/>
                </a:solidFill>
                <a:latin typeface="+mj-lt"/>
                <a:ea typeface="+mj-ea"/>
                <a:cs typeface="+mj-cs"/>
              </a:defRPr>
            </a:lvl1pPr>
          </a:lstStyle>
          <a:p>
            <a:pPr algn="ctr"/>
            <a:r>
              <a:rPr lang="en-CA" b="1" dirty="0">
                <a:solidFill>
                  <a:srgbClr val="0070C0"/>
                </a:solidFill>
                <a:latin typeface="Open Sans" panose="020B0606030504020204" pitchFamily="34" charset="0"/>
                <a:ea typeface="Open Sans" panose="020B0606030504020204" pitchFamily="34" charset="0"/>
                <a:cs typeface="Open Sans" panose="020B0606030504020204" pitchFamily="34" charset="0"/>
              </a:rPr>
              <a:t>ENERGY EFFICIENCY IS A WIN </a:t>
            </a:r>
            <a:r>
              <a:rPr lang="en-CA" sz="2400" b="1" baseline="30000"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r>
              <a:rPr lang="en-CA" b="1" dirty="0">
                <a:solidFill>
                  <a:srgbClr val="0070C0"/>
                </a:solidFill>
                <a:latin typeface="Open Sans" panose="020B0606030504020204" pitchFamily="34" charset="0"/>
                <a:ea typeface="Open Sans" panose="020B0606030504020204" pitchFamily="34" charset="0"/>
                <a:cs typeface="Open Sans" panose="020B0606030504020204" pitchFamily="34" charset="0"/>
              </a:rPr>
              <a:t> WIN </a:t>
            </a:r>
            <a:r>
              <a:rPr lang="en-CA" sz="2400" b="1" baseline="30000"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r>
              <a:rPr lang="en-CA" b="1" dirty="0">
                <a:solidFill>
                  <a:srgbClr val="0070C0"/>
                </a:solidFill>
                <a:latin typeface="Open Sans" panose="020B0606030504020204" pitchFamily="34" charset="0"/>
                <a:ea typeface="Open Sans" panose="020B0606030504020204" pitchFamily="34" charset="0"/>
                <a:cs typeface="Open Sans" panose="020B0606030504020204" pitchFamily="34" charset="0"/>
              </a:rPr>
              <a:t> WIN </a:t>
            </a:r>
          </a:p>
          <a:p>
            <a:pPr algn="ctr"/>
            <a:r>
              <a:rPr lang="en-CA" sz="2400" b="1" dirty="0">
                <a:solidFill>
                  <a:schemeClr val="bg2"/>
                </a:solidFill>
                <a:latin typeface="Open Sans" panose="020B0606030504020204" pitchFamily="34" charset="0"/>
                <a:ea typeface="Open Sans" panose="020B0606030504020204" pitchFamily="34" charset="0"/>
                <a:cs typeface="Open Sans" panose="020B0606030504020204" pitchFamily="34" charset="0"/>
              </a:rPr>
              <a:t>for New Brunswick, the Environment and OUR economy </a:t>
            </a:r>
            <a:endParaRPr lang="en-CA" b="1"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456136B-349E-4AF9-9DF4-5B6C94492B87}"/>
              </a:ext>
            </a:extLst>
          </p:cNvPr>
          <p:cNvSpPr txBox="1"/>
          <p:nvPr/>
        </p:nvSpPr>
        <p:spPr>
          <a:xfrm>
            <a:off x="729378" y="1629344"/>
            <a:ext cx="10867056" cy="435568"/>
          </a:xfrm>
          <a:prstGeom prst="rect">
            <a:avLst/>
          </a:prstGeom>
          <a:noFill/>
        </p:spPr>
        <p:txBody>
          <a:bodyPr wrap="square">
            <a:spAutoFit/>
          </a:bodyPr>
          <a:lstStyle/>
          <a:p>
            <a:pPr algn="ctr">
              <a:lnSpc>
                <a:spcPct val="120000"/>
              </a:lnSpc>
              <a:spcBef>
                <a:spcPts val="0"/>
              </a:spcBef>
              <a:buClr>
                <a:schemeClr val="accent2"/>
              </a:buClr>
              <a:buSzPct val="119000"/>
            </a:pPr>
            <a:r>
              <a:rPr lang="en-US" sz="2000" b="1" i="1" dirty="0">
                <a:solidFill>
                  <a:schemeClr val="tx2"/>
                </a:solidFill>
                <a:latin typeface="Open Sans" panose="020B0606030504020204" pitchFamily="34" charset="0"/>
                <a:ea typeface="Open Sans" panose="020B0606030504020204" pitchFamily="34" charset="0"/>
                <a:cs typeface="Open Sans" panose="020B0606030504020204" pitchFamily="34" charset="0"/>
              </a:rPr>
              <a:t>Since 2015, New Brunswickers have invested in energy efficiency and:</a:t>
            </a:r>
          </a:p>
        </p:txBody>
      </p:sp>
      <p:grpSp>
        <p:nvGrpSpPr>
          <p:cNvPr id="18" name="Group 17">
            <a:extLst>
              <a:ext uri="{FF2B5EF4-FFF2-40B4-BE49-F238E27FC236}">
                <a16:creationId xmlns:a16="http://schemas.microsoft.com/office/drawing/2014/main" id="{EBB34597-2B79-440E-8B61-B0A9420C1C01}"/>
              </a:ext>
            </a:extLst>
          </p:cNvPr>
          <p:cNvGrpSpPr/>
          <p:nvPr/>
        </p:nvGrpSpPr>
        <p:grpSpPr>
          <a:xfrm>
            <a:off x="1959714" y="2127282"/>
            <a:ext cx="8406385" cy="4455753"/>
            <a:chOff x="1964830" y="1934371"/>
            <a:chExt cx="8406385" cy="4455753"/>
          </a:xfrm>
        </p:grpSpPr>
        <p:sp>
          <p:nvSpPr>
            <p:cNvPr id="7" name="Rectangle 6">
              <a:extLst>
                <a:ext uri="{FF2B5EF4-FFF2-40B4-BE49-F238E27FC236}">
                  <a16:creationId xmlns:a16="http://schemas.microsoft.com/office/drawing/2014/main" id="{48005AD5-7F50-4493-83B9-E84413AEE2E3}"/>
                </a:ext>
              </a:extLst>
            </p:cNvPr>
            <p:cNvSpPr/>
            <p:nvPr/>
          </p:nvSpPr>
          <p:spPr>
            <a:xfrm>
              <a:off x="1964830" y="1934371"/>
              <a:ext cx="2724912" cy="2651760"/>
            </a:xfrm>
            <a:prstGeom prst="rect">
              <a:avLst/>
            </a:prstGeom>
            <a:solidFill>
              <a:srgbClr val="077C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70C0"/>
                </a:solidFill>
              </a:endParaRPr>
            </a:p>
          </p:txBody>
        </p:sp>
        <p:sp>
          <p:nvSpPr>
            <p:cNvPr id="8" name="Rectangle 7">
              <a:extLst>
                <a:ext uri="{FF2B5EF4-FFF2-40B4-BE49-F238E27FC236}">
                  <a16:creationId xmlns:a16="http://schemas.microsoft.com/office/drawing/2014/main" id="{719B97F7-60D9-4E16-9981-415D8842CEE9}"/>
                </a:ext>
              </a:extLst>
            </p:cNvPr>
            <p:cNvSpPr/>
            <p:nvPr/>
          </p:nvSpPr>
          <p:spPr>
            <a:xfrm>
              <a:off x="4805566" y="1934371"/>
              <a:ext cx="2724912" cy="2651760"/>
            </a:xfrm>
            <a:prstGeom prst="rect">
              <a:avLst/>
            </a:prstGeom>
            <a:solidFill>
              <a:srgbClr val="077C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70C0"/>
                </a:solidFill>
              </a:endParaRPr>
            </a:p>
          </p:txBody>
        </p:sp>
        <p:sp>
          <p:nvSpPr>
            <p:cNvPr id="9" name="Rectangle 8">
              <a:extLst>
                <a:ext uri="{FF2B5EF4-FFF2-40B4-BE49-F238E27FC236}">
                  <a16:creationId xmlns:a16="http://schemas.microsoft.com/office/drawing/2014/main" id="{0A54984C-4218-46EC-A6D3-8DEA9650F64F}"/>
                </a:ext>
              </a:extLst>
            </p:cNvPr>
            <p:cNvSpPr/>
            <p:nvPr/>
          </p:nvSpPr>
          <p:spPr>
            <a:xfrm>
              <a:off x="7646302" y="1934371"/>
              <a:ext cx="2724912" cy="2651760"/>
            </a:xfrm>
            <a:prstGeom prst="rect">
              <a:avLst/>
            </a:prstGeom>
            <a:solidFill>
              <a:srgbClr val="077C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70C0"/>
                </a:solidFill>
              </a:endParaRPr>
            </a:p>
          </p:txBody>
        </p:sp>
        <p:sp>
          <p:nvSpPr>
            <p:cNvPr id="11" name="TextBox 10">
              <a:extLst>
                <a:ext uri="{FF2B5EF4-FFF2-40B4-BE49-F238E27FC236}">
                  <a16:creationId xmlns:a16="http://schemas.microsoft.com/office/drawing/2014/main" id="{2EB7E493-74BA-4CEB-B1F2-AD7D384A8570}"/>
                </a:ext>
              </a:extLst>
            </p:cNvPr>
            <p:cNvSpPr txBox="1"/>
            <p:nvPr/>
          </p:nvSpPr>
          <p:spPr>
            <a:xfrm>
              <a:off x="4834522" y="2216536"/>
              <a:ext cx="2724913" cy="2062103"/>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Reduced</a:t>
              </a:r>
            </a:p>
            <a:p>
              <a:pPr algn="ctr"/>
              <a:endParaRPr lang="en-US" sz="16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a:p>
              <a:pPr algn="ctr"/>
              <a:r>
                <a:rPr lang="en-US"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Greenhouse gas emissions equivalent to taking 166,186 cars off the road for a year!</a:t>
              </a:r>
              <a:endParaRPr lang="en-CA"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5FD046A5-F99C-444D-9450-869DD64E60F2}"/>
                </a:ext>
              </a:extLst>
            </p:cNvPr>
            <p:cNvSpPr txBox="1"/>
            <p:nvPr/>
          </p:nvSpPr>
          <p:spPr>
            <a:xfrm>
              <a:off x="2004453" y="2216536"/>
              <a:ext cx="2724913" cy="1815882"/>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Saved</a:t>
              </a:r>
            </a:p>
            <a:p>
              <a:pPr algn="ctr"/>
              <a:endParaRPr lang="en-US"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a:p>
              <a:pPr algn="ctr"/>
              <a:r>
                <a:rPr lang="en-US"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$773 million </a:t>
              </a:r>
            </a:p>
            <a:p>
              <a:pPr algn="ctr"/>
              <a:r>
                <a:rPr lang="en-US"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in lifetime energy costs.</a:t>
              </a:r>
              <a:endParaRPr lang="en-CA"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8228A2A0-E495-4D70-A969-D0667E8E4784}"/>
                </a:ext>
              </a:extLst>
            </p:cNvPr>
            <p:cNvSpPr txBox="1"/>
            <p:nvPr/>
          </p:nvSpPr>
          <p:spPr>
            <a:xfrm>
              <a:off x="7646302" y="2216536"/>
              <a:ext cx="2724913" cy="1538883"/>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Invested</a:t>
              </a:r>
            </a:p>
            <a:p>
              <a:pPr algn="ctr"/>
              <a:endParaRPr lang="en-US" sz="16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a:p>
              <a:pPr algn="ctr"/>
              <a:r>
                <a:rPr lang="en-US"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$519.5 million</a:t>
              </a:r>
            </a:p>
            <a:p>
              <a:pPr algn="ctr"/>
              <a:r>
                <a:rPr lang="en-US"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 in the local economy!</a:t>
              </a:r>
              <a:endParaRPr lang="en-CA"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Icon&#10;&#10;Description automatically generated">
              <a:extLst>
                <a:ext uri="{FF2B5EF4-FFF2-40B4-BE49-F238E27FC236}">
                  <a16:creationId xmlns:a16="http://schemas.microsoft.com/office/drawing/2014/main" id="{98F77510-7BF5-461F-8230-789C54A2192B}"/>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4000" b="99556" l="9778" r="92000">
                          <a14:foregroundMark x1="17333" y1="20000" x2="17333" y2="20000"/>
                          <a14:foregroundMark x1="39111" y1="4444" x2="39111" y2="4444"/>
                          <a14:foregroundMark x1="39556" y1="96000" x2="39556" y2="96000"/>
                          <a14:foregroundMark x1="92000" y1="62222" x2="92000" y2="62222"/>
                          <a14:foregroundMark x1="66222" y1="99556" x2="66222" y2="99556"/>
                        </a14:backgroundRemoval>
                      </a14:imgEffect>
                    </a14:imgLayer>
                  </a14:imgProps>
                </a:ext>
                <a:ext uri="{28A0092B-C50C-407E-A947-70E740481C1C}">
                  <a14:useLocalDpi xmlns:a14="http://schemas.microsoft.com/office/drawing/2010/main" val="0"/>
                </a:ext>
              </a:extLst>
            </a:blip>
            <a:stretch>
              <a:fillRect/>
            </a:stretch>
          </p:blipFill>
          <p:spPr>
            <a:xfrm>
              <a:off x="2858123" y="4499248"/>
              <a:ext cx="1241152" cy="1241152"/>
            </a:xfrm>
            <a:prstGeom prst="rect">
              <a:avLst/>
            </a:prstGeom>
          </p:spPr>
        </p:pic>
        <p:pic>
          <p:nvPicPr>
            <p:cNvPr id="12" name="Picture 11" descr="Icon&#10;&#10;Description automatically generated">
              <a:extLst>
                <a:ext uri="{FF2B5EF4-FFF2-40B4-BE49-F238E27FC236}">
                  <a16:creationId xmlns:a16="http://schemas.microsoft.com/office/drawing/2014/main" id="{372D3C3B-62D2-4135-83A7-B1AF670D3E65}"/>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9453" b="92040" l="1594" r="96813">
                          <a14:foregroundMark x1="5976" y1="65672" x2="5976" y2="65672"/>
                          <a14:foregroundMark x1="96813" y1="69652" x2="96813" y2="69652"/>
                          <a14:foregroundMark x1="67729" y1="92537" x2="67729" y2="92537"/>
                          <a14:foregroundMark x1="1594" y1="62189" x2="1594" y2="62189"/>
                          <a14:foregroundMark x1="38247" y1="9453" x2="38247" y2="9453"/>
                        </a14:backgroundRemoval>
                      </a14:imgEffect>
                    </a14:imgLayer>
                  </a14:imgProps>
                </a:ext>
                <a:ext uri="{28A0092B-C50C-407E-A947-70E740481C1C}">
                  <a14:useLocalDpi xmlns:a14="http://schemas.microsoft.com/office/drawing/2010/main" val="0"/>
                </a:ext>
              </a:extLst>
            </a:blip>
            <a:stretch>
              <a:fillRect/>
            </a:stretch>
          </p:blipFill>
          <p:spPr>
            <a:xfrm>
              <a:off x="5396579" y="4377467"/>
              <a:ext cx="1817033" cy="1455074"/>
            </a:xfrm>
            <a:prstGeom prst="rect">
              <a:avLst/>
            </a:prstGeom>
          </p:spPr>
        </p:pic>
        <p:pic>
          <p:nvPicPr>
            <p:cNvPr id="15" name="Picture 14" descr="Icon&#10;&#10;Description automatically generated">
              <a:extLst>
                <a:ext uri="{FF2B5EF4-FFF2-40B4-BE49-F238E27FC236}">
                  <a16:creationId xmlns:a16="http://schemas.microsoft.com/office/drawing/2014/main" id="{263C301A-ED21-4B60-A5BD-1CB827D023C7}"/>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8000" b="94500" l="10000" r="90000">
                          <a14:foregroundMark x1="52000" y1="8000" x2="52000" y2="8000"/>
                          <a14:foregroundMark x1="45500" y1="94500" x2="45500" y2="94500"/>
                          <a14:backgroundMark x1="51500" y1="24500" x2="51500" y2="24500"/>
                          <a14:backgroundMark x1="56500" y1="21000" x2="56500" y2="21000"/>
                          <a14:backgroundMark x1="55000" y1="23500" x2="55000" y2="23500"/>
                        </a14:backgroundRemoval>
                      </a14:imgEffect>
                    </a14:imgLayer>
                  </a14:imgProps>
                </a:ext>
                <a:ext uri="{28A0092B-C50C-407E-A947-70E740481C1C}">
                  <a14:useLocalDpi xmlns:a14="http://schemas.microsoft.com/office/drawing/2010/main" val="0"/>
                </a:ext>
              </a:extLst>
            </a:blip>
            <a:stretch>
              <a:fillRect/>
            </a:stretch>
          </p:blipFill>
          <p:spPr>
            <a:xfrm>
              <a:off x="8413808" y="4418202"/>
              <a:ext cx="1414340" cy="1414340"/>
            </a:xfrm>
            <a:prstGeom prst="rect">
              <a:avLst/>
            </a:prstGeom>
          </p:spPr>
        </p:pic>
        <p:sp>
          <p:nvSpPr>
            <p:cNvPr id="17" name="TextBox 16">
              <a:extLst>
                <a:ext uri="{FF2B5EF4-FFF2-40B4-BE49-F238E27FC236}">
                  <a16:creationId xmlns:a16="http://schemas.microsoft.com/office/drawing/2014/main" id="{E3C7321C-A71C-4EE2-B722-B975C1222551}"/>
                </a:ext>
              </a:extLst>
            </p:cNvPr>
            <p:cNvSpPr txBox="1"/>
            <p:nvPr/>
          </p:nvSpPr>
          <p:spPr>
            <a:xfrm>
              <a:off x="4834522" y="6113125"/>
              <a:ext cx="2695956" cy="276999"/>
            </a:xfrm>
            <a:prstGeom prst="rect">
              <a:avLst/>
            </a:prstGeom>
            <a:noFill/>
          </p:spPr>
          <p:txBody>
            <a:bodyPr wrap="square" rtlCol="0">
              <a:spAutoFit/>
            </a:bodyPr>
            <a:lstStyle/>
            <a:p>
              <a:pPr algn="ctr"/>
              <a:r>
                <a:rPr lang="en-US" sz="1200" dirty="0">
                  <a:solidFill>
                    <a:schemeClr val="bg1">
                      <a:lumMod val="50000"/>
                    </a:schemeClr>
                  </a:solidFill>
                </a:rPr>
                <a:t>As of December 31, 2023.</a:t>
              </a:r>
              <a:endParaRPr lang="en-CA" sz="1200" dirty="0">
                <a:solidFill>
                  <a:schemeClr val="bg1">
                    <a:lumMod val="50000"/>
                  </a:schemeClr>
                </a:solidFill>
              </a:endParaRPr>
            </a:p>
          </p:txBody>
        </p:sp>
      </p:grpSp>
    </p:spTree>
    <p:extLst>
      <p:ext uri="{BB962C8B-B14F-4D97-AF65-F5344CB8AC3E}">
        <p14:creationId xmlns:p14="http://schemas.microsoft.com/office/powerpoint/2010/main" val="3614997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6B9CB-C831-4240-B452-A419B586741A}"/>
              </a:ext>
            </a:extLst>
          </p:cNvPr>
          <p:cNvSpPr>
            <a:spLocks noGrp="1"/>
          </p:cNvSpPr>
          <p:nvPr>
            <p:ph type="body" sz="quarter" idx="11"/>
          </p:nvPr>
        </p:nvSpPr>
        <p:spPr/>
        <p:txBody>
          <a:bodyPr/>
          <a:lstStyle/>
          <a:p>
            <a:endParaRPr lang="en-CA"/>
          </a:p>
        </p:txBody>
      </p:sp>
      <p:pic>
        <p:nvPicPr>
          <p:cNvPr id="2050" name="Picture 2">
            <a:extLst>
              <a:ext uri="{FF2B5EF4-FFF2-40B4-BE49-F238E27FC236}">
                <a16:creationId xmlns:a16="http://schemas.microsoft.com/office/drawing/2014/main" id="{D21F12CB-555D-4AAF-B176-EE3A88AB2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49" b="1957"/>
          <a:stretch/>
        </p:blipFill>
        <p:spPr bwMode="auto">
          <a:xfrm>
            <a:off x="0" y="10111"/>
            <a:ext cx="12317014" cy="6847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FA614C61-9373-4359-BF2E-3378A6703082}"/>
              </a:ext>
            </a:extLst>
          </p:cNvPr>
          <p:cNvSpPr txBox="1">
            <a:spLocks/>
          </p:cNvSpPr>
          <p:nvPr/>
        </p:nvSpPr>
        <p:spPr>
          <a:xfrm>
            <a:off x="124936" y="176500"/>
            <a:ext cx="9756819" cy="22779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chemeClr val="tx1">
                    <a:lumMod val="65000"/>
                    <a:lumOff val="35000"/>
                  </a:schemeClr>
                </a:solidFill>
              </a:rPr>
              <a:t>Energy Management 101</a:t>
            </a:r>
            <a:endParaRPr lang="en-CA" sz="5400" dirty="0">
              <a:solidFill>
                <a:schemeClr val="tx1">
                  <a:lumMod val="65000"/>
                  <a:lumOff val="35000"/>
                </a:schemeClr>
              </a:solidFill>
            </a:endParaRPr>
          </a:p>
        </p:txBody>
      </p:sp>
    </p:spTree>
    <p:extLst>
      <p:ext uri="{BB962C8B-B14F-4D97-AF65-F5344CB8AC3E}">
        <p14:creationId xmlns:p14="http://schemas.microsoft.com/office/powerpoint/2010/main" val="298872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B12A31-4230-492E-BF8E-2687A52CA642}"/>
              </a:ext>
            </a:extLst>
          </p:cNvPr>
          <p:cNvSpPr txBox="1">
            <a:spLocks/>
          </p:cNvSpPr>
          <p:nvPr/>
        </p:nvSpPr>
        <p:spPr>
          <a:xfrm>
            <a:off x="630000" y="578754"/>
            <a:ext cx="11229608" cy="691183"/>
          </a:xfrm>
          <a:prstGeom prst="rect">
            <a:avLst/>
          </a:prstGeom>
        </p:spPr>
        <p:txBody>
          <a:bodyPr/>
          <a:lstStyle>
            <a:lvl1pPr algn="l" defTabSz="914400" rtl="0" eaLnBrk="1" latinLnBrk="0" hangingPunct="1">
              <a:lnSpc>
                <a:spcPct val="90000"/>
              </a:lnSpc>
              <a:spcBef>
                <a:spcPct val="0"/>
              </a:spcBef>
              <a:buNone/>
              <a:defRPr sz="3600" kern="1200" cap="all">
                <a:solidFill>
                  <a:schemeClr val="accent2"/>
                </a:solidFill>
                <a:latin typeface="+mj-lt"/>
                <a:ea typeface="+mj-ea"/>
                <a:cs typeface="+mj-cs"/>
              </a:defRPr>
            </a:lvl1pPr>
          </a:lstStyle>
          <a:p>
            <a:pPr algn="ctr"/>
            <a:r>
              <a:rPr lang="en-CA" b="1" dirty="0">
                <a:solidFill>
                  <a:schemeClr val="bg2"/>
                </a:solidFill>
                <a:latin typeface="Open Sans" panose="020B0606030504020204" pitchFamily="34" charset="0"/>
                <a:ea typeface="Open Sans" panose="020B0606030504020204" pitchFamily="34" charset="0"/>
                <a:cs typeface="Open Sans" panose="020B0606030504020204" pitchFamily="34" charset="0"/>
              </a:rPr>
              <a:t>ENERGY EFFICIENCY PROGRAM GOALS </a:t>
            </a:r>
          </a:p>
        </p:txBody>
      </p:sp>
      <p:sp>
        <p:nvSpPr>
          <p:cNvPr id="12" name="Text Placeholder 3">
            <a:extLst>
              <a:ext uri="{FF2B5EF4-FFF2-40B4-BE49-F238E27FC236}">
                <a16:creationId xmlns:a16="http://schemas.microsoft.com/office/drawing/2014/main" id="{96571D21-FA89-4732-B4C6-B66982CDDB85}"/>
              </a:ext>
            </a:extLst>
          </p:cNvPr>
          <p:cNvSpPr txBox="1">
            <a:spLocks/>
          </p:cNvSpPr>
          <p:nvPr/>
        </p:nvSpPr>
        <p:spPr>
          <a:xfrm>
            <a:off x="630000" y="1368653"/>
            <a:ext cx="4930828" cy="476765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spcBef>
                <a:spcPts val="0"/>
              </a:spcBef>
              <a:buClr>
                <a:schemeClr val="accent2"/>
              </a:buClr>
              <a:buSzPct val="119000"/>
              <a:buFont typeface="Wingdings" panose="05000000000000000000" pitchFamily="2" charset="2"/>
              <a:buChar char="ü"/>
            </a:pPr>
            <a:r>
              <a:rPr lang="en-US" sz="2000" b="1" dirty="0">
                <a:solidFill>
                  <a:schemeClr val="tx2"/>
                </a:solidFill>
                <a:latin typeface="Open Sans"/>
                <a:ea typeface="Open Sans"/>
                <a:cs typeface="Open Sans"/>
              </a:rPr>
              <a:t>Work with Non-Profit Housing Organizations to help navigate energy efficiency programs</a:t>
            </a:r>
            <a:endPar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20000"/>
              </a:lnSpc>
              <a:spcBef>
                <a:spcPts val="0"/>
              </a:spcBef>
              <a:buClr>
                <a:schemeClr val="accent2"/>
              </a:buClr>
              <a:buSzPct val="119000"/>
              <a:buFont typeface="Wingdings" panose="05000000000000000000" pitchFamily="2" charset="2"/>
              <a:buChar char="ü"/>
            </a:pPr>
            <a:endPar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20000"/>
              </a:lnSpc>
              <a:spcBef>
                <a:spcPts val="0"/>
              </a:spcBef>
              <a:buClr>
                <a:schemeClr val="accent2"/>
              </a:buClr>
              <a:buSzPct val="119000"/>
              <a:buFont typeface="Wingdings" panose="05000000000000000000" pitchFamily="2" charset="2"/>
              <a:buChar char="ü"/>
            </a:pPr>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Reduce energy consumption</a:t>
            </a:r>
          </a:p>
          <a:p>
            <a:pPr marL="0" indent="0">
              <a:lnSpc>
                <a:spcPct val="120000"/>
              </a:lnSpc>
              <a:spcBef>
                <a:spcPts val="0"/>
              </a:spcBef>
              <a:buClr>
                <a:schemeClr val="accent2"/>
              </a:buClr>
              <a:buSzPct val="119000"/>
              <a:buNone/>
            </a:pPr>
            <a:endPar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20000"/>
              </a:lnSpc>
              <a:spcBef>
                <a:spcPts val="0"/>
              </a:spcBef>
              <a:buClr>
                <a:schemeClr val="accent2"/>
              </a:buClr>
              <a:buSzPct val="119000"/>
              <a:buFont typeface="Wingdings" panose="05000000000000000000" pitchFamily="2" charset="2"/>
              <a:buChar char="ü"/>
            </a:pPr>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Save on maintenance costs</a:t>
            </a:r>
          </a:p>
          <a:p>
            <a:pPr marL="457200" indent="-457200">
              <a:lnSpc>
                <a:spcPct val="120000"/>
              </a:lnSpc>
              <a:spcBef>
                <a:spcPts val="0"/>
              </a:spcBef>
              <a:buClr>
                <a:schemeClr val="accent2"/>
              </a:buClr>
              <a:buSzPct val="119000"/>
              <a:buFont typeface="Wingdings" panose="05000000000000000000" pitchFamily="2" charset="2"/>
              <a:buChar char="ü"/>
            </a:pPr>
            <a:endPar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20000"/>
              </a:lnSpc>
              <a:spcBef>
                <a:spcPts val="0"/>
              </a:spcBef>
              <a:buClr>
                <a:schemeClr val="accent2"/>
              </a:buClr>
              <a:buSzPct val="119000"/>
              <a:buFont typeface="Wingdings" panose="05000000000000000000" pitchFamily="2" charset="2"/>
              <a:buChar char="ü"/>
            </a:pPr>
            <a:r>
              <a:rPr lang="en-US" sz="2000" b="1" dirty="0">
                <a:solidFill>
                  <a:schemeClr val="tx2"/>
                </a:solidFill>
                <a:latin typeface="Open Sans"/>
                <a:ea typeface="Open Sans"/>
                <a:cs typeface="Open Sans"/>
              </a:rPr>
              <a:t>Help sites achieve sustainability goals</a:t>
            </a:r>
          </a:p>
          <a:p>
            <a:pPr marL="0" indent="0">
              <a:lnSpc>
                <a:spcPct val="120000"/>
              </a:lnSpc>
              <a:spcBef>
                <a:spcPts val="0"/>
              </a:spcBef>
              <a:buClr>
                <a:schemeClr val="accent2"/>
              </a:buClr>
              <a:buSzPct val="119000"/>
              <a:buNone/>
            </a:pPr>
            <a:endPar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20000"/>
              </a:lnSpc>
              <a:spcBef>
                <a:spcPts val="0"/>
              </a:spcBef>
              <a:buClr>
                <a:schemeClr val="accent2"/>
              </a:buClr>
              <a:buSzPct val="119000"/>
              <a:buFont typeface="Wingdings" panose="05000000000000000000" pitchFamily="2" charset="2"/>
              <a:buChar char="ü"/>
            </a:pPr>
            <a:r>
              <a:rPr lang="en-US" sz="2000" b="1" dirty="0">
                <a:solidFill>
                  <a:schemeClr val="tx2"/>
                </a:solidFill>
                <a:latin typeface="Open Sans"/>
                <a:ea typeface="Open Sans"/>
                <a:cs typeface="Open Sans"/>
              </a:rPr>
              <a:t>Create a healthier, safer, and more comfortable spaces</a:t>
            </a:r>
            <a:endPar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endParaRPr lang="en-US" sz="1200" dirty="0"/>
          </a:p>
        </p:txBody>
      </p:sp>
      <p:pic>
        <p:nvPicPr>
          <p:cNvPr id="16" name="Picture 15">
            <a:extLst>
              <a:ext uri="{FF2B5EF4-FFF2-40B4-BE49-F238E27FC236}">
                <a16:creationId xmlns:a16="http://schemas.microsoft.com/office/drawing/2014/main" id="{41C61B8A-E9E9-4198-9B7C-541E80F81B18}"/>
              </a:ext>
            </a:extLst>
          </p:cNvPr>
          <p:cNvPicPr>
            <a:picLocks noChangeAspect="1"/>
          </p:cNvPicPr>
          <p:nvPr/>
        </p:nvPicPr>
        <p:blipFill>
          <a:blip r:embed="rId3"/>
          <a:stretch>
            <a:fillRect/>
          </a:stretch>
        </p:blipFill>
        <p:spPr>
          <a:xfrm>
            <a:off x="5451105" y="1269937"/>
            <a:ext cx="6408503" cy="4421586"/>
          </a:xfrm>
          <a:prstGeom prst="rect">
            <a:avLst/>
          </a:prstGeom>
        </p:spPr>
      </p:pic>
      <p:cxnSp>
        <p:nvCxnSpPr>
          <p:cNvPr id="17" name="Straight Connector 16">
            <a:extLst>
              <a:ext uri="{FF2B5EF4-FFF2-40B4-BE49-F238E27FC236}">
                <a16:creationId xmlns:a16="http://schemas.microsoft.com/office/drawing/2014/main" id="{0AD3295A-A5CF-4AF2-BD5C-AB0D89DD7373}"/>
              </a:ext>
            </a:extLst>
          </p:cNvPr>
          <p:cNvCxnSpPr>
            <a:cxnSpLocks/>
          </p:cNvCxnSpPr>
          <p:nvPr/>
        </p:nvCxnSpPr>
        <p:spPr>
          <a:xfrm>
            <a:off x="694944" y="1117600"/>
            <a:ext cx="108670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card&#10;&#10;Description automatically generated">
            <a:extLst>
              <a:ext uri="{FF2B5EF4-FFF2-40B4-BE49-F238E27FC236}">
                <a16:creationId xmlns:a16="http://schemas.microsoft.com/office/drawing/2014/main" id="{688A54CB-7944-4262-BC18-7452BF06281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82245" y="1351205"/>
            <a:ext cx="5679755" cy="4259050"/>
          </a:xfrm>
          <a:prstGeom prst="rect">
            <a:avLst/>
          </a:prstGeom>
        </p:spPr>
      </p:pic>
    </p:spTree>
    <p:extLst>
      <p:ext uri="{BB962C8B-B14F-4D97-AF65-F5344CB8AC3E}">
        <p14:creationId xmlns:p14="http://schemas.microsoft.com/office/powerpoint/2010/main" val="2906309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6B9CB-C831-4240-B452-A419B586741A}"/>
              </a:ext>
            </a:extLst>
          </p:cNvPr>
          <p:cNvSpPr>
            <a:spLocks noGrp="1"/>
          </p:cNvSpPr>
          <p:nvPr>
            <p:ph type="body" sz="quarter" idx="11"/>
          </p:nvPr>
        </p:nvSpPr>
        <p:spPr/>
        <p:txBody>
          <a:bodyPr/>
          <a:lstStyle/>
          <a:p>
            <a:endParaRPr lang="en-CA"/>
          </a:p>
        </p:txBody>
      </p:sp>
      <p:pic>
        <p:nvPicPr>
          <p:cNvPr id="2050" name="Picture 2">
            <a:extLst>
              <a:ext uri="{FF2B5EF4-FFF2-40B4-BE49-F238E27FC236}">
                <a16:creationId xmlns:a16="http://schemas.microsoft.com/office/drawing/2014/main" id="{D21F12CB-555D-4AAF-B176-EE3A88AB2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49" b="1957"/>
          <a:stretch/>
        </p:blipFill>
        <p:spPr bwMode="auto">
          <a:xfrm>
            <a:off x="-1" y="10110"/>
            <a:ext cx="12317014" cy="6847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FA614C61-9373-4359-BF2E-3378A6703082}"/>
              </a:ext>
            </a:extLst>
          </p:cNvPr>
          <p:cNvSpPr txBox="1">
            <a:spLocks/>
          </p:cNvSpPr>
          <p:nvPr/>
        </p:nvSpPr>
        <p:spPr>
          <a:xfrm>
            <a:off x="588268" y="339078"/>
            <a:ext cx="6133367" cy="28596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chemeClr val="tx1">
                    <a:lumMod val="65000"/>
                    <a:lumOff val="35000"/>
                  </a:schemeClr>
                </a:solidFill>
              </a:rPr>
              <a:t>Why NB Power?</a:t>
            </a:r>
            <a:endParaRPr lang="en-CA" sz="5400" dirty="0">
              <a:solidFill>
                <a:schemeClr val="tx1">
                  <a:lumMod val="65000"/>
                  <a:lumOff val="35000"/>
                </a:schemeClr>
              </a:solidFill>
            </a:endParaRPr>
          </a:p>
        </p:txBody>
      </p:sp>
    </p:spTree>
    <p:extLst>
      <p:ext uri="{BB962C8B-B14F-4D97-AF65-F5344CB8AC3E}">
        <p14:creationId xmlns:p14="http://schemas.microsoft.com/office/powerpoint/2010/main" val="1774692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1DC73A4-D64B-46F1-A67D-5601A5C888ED}"/>
              </a:ext>
            </a:extLst>
          </p:cNvPr>
          <p:cNvSpPr>
            <a:spLocks noGrp="1"/>
          </p:cNvSpPr>
          <p:nvPr>
            <p:ph type="body" sz="quarter" idx="11"/>
          </p:nvPr>
        </p:nvSpPr>
        <p:spPr>
          <a:xfrm>
            <a:off x="354013" y="990600"/>
            <a:ext cx="4894262" cy="4797425"/>
          </a:xfrm>
        </p:spPr>
        <p:txBody>
          <a:bodyPr>
            <a:noAutofit/>
          </a:bodyPr>
          <a:lstStyle/>
          <a:p>
            <a:pPr marL="457200" indent="-457200">
              <a:lnSpc>
                <a:spcPts val="2600"/>
              </a:lnSpc>
              <a:buFont typeface="Arial" panose="020B0604020202020204" pitchFamily="34" charset="0"/>
              <a:buChar char="•"/>
            </a:pPr>
            <a:r>
              <a:rPr lang="en-US" sz="1600" dirty="0"/>
              <a:t>Energy Efficiency is a cornerstone of NB Power’s commitment to a vision of sustainable electricity. </a:t>
            </a:r>
          </a:p>
          <a:p>
            <a:pPr marL="457200" indent="-457200">
              <a:lnSpc>
                <a:spcPts val="2600"/>
              </a:lnSpc>
              <a:buFont typeface="Arial" panose="020B0604020202020204" pitchFamily="34" charset="0"/>
              <a:buChar char="•"/>
            </a:pPr>
            <a:r>
              <a:rPr lang="en-US" sz="1600" dirty="0"/>
              <a:t>And to being our customers’ partner of choice. </a:t>
            </a:r>
          </a:p>
          <a:p>
            <a:pPr marL="457200" indent="-457200">
              <a:lnSpc>
                <a:spcPts val="2600"/>
              </a:lnSpc>
              <a:buFont typeface="Arial" panose="020B0604020202020204" pitchFamily="34" charset="0"/>
              <a:buChar char="•"/>
            </a:pPr>
            <a:r>
              <a:rPr lang="en-US" sz="1600" dirty="0"/>
              <a:t>Energy efficiency promotes the efficient use of energy in our customer’s homes and businesses. </a:t>
            </a:r>
          </a:p>
          <a:p>
            <a:pPr marL="457200" indent="-457200">
              <a:lnSpc>
                <a:spcPts val="2600"/>
              </a:lnSpc>
              <a:buFont typeface="Arial" panose="020B0604020202020204" pitchFamily="34" charset="0"/>
              <a:buChar char="•"/>
            </a:pPr>
            <a:endParaRPr lang="en-US" sz="1600" dirty="0"/>
          </a:p>
        </p:txBody>
      </p:sp>
    </p:spTree>
    <p:extLst>
      <p:ext uri="{BB962C8B-B14F-4D97-AF65-F5344CB8AC3E}">
        <p14:creationId xmlns:p14="http://schemas.microsoft.com/office/powerpoint/2010/main" val="2090225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F3DD7C-C55C-497A-AC92-22E5440ED017}"/>
              </a:ext>
            </a:extLst>
          </p:cNvPr>
          <p:cNvSpPr>
            <a:spLocks noGrp="1"/>
          </p:cNvSpPr>
          <p:nvPr>
            <p:ph type="body" sz="quarter" idx="4294967295"/>
          </p:nvPr>
        </p:nvSpPr>
        <p:spPr>
          <a:xfrm>
            <a:off x="604836" y="2199632"/>
            <a:ext cx="5626239" cy="2687637"/>
          </a:xfrm>
          <a:prstGeom prst="rect">
            <a:avLst/>
          </a:prstGeom>
        </p:spPr>
        <p:txBody>
          <a:bodyPr/>
          <a:lstStyle/>
          <a:p>
            <a:pPr marL="457200" lvl="1" indent="0">
              <a:buNone/>
            </a:pPr>
            <a:r>
              <a:rPr lang="en-US"/>
              <a:t>NB Power; Delivery agent for energy efficiency programs in New Brunswick</a:t>
            </a:r>
          </a:p>
          <a:p>
            <a:pPr marL="457200" lvl="1" indent="0">
              <a:buNone/>
            </a:pPr>
            <a:endParaRPr lang="en-CA"/>
          </a:p>
          <a:p>
            <a:pPr marL="1257300" lvl="2" indent="-342900">
              <a:buFont typeface="Courier New" panose="02070309020205020404" pitchFamily="49" charset="0"/>
              <a:buChar char="o"/>
            </a:pPr>
            <a:r>
              <a:rPr lang="en-US" sz="1800">
                <a:solidFill>
                  <a:schemeClr val="tx1">
                    <a:lumMod val="65000"/>
                    <a:lumOff val="35000"/>
                  </a:schemeClr>
                </a:solidFill>
              </a:rPr>
              <a:t>deliver programs for all fuels</a:t>
            </a:r>
          </a:p>
          <a:p>
            <a:pPr marL="1257300" lvl="2" indent="-342900">
              <a:buFont typeface="Courier New" panose="02070309020205020404" pitchFamily="49" charset="0"/>
              <a:buChar char="o"/>
            </a:pPr>
            <a:r>
              <a:rPr lang="en-US" sz="1800">
                <a:solidFill>
                  <a:schemeClr val="tx1">
                    <a:lumMod val="65000"/>
                    <a:lumOff val="35000"/>
                  </a:schemeClr>
                </a:solidFill>
              </a:rPr>
              <a:t>provide access to incentives for all sectors</a:t>
            </a:r>
          </a:p>
          <a:p>
            <a:pPr marL="1257300" lvl="2" indent="-342900">
              <a:buFont typeface="Courier New" panose="02070309020205020404" pitchFamily="49" charset="0"/>
              <a:buChar char="o"/>
            </a:pPr>
            <a:r>
              <a:rPr lang="en-US" sz="1800">
                <a:solidFill>
                  <a:schemeClr val="tx1">
                    <a:lumMod val="65000"/>
                    <a:lumOff val="35000"/>
                  </a:schemeClr>
                </a:solidFill>
              </a:rPr>
              <a:t>Increase awareness and access to incentives</a:t>
            </a:r>
          </a:p>
          <a:p>
            <a:endParaRPr lang="en-CA" sz="2400"/>
          </a:p>
        </p:txBody>
      </p:sp>
      <p:sp>
        <p:nvSpPr>
          <p:cNvPr id="5" name="Text Placeholder 2">
            <a:extLst>
              <a:ext uri="{FF2B5EF4-FFF2-40B4-BE49-F238E27FC236}">
                <a16:creationId xmlns:a16="http://schemas.microsoft.com/office/drawing/2014/main" id="{4E73B359-B088-43C5-A1D2-95AC4686AC84}"/>
              </a:ext>
            </a:extLst>
          </p:cNvPr>
          <p:cNvSpPr txBox="1">
            <a:spLocks/>
          </p:cNvSpPr>
          <p:nvPr/>
        </p:nvSpPr>
        <p:spPr>
          <a:xfrm>
            <a:off x="1609235" y="596884"/>
            <a:ext cx="5130140" cy="35388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Courier New" panose="02070309020205020404" pitchFamily="49" charset="0"/>
              <a:buChar char="o"/>
            </a:pPr>
            <a:endParaRPr lang="en-US" sz="2400"/>
          </a:p>
          <a:p>
            <a:pPr marL="342900" indent="-342900">
              <a:lnSpc>
                <a:spcPct val="100000"/>
              </a:lnSpc>
              <a:buFont typeface="Courier New" panose="02070309020205020404" pitchFamily="49" charset="0"/>
              <a:buChar char="o"/>
            </a:pPr>
            <a:endParaRPr lang="en-CA" sz="2400"/>
          </a:p>
        </p:txBody>
      </p:sp>
      <p:pic>
        <p:nvPicPr>
          <p:cNvPr id="9" name="Picture 8">
            <a:extLst>
              <a:ext uri="{FF2B5EF4-FFF2-40B4-BE49-F238E27FC236}">
                <a16:creationId xmlns:a16="http://schemas.microsoft.com/office/drawing/2014/main" id="{155D101E-121B-4580-AF2D-A46422D459F6}"/>
              </a:ext>
            </a:extLst>
          </p:cNvPr>
          <p:cNvPicPr>
            <a:picLocks noChangeAspect="1"/>
          </p:cNvPicPr>
          <p:nvPr/>
        </p:nvPicPr>
        <p:blipFill>
          <a:blip r:embed="rId2"/>
          <a:stretch>
            <a:fillRect/>
          </a:stretch>
        </p:blipFill>
        <p:spPr>
          <a:xfrm>
            <a:off x="6856100" y="0"/>
            <a:ext cx="5335900" cy="6858000"/>
          </a:xfrm>
          <a:prstGeom prst="rect">
            <a:avLst/>
          </a:prstGeom>
        </p:spPr>
      </p:pic>
    </p:spTree>
    <p:extLst>
      <p:ext uri="{BB962C8B-B14F-4D97-AF65-F5344CB8AC3E}">
        <p14:creationId xmlns:p14="http://schemas.microsoft.com/office/powerpoint/2010/main" val="1719212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4C3053F-7E7E-49F2-93D6-5F57B6D91DF2}"/>
              </a:ext>
            </a:extLst>
          </p:cNvPr>
          <p:cNvSpPr txBox="1">
            <a:spLocks/>
          </p:cNvSpPr>
          <p:nvPr/>
        </p:nvSpPr>
        <p:spPr>
          <a:xfrm>
            <a:off x="413657" y="2231353"/>
            <a:ext cx="4705025" cy="795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Energy Efficiency Programs</a:t>
            </a:r>
            <a:endParaRPr lang="en-CA" b="1" dirty="0"/>
          </a:p>
        </p:txBody>
      </p:sp>
      <p:sp>
        <p:nvSpPr>
          <p:cNvPr id="5" name="Text Placeholder 2">
            <a:extLst>
              <a:ext uri="{FF2B5EF4-FFF2-40B4-BE49-F238E27FC236}">
                <a16:creationId xmlns:a16="http://schemas.microsoft.com/office/drawing/2014/main" id="{713A6C00-FD4F-4CB5-816B-9DFEE5FF2005}"/>
              </a:ext>
            </a:extLst>
          </p:cNvPr>
          <p:cNvSpPr txBox="1">
            <a:spLocks/>
          </p:cNvSpPr>
          <p:nvPr/>
        </p:nvSpPr>
        <p:spPr>
          <a:xfrm>
            <a:off x="413657" y="3026765"/>
            <a:ext cx="5116831" cy="2687682"/>
          </a:xfrm>
          <a:prstGeom prst="rect">
            <a:avLst/>
          </a:prstGeom>
        </p:spPr>
        <p:txBody>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1600" dirty="0"/>
              <a:t>Since 2015 NB Power has been delivering Energy Efficiency Programs to all New Brunswick communities.</a:t>
            </a:r>
          </a:p>
          <a:p>
            <a:pPr marL="285750" indent="-285750">
              <a:lnSpc>
                <a:spcPct val="150000"/>
              </a:lnSpc>
              <a:buFont typeface="Arial" panose="020B0604020202020204" pitchFamily="34" charset="0"/>
              <a:buChar char="•"/>
            </a:pPr>
            <a:r>
              <a:rPr lang="en-US" sz="1600" dirty="0"/>
              <a:t>And Since April 2018, these program have included incentives for </a:t>
            </a:r>
            <a:r>
              <a:rPr lang="en-US" sz="1600" b="1" dirty="0"/>
              <a:t>all energy fuel types, not just electricity</a:t>
            </a:r>
            <a:endParaRPr lang="en-CA" sz="1600" b="1" dirty="0"/>
          </a:p>
        </p:txBody>
      </p:sp>
    </p:spTree>
    <p:extLst>
      <p:ext uri="{BB962C8B-B14F-4D97-AF65-F5344CB8AC3E}">
        <p14:creationId xmlns:p14="http://schemas.microsoft.com/office/powerpoint/2010/main" val="3125513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6B9CB-C831-4240-B452-A419B586741A}"/>
              </a:ext>
            </a:extLst>
          </p:cNvPr>
          <p:cNvSpPr>
            <a:spLocks noGrp="1"/>
          </p:cNvSpPr>
          <p:nvPr>
            <p:ph type="body" sz="quarter" idx="11"/>
          </p:nvPr>
        </p:nvSpPr>
        <p:spPr/>
        <p:txBody>
          <a:bodyPr/>
          <a:lstStyle/>
          <a:p>
            <a:endParaRPr lang="en-CA"/>
          </a:p>
        </p:txBody>
      </p:sp>
      <p:pic>
        <p:nvPicPr>
          <p:cNvPr id="2050" name="Picture 2">
            <a:extLst>
              <a:ext uri="{FF2B5EF4-FFF2-40B4-BE49-F238E27FC236}">
                <a16:creationId xmlns:a16="http://schemas.microsoft.com/office/drawing/2014/main" id="{D21F12CB-555D-4AAF-B176-EE3A88AB2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49" b="1957"/>
          <a:stretch/>
        </p:blipFill>
        <p:spPr bwMode="auto">
          <a:xfrm>
            <a:off x="0" y="10111"/>
            <a:ext cx="12317014" cy="6847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FA614C61-9373-4359-BF2E-3378A6703082}"/>
              </a:ext>
            </a:extLst>
          </p:cNvPr>
          <p:cNvSpPr txBox="1">
            <a:spLocks/>
          </p:cNvSpPr>
          <p:nvPr/>
        </p:nvSpPr>
        <p:spPr>
          <a:xfrm>
            <a:off x="278356" y="316308"/>
            <a:ext cx="7938655" cy="227795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chemeClr val="tx1">
                    <a:lumMod val="65000"/>
                    <a:lumOff val="35000"/>
                  </a:schemeClr>
                </a:solidFill>
                <a:latin typeface="Open Sans"/>
                <a:ea typeface="Open Sans"/>
                <a:cs typeface="Open Sans"/>
              </a:rPr>
              <a:t>Residential Energy Efficiency Programs</a:t>
            </a:r>
            <a:endParaRPr lang="en-US" dirty="0">
              <a:solidFill>
                <a:schemeClr val="tx1">
                  <a:lumMod val="65000"/>
                  <a:lumOff val="35000"/>
                </a:schemeClr>
              </a:solidFill>
            </a:endParaRPr>
          </a:p>
        </p:txBody>
      </p:sp>
    </p:spTree>
    <p:extLst>
      <p:ext uri="{BB962C8B-B14F-4D97-AF65-F5344CB8AC3E}">
        <p14:creationId xmlns:p14="http://schemas.microsoft.com/office/powerpoint/2010/main" val="1635047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0F0A58-288E-40BE-A3F3-8002CA45728D}"/>
              </a:ext>
            </a:extLst>
          </p:cNvPr>
          <p:cNvSpPr>
            <a:spLocks noGrp="1"/>
          </p:cNvSpPr>
          <p:nvPr>
            <p:ph type="body" sz="quarter" idx="10"/>
          </p:nvPr>
        </p:nvSpPr>
        <p:spPr>
          <a:xfrm>
            <a:off x="256717" y="1106201"/>
            <a:ext cx="6499085" cy="668810"/>
          </a:xfrm>
        </p:spPr>
        <p:txBody>
          <a:bodyPr/>
          <a:lstStyle/>
          <a:p>
            <a:r>
              <a:rPr lang="en-US" b="1" dirty="0"/>
              <a:t>Total Home Energy Savings Program</a:t>
            </a:r>
            <a:endParaRPr lang="en-CA" b="1" dirty="0"/>
          </a:p>
        </p:txBody>
      </p:sp>
      <p:sp>
        <p:nvSpPr>
          <p:cNvPr id="3" name="Text Placeholder 2">
            <a:extLst>
              <a:ext uri="{FF2B5EF4-FFF2-40B4-BE49-F238E27FC236}">
                <a16:creationId xmlns:a16="http://schemas.microsoft.com/office/drawing/2014/main" id="{B64ECF7D-C799-4791-8D7D-571E41161991}"/>
              </a:ext>
            </a:extLst>
          </p:cNvPr>
          <p:cNvSpPr>
            <a:spLocks noGrp="1"/>
          </p:cNvSpPr>
          <p:nvPr>
            <p:ph type="body" sz="quarter" idx="11"/>
          </p:nvPr>
        </p:nvSpPr>
        <p:spPr>
          <a:xfrm>
            <a:off x="256717" y="2085159"/>
            <a:ext cx="5116831" cy="2687682"/>
          </a:xfrm>
        </p:spPr>
        <p:txBody>
          <a:bodyPr/>
          <a:lstStyle/>
          <a:p>
            <a:pPr marL="285750" indent="-285750" fontAlgn="base">
              <a:buFont typeface="Arial" panose="020B0604020202020204" pitchFamily="34" charset="0"/>
              <a:buChar char="•"/>
            </a:pPr>
            <a:r>
              <a:rPr lang="en-US" sz="1600" dirty="0"/>
              <a:t>The Total Home Energy Savings Program offers money back on efficiency upgrades on everything from insulation and air-sealing to high efficiency central heating systems to windows, doors, and more.</a:t>
            </a:r>
          </a:p>
          <a:p>
            <a:pPr marL="742950" lvl="1" indent="-285750" fontAlgn="base">
              <a:buFont typeface="Arial" panose="020B0604020202020204" pitchFamily="34" charset="0"/>
              <a:buChar char="•"/>
            </a:pPr>
            <a:r>
              <a:rPr lang="en-US" sz="1600" dirty="0">
                <a:solidFill>
                  <a:schemeClr val="tx1">
                    <a:lumMod val="65000"/>
                    <a:lumOff val="35000"/>
                  </a:schemeClr>
                </a:solidFill>
              </a:rPr>
              <a:t>Lower your energy bills</a:t>
            </a:r>
          </a:p>
          <a:p>
            <a:pPr marL="742950" lvl="1" indent="-285750" fontAlgn="base">
              <a:buFont typeface="Arial" panose="020B0604020202020204" pitchFamily="34" charset="0"/>
              <a:buChar char="•"/>
            </a:pPr>
            <a:r>
              <a:rPr lang="en-US" sz="1600" dirty="0">
                <a:solidFill>
                  <a:schemeClr val="tx1">
                    <a:lumMod val="65000"/>
                    <a:lumOff val="35000"/>
                  </a:schemeClr>
                </a:solidFill>
              </a:rPr>
              <a:t>Increase comfort</a:t>
            </a:r>
          </a:p>
          <a:p>
            <a:pPr marL="742950" lvl="1" indent="-285750" fontAlgn="base">
              <a:buFont typeface="Arial" panose="020B0604020202020204" pitchFamily="34" charset="0"/>
              <a:buChar char="•"/>
            </a:pPr>
            <a:r>
              <a:rPr lang="en-US" sz="1600" dirty="0">
                <a:solidFill>
                  <a:schemeClr val="tx1">
                    <a:lumMod val="65000"/>
                    <a:lumOff val="35000"/>
                  </a:schemeClr>
                </a:solidFill>
              </a:rPr>
              <a:t>Help the environment</a:t>
            </a:r>
          </a:p>
          <a:p>
            <a:pPr marL="285750" indent="-285750">
              <a:buFont typeface="Arial" panose="020B0604020202020204" pitchFamily="34" charset="0"/>
              <a:buChar char="•"/>
            </a:pPr>
            <a:r>
              <a:rPr lang="en-US" sz="1600" dirty="0"/>
              <a:t>Retrofit existing houses</a:t>
            </a:r>
          </a:p>
          <a:p>
            <a:pPr marL="285750" indent="-285750">
              <a:buFont typeface="Arial" panose="020B0604020202020204" pitchFamily="34" charset="0"/>
              <a:buChar char="•"/>
            </a:pPr>
            <a:r>
              <a:rPr lang="en-US" sz="1600" dirty="0"/>
              <a:t>All New Brunswickers, all fuels</a:t>
            </a:r>
          </a:p>
          <a:p>
            <a:pPr marL="285750" indent="-285750">
              <a:buFont typeface="Arial" panose="020B0604020202020204" pitchFamily="34" charset="0"/>
              <a:buChar char="•"/>
            </a:pPr>
            <a:r>
              <a:rPr lang="en-US" sz="1600" dirty="0"/>
              <a:t>Two audit process, purchase/install upgrades </a:t>
            </a:r>
            <a:r>
              <a:rPr lang="en-US" sz="1600" b="1" i="1" dirty="0"/>
              <a:t>after</a:t>
            </a:r>
            <a:r>
              <a:rPr lang="en-US" sz="1600" dirty="0"/>
              <a:t> the initial energy evaluation</a:t>
            </a:r>
          </a:p>
          <a:p>
            <a:pPr lvl="1"/>
            <a:endParaRPr lang="en-US" sz="2600" dirty="0"/>
          </a:p>
          <a:p>
            <a:pPr marL="742950" lvl="1" indent="-285750" fontAlgn="base">
              <a:buFont typeface="Arial" panose="020B0604020202020204" pitchFamily="34" charset="0"/>
              <a:buChar char="•"/>
            </a:pPr>
            <a:endParaRPr lang="en-US" sz="1600" dirty="0">
              <a:solidFill>
                <a:schemeClr val="tx1">
                  <a:lumMod val="65000"/>
                  <a:lumOff val="35000"/>
                </a:schemeClr>
              </a:solidFill>
            </a:endParaRPr>
          </a:p>
          <a:p>
            <a:endParaRPr lang="en-CA" sz="1800" dirty="0"/>
          </a:p>
        </p:txBody>
      </p:sp>
    </p:spTree>
    <p:extLst>
      <p:ext uri="{BB962C8B-B14F-4D97-AF65-F5344CB8AC3E}">
        <p14:creationId xmlns:p14="http://schemas.microsoft.com/office/powerpoint/2010/main" val="65841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7DC3C7-2B6B-5A86-2B0B-65876E3CEBEF}"/>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461902" y="457120"/>
            <a:ext cx="1268195" cy="1268198"/>
          </a:xfrm>
          <a:prstGeom prst="rect">
            <a:avLst/>
          </a:prstGeom>
        </p:spPr>
      </p:pic>
      <p:sp>
        <p:nvSpPr>
          <p:cNvPr id="3" name="Rectangle 2">
            <a:extLst>
              <a:ext uri="{FF2B5EF4-FFF2-40B4-BE49-F238E27FC236}">
                <a16:creationId xmlns:a16="http://schemas.microsoft.com/office/drawing/2014/main" id="{BF43BFEA-201A-1D54-41E3-E2A470CCCED7}"/>
              </a:ext>
            </a:extLst>
          </p:cNvPr>
          <p:cNvSpPr/>
          <p:nvPr/>
        </p:nvSpPr>
        <p:spPr>
          <a:xfrm>
            <a:off x="1786294" y="1893364"/>
            <a:ext cx="8619410" cy="153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3200" b="1" kern="1200" dirty="0">
                <a:solidFill>
                  <a:srgbClr val="566775"/>
                </a:solidFill>
                <a:latin typeface="Open Sans Extrabold" panose="020B0606030504020204" pitchFamily="34" charset="0"/>
                <a:ea typeface="Open Sans Semibold" panose="020B0706030804020204" pitchFamily="34" charset="0"/>
                <a:cs typeface="Open Sans Semibold" panose="020B0706030804020204" pitchFamily="34" charset="0"/>
              </a:rPr>
              <a:t>OUR VISION</a:t>
            </a:r>
          </a:p>
          <a:p>
            <a:pPr algn="ctr" defTabSz="896112">
              <a:spcAft>
                <a:spcPts val="600"/>
              </a:spcAft>
            </a:pPr>
            <a:r>
              <a:rPr lang="en-US" sz="2400" kern="1200" dirty="0">
                <a:solidFill>
                  <a:schemeClr val="bg1">
                    <a:lumMod val="50000"/>
                  </a:schemeClr>
                </a:solidFill>
                <a:latin typeface="Open Sans" panose="020B0606030504020204" pitchFamily="34" charset="0"/>
                <a:ea typeface="Open Sans SemiBold" panose="020B0706030804020204" pitchFamily="34" charset="0"/>
                <a:cs typeface="Open Sans SemiBold" panose="020B0706030804020204" pitchFamily="34" charset="0"/>
              </a:rPr>
              <a:t>We enhance lives by providing </a:t>
            </a:r>
            <a:br>
              <a:rPr lang="en-US" sz="2400" kern="1200" dirty="0">
                <a:solidFill>
                  <a:schemeClr val="bg1">
                    <a:lumMod val="50000"/>
                  </a:schemeClr>
                </a:solidFill>
                <a:latin typeface="Open Sans" panose="020B0606030504020204" pitchFamily="34" charset="0"/>
                <a:ea typeface="Open Sans SemiBold" panose="020B0706030804020204" pitchFamily="34" charset="0"/>
                <a:cs typeface="Open Sans SemiBold" panose="020B0706030804020204" pitchFamily="34" charset="0"/>
              </a:rPr>
            </a:br>
            <a:r>
              <a:rPr lang="en-US" sz="2400" kern="1200" dirty="0">
                <a:solidFill>
                  <a:schemeClr val="bg1">
                    <a:lumMod val="50000"/>
                  </a:schemeClr>
                </a:solidFill>
                <a:latin typeface="Open Sans" panose="020B0606030504020204" pitchFamily="34" charset="0"/>
                <a:ea typeface="Open Sans SemiBold" panose="020B0706030804020204" pitchFamily="34" charset="0"/>
                <a:cs typeface="Open Sans SemiBold" panose="020B0706030804020204" pitchFamily="34" charset="0"/>
              </a:rPr>
              <a:t>clean, competitive and reliable energy solutions.</a:t>
            </a:r>
            <a:endParaRPr lang="en-CA" sz="2400" dirty="0">
              <a:solidFill>
                <a:schemeClr val="bg1">
                  <a:lumMod val="50000"/>
                </a:schemeClr>
              </a:solidFill>
              <a:latin typeface="Open Sans" panose="020B0606030504020204" pitchFamily="34" charset="0"/>
              <a:ea typeface="Open Sans SemiBold" panose="020B0706030804020204" pitchFamily="34" charset="0"/>
              <a:cs typeface="Open Sans SemiBold" panose="020B0706030804020204" pitchFamily="34" charset="0"/>
            </a:endParaRPr>
          </a:p>
        </p:txBody>
      </p:sp>
      <p:pic>
        <p:nvPicPr>
          <p:cNvPr id="4" name="Picture 3" descr="A picture containing graphics, circle, design&#10;&#10;Description automatically generated">
            <a:extLst>
              <a:ext uri="{FF2B5EF4-FFF2-40B4-BE49-F238E27FC236}">
                <a16:creationId xmlns:a16="http://schemas.microsoft.com/office/drawing/2014/main" id="{AC6075E3-0197-20D6-E528-9BB41AD9A989}"/>
              </a:ext>
            </a:extLst>
          </p:cNvPr>
          <p:cNvPicPr>
            <a:picLocks noChangeAspect="1"/>
          </p:cNvPicPr>
          <p:nvPr/>
        </p:nvPicPr>
        <p:blipFill>
          <a:blip r:embed="rId3"/>
          <a:stretch>
            <a:fillRect/>
          </a:stretch>
        </p:blipFill>
        <p:spPr>
          <a:xfrm>
            <a:off x="5589491" y="3563655"/>
            <a:ext cx="1013013" cy="1013013"/>
          </a:xfrm>
          <a:prstGeom prst="rect">
            <a:avLst/>
          </a:prstGeom>
        </p:spPr>
      </p:pic>
      <p:sp>
        <p:nvSpPr>
          <p:cNvPr id="5" name="Rectangle 4">
            <a:extLst>
              <a:ext uri="{FF2B5EF4-FFF2-40B4-BE49-F238E27FC236}">
                <a16:creationId xmlns:a16="http://schemas.microsoft.com/office/drawing/2014/main" id="{128E3B6A-CB64-F585-34E6-003057742AB1}"/>
              </a:ext>
            </a:extLst>
          </p:cNvPr>
          <p:cNvSpPr/>
          <p:nvPr/>
        </p:nvSpPr>
        <p:spPr>
          <a:xfrm>
            <a:off x="1901952" y="4675930"/>
            <a:ext cx="8705088" cy="2182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3200" b="1" kern="1200" dirty="0">
                <a:solidFill>
                  <a:srgbClr val="566775"/>
                </a:solidFill>
                <a:latin typeface="Open Sans Extrabold" panose="020B0606030504020204" pitchFamily="34" charset="0"/>
                <a:ea typeface="Open Sans Semibold" panose="020B0706030804020204" pitchFamily="34" charset="0"/>
                <a:cs typeface="Open Sans Semibold" panose="020B0706030804020204" pitchFamily="34" charset="0"/>
              </a:rPr>
              <a:t>OUR MISSION</a:t>
            </a:r>
          </a:p>
          <a:p>
            <a:pPr algn="ctr" defTabSz="896112">
              <a:spcAft>
                <a:spcPts val="600"/>
              </a:spcAft>
            </a:pPr>
            <a:r>
              <a:rPr lang="en-US" sz="2400" kern="1200" dirty="0">
                <a:solidFill>
                  <a:schemeClr val="bg1">
                    <a:lumMod val="50000"/>
                  </a:schemeClr>
                </a:solidFill>
                <a:latin typeface="Open Sans" panose="020B0606030504020204" pitchFamily="34" charset="0"/>
                <a:ea typeface="Open Sans SemiBold" panose="020B0706030804020204" pitchFamily="34" charset="0"/>
                <a:cs typeface="Open Sans SemiBold" panose="020B0706030804020204" pitchFamily="34" charset="0"/>
              </a:rPr>
              <a:t>We are passionate and committed to offering the best customer experience, ensuring energy security and accelerating a sustainable clean energy transition.</a:t>
            </a:r>
            <a:endParaRPr lang="en-CA" sz="2400" dirty="0">
              <a:solidFill>
                <a:schemeClr val="bg1">
                  <a:lumMod val="50000"/>
                </a:schemeClr>
              </a:solidFill>
              <a:latin typeface="Open Sans" panose="020B06060305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3862054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0CC5F7-0867-44A0-8E00-E551BA9BA0E9}"/>
              </a:ext>
            </a:extLst>
          </p:cNvPr>
          <p:cNvSpPr>
            <a:spLocks noGrp="1"/>
          </p:cNvSpPr>
          <p:nvPr>
            <p:ph type="body" sz="quarter" idx="10"/>
          </p:nvPr>
        </p:nvSpPr>
        <p:spPr>
          <a:xfrm>
            <a:off x="353536" y="2309974"/>
            <a:ext cx="5853626" cy="795412"/>
          </a:xfrm>
        </p:spPr>
        <p:txBody>
          <a:bodyPr/>
          <a:lstStyle/>
          <a:p>
            <a:r>
              <a:rPr lang="en-US" dirty="0">
                <a:solidFill>
                  <a:schemeClr val="tx1">
                    <a:lumMod val="75000"/>
                    <a:lumOff val="25000"/>
                  </a:schemeClr>
                </a:solidFill>
              </a:rPr>
              <a:t>Residential Buildings</a:t>
            </a:r>
            <a:endParaRPr lang="en-CA"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id="{BDE7E9CD-9B50-48A0-B286-784060994914}"/>
              </a:ext>
            </a:extLst>
          </p:cNvPr>
          <p:cNvSpPr>
            <a:spLocks noGrp="1"/>
          </p:cNvSpPr>
          <p:nvPr>
            <p:ph type="body" sz="quarter" idx="11"/>
          </p:nvPr>
        </p:nvSpPr>
        <p:spPr>
          <a:xfrm>
            <a:off x="2151163" y="2966549"/>
            <a:ext cx="8031928" cy="2687682"/>
          </a:xfrm>
        </p:spPr>
        <p:txBody>
          <a:bodyPr lIns="91440" tIns="45720" rIns="91440" bIns="45720" anchor="t"/>
          <a:lstStyle/>
          <a:p>
            <a:pPr marL="285750" indent="-285750">
              <a:buClr>
                <a:schemeClr val="accent2"/>
              </a:buClr>
              <a:buFont typeface="Arial" panose="020B0604020202020204" pitchFamily="34" charset="0"/>
              <a:buChar char="•"/>
            </a:pPr>
            <a:r>
              <a:rPr lang="en-US" sz="1800" dirty="0">
                <a:solidFill>
                  <a:schemeClr val="tx1">
                    <a:lumMod val="75000"/>
                    <a:lumOff val="25000"/>
                  </a:schemeClr>
                </a:solidFill>
              </a:rPr>
              <a:t>Single family homes (includes duplexes and townhouses)</a:t>
            </a:r>
          </a:p>
          <a:p>
            <a:pPr marL="285750" indent="-285750">
              <a:buClr>
                <a:schemeClr val="accent2"/>
              </a:buClr>
              <a:buFont typeface="Arial" panose="020B0604020202020204" pitchFamily="34" charset="0"/>
              <a:buChar char="•"/>
            </a:pPr>
            <a:r>
              <a:rPr lang="en-US" sz="1800" b="1" dirty="0">
                <a:solidFill>
                  <a:schemeClr val="tx1">
                    <a:lumMod val="75000"/>
                    <a:lumOff val="25000"/>
                  </a:schemeClr>
                </a:solidFill>
              </a:rPr>
              <a:t>Smaller apartment buildings: No more than 3 stories high having a footprint of not more than 6458 ft</a:t>
            </a:r>
            <a:r>
              <a:rPr lang="en-US" sz="1800" b="1" baseline="30000" dirty="0">
                <a:solidFill>
                  <a:schemeClr val="tx1">
                    <a:lumMod val="75000"/>
                    <a:lumOff val="25000"/>
                  </a:schemeClr>
                </a:solidFill>
              </a:rPr>
              <a:t>2 </a:t>
            </a:r>
            <a:r>
              <a:rPr lang="en-US" sz="1800" b="1" dirty="0">
                <a:solidFill>
                  <a:schemeClr val="tx1">
                    <a:lumMod val="75000"/>
                    <a:lumOff val="25000"/>
                  </a:schemeClr>
                </a:solidFill>
              </a:rPr>
              <a:t>(600m</a:t>
            </a:r>
            <a:r>
              <a:rPr lang="en-US" sz="1800" b="1" baseline="30000" dirty="0">
                <a:solidFill>
                  <a:schemeClr val="tx1">
                    <a:lumMod val="75000"/>
                    <a:lumOff val="25000"/>
                  </a:schemeClr>
                </a:solidFill>
              </a:rPr>
              <a:t>2</a:t>
            </a:r>
            <a:r>
              <a:rPr lang="en-US" sz="1800" b="1" dirty="0">
                <a:solidFill>
                  <a:schemeClr val="tx1">
                    <a:lumMod val="75000"/>
                    <a:lumOff val="25000"/>
                  </a:schemeClr>
                </a:solidFill>
              </a:rPr>
              <a:t>)</a:t>
            </a:r>
            <a:r>
              <a:rPr lang="en-US" sz="1800" b="1" baseline="30000" dirty="0">
                <a:solidFill>
                  <a:schemeClr val="tx1">
                    <a:lumMod val="75000"/>
                    <a:lumOff val="25000"/>
                  </a:schemeClr>
                </a:solidFill>
              </a:rPr>
              <a:t> </a:t>
            </a:r>
          </a:p>
          <a:p>
            <a:pPr marL="285750" indent="-285750">
              <a:buClr>
                <a:schemeClr val="accent2"/>
              </a:buClr>
              <a:buFont typeface="Arial" panose="020B0604020202020204" pitchFamily="34" charset="0"/>
              <a:buChar char="•"/>
            </a:pPr>
            <a:r>
              <a:rPr lang="en-US" sz="1800" dirty="0">
                <a:solidFill>
                  <a:schemeClr val="tx1">
                    <a:lumMod val="75000"/>
                    <a:lumOff val="25000"/>
                  </a:schemeClr>
                </a:solidFill>
                <a:latin typeface="Open Sans"/>
                <a:ea typeface="Open Sans"/>
                <a:cs typeface="Open Sans"/>
              </a:rPr>
              <a:t>Includes a Home Energy Assessment (</a:t>
            </a:r>
            <a:r>
              <a:rPr lang="en-US" sz="1800" b="1" dirty="0">
                <a:solidFill>
                  <a:schemeClr val="tx1">
                    <a:lumMod val="75000"/>
                    <a:lumOff val="25000"/>
                  </a:schemeClr>
                </a:solidFill>
                <a:latin typeface="Open Sans"/>
                <a:ea typeface="Open Sans"/>
                <a:cs typeface="Open Sans"/>
              </a:rPr>
              <a:t>HOT 2000, CMHC compliant</a:t>
            </a:r>
            <a:r>
              <a:rPr lang="en-US" sz="1800" dirty="0">
                <a:solidFill>
                  <a:schemeClr val="tx1">
                    <a:lumMod val="75000"/>
                    <a:lumOff val="25000"/>
                  </a:schemeClr>
                </a:solidFill>
                <a:latin typeface="Open Sans"/>
                <a:ea typeface="Open Sans"/>
                <a:cs typeface="Open Sans"/>
              </a:rPr>
              <a:t>)</a:t>
            </a:r>
          </a:p>
          <a:p>
            <a:pPr marL="285750" indent="-285750">
              <a:buClr>
                <a:schemeClr val="accent2"/>
              </a:buClr>
              <a:buFont typeface="Arial" panose="020B0604020202020204" pitchFamily="34" charset="0"/>
              <a:buChar char="•"/>
            </a:pPr>
            <a:r>
              <a:rPr lang="en-US" sz="1800" dirty="0">
                <a:solidFill>
                  <a:schemeClr val="tx1">
                    <a:lumMod val="75000"/>
                    <a:lumOff val="25000"/>
                  </a:schemeClr>
                </a:solidFill>
              </a:rPr>
              <a:t>Incentives for building envelope, windows, doors, heating systems</a:t>
            </a:r>
          </a:p>
          <a:p>
            <a:endParaRPr lang="en-CA" dirty="0">
              <a:solidFill>
                <a:schemeClr val="tx1">
                  <a:lumMod val="75000"/>
                  <a:lumOff val="25000"/>
                </a:schemeClr>
              </a:solidFill>
            </a:endParaRPr>
          </a:p>
        </p:txBody>
      </p:sp>
      <p:pic>
        <p:nvPicPr>
          <p:cNvPr id="4" name="Picture 3">
            <a:extLst>
              <a:ext uri="{FF2B5EF4-FFF2-40B4-BE49-F238E27FC236}">
                <a16:creationId xmlns:a16="http://schemas.microsoft.com/office/drawing/2014/main" id="{6031468B-1E93-4A4D-8720-F7636C58732F}"/>
              </a:ext>
            </a:extLst>
          </p:cNvPr>
          <p:cNvPicPr>
            <a:picLocks noChangeAspect="1"/>
          </p:cNvPicPr>
          <p:nvPr/>
        </p:nvPicPr>
        <p:blipFill rotWithShape="1">
          <a:blip r:embed="rId2"/>
          <a:srcRect t="5128" b="3787"/>
          <a:stretch/>
        </p:blipFill>
        <p:spPr>
          <a:xfrm>
            <a:off x="0" y="0"/>
            <a:ext cx="12192000" cy="1996580"/>
          </a:xfrm>
          <a:prstGeom prst="rect">
            <a:avLst/>
          </a:prstGeom>
        </p:spPr>
      </p:pic>
    </p:spTree>
    <p:extLst>
      <p:ext uri="{BB962C8B-B14F-4D97-AF65-F5344CB8AC3E}">
        <p14:creationId xmlns:p14="http://schemas.microsoft.com/office/powerpoint/2010/main" val="1930533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0F0A58-288E-40BE-A3F3-8002CA45728D}"/>
              </a:ext>
            </a:extLst>
          </p:cNvPr>
          <p:cNvSpPr>
            <a:spLocks noGrp="1"/>
          </p:cNvSpPr>
          <p:nvPr>
            <p:ph type="body" sz="quarter" idx="10"/>
          </p:nvPr>
        </p:nvSpPr>
        <p:spPr>
          <a:xfrm>
            <a:off x="353536" y="1768884"/>
            <a:ext cx="3820769" cy="795412"/>
          </a:xfrm>
        </p:spPr>
        <p:txBody>
          <a:bodyPr/>
          <a:lstStyle/>
          <a:p>
            <a:r>
              <a:rPr lang="en-US" b="1" dirty="0"/>
              <a:t>Community Outreach Program</a:t>
            </a:r>
            <a:endParaRPr lang="en-CA" b="1" dirty="0"/>
          </a:p>
        </p:txBody>
      </p:sp>
      <p:sp>
        <p:nvSpPr>
          <p:cNvPr id="3" name="Text Placeholder 2">
            <a:extLst>
              <a:ext uri="{FF2B5EF4-FFF2-40B4-BE49-F238E27FC236}">
                <a16:creationId xmlns:a16="http://schemas.microsoft.com/office/drawing/2014/main" id="{B64ECF7D-C799-4791-8D7D-571E41161991}"/>
              </a:ext>
            </a:extLst>
          </p:cNvPr>
          <p:cNvSpPr>
            <a:spLocks noGrp="1"/>
          </p:cNvSpPr>
          <p:nvPr>
            <p:ph type="body" sz="quarter" idx="11"/>
          </p:nvPr>
        </p:nvSpPr>
        <p:spPr/>
        <p:txBody>
          <a:bodyPr/>
          <a:lstStyle/>
          <a:p>
            <a:pPr marL="285750" lvl="0" indent="-285750">
              <a:buClr>
                <a:schemeClr val="bg2"/>
              </a:buClr>
              <a:buFont typeface="Arial" panose="020B0604020202020204" pitchFamily="34" charset="0"/>
              <a:buChar char="•"/>
            </a:pPr>
            <a:r>
              <a:rPr lang="en-US" sz="1600" dirty="0">
                <a:ea typeface="Open Sans" panose="020B0606030504020204" pitchFamily="34" charset="0"/>
                <a:cs typeface="Open Sans" panose="020B0606030504020204" pitchFamily="34" charset="0"/>
              </a:rPr>
              <a:t>The Community Outreach Program traditionally works </a:t>
            </a:r>
            <a:r>
              <a:rPr lang="en-CA" sz="1600" dirty="0">
                <a:ea typeface="Open Sans" panose="020B0606030504020204" pitchFamily="34" charset="0"/>
                <a:cs typeface="Open Sans" panose="020B0606030504020204" pitchFamily="34" charset="0"/>
              </a:rPr>
              <a:t>with non-profit, community organizations to help their clients save money and become more comfortable with low-cost, energy efficient products.</a:t>
            </a:r>
          </a:p>
          <a:p>
            <a:pPr marL="285750" lvl="0" indent="-285750">
              <a:buClr>
                <a:schemeClr val="bg2"/>
              </a:buClr>
              <a:buFont typeface="Arial" panose="020B0604020202020204" pitchFamily="34" charset="0"/>
              <a:buChar char="•"/>
            </a:pPr>
            <a:endParaRPr lang="en-CA" sz="1600" dirty="0">
              <a:ea typeface="Open Sans" panose="020B0606030504020204" pitchFamily="34" charset="0"/>
              <a:cs typeface="Open Sans" panose="020B0606030504020204" pitchFamily="34" charset="0"/>
            </a:endParaRPr>
          </a:p>
          <a:p>
            <a:pPr marL="285750" indent="-285750">
              <a:buClr>
                <a:schemeClr val="bg2"/>
              </a:buClr>
              <a:buFont typeface="Arial" panose="020B0604020202020204" pitchFamily="34" charset="0"/>
              <a:buChar char="•"/>
            </a:pPr>
            <a:r>
              <a:rPr lang="en-US" sz="1600" dirty="0">
                <a:ea typeface="Open Sans" panose="020B0606030504020204" pitchFamily="34" charset="0"/>
                <a:cs typeface="Open Sans" panose="020B0606030504020204" pitchFamily="34" charset="0"/>
              </a:rPr>
              <a:t>The kits contain EE products, installation instructions, and other energy efficiency tips.</a:t>
            </a:r>
          </a:p>
          <a:p>
            <a:pPr marL="285750" indent="-285750">
              <a:buClr>
                <a:schemeClr val="bg2"/>
              </a:buClr>
              <a:buFont typeface="Arial" panose="020B0604020202020204" pitchFamily="34" charset="0"/>
              <a:buChar char="•"/>
            </a:pPr>
            <a:endParaRPr lang="en-US" sz="1600" dirty="0"/>
          </a:p>
          <a:p>
            <a:pPr marL="285750" indent="-285750">
              <a:buClr>
                <a:schemeClr val="bg2"/>
              </a:buClr>
              <a:buFont typeface="Arial" panose="020B0604020202020204" pitchFamily="34" charset="0"/>
              <a:buChar char="•"/>
            </a:pPr>
            <a:endParaRPr lang="en-US" sz="1600" dirty="0">
              <a:ea typeface="Open Sans" panose="020B0606030504020204" pitchFamily="34" charset="0"/>
              <a:cs typeface="Open Sans" panose="020B0606030504020204" pitchFamily="34" charset="0"/>
            </a:endParaRPr>
          </a:p>
          <a:p>
            <a:pPr marL="285750" indent="-285750">
              <a:buClr>
                <a:schemeClr val="bg2"/>
              </a:buClr>
              <a:buFont typeface="Arial" panose="020B0604020202020204" pitchFamily="34" charset="0"/>
              <a:buChar char="•"/>
            </a:pPr>
            <a:endParaRPr lang="en-US" sz="1600" dirty="0"/>
          </a:p>
          <a:p>
            <a:pPr>
              <a:buClr>
                <a:schemeClr val="bg2"/>
              </a:buClr>
            </a:pPr>
            <a:endParaRPr lang="en-US" sz="1600" dirty="0">
              <a:ea typeface="Open Sans" panose="020B0606030504020204" pitchFamily="34" charset="0"/>
              <a:cs typeface="Open Sans" panose="020B0606030504020204" pitchFamily="34" charset="0"/>
            </a:endParaRPr>
          </a:p>
          <a:p>
            <a:pPr lvl="1"/>
            <a:endParaRPr lang="en-US" sz="1600" dirty="0"/>
          </a:p>
          <a:p>
            <a:pPr marL="742950" lvl="1" indent="-285750" fontAlgn="base">
              <a:buFont typeface="Arial" panose="020B0604020202020204" pitchFamily="34" charset="0"/>
              <a:buChar char="•"/>
            </a:pPr>
            <a:endParaRPr lang="en-US" sz="1600" dirty="0">
              <a:solidFill>
                <a:schemeClr val="tx1">
                  <a:lumMod val="65000"/>
                  <a:lumOff val="35000"/>
                </a:schemeClr>
              </a:solidFill>
            </a:endParaRPr>
          </a:p>
          <a:p>
            <a:endParaRPr lang="en-CA" sz="1800" dirty="0"/>
          </a:p>
        </p:txBody>
      </p:sp>
      <p:pic>
        <p:nvPicPr>
          <p:cNvPr id="8" name="Picture 7">
            <a:extLst>
              <a:ext uri="{FF2B5EF4-FFF2-40B4-BE49-F238E27FC236}">
                <a16:creationId xmlns:a16="http://schemas.microsoft.com/office/drawing/2014/main" id="{27882F83-40C9-4DDF-9B67-0FC4BE78F283}"/>
              </a:ext>
            </a:extLst>
          </p:cNvPr>
          <p:cNvPicPr>
            <a:picLocks noChangeAspect="1"/>
          </p:cNvPicPr>
          <p:nvPr/>
        </p:nvPicPr>
        <p:blipFill>
          <a:blip r:embed="rId2"/>
          <a:stretch>
            <a:fillRect/>
          </a:stretch>
        </p:blipFill>
        <p:spPr>
          <a:xfrm>
            <a:off x="5555563" y="1476702"/>
            <a:ext cx="6486487" cy="4835574"/>
          </a:xfrm>
          <a:prstGeom prst="rect">
            <a:avLst/>
          </a:prstGeom>
        </p:spPr>
      </p:pic>
    </p:spTree>
    <p:extLst>
      <p:ext uri="{BB962C8B-B14F-4D97-AF65-F5344CB8AC3E}">
        <p14:creationId xmlns:p14="http://schemas.microsoft.com/office/powerpoint/2010/main" val="2444565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AE65CD-CC73-4A1F-A234-60781BD647FE}"/>
              </a:ext>
            </a:extLst>
          </p:cNvPr>
          <p:cNvSpPr>
            <a:spLocks noGrp="1"/>
          </p:cNvSpPr>
          <p:nvPr>
            <p:ph type="body" sz="quarter" idx="11"/>
          </p:nvPr>
        </p:nvSpPr>
        <p:spPr/>
        <p:txBody>
          <a:bodyPr lIns="91440" tIns="45720" rIns="91440" bIns="45720" anchor="t"/>
          <a:lstStyle/>
          <a:p>
            <a:r>
              <a:rPr lang="en-US" dirty="0">
                <a:latin typeface="Open Sans"/>
                <a:ea typeface="Open Sans"/>
                <a:cs typeface="Open Sans"/>
              </a:rPr>
              <a:t>Business Energy Efficiency Programs</a:t>
            </a:r>
            <a:endParaRPr lang="en-CA" dirty="0"/>
          </a:p>
        </p:txBody>
      </p:sp>
    </p:spTree>
    <p:extLst>
      <p:ext uri="{BB962C8B-B14F-4D97-AF65-F5344CB8AC3E}">
        <p14:creationId xmlns:p14="http://schemas.microsoft.com/office/powerpoint/2010/main" val="2991858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7238203-4145-4E6E-913C-46130826565B}"/>
              </a:ext>
            </a:extLst>
          </p:cNvPr>
          <p:cNvSpPr txBox="1">
            <a:spLocks/>
          </p:cNvSpPr>
          <p:nvPr/>
        </p:nvSpPr>
        <p:spPr>
          <a:xfrm>
            <a:off x="353536" y="2292342"/>
            <a:ext cx="4810746" cy="795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Every Business is Different!</a:t>
            </a:r>
          </a:p>
        </p:txBody>
      </p:sp>
      <p:sp>
        <p:nvSpPr>
          <p:cNvPr id="5" name="Text Placeholder 2">
            <a:extLst>
              <a:ext uri="{FF2B5EF4-FFF2-40B4-BE49-F238E27FC236}">
                <a16:creationId xmlns:a16="http://schemas.microsoft.com/office/drawing/2014/main" id="{F05C63DB-78F6-4306-BD08-B6B2F97E5213}"/>
              </a:ext>
            </a:extLst>
          </p:cNvPr>
          <p:cNvSpPr txBox="1">
            <a:spLocks/>
          </p:cNvSpPr>
          <p:nvPr/>
        </p:nvSpPr>
        <p:spPr>
          <a:xfrm>
            <a:off x="235202" y="3227131"/>
            <a:ext cx="5742464" cy="2661038"/>
          </a:xfrm>
          <a:prstGeom prst="rect">
            <a:avLst/>
          </a:prstGeom>
        </p:spPr>
        <p:txBody>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en-US" sz="1600" dirty="0"/>
              <a:t>That's why our programs are designed to work for you.</a:t>
            </a:r>
          </a:p>
          <a:p>
            <a:pPr marL="285750" indent="-285750" fontAlgn="base">
              <a:buFont typeface="Arial" panose="020B0604020202020204" pitchFamily="34" charset="0"/>
              <a:buChar char="•"/>
            </a:pPr>
            <a:endParaRPr lang="en-US" sz="1600" dirty="0"/>
          </a:p>
          <a:p>
            <a:pPr marL="285750" indent="-285750" fontAlgn="base">
              <a:buFont typeface="Arial" panose="020B0604020202020204" pitchFamily="34" charset="0"/>
              <a:buChar char="•"/>
            </a:pPr>
            <a:r>
              <a:rPr lang="en-US" sz="1600" dirty="0"/>
              <a:t>Whether upgrading refrigeration, lighting, heating systems, or optimizing energy use on the production line…we’re here to help you identify eligible projects. </a:t>
            </a:r>
          </a:p>
          <a:p>
            <a:pPr fontAlgn="base"/>
            <a:endParaRPr lang="en-US" sz="1600" dirty="0"/>
          </a:p>
          <a:p>
            <a:pPr marL="285750" indent="-285750" fontAlgn="base">
              <a:buFont typeface="Arial" panose="020B0604020202020204" pitchFamily="34" charset="0"/>
              <a:buChar char="•"/>
            </a:pPr>
            <a:r>
              <a:rPr lang="en-US" sz="1600" dirty="0"/>
              <a:t>Start reducing costs today with energy efficient upgrades.</a:t>
            </a:r>
          </a:p>
          <a:p>
            <a:pPr fontAlgn="base"/>
            <a:endParaRPr lang="en-US" sz="1600" dirty="0"/>
          </a:p>
          <a:p>
            <a:pPr fontAlgn="base"/>
            <a:endParaRPr lang="en-US" sz="1600" dirty="0"/>
          </a:p>
          <a:p>
            <a:pPr fontAlgn="base"/>
            <a:endParaRPr lang="en-US" sz="1600" dirty="0"/>
          </a:p>
          <a:p>
            <a:endParaRPr lang="en-CA" sz="1600" dirty="0"/>
          </a:p>
        </p:txBody>
      </p:sp>
    </p:spTree>
    <p:extLst>
      <p:ext uri="{BB962C8B-B14F-4D97-AF65-F5344CB8AC3E}">
        <p14:creationId xmlns:p14="http://schemas.microsoft.com/office/powerpoint/2010/main" val="2466213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D0A680-434B-4AFD-AF4E-2F31CA05B8FD}"/>
              </a:ext>
            </a:extLst>
          </p:cNvPr>
          <p:cNvSpPr>
            <a:spLocks noGrp="1"/>
          </p:cNvSpPr>
          <p:nvPr>
            <p:ph type="body" sz="quarter" idx="10"/>
          </p:nvPr>
        </p:nvSpPr>
        <p:spPr>
          <a:xfrm>
            <a:off x="-37325" y="1534950"/>
            <a:ext cx="6133325" cy="721492"/>
          </a:xfrm>
        </p:spPr>
        <p:txBody>
          <a:bodyPr/>
          <a:lstStyle/>
          <a:p>
            <a:r>
              <a:rPr lang="en-US" b="1" dirty="0"/>
              <a:t>Commercial Building Retrofit Program</a:t>
            </a:r>
            <a:endParaRPr lang="en-CA" b="1" dirty="0"/>
          </a:p>
        </p:txBody>
      </p:sp>
      <p:sp>
        <p:nvSpPr>
          <p:cNvPr id="3" name="Text Placeholder 2">
            <a:extLst>
              <a:ext uri="{FF2B5EF4-FFF2-40B4-BE49-F238E27FC236}">
                <a16:creationId xmlns:a16="http://schemas.microsoft.com/office/drawing/2014/main" id="{CC9E9C0F-C96A-4F69-84C8-69F060A2D2A3}"/>
              </a:ext>
            </a:extLst>
          </p:cNvPr>
          <p:cNvSpPr>
            <a:spLocks noGrp="1"/>
          </p:cNvSpPr>
          <p:nvPr>
            <p:ph type="body" sz="quarter" idx="11"/>
          </p:nvPr>
        </p:nvSpPr>
        <p:spPr>
          <a:xfrm>
            <a:off x="280800" y="2167777"/>
            <a:ext cx="5116831" cy="2687682"/>
          </a:xfrm>
        </p:spPr>
        <p:txBody>
          <a:bodyPr lIns="91440" tIns="45720" rIns="91440" bIns="45720" anchor="t"/>
          <a:lstStyle/>
          <a:p>
            <a:r>
              <a:rPr lang="en-US" sz="1800" dirty="0"/>
              <a:t>Here are some examples of eligible entities:</a:t>
            </a:r>
          </a:p>
          <a:p>
            <a:pPr marL="285750" indent="-285750">
              <a:buFont typeface="Arial" panose="020B0604020202020204" pitchFamily="34" charset="0"/>
              <a:buChar char="•"/>
            </a:pPr>
            <a:r>
              <a:rPr lang="en-US" sz="1800" dirty="0"/>
              <a:t>Nursing Homes</a:t>
            </a:r>
          </a:p>
          <a:p>
            <a:pPr marL="285750" indent="-285750">
              <a:buFont typeface="Arial" panose="020B0604020202020204" pitchFamily="34" charset="0"/>
              <a:buChar char="•"/>
            </a:pPr>
            <a:r>
              <a:rPr lang="en-US" sz="1800" dirty="0"/>
              <a:t>Motels</a:t>
            </a:r>
          </a:p>
          <a:p>
            <a:pPr marL="285750" indent="-285750">
              <a:buFont typeface="Arial" panose="020B0604020202020204" pitchFamily="34" charset="0"/>
              <a:buChar char="•"/>
            </a:pPr>
            <a:r>
              <a:rPr lang="en-US" sz="1800" dirty="0"/>
              <a:t>Hotels</a:t>
            </a:r>
          </a:p>
          <a:p>
            <a:pPr marL="285750" indent="-285750">
              <a:buFont typeface="Arial" panose="020B0604020202020204" pitchFamily="34" charset="0"/>
              <a:buChar char="•"/>
            </a:pPr>
            <a:r>
              <a:rPr lang="en-US" sz="1800" dirty="0"/>
              <a:t>Campgrounds</a:t>
            </a:r>
          </a:p>
          <a:p>
            <a:pPr marL="285750" indent="-285750">
              <a:buFont typeface="Arial" panose="020B0604020202020204" pitchFamily="34" charset="0"/>
              <a:buChar char="•"/>
            </a:pPr>
            <a:r>
              <a:rPr lang="en-US" sz="1800" dirty="0"/>
              <a:t>Golf courses</a:t>
            </a:r>
          </a:p>
          <a:p>
            <a:pPr marL="285750" indent="-285750">
              <a:buFont typeface="Arial" panose="020B0604020202020204" pitchFamily="34" charset="0"/>
              <a:buChar char="•"/>
            </a:pPr>
            <a:r>
              <a:rPr lang="en-US" sz="1800" dirty="0"/>
              <a:t>Restaurants</a:t>
            </a:r>
          </a:p>
          <a:p>
            <a:pPr marL="285750" indent="-285750">
              <a:buFont typeface="Arial" panose="020B0604020202020204" pitchFamily="34" charset="0"/>
              <a:buChar char="•"/>
            </a:pPr>
            <a:r>
              <a:rPr lang="en-US" sz="1800" dirty="0"/>
              <a:t>Take-out restaurants</a:t>
            </a:r>
          </a:p>
          <a:p>
            <a:pPr marL="285750" indent="-285750">
              <a:buFont typeface="Arial" panose="020B0604020202020204" pitchFamily="34" charset="0"/>
              <a:buChar char="•"/>
            </a:pPr>
            <a:r>
              <a:rPr lang="en-US" sz="1800" dirty="0">
                <a:latin typeface="Open Sans"/>
                <a:ea typeface="Open Sans"/>
                <a:cs typeface="Open Sans"/>
              </a:rPr>
              <a:t>Large apartment buildings</a:t>
            </a:r>
            <a:endParaRPr lang="en-US" sz="1800" dirty="0"/>
          </a:p>
          <a:p>
            <a:pPr marL="285750" indent="-285750">
              <a:buFont typeface="Arial" panose="020B0604020202020204" pitchFamily="34" charset="0"/>
              <a:buChar char="•"/>
            </a:pPr>
            <a:endParaRPr lang="en-US" dirty="0"/>
          </a:p>
        </p:txBody>
      </p:sp>
      <p:sp>
        <p:nvSpPr>
          <p:cNvPr id="4" name="Text Placeholder 2">
            <a:extLst>
              <a:ext uri="{FF2B5EF4-FFF2-40B4-BE49-F238E27FC236}">
                <a16:creationId xmlns:a16="http://schemas.microsoft.com/office/drawing/2014/main" id="{F537397F-BADA-48A4-890F-E8124A162858}"/>
              </a:ext>
            </a:extLst>
          </p:cNvPr>
          <p:cNvSpPr txBox="1">
            <a:spLocks/>
          </p:cNvSpPr>
          <p:nvPr/>
        </p:nvSpPr>
        <p:spPr>
          <a:xfrm>
            <a:off x="3814084" y="5514159"/>
            <a:ext cx="5116831" cy="2687682"/>
          </a:xfrm>
          <a:prstGeom prst="rect">
            <a:avLst/>
          </a:prstGeom>
        </p:spPr>
        <p:txBody>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28921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418D265-C0EB-44FE-9000-02333BFE2B09}"/>
              </a:ext>
            </a:extLst>
          </p:cNvPr>
          <p:cNvSpPr txBox="1">
            <a:spLocks/>
          </p:cNvSpPr>
          <p:nvPr/>
        </p:nvSpPr>
        <p:spPr>
          <a:xfrm>
            <a:off x="505936" y="2457856"/>
            <a:ext cx="4705025" cy="795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sp>
        <p:nvSpPr>
          <p:cNvPr id="5" name="Text Placeholder 2">
            <a:extLst>
              <a:ext uri="{FF2B5EF4-FFF2-40B4-BE49-F238E27FC236}">
                <a16:creationId xmlns:a16="http://schemas.microsoft.com/office/drawing/2014/main" id="{123E897A-AF6D-43F8-81AD-C365CC8529C6}"/>
              </a:ext>
            </a:extLst>
          </p:cNvPr>
          <p:cNvSpPr txBox="1">
            <a:spLocks/>
          </p:cNvSpPr>
          <p:nvPr/>
        </p:nvSpPr>
        <p:spPr>
          <a:xfrm>
            <a:off x="505936" y="3253268"/>
            <a:ext cx="5116831" cy="2687682"/>
          </a:xfrm>
          <a:prstGeom prst="rect">
            <a:avLst/>
          </a:prstGeom>
        </p:spPr>
        <p:txBody>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CA" dirty="0"/>
          </a:p>
        </p:txBody>
      </p:sp>
      <p:sp>
        <p:nvSpPr>
          <p:cNvPr id="6" name="Text Placeholder 1">
            <a:extLst>
              <a:ext uri="{FF2B5EF4-FFF2-40B4-BE49-F238E27FC236}">
                <a16:creationId xmlns:a16="http://schemas.microsoft.com/office/drawing/2014/main" id="{9B30703B-5BBF-4087-8FBF-5E92C6214462}"/>
              </a:ext>
            </a:extLst>
          </p:cNvPr>
          <p:cNvSpPr>
            <a:spLocks noGrp="1"/>
          </p:cNvSpPr>
          <p:nvPr>
            <p:ph type="body" sz="quarter" idx="10"/>
          </p:nvPr>
        </p:nvSpPr>
        <p:spPr>
          <a:xfrm>
            <a:off x="353536" y="399727"/>
            <a:ext cx="7466489" cy="795412"/>
          </a:xfrm>
        </p:spPr>
        <p:txBody>
          <a:bodyPr/>
          <a:lstStyle/>
          <a:p>
            <a:r>
              <a:rPr lang="en-US" b="1" dirty="0"/>
              <a:t>Commercial Building Retrofit Program</a:t>
            </a:r>
          </a:p>
          <a:p>
            <a:r>
              <a:rPr lang="en-CA" sz="1500" b="1" dirty="0">
                <a:solidFill>
                  <a:schemeClr val="bg2"/>
                </a:solidFill>
              </a:rPr>
              <a:t>Get up to $1.25 Million back for energy saving upgrades!</a:t>
            </a:r>
          </a:p>
        </p:txBody>
      </p:sp>
      <p:sp>
        <p:nvSpPr>
          <p:cNvPr id="8" name="Rectangle 7">
            <a:extLst>
              <a:ext uri="{FF2B5EF4-FFF2-40B4-BE49-F238E27FC236}">
                <a16:creationId xmlns:a16="http://schemas.microsoft.com/office/drawing/2014/main" id="{2F02FCBD-2E21-46EF-BB5B-20F2E14FBC98}"/>
              </a:ext>
            </a:extLst>
          </p:cNvPr>
          <p:cNvSpPr/>
          <p:nvPr/>
        </p:nvSpPr>
        <p:spPr>
          <a:xfrm>
            <a:off x="174731" y="1393395"/>
            <a:ext cx="5921269" cy="861774"/>
          </a:xfrm>
          <a:prstGeom prst="rect">
            <a:avLst/>
          </a:prstGeom>
        </p:spPr>
        <p:txBody>
          <a:bodyPr wrap="square">
            <a:spAutoFit/>
          </a:bodyPr>
          <a:lstStyle/>
          <a:p>
            <a:pPr marL="0" lvl="1">
              <a:lnSpc>
                <a:spcPts val="2020"/>
              </a:lnSpc>
              <a:spcBef>
                <a:spcPts val="1000"/>
              </a:spcBef>
              <a:buClr>
                <a:srgbClr val="ED7D31"/>
              </a:buClr>
              <a:buSzPct val="150000"/>
            </a:pP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Projects that save energy and result in a reduction in greenhouse gas emissions are eligible for an incentive.</a:t>
            </a:r>
          </a:p>
        </p:txBody>
      </p:sp>
      <p:sp>
        <p:nvSpPr>
          <p:cNvPr id="9" name="Rectangle 8">
            <a:extLst>
              <a:ext uri="{FF2B5EF4-FFF2-40B4-BE49-F238E27FC236}">
                <a16:creationId xmlns:a16="http://schemas.microsoft.com/office/drawing/2014/main" id="{7B0DE190-8642-4F72-9A39-FE314A7C7F2D}"/>
              </a:ext>
            </a:extLst>
          </p:cNvPr>
          <p:cNvSpPr/>
          <p:nvPr/>
        </p:nvSpPr>
        <p:spPr>
          <a:xfrm>
            <a:off x="353536" y="2277777"/>
            <a:ext cx="5111378" cy="4031873"/>
          </a:xfrm>
          <a:prstGeom prst="rect">
            <a:avLst/>
          </a:prstGeom>
        </p:spPr>
        <p:txBody>
          <a:bodyPr wrap="square">
            <a:spAutoFit/>
          </a:bodyPr>
          <a:lstStyle/>
          <a:p>
            <a:pPr>
              <a:buClr>
                <a:srgbClr val="ED7D31"/>
              </a:buClr>
              <a:buSzPct val="150000"/>
            </a:pPr>
            <a:r>
              <a:rPr lang="en-US"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Some project examples include:</a:t>
            </a:r>
          </a:p>
          <a:p>
            <a:pPr marL="1200150" lvl="2" indent="-285750">
              <a:buClr>
                <a:srgbClr val="ED7D31"/>
              </a:buClr>
              <a:buSzPct val="150000"/>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Renewable Energy {Wind, Solar}</a:t>
            </a:r>
          </a:p>
          <a:p>
            <a:pPr marL="1200150" lvl="2" indent="-285750">
              <a:buClr>
                <a:srgbClr val="ED7D31"/>
              </a:buClr>
              <a:buSzPct val="150000"/>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Insulation/Air Sealing, Windows and Doors</a:t>
            </a:r>
          </a:p>
          <a:p>
            <a:pPr marL="1200150" lvl="2" indent="-285750">
              <a:buClr>
                <a:srgbClr val="ED7D31"/>
              </a:buClr>
              <a:buSzPct val="150000"/>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HVAC {RTU’s, PTAC’s and various heat pumps}</a:t>
            </a:r>
          </a:p>
          <a:p>
            <a:pPr marL="1200150" lvl="2" indent="-285750">
              <a:buClr>
                <a:srgbClr val="ED7D31"/>
              </a:buClr>
              <a:buSzPct val="150000"/>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Building Management Control Systems</a:t>
            </a:r>
          </a:p>
          <a:p>
            <a:pPr marL="1200150" lvl="2" indent="-285750">
              <a:buClr>
                <a:srgbClr val="ED7D31"/>
              </a:buClr>
              <a:buSzPct val="150000"/>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Commercial Kitchen/Laundry Equipment</a:t>
            </a:r>
          </a:p>
          <a:p>
            <a:pPr marL="1200150" lvl="2" indent="-285750">
              <a:buClr>
                <a:srgbClr val="ED7D31"/>
              </a:buClr>
              <a:buSzPct val="150000"/>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Commercial Refrigeration Equipment   {walk in coolers/freezers, reach in coolers/freezers}</a:t>
            </a:r>
          </a:p>
          <a:p>
            <a:pPr marL="1200150" lvl="2" indent="-285750">
              <a:buClr>
                <a:srgbClr val="ED7D31"/>
              </a:buClr>
              <a:buSzPct val="150000"/>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Interior and exterior lighting</a:t>
            </a:r>
          </a:p>
          <a:p>
            <a:pPr marL="1200150" lvl="2" indent="-285750">
              <a:buClr>
                <a:srgbClr val="ED7D31"/>
              </a:buClr>
              <a:buSzPct val="150000"/>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Pools</a:t>
            </a:r>
          </a:p>
          <a:p>
            <a:pPr marL="1200150" lvl="2" indent="-285750">
              <a:buClr>
                <a:srgbClr val="ED7D31"/>
              </a:buClr>
              <a:buSzPct val="150000"/>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Elevators</a:t>
            </a:r>
          </a:p>
          <a:p>
            <a:pPr marL="1200150" lvl="2" indent="-285750">
              <a:buClr>
                <a:srgbClr val="ED7D31"/>
              </a:buClr>
              <a:buSzPct val="150000"/>
              <a:buFont typeface="Arial" panose="020B0604020202020204" pitchFamily="34" charset="0"/>
              <a:buChar char="•"/>
            </a:pPr>
            <a:endParaRPr lang="en-US" sz="1600" dirty="0">
              <a:latin typeface="Museo Sans 500" panose="02000000000000000000" charset="0"/>
            </a:endParaRPr>
          </a:p>
        </p:txBody>
      </p:sp>
      <p:sp>
        <p:nvSpPr>
          <p:cNvPr id="11" name="Text Placeholder 2">
            <a:extLst>
              <a:ext uri="{FF2B5EF4-FFF2-40B4-BE49-F238E27FC236}">
                <a16:creationId xmlns:a16="http://schemas.microsoft.com/office/drawing/2014/main" id="{2256523B-A8D2-451E-B252-ADCA0FDCC169}"/>
              </a:ext>
            </a:extLst>
          </p:cNvPr>
          <p:cNvSpPr txBox="1">
            <a:spLocks/>
          </p:cNvSpPr>
          <p:nvPr/>
        </p:nvSpPr>
        <p:spPr>
          <a:xfrm>
            <a:off x="3853068" y="5763335"/>
            <a:ext cx="3844197" cy="97302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2020"/>
              </a:lnSpc>
              <a:spcBef>
                <a:spcPts val="1000"/>
              </a:spcBef>
              <a:buClr>
                <a:srgbClr val="ED7D31"/>
              </a:buClr>
              <a:buSzPct val="150000"/>
              <a:buNone/>
            </a:pPr>
            <a:r>
              <a:rPr lang="en-US" sz="1200" dirty="0">
                <a:solidFill>
                  <a:srgbClr val="FFFFFF"/>
                </a:solidFill>
                <a:latin typeface="Montserrat" panose="00000500000000000000" pitchFamily="2" charset="0"/>
              </a:rPr>
              <a:t>Get</a:t>
            </a:r>
            <a:r>
              <a:rPr lang="en-US" sz="1200" b="0" i="0" dirty="0">
                <a:solidFill>
                  <a:srgbClr val="FFFFFF"/>
                </a:solidFill>
                <a:effectLst/>
                <a:latin typeface="Montserrat" panose="00000500000000000000" pitchFamily="2" charset="0"/>
              </a:rPr>
              <a:t> up to $1.25 Million back for energy saving upgrades! Get up to $1.25 for energy saving upgrades!</a:t>
            </a:r>
            <a:endParaRPr lang="en-US" sz="1600" dirty="0">
              <a:solidFill>
                <a:schemeClr val="tx1">
                  <a:lumMod val="65000"/>
                  <a:lumOff val="35000"/>
                </a:schemeClr>
              </a:solidFill>
              <a:latin typeface="Open Sans"/>
              <a:ea typeface="Open Sans"/>
              <a:cs typeface="Open Sans"/>
            </a:endParaRPr>
          </a:p>
          <a:p>
            <a:endParaRPr lang="en-US" sz="1800" dirty="0">
              <a:latin typeface="Museo Sans 500" panose="02000000000000000000" pitchFamily="2" charset="77"/>
            </a:endParaRPr>
          </a:p>
        </p:txBody>
      </p:sp>
    </p:spTree>
    <p:extLst>
      <p:ext uri="{BB962C8B-B14F-4D97-AF65-F5344CB8AC3E}">
        <p14:creationId xmlns:p14="http://schemas.microsoft.com/office/powerpoint/2010/main" val="1336883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418D265-C0EB-44FE-9000-02333BFE2B09}"/>
              </a:ext>
            </a:extLst>
          </p:cNvPr>
          <p:cNvSpPr txBox="1">
            <a:spLocks/>
          </p:cNvSpPr>
          <p:nvPr/>
        </p:nvSpPr>
        <p:spPr>
          <a:xfrm>
            <a:off x="505936" y="2457856"/>
            <a:ext cx="4705025" cy="795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sp>
        <p:nvSpPr>
          <p:cNvPr id="5" name="Text Placeholder 2">
            <a:extLst>
              <a:ext uri="{FF2B5EF4-FFF2-40B4-BE49-F238E27FC236}">
                <a16:creationId xmlns:a16="http://schemas.microsoft.com/office/drawing/2014/main" id="{123E897A-AF6D-43F8-81AD-C365CC8529C6}"/>
              </a:ext>
            </a:extLst>
          </p:cNvPr>
          <p:cNvSpPr txBox="1">
            <a:spLocks/>
          </p:cNvSpPr>
          <p:nvPr/>
        </p:nvSpPr>
        <p:spPr>
          <a:xfrm>
            <a:off x="505936" y="3236643"/>
            <a:ext cx="5116831" cy="2687682"/>
          </a:xfrm>
          <a:prstGeom prst="rect">
            <a:avLst/>
          </a:prstGeom>
        </p:spPr>
        <p:txBody>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CA" dirty="0"/>
          </a:p>
        </p:txBody>
      </p:sp>
      <p:sp>
        <p:nvSpPr>
          <p:cNvPr id="6" name="Text Placeholder 1">
            <a:extLst>
              <a:ext uri="{FF2B5EF4-FFF2-40B4-BE49-F238E27FC236}">
                <a16:creationId xmlns:a16="http://schemas.microsoft.com/office/drawing/2014/main" id="{9B30703B-5BBF-4087-8FBF-5E92C6214462}"/>
              </a:ext>
            </a:extLst>
          </p:cNvPr>
          <p:cNvSpPr>
            <a:spLocks noGrp="1"/>
          </p:cNvSpPr>
          <p:nvPr>
            <p:ph type="body" sz="quarter" idx="10"/>
          </p:nvPr>
        </p:nvSpPr>
        <p:spPr>
          <a:xfrm>
            <a:off x="374399" y="948270"/>
            <a:ext cx="5248368" cy="795412"/>
          </a:xfrm>
        </p:spPr>
        <p:txBody>
          <a:bodyPr/>
          <a:lstStyle/>
          <a:p>
            <a:r>
              <a:rPr lang="fr-FR" b="1" dirty="0"/>
              <a:t>Business Rebate Program</a:t>
            </a:r>
          </a:p>
        </p:txBody>
      </p:sp>
      <p:sp>
        <p:nvSpPr>
          <p:cNvPr id="7" name="TextBox 6">
            <a:extLst>
              <a:ext uri="{FF2B5EF4-FFF2-40B4-BE49-F238E27FC236}">
                <a16:creationId xmlns:a16="http://schemas.microsoft.com/office/drawing/2014/main" id="{8E19B059-29C4-42F2-892E-C031A7EBFA6A}"/>
              </a:ext>
            </a:extLst>
          </p:cNvPr>
          <p:cNvSpPr txBox="1"/>
          <p:nvPr/>
        </p:nvSpPr>
        <p:spPr>
          <a:xfrm>
            <a:off x="131683" y="1824919"/>
            <a:ext cx="5248368" cy="3170099"/>
          </a:xfrm>
          <a:prstGeom prst="rect">
            <a:avLst/>
          </a:prstGeom>
          <a:noFill/>
        </p:spPr>
        <p:txBody>
          <a:bodyPr wrap="square" rtlCol="0">
            <a:spAutoFit/>
          </a:bodyPr>
          <a:lstStyle/>
          <a:p>
            <a:pPr marL="285750" lvl="1" indent="-285750">
              <a:lnSpc>
                <a:spcPts val="2020"/>
              </a:lnSpc>
              <a:spcBef>
                <a:spcPts val="1000"/>
              </a:spcBef>
              <a:buClr>
                <a:srgbClr val="ED7D31"/>
              </a:buClr>
              <a:buSzPct val="150000"/>
              <a:buFont typeface="Arial" panose="020B0604020202020204" pitchFamily="34" charset="0"/>
              <a:buChar char="•"/>
            </a:pPr>
            <a:r>
              <a:rPr lang="en-CA"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 rebate program that caters to all Commercial and Industrial businesses. </a:t>
            </a:r>
            <a:br>
              <a:rPr lang="en-CA"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1" indent="-285750">
              <a:lnSpc>
                <a:spcPts val="2020"/>
              </a:lnSpc>
              <a:spcBef>
                <a:spcPts val="1000"/>
              </a:spcBef>
              <a:buClr>
                <a:srgbClr val="ED7D31"/>
              </a:buClr>
              <a:buSzPct val="150000"/>
              <a:buFont typeface="Arial" panose="020B0604020202020204" pitchFamily="34" charset="0"/>
              <a:buChar char="•"/>
            </a:pP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This new program provides simple, accessible product rebates that </a:t>
            </a:r>
            <a:r>
              <a:rPr lang="en-US"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do not require an audit or feasibility study. </a:t>
            </a:r>
            <a:b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1" indent="-285750">
              <a:lnSpc>
                <a:spcPts val="2020"/>
              </a:lnSpc>
              <a:spcBef>
                <a:spcPts val="1000"/>
              </a:spcBef>
              <a:buClr>
                <a:srgbClr val="ED7D31"/>
              </a:buClr>
              <a:buSzPct val="150000"/>
              <a:buFont typeface="Arial" panose="020B0604020202020204" pitchFamily="34" charset="0"/>
              <a:buChar char="•"/>
            </a:pP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This new incentive stream will complement the existing Commercial Buildings Retrofit Program in that it provides an option for </a:t>
            </a:r>
            <a:r>
              <a:rPr lang="en-US"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simple</a:t>
            </a: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stand-alone</a:t>
            </a: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efficiency measures. </a:t>
            </a:r>
          </a:p>
        </p:txBody>
      </p:sp>
    </p:spTree>
    <p:extLst>
      <p:ext uri="{BB962C8B-B14F-4D97-AF65-F5344CB8AC3E}">
        <p14:creationId xmlns:p14="http://schemas.microsoft.com/office/powerpoint/2010/main" val="834066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418D265-C0EB-44FE-9000-02333BFE2B09}"/>
              </a:ext>
            </a:extLst>
          </p:cNvPr>
          <p:cNvSpPr txBox="1">
            <a:spLocks/>
          </p:cNvSpPr>
          <p:nvPr/>
        </p:nvSpPr>
        <p:spPr>
          <a:xfrm>
            <a:off x="505936" y="2457856"/>
            <a:ext cx="4705025" cy="795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sp>
        <p:nvSpPr>
          <p:cNvPr id="5" name="Text Placeholder 2">
            <a:extLst>
              <a:ext uri="{FF2B5EF4-FFF2-40B4-BE49-F238E27FC236}">
                <a16:creationId xmlns:a16="http://schemas.microsoft.com/office/drawing/2014/main" id="{123E897A-AF6D-43F8-81AD-C365CC8529C6}"/>
              </a:ext>
            </a:extLst>
          </p:cNvPr>
          <p:cNvSpPr txBox="1">
            <a:spLocks/>
          </p:cNvSpPr>
          <p:nvPr/>
        </p:nvSpPr>
        <p:spPr>
          <a:xfrm>
            <a:off x="505936" y="3253268"/>
            <a:ext cx="5116831" cy="2687682"/>
          </a:xfrm>
          <a:prstGeom prst="rect">
            <a:avLst/>
          </a:prstGeom>
        </p:spPr>
        <p:txBody>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CA" dirty="0"/>
          </a:p>
        </p:txBody>
      </p:sp>
      <p:sp>
        <p:nvSpPr>
          <p:cNvPr id="6" name="Text Placeholder 1">
            <a:extLst>
              <a:ext uri="{FF2B5EF4-FFF2-40B4-BE49-F238E27FC236}">
                <a16:creationId xmlns:a16="http://schemas.microsoft.com/office/drawing/2014/main" id="{9B30703B-5BBF-4087-8FBF-5E92C6214462}"/>
              </a:ext>
            </a:extLst>
          </p:cNvPr>
          <p:cNvSpPr>
            <a:spLocks noGrp="1"/>
          </p:cNvSpPr>
          <p:nvPr>
            <p:ph type="body" sz="quarter" idx="10"/>
          </p:nvPr>
        </p:nvSpPr>
        <p:spPr>
          <a:xfrm>
            <a:off x="234264" y="1064772"/>
            <a:ext cx="5248368" cy="795412"/>
          </a:xfrm>
        </p:spPr>
        <p:txBody>
          <a:bodyPr/>
          <a:lstStyle/>
          <a:p>
            <a:r>
              <a:rPr lang="fr-FR" b="1" dirty="0"/>
              <a:t>Business </a:t>
            </a:r>
            <a:r>
              <a:rPr lang="fr-FR" b="1" dirty="0" err="1"/>
              <a:t>Rebate</a:t>
            </a:r>
            <a:r>
              <a:rPr lang="fr-FR" b="1" dirty="0"/>
              <a:t> Program</a:t>
            </a:r>
          </a:p>
        </p:txBody>
      </p:sp>
      <p:sp>
        <p:nvSpPr>
          <p:cNvPr id="8" name="TextBox 7">
            <a:extLst>
              <a:ext uri="{FF2B5EF4-FFF2-40B4-BE49-F238E27FC236}">
                <a16:creationId xmlns:a16="http://schemas.microsoft.com/office/drawing/2014/main" id="{45BA24F2-7421-4573-89F9-D30EEF16EC5E}"/>
              </a:ext>
            </a:extLst>
          </p:cNvPr>
          <p:cNvSpPr txBox="1"/>
          <p:nvPr/>
        </p:nvSpPr>
        <p:spPr>
          <a:xfrm>
            <a:off x="0" y="2296392"/>
            <a:ext cx="6439301" cy="331545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Participants can get 25% of eligible project costs up to $250,000.00. </a:t>
            </a:r>
          </a:p>
          <a:p>
            <a:pPr marL="285750" indent="-285750">
              <a:buFont typeface="Arial" panose="020B0604020202020204" pitchFamily="34" charset="0"/>
              <a:buChar char="•"/>
            </a:pPr>
            <a:endPar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Examples of some eligible product categories:</a:t>
            </a:r>
          </a:p>
          <a:p>
            <a:pPr marL="1657350" lvl="3" indent="-285750">
              <a:lnSpc>
                <a:spcPct val="150000"/>
              </a:lnSpc>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Commercial Laundry Equipment</a:t>
            </a:r>
          </a:p>
          <a:p>
            <a:pPr marL="1657350" lvl="3" indent="-285750">
              <a:lnSpc>
                <a:spcPct val="150000"/>
              </a:lnSpc>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Commercial Kitchen Equipment</a:t>
            </a:r>
          </a:p>
          <a:p>
            <a:pPr marL="1657350" lvl="3" indent="-285750">
              <a:lnSpc>
                <a:spcPct val="150000"/>
              </a:lnSpc>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Commercial/Industrial Refrigeration Equipment</a:t>
            </a:r>
          </a:p>
          <a:p>
            <a:pPr marL="1657350" lvl="3" indent="-285750">
              <a:lnSpc>
                <a:spcPct val="150000"/>
              </a:lnSpc>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HVAC</a:t>
            </a:r>
          </a:p>
          <a:p>
            <a:pPr marL="1657350" lvl="3" indent="-285750">
              <a:lnSpc>
                <a:spcPct val="150000"/>
              </a:lnSpc>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LED Lighting and Controls</a:t>
            </a:r>
          </a:p>
          <a:p>
            <a:pPr marL="1657350" lvl="3" indent="-285750">
              <a:lnSpc>
                <a:spcPct val="150000"/>
              </a:lnSpc>
              <a:buFont typeface="Arial" panose="020B0604020202020204" pitchFamily="34" charset="0"/>
              <a:buChar char="•"/>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Motors</a:t>
            </a:r>
            <a:endPar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93614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0D14-0B39-4D96-9BE4-D1B850841802}"/>
              </a:ext>
            </a:extLst>
          </p:cNvPr>
          <p:cNvSpPr txBox="1">
            <a:spLocks/>
          </p:cNvSpPr>
          <p:nvPr/>
        </p:nvSpPr>
        <p:spPr>
          <a:xfrm>
            <a:off x="-176169" y="456651"/>
            <a:ext cx="8045042" cy="2074022"/>
          </a:xfrm>
          <a:prstGeom prst="rect">
            <a:avLst/>
          </a:prstGeom>
        </p:spPr>
        <p:txBody>
          <a:bodyPr/>
          <a:lstStyle>
            <a:lvl1pPr algn="l" defTabSz="914400" rtl="0" eaLnBrk="1" latinLnBrk="0" hangingPunct="1">
              <a:lnSpc>
                <a:spcPct val="90000"/>
              </a:lnSpc>
              <a:spcBef>
                <a:spcPct val="0"/>
              </a:spcBef>
              <a:buNone/>
              <a:defRPr sz="3600" kern="1200" cap="all">
                <a:solidFill>
                  <a:schemeClr val="accent2"/>
                </a:solidFill>
                <a:latin typeface="+mj-lt"/>
                <a:ea typeface="+mj-ea"/>
                <a:cs typeface="+mj-cs"/>
              </a:defRPr>
            </a:lvl1pPr>
          </a:lstStyle>
          <a:p>
            <a:pPr algn="ctr"/>
            <a:r>
              <a:rPr lang="en-CA" b="1" dirty="0">
                <a:solidFill>
                  <a:schemeClr val="bg2"/>
                </a:solidFill>
                <a:latin typeface="Open Sans" panose="020B0606030504020204" pitchFamily="34" charset="0"/>
                <a:ea typeface="Open Sans" panose="020B0606030504020204" pitchFamily="34" charset="0"/>
                <a:cs typeface="Open Sans" panose="020B0606030504020204" pitchFamily="34" charset="0"/>
              </a:rPr>
              <a:t>NEW CONSTRUCTION, </a:t>
            </a:r>
          </a:p>
          <a:p>
            <a:pPr algn="ctr"/>
            <a:r>
              <a:rPr lang="en-CA" b="1" dirty="0">
                <a:solidFill>
                  <a:schemeClr val="bg2"/>
                </a:solidFill>
                <a:latin typeface="Open Sans" panose="020B0606030504020204" pitchFamily="34" charset="0"/>
                <a:ea typeface="Open Sans" panose="020B0606030504020204" pitchFamily="34" charset="0"/>
                <a:cs typeface="Open Sans" panose="020B0606030504020204" pitchFamily="34" charset="0"/>
              </a:rPr>
              <a:t>COMMERCIAL AND INDUSTRIAL</a:t>
            </a:r>
          </a:p>
        </p:txBody>
      </p:sp>
      <p:sp>
        <p:nvSpPr>
          <p:cNvPr id="22" name="Rectangle 21">
            <a:extLst>
              <a:ext uri="{FF2B5EF4-FFF2-40B4-BE49-F238E27FC236}">
                <a16:creationId xmlns:a16="http://schemas.microsoft.com/office/drawing/2014/main" id="{3EDE1853-8B8D-4974-9E41-031E4536C737}"/>
              </a:ext>
            </a:extLst>
          </p:cNvPr>
          <p:cNvSpPr/>
          <p:nvPr/>
        </p:nvSpPr>
        <p:spPr>
          <a:xfrm>
            <a:off x="6150655" y="4023340"/>
            <a:ext cx="5324707" cy="427210"/>
          </a:xfrm>
          <a:prstGeom prst="rect">
            <a:avLst/>
          </a:prstGeom>
        </p:spPr>
        <p:txBody>
          <a:bodyPr>
            <a:noAutofit/>
          </a:bodyPr>
          <a:lstStyle/>
          <a:p>
            <a:pPr lvl="0" algn="ctr">
              <a:defRPr/>
            </a:pPr>
            <a:endParaRPr kumimoji="0" lang="en-US" sz="2200" b="1" i="0" u="none" strike="noStrike" kern="0" cap="none" spc="0" normalizeH="0" baseline="0" noProof="0">
              <a:ln>
                <a:noFill/>
              </a:ln>
              <a:solidFill>
                <a:srgbClr val="ED7D31"/>
              </a:solidFill>
              <a:effectLst/>
              <a:uLnTx/>
              <a:uFillTx/>
            </a:endParaRPr>
          </a:p>
        </p:txBody>
      </p:sp>
      <p:sp>
        <p:nvSpPr>
          <p:cNvPr id="8" name="Text Placeholder 2">
            <a:extLst>
              <a:ext uri="{FF2B5EF4-FFF2-40B4-BE49-F238E27FC236}">
                <a16:creationId xmlns:a16="http://schemas.microsoft.com/office/drawing/2014/main" id="{453C2A91-D9E0-4B64-ADAE-CD1CF4E03322}"/>
              </a:ext>
            </a:extLst>
          </p:cNvPr>
          <p:cNvSpPr txBox="1">
            <a:spLocks/>
          </p:cNvSpPr>
          <p:nvPr/>
        </p:nvSpPr>
        <p:spPr>
          <a:xfrm>
            <a:off x="904043" y="1937857"/>
            <a:ext cx="6790369" cy="2389471"/>
          </a:xfrm>
          <a:prstGeom prst="rect">
            <a:avLst/>
          </a:prstGeom>
        </p:spPr>
        <p:txBody>
          <a:bodyPr/>
          <a:lstStyle>
            <a:lvl1pPr marL="285750" indent="-285750" algn="l" defTabSz="914400" rtl="0" eaLnBrk="1" latinLnBrk="0" hangingPunct="1">
              <a:lnSpc>
                <a:spcPct val="100000"/>
              </a:lnSpc>
              <a:spcBef>
                <a:spcPts val="1000"/>
              </a:spcBef>
              <a:buClr>
                <a:schemeClr val="bg2"/>
              </a:buClr>
              <a:buFont typeface="Arial" panose="020B0604020202020204" pitchFamily="34" charset="0"/>
              <a:buChar char="•"/>
              <a:defRPr sz="1400" kern="12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742950" indent="-28575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2"/>
                </a:solidFill>
                <a:latin typeface="Montserrat" panose="00000500000000000000" pitchFamily="2" charset="0"/>
                <a:ea typeface="Open Sans" panose="020B0606030504020204" pitchFamily="34" charset="0"/>
                <a:cs typeface="Open Sans" panose="020B0606030504020204" pitchFamily="34" charset="0"/>
              </a:defRPr>
            </a:lvl2pPr>
            <a:lvl3pPr marL="1200150" marR="0" indent="-285750" algn="l" defTabSz="914400" rtl="0" eaLnBrk="1" fontAlgn="auto" latinLnBrk="0" hangingPunct="1">
              <a:lnSpc>
                <a:spcPct val="100000"/>
              </a:lnSpc>
              <a:spcBef>
                <a:spcPts val="500"/>
              </a:spcBef>
              <a:spcAft>
                <a:spcPts val="0"/>
              </a:spcAft>
              <a:buClrTx/>
              <a:buSzTx/>
              <a:buFont typeface="Courier New" panose="02070309020205020404" pitchFamily="49" charset="0"/>
              <a:buChar char="o"/>
              <a:tabLst/>
              <a:defRPr sz="1400" kern="1200">
                <a:solidFill>
                  <a:schemeClr val="tx2"/>
                </a:solidFill>
                <a:latin typeface="Montserrat" panose="00000500000000000000" pitchFamily="2" charset="0"/>
                <a:ea typeface="Open Sans" panose="020B0606030504020204" pitchFamily="34" charset="0"/>
                <a:cs typeface="Open Sans" panose="020B0606030504020204" pitchFamily="34" charset="0"/>
              </a:defRPr>
            </a:lvl3pPr>
            <a:lvl4pPr marL="1657350" indent="-285750" algn="l" defTabSz="914400" rtl="0" eaLnBrk="1" latinLnBrk="0" hangingPunct="1">
              <a:lnSpc>
                <a:spcPct val="100000"/>
              </a:lnSpc>
              <a:spcBef>
                <a:spcPts val="500"/>
              </a:spcBef>
              <a:buClr>
                <a:schemeClr val="bg1">
                  <a:lumMod val="65000"/>
                </a:schemeClr>
              </a:buClr>
              <a:buFont typeface="Wingdings" pitchFamily="2" charset="2"/>
              <a:buChar char="§"/>
              <a:defRPr sz="1400" kern="1200">
                <a:solidFill>
                  <a:schemeClr val="tx2"/>
                </a:solidFill>
                <a:latin typeface="Montserrat" panose="00000500000000000000" pitchFamily="2" charset="0"/>
                <a:ea typeface="Open Sans" panose="020B0606030504020204" pitchFamily="34" charset="0"/>
                <a:cs typeface="Open Sans" panose="020B0606030504020204" pitchFamily="34" charset="0"/>
              </a:defRPr>
            </a:lvl4pPr>
            <a:lvl5pPr marL="2114550" indent="-285750" algn="l" defTabSz="914400" rtl="0" eaLnBrk="1" latinLnBrk="0" hangingPunct="1">
              <a:lnSpc>
                <a:spcPct val="100000"/>
              </a:lnSpc>
              <a:spcBef>
                <a:spcPts val="500"/>
              </a:spcBef>
              <a:buClr>
                <a:schemeClr val="bg1">
                  <a:lumMod val="65000"/>
                </a:schemeClr>
              </a:buClr>
              <a:buFont typeface="Arial" panose="020B0604020202020204" pitchFamily="34" charset="0"/>
              <a:buChar char="•"/>
              <a:defRPr sz="1400" kern="1200">
                <a:solidFill>
                  <a:schemeClr val="tx2"/>
                </a:solidFill>
                <a:latin typeface="Montserrat" panose="00000500000000000000" pitchFamily="2"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pitchFamily="34" charset="0"/>
              </a:rPr>
              <a:t>Program launched summer 2023</a:t>
            </a:r>
          </a:p>
          <a:p>
            <a:r>
              <a:rPr lang="en-US" sz="1800" dirty="0">
                <a:latin typeface="Open Sans" panose="020B0606030504020204" pitchFamily="34" charset="0"/>
              </a:rPr>
              <a:t>Up to $250,000 per building</a:t>
            </a:r>
          </a:p>
          <a:p>
            <a:r>
              <a:rPr lang="en-US" sz="1800" dirty="0">
                <a:latin typeface="Open Sans" panose="020B0606030504020204" pitchFamily="34" charset="0"/>
              </a:rPr>
              <a:t>Paths include:</a:t>
            </a:r>
          </a:p>
          <a:p>
            <a:pPr lvl="1"/>
            <a:r>
              <a:rPr lang="en-US" sz="1600" dirty="0">
                <a:latin typeface="Open Sans" panose="020B0606030504020204" pitchFamily="34" charset="0"/>
              </a:rPr>
              <a:t>NECB 2020 Energy Modelling </a:t>
            </a:r>
          </a:p>
          <a:p>
            <a:pPr lvl="1"/>
            <a:r>
              <a:rPr lang="en-US" sz="1600" dirty="0">
                <a:latin typeface="Open Sans" panose="020B0606030504020204" pitchFamily="34" charset="0"/>
              </a:rPr>
              <a:t>Part 9 Residential Buildings</a:t>
            </a:r>
          </a:p>
          <a:p>
            <a:pPr lvl="1"/>
            <a:endParaRPr lang="en-US" sz="1600" dirty="0"/>
          </a:p>
          <a:p>
            <a:endParaRPr lang="en-CA" sz="1600" dirty="0"/>
          </a:p>
        </p:txBody>
      </p:sp>
      <p:pic>
        <p:nvPicPr>
          <p:cNvPr id="4" name="Picture 3" descr="A person wearing a safety vest&#10;&#10;Description automatically generated with medium confidence">
            <a:extLst>
              <a:ext uri="{FF2B5EF4-FFF2-40B4-BE49-F238E27FC236}">
                <a16:creationId xmlns:a16="http://schemas.microsoft.com/office/drawing/2014/main" id="{EFABAD63-0E9B-4250-8406-99F991CC7421}"/>
              </a:ext>
            </a:extLst>
          </p:cNvPr>
          <p:cNvPicPr>
            <a:picLocks noChangeAspect="1"/>
          </p:cNvPicPr>
          <p:nvPr/>
        </p:nvPicPr>
        <p:blipFill rotWithShape="1">
          <a:blip r:embed="rId3">
            <a:extLst>
              <a:ext uri="{28A0092B-C50C-407E-A947-70E740481C1C}">
                <a14:useLocalDpi xmlns:a14="http://schemas.microsoft.com/office/drawing/2010/main" val="0"/>
              </a:ext>
            </a:extLst>
          </a:blip>
          <a:srcRect l="37300" r="9987" b="4334"/>
          <a:stretch/>
        </p:blipFill>
        <p:spPr>
          <a:xfrm flipH="1">
            <a:off x="7937369" y="0"/>
            <a:ext cx="4254631" cy="5856477"/>
          </a:xfrm>
          <a:prstGeom prst="rect">
            <a:avLst/>
          </a:prstGeom>
        </p:spPr>
      </p:pic>
    </p:spTree>
    <p:extLst>
      <p:ext uri="{BB962C8B-B14F-4D97-AF65-F5344CB8AC3E}">
        <p14:creationId xmlns:p14="http://schemas.microsoft.com/office/powerpoint/2010/main" val="1647200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0D14-0B39-4D96-9BE4-D1B850841802}"/>
              </a:ext>
            </a:extLst>
          </p:cNvPr>
          <p:cNvSpPr txBox="1">
            <a:spLocks/>
          </p:cNvSpPr>
          <p:nvPr/>
        </p:nvSpPr>
        <p:spPr>
          <a:xfrm>
            <a:off x="765809" y="456651"/>
            <a:ext cx="6320790" cy="691183"/>
          </a:xfrm>
          <a:prstGeom prst="rect">
            <a:avLst/>
          </a:prstGeom>
        </p:spPr>
        <p:txBody>
          <a:bodyPr/>
          <a:lstStyle>
            <a:lvl1pPr algn="l" defTabSz="914400" rtl="0" eaLnBrk="1" latinLnBrk="0" hangingPunct="1">
              <a:lnSpc>
                <a:spcPct val="90000"/>
              </a:lnSpc>
              <a:spcBef>
                <a:spcPct val="0"/>
              </a:spcBef>
              <a:buNone/>
              <a:defRPr sz="3600" kern="1200" cap="all">
                <a:solidFill>
                  <a:schemeClr val="accent2"/>
                </a:solidFill>
                <a:latin typeface="+mj-lt"/>
                <a:ea typeface="+mj-ea"/>
                <a:cs typeface="+mj-cs"/>
              </a:defRPr>
            </a:lvl1pPr>
          </a:lstStyle>
          <a:p>
            <a:pPr algn="ctr"/>
            <a:r>
              <a:rPr lang="en-CA" b="1">
                <a:solidFill>
                  <a:schemeClr val="bg2"/>
                </a:solidFill>
                <a:latin typeface="Open Sans" panose="020B0606030504020204" pitchFamily="34" charset="0"/>
                <a:ea typeface="Open Sans" panose="020B0606030504020204" pitchFamily="34" charset="0"/>
                <a:cs typeface="Open Sans" panose="020B0606030504020204" pitchFamily="34" charset="0"/>
              </a:rPr>
              <a:t>Eligible Building Types </a:t>
            </a:r>
          </a:p>
        </p:txBody>
      </p:sp>
      <p:sp>
        <p:nvSpPr>
          <p:cNvPr id="22" name="Rectangle 21">
            <a:extLst>
              <a:ext uri="{FF2B5EF4-FFF2-40B4-BE49-F238E27FC236}">
                <a16:creationId xmlns:a16="http://schemas.microsoft.com/office/drawing/2014/main" id="{3EDE1853-8B8D-4974-9E41-031E4536C737}"/>
              </a:ext>
            </a:extLst>
          </p:cNvPr>
          <p:cNvSpPr/>
          <p:nvPr/>
        </p:nvSpPr>
        <p:spPr>
          <a:xfrm>
            <a:off x="6150655" y="4023340"/>
            <a:ext cx="5324707" cy="427210"/>
          </a:xfrm>
          <a:prstGeom prst="rect">
            <a:avLst/>
          </a:prstGeom>
        </p:spPr>
        <p:txBody>
          <a:bodyPr>
            <a:noAutofit/>
          </a:bodyPr>
          <a:lstStyle/>
          <a:p>
            <a:pPr lvl="0" algn="ctr">
              <a:defRPr/>
            </a:pPr>
            <a:endParaRPr kumimoji="0" lang="en-US" sz="2200" b="1" i="0" u="none" strike="noStrike" kern="0" cap="none" spc="0" normalizeH="0" baseline="0" noProof="0">
              <a:ln>
                <a:noFill/>
              </a:ln>
              <a:solidFill>
                <a:srgbClr val="ED7D31"/>
              </a:solidFill>
              <a:effectLst/>
              <a:uLnTx/>
              <a:uFillTx/>
            </a:endParaRPr>
          </a:p>
        </p:txBody>
      </p:sp>
      <p:sp>
        <p:nvSpPr>
          <p:cNvPr id="7" name="TextBox 6">
            <a:extLst>
              <a:ext uri="{FF2B5EF4-FFF2-40B4-BE49-F238E27FC236}">
                <a16:creationId xmlns:a16="http://schemas.microsoft.com/office/drawing/2014/main" id="{2218C8A0-6D8F-4FD6-B11F-41D53FEAC01C}"/>
              </a:ext>
            </a:extLst>
          </p:cNvPr>
          <p:cNvSpPr txBox="1"/>
          <p:nvPr/>
        </p:nvSpPr>
        <p:spPr>
          <a:xfrm>
            <a:off x="765809" y="1190438"/>
            <a:ext cx="6928500" cy="4477123"/>
          </a:xfrm>
          <a:prstGeom prst="rect">
            <a:avLst/>
          </a:prstGeom>
          <a:noFill/>
        </p:spPr>
        <p:txBody>
          <a:bodyPr wrap="square">
            <a:spAutoFit/>
          </a:bodyPr>
          <a:lstStyle/>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en-US"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Business and institutional buildings</a:t>
            </a:r>
          </a:p>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en-US"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Not-for-profit buildings</a:t>
            </a:r>
          </a:p>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en-US"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First Nations buildings</a:t>
            </a:r>
            <a:endParaRPr kumimoji="0" lang="en-US" sz="8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This can include:</a:t>
            </a:r>
          </a:p>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en-US"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A new structure</a:t>
            </a:r>
          </a:p>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en-US"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A new addition to an existing structure</a:t>
            </a:r>
          </a:p>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en-US"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Renovations that include replacement of all systems impacting energy consumption</a:t>
            </a: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The following projects are </a:t>
            </a:r>
            <a:r>
              <a:rPr kumimoji="0" lang="en-US" sz="1600" b="1"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not eligible </a:t>
            </a:r>
            <a:r>
              <a:rPr kumimoji="0" lang="en-US"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to participate in the NCCI program:  </a:t>
            </a:r>
          </a:p>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en-US"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Residential projects eligible for the New Home Energy Savings Program</a:t>
            </a:r>
          </a:p>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en-US"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Federal, Provincial and Municipal buildings</a:t>
            </a:r>
          </a:p>
        </p:txBody>
      </p:sp>
      <p:pic>
        <p:nvPicPr>
          <p:cNvPr id="9" name="Picture 2">
            <a:extLst>
              <a:ext uri="{FF2B5EF4-FFF2-40B4-BE49-F238E27FC236}">
                <a16:creationId xmlns:a16="http://schemas.microsoft.com/office/drawing/2014/main" id="{61391004-EEA6-4FED-8A39-59D0F26AE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02" r="20501" b="14603"/>
          <a:stretch/>
        </p:blipFill>
        <p:spPr bwMode="auto">
          <a:xfrm>
            <a:off x="7937369" y="0"/>
            <a:ext cx="4254632" cy="5856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887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7763B4-F7A1-63A8-ABFD-EBAA0F3AEFE3}"/>
              </a:ext>
            </a:extLst>
          </p:cNvPr>
          <p:cNvSpPr txBox="1">
            <a:spLocks/>
          </p:cNvSpPr>
          <p:nvPr/>
        </p:nvSpPr>
        <p:spPr>
          <a:xfrm>
            <a:off x="4664809" y="803442"/>
            <a:ext cx="2862380" cy="46612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rgbClr val="607383"/>
                </a:solidFill>
                <a:latin typeface="Open Sans Extrabold" panose="020B0606030504020204" pitchFamily="34" charset="0"/>
                <a:ea typeface="Open Sans Extrabold" panose="020B0606030504020204" pitchFamily="34" charset="0"/>
                <a:cs typeface="Open Sans Extrabold" panose="020B0606030504020204" pitchFamily="34" charset="0"/>
              </a:rPr>
              <a:t>OUR VALUES</a:t>
            </a:r>
            <a:endParaRPr lang="en-CA" sz="3200" b="1" dirty="0">
              <a:solidFill>
                <a:srgbClr val="607383"/>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12" name="Group 11">
            <a:extLst>
              <a:ext uri="{FF2B5EF4-FFF2-40B4-BE49-F238E27FC236}">
                <a16:creationId xmlns:a16="http://schemas.microsoft.com/office/drawing/2014/main" id="{402FD51C-7896-D12B-D6B1-E586EC10A42C}"/>
              </a:ext>
            </a:extLst>
          </p:cNvPr>
          <p:cNvGrpSpPr/>
          <p:nvPr/>
        </p:nvGrpSpPr>
        <p:grpSpPr>
          <a:xfrm>
            <a:off x="906890" y="2719046"/>
            <a:ext cx="10981782" cy="1267311"/>
            <a:chOff x="906890" y="2719046"/>
            <a:chExt cx="10981782" cy="1267311"/>
          </a:xfrm>
        </p:grpSpPr>
        <p:pic>
          <p:nvPicPr>
            <p:cNvPr id="4" name="Picture 3" descr="A group of people with orange outline&#10;&#10;Description automatically generated with low confidence">
              <a:extLst>
                <a:ext uri="{FF2B5EF4-FFF2-40B4-BE49-F238E27FC236}">
                  <a16:creationId xmlns:a16="http://schemas.microsoft.com/office/drawing/2014/main" id="{7B9E0A5F-7AC8-2134-6BB1-C77B6E7B667A}"/>
                </a:ext>
              </a:extLst>
            </p:cNvPr>
            <p:cNvPicPr>
              <a:picLocks noChangeAspect="1"/>
            </p:cNvPicPr>
            <p:nvPr/>
          </p:nvPicPr>
          <p:blipFill>
            <a:blip r:embed="rId2"/>
            <a:stretch>
              <a:fillRect/>
            </a:stretch>
          </p:blipFill>
          <p:spPr>
            <a:xfrm>
              <a:off x="906890" y="2958472"/>
              <a:ext cx="648448" cy="658837"/>
            </a:xfrm>
            <a:prstGeom prst="rect">
              <a:avLst/>
            </a:prstGeom>
          </p:spPr>
        </p:pic>
        <p:sp>
          <p:nvSpPr>
            <p:cNvPr id="7" name="Rectangle 6">
              <a:extLst>
                <a:ext uri="{FF2B5EF4-FFF2-40B4-BE49-F238E27FC236}">
                  <a16:creationId xmlns:a16="http://schemas.microsoft.com/office/drawing/2014/main" id="{49727355-E1A0-0D4F-5324-7F89143373D3}"/>
                </a:ext>
              </a:extLst>
            </p:cNvPr>
            <p:cNvSpPr/>
            <p:nvPr/>
          </p:nvSpPr>
          <p:spPr>
            <a:xfrm>
              <a:off x="2022778" y="2719046"/>
              <a:ext cx="9865894" cy="1267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u="none" strike="noStrike" baseline="0" dirty="0">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Care for our Team</a:t>
              </a:r>
            </a:p>
            <a:p>
              <a:r>
                <a:rPr lang="en-US" sz="1600" b="0" i="0" u="none" strike="noStrike" baseline="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We care for our team. We are open, honest and transparent with each other to build trust. We embrace diversity, creating an inclusive culture that supports employee well-being, encourages continuous learning and drives high performance.</a:t>
              </a:r>
            </a:p>
          </p:txBody>
        </p:sp>
      </p:grpSp>
      <p:grpSp>
        <p:nvGrpSpPr>
          <p:cNvPr id="13" name="Group 12">
            <a:extLst>
              <a:ext uri="{FF2B5EF4-FFF2-40B4-BE49-F238E27FC236}">
                <a16:creationId xmlns:a16="http://schemas.microsoft.com/office/drawing/2014/main" id="{4F90D034-98B7-68BE-BAC2-CA0FAFA95341}"/>
              </a:ext>
            </a:extLst>
          </p:cNvPr>
          <p:cNvGrpSpPr/>
          <p:nvPr/>
        </p:nvGrpSpPr>
        <p:grpSpPr>
          <a:xfrm>
            <a:off x="841248" y="3957416"/>
            <a:ext cx="11047424" cy="1267311"/>
            <a:chOff x="841248" y="3957416"/>
            <a:chExt cx="11047424" cy="1267311"/>
          </a:xfrm>
        </p:grpSpPr>
        <p:pic>
          <p:nvPicPr>
            <p:cNvPr id="5" name="Picture 4" descr="A handshake in the shape of a heart&#10;&#10;Description automatically generated with medium confidence">
              <a:extLst>
                <a:ext uri="{FF2B5EF4-FFF2-40B4-BE49-F238E27FC236}">
                  <a16:creationId xmlns:a16="http://schemas.microsoft.com/office/drawing/2014/main" id="{55704A09-1875-A4DE-DA61-EC75726412EC}"/>
                </a:ext>
              </a:extLst>
            </p:cNvPr>
            <p:cNvPicPr>
              <a:picLocks noChangeAspect="1"/>
            </p:cNvPicPr>
            <p:nvPr/>
          </p:nvPicPr>
          <p:blipFill>
            <a:blip r:embed="rId3"/>
            <a:stretch>
              <a:fillRect/>
            </a:stretch>
          </p:blipFill>
          <p:spPr>
            <a:xfrm>
              <a:off x="841248" y="4200780"/>
              <a:ext cx="714089" cy="648549"/>
            </a:xfrm>
            <a:prstGeom prst="rect">
              <a:avLst/>
            </a:prstGeom>
          </p:spPr>
        </p:pic>
        <p:sp>
          <p:nvSpPr>
            <p:cNvPr id="8" name="Rectangle 7">
              <a:extLst>
                <a:ext uri="{FF2B5EF4-FFF2-40B4-BE49-F238E27FC236}">
                  <a16:creationId xmlns:a16="http://schemas.microsoft.com/office/drawing/2014/main" id="{31146C8C-C0D9-54CB-64E1-F5D46F51A14A}"/>
                </a:ext>
              </a:extLst>
            </p:cNvPr>
            <p:cNvSpPr/>
            <p:nvPr/>
          </p:nvSpPr>
          <p:spPr>
            <a:xfrm>
              <a:off x="2022778" y="3957416"/>
              <a:ext cx="9865894" cy="1267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u="none" strike="noStrike" baseline="0" dirty="0">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Care for our Customers</a:t>
              </a:r>
            </a:p>
            <a:p>
              <a:r>
                <a:rPr lang="en-US" sz="1600" b="0" i="0" u="none" strike="noStrike" baseline="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We care for our customers. We put their experience at the </a:t>
              </a:r>
              <a:r>
                <a:rPr lang="en-US" sz="1600" b="0" i="0" u="none" strike="noStrike" baseline="0" dirty="0" err="1">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centre</a:t>
              </a:r>
              <a:r>
                <a:rPr lang="en-US" sz="1600" b="0" i="0" u="none" strike="noStrike" baseline="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of everything we do.</a:t>
              </a:r>
            </a:p>
            <a:p>
              <a:r>
                <a:rPr lang="en-US" sz="1600" b="0" i="0" u="none" strike="noStrike" baseline="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We are committed to delivering relevant and valuable solutions. We act with integrity and</a:t>
              </a:r>
            </a:p>
            <a:p>
              <a:r>
                <a:rPr lang="en-US" sz="1600" b="0" i="0" u="none" strike="noStrike" baseline="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do what we say we are going to do.</a:t>
              </a:r>
            </a:p>
          </p:txBody>
        </p:sp>
      </p:grpSp>
      <p:grpSp>
        <p:nvGrpSpPr>
          <p:cNvPr id="14" name="Group 13">
            <a:extLst>
              <a:ext uri="{FF2B5EF4-FFF2-40B4-BE49-F238E27FC236}">
                <a16:creationId xmlns:a16="http://schemas.microsoft.com/office/drawing/2014/main" id="{326AE843-07AB-73C6-0316-987F7401357E}"/>
              </a:ext>
            </a:extLst>
          </p:cNvPr>
          <p:cNvGrpSpPr/>
          <p:nvPr/>
        </p:nvGrpSpPr>
        <p:grpSpPr>
          <a:xfrm>
            <a:off x="939720" y="5191907"/>
            <a:ext cx="10948952" cy="1267311"/>
            <a:chOff x="939720" y="5191907"/>
            <a:chExt cx="10948952" cy="1267311"/>
          </a:xfrm>
        </p:grpSpPr>
        <p:pic>
          <p:nvPicPr>
            <p:cNvPr id="6" name="Picture 5" descr="A logo of a plant growing out of a dirt&#10;&#10;Description automatically generated with low confidence">
              <a:extLst>
                <a:ext uri="{FF2B5EF4-FFF2-40B4-BE49-F238E27FC236}">
                  <a16:creationId xmlns:a16="http://schemas.microsoft.com/office/drawing/2014/main" id="{D932AA25-1505-E9FC-044C-25E53E63ED7C}"/>
                </a:ext>
              </a:extLst>
            </p:cNvPr>
            <p:cNvPicPr>
              <a:picLocks noChangeAspect="1"/>
            </p:cNvPicPr>
            <p:nvPr/>
          </p:nvPicPr>
          <p:blipFill>
            <a:blip r:embed="rId4"/>
            <a:stretch>
              <a:fillRect/>
            </a:stretch>
          </p:blipFill>
          <p:spPr>
            <a:xfrm>
              <a:off x="939720" y="5465456"/>
              <a:ext cx="714089" cy="714089"/>
            </a:xfrm>
            <a:prstGeom prst="rect">
              <a:avLst/>
            </a:prstGeom>
          </p:spPr>
        </p:pic>
        <p:sp>
          <p:nvSpPr>
            <p:cNvPr id="9" name="Rectangle 8">
              <a:extLst>
                <a:ext uri="{FF2B5EF4-FFF2-40B4-BE49-F238E27FC236}">
                  <a16:creationId xmlns:a16="http://schemas.microsoft.com/office/drawing/2014/main" id="{E6DACD67-C122-C7B7-B579-C3DEC0AB7417}"/>
                </a:ext>
              </a:extLst>
            </p:cNvPr>
            <p:cNvSpPr/>
            <p:nvPr/>
          </p:nvSpPr>
          <p:spPr>
            <a:xfrm>
              <a:off x="2022778" y="5191907"/>
              <a:ext cx="9865894" cy="1267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u="none" strike="noStrike" dirty="0">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Care for our Future</a:t>
              </a:r>
            </a:p>
            <a:p>
              <a:r>
                <a:rPr lang="en-US" sz="1600" b="0" i="0" u="none" strike="noStrike" baseline="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We care for our future. We work with customers and communities to explore and deliver on their evolving energy needs while being environmentally responsible for future generations. We are curious and open to new ways of working.</a:t>
              </a:r>
            </a:p>
          </p:txBody>
        </p:sp>
      </p:grpSp>
      <p:grpSp>
        <p:nvGrpSpPr>
          <p:cNvPr id="11" name="Group 10">
            <a:extLst>
              <a:ext uri="{FF2B5EF4-FFF2-40B4-BE49-F238E27FC236}">
                <a16:creationId xmlns:a16="http://schemas.microsoft.com/office/drawing/2014/main" id="{C6AF3ABA-AC62-35FB-E4EC-9FDBDFFF6886}"/>
              </a:ext>
            </a:extLst>
          </p:cNvPr>
          <p:cNvGrpSpPr/>
          <p:nvPr/>
        </p:nvGrpSpPr>
        <p:grpSpPr>
          <a:xfrm>
            <a:off x="906890" y="1450048"/>
            <a:ext cx="10933869" cy="1267311"/>
            <a:chOff x="906890" y="1450048"/>
            <a:chExt cx="10933869" cy="1267311"/>
          </a:xfrm>
        </p:grpSpPr>
        <p:pic>
          <p:nvPicPr>
            <p:cNvPr id="3" name="Picture 2" descr="A person holding a shield and a check mark&#10;&#10;Description automatically generated with low confidence">
              <a:extLst>
                <a:ext uri="{FF2B5EF4-FFF2-40B4-BE49-F238E27FC236}">
                  <a16:creationId xmlns:a16="http://schemas.microsoft.com/office/drawing/2014/main" id="{96EAB299-2EF6-3BF5-0F24-FFAAAA3F2994}"/>
                </a:ext>
              </a:extLst>
            </p:cNvPr>
            <p:cNvPicPr>
              <a:picLocks noChangeAspect="1"/>
            </p:cNvPicPr>
            <p:nvPr/>
          </p:nvPicPr>
          <p:blipFill>
            <a:blip r:embed="rId5"/>
            <a:stretch>
              <a:fillRect/>
            </a:stretch>
          </p:blipFill>
          <p:spPr>
            <a:xfrm>
              <a:off x="906890" y="1686615"/>
              <a:ext cx="609446" cy="648655"/>
            </a:xfrm>
            <a:prstGeom prst="rect">
              <a:avLst/>
            </a:prstGeom>
          </p:spPr>
        </p:pic>
        <p:sp>
          <p:nvSpPr>
            <p:cNvPr id="10" name="Rectangle 9">
              <a:extLst>
                <a:ext uri="{FF2B5EF4-FFF2-40B4-BE49-F238E27FC236}">
                  <a16:creationId xmlns:a16="http://schemas.microsoft.com/office/drawing/2014/main" id="{E732A5C4-11F5-50AF-006B-DFD8403BDFD8}"/>
                </a:ext>
              </a:extLst>
            </p:cNvPr>
            <p:cNvSpPr/>
            <p:nvPr/>
          </p:nvSpPr>
          <p:spPr>
            <a:xfrm>
              <a:off x="1974865" y="1450048"/>
              <a:ext cx="9865894" cy="1267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u="none" strike="noStrike" baseline="0" dirty="0">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Safety at Heart</a:t>
              </a:r>
            </a:p>
            <a:p>
              <a:r>
                <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We are committed to the safety of every employee and member of the public through</a:t>
              </a:r>
            </a:p>
            <a:p>
              <a:r>
                <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planning safety into the work		• reporting so we can all get better</a:t>
              </a:r>
            </a:p>
            <a:p>
              <a:r>
                <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following the rules			• having courage</a:t>
              </a:r>
            </a:p>
            <a:p>
              <a:r>
                <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being a leader in safety			• saying no to unsafe work</a:t>
              </a:r>
            </a:p>
          </p:txBody>
        </p:sp>
      </p:grpSp>
    </p:spTree>
    <p:extLst>
      <p:ext uri="{BB962C8B-B14F-4D97-AF65-F5344CB8AC3E}">
        <p14:creationId xmlns:p14="http://schemas.microsoft.com/office/powerpoint/2010/main" val="4193705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0D14-0B39-4D96-9BE4-D1B850841802}"/>
              </a:ext>
            </a:extLst>
          </p:cNvPr>
          <p:cNvSpPr txBox="1">
            <a:spLocks/>
          </p:cNvSpPr>
          <p:nvPr/>
        </p:nvSpPr>
        <p:spPr>
          <a:xfrm>
            <a:off x="182880" y="540717"/>
            <a:ext cx="11795760" cy="691183"/>
          </a:xfrm>
          <a:prstGeom prst="rect">
            <a:avLst/>
          </a:prstGeom>
        </p:spPr>
        <p:txBody>
          <a:bodyPr/>
          <a:lstStyle>
            <a:lvl1pPr algn="l" defTabSz="914400" rtl="0" eaLnBrk="1" latinLnBrk="0" hangingPunct="1">
              <a:lnSpc>
                <a:spcPct val="90000"/>
              </a:lnSpc>
              <a:spcBef>
                <a:spcPct val="0"/>
              </a:spcBef>
              <a:buNone/>
              <a:defRPr sz="3600" kern="1200" cap="all">
                <a:solidFill>
                  <a:schemeClr val="accent2"/>
                </a:solidFill>
                <a:latin typeface="+mj-lt"/>
                <a:ea typeface="+mj-ea"/>
                <a:cs typeface="+mj-cs"/>
              </a:defRPr>
            </a:lvl1pPr>
          </a:lstStyle>
          <a:p>
            <a:pPr algn="ctr"/>
            <a:r>
              <a:rPr lang="en-CA" b="1">
                <a:solidFill>
                  <a:schemeClr val="bg2"/>
                </a:solidFill>
                <a:latin typeface="Open Sans" panose="020B0606030504020204" pitchFamily="34" charset="0"/>
                <a:ea typeface="Open Sans" panose="020B0606030504020204" pitchFamily="34" charset="0"/>
                <a:cs typeface="Open Sans" panose="020B0606030504020204" pitchFamily="34" charset="0"/>
              </a:rPr>
              <a:t>NEW CONSTRUCTION, </a:t>
            </a:r>
          </a:p>
          <a:p>
            <a:pPr algn="ctr"/>
            <a:r>
              <a:rPr lang="en-CA" b="1">
                <a:solidFill>
                  <a:schemeClr val="bg2"/>
                </a:solidFill>
                <a:latin typeface="Open Sans" panose="020B0606030504020204" pitchFamily="34" charset="0"/>
                <a:ea typeface="Open Sans" panose="020B0606030504020204" pitchFamily="34" charset="0"/>
                <a:cs typeface="Open Sans" panose="020B0606030504020204" pitchFamily="34" charset="0"/>
              </a:rPr>
              <a:t>COMMERCIAL AND INDUSTRIAL</a:t>
            </a:r>
          </a:p>
        </p:txBody>
      </p:sp>
      <p:sp>
        <p:nvSpPr>
          <p:cNvPr id="22" name="Rectangle 21">
            <a:extLst>
              <a:ext uri="{FF2B5EF4-FFF2-40B4-BE49-F238E27FC236}">
                <a16:creationId xmlns:a16="http://schemas.microsoft.com/office/drawing/2014/main" id="{3EDE1853-8B8D-4974-9E41-031E4536C737}"/>
              </a:ext>
            </a:extLst>
          </p:cNvPr>
          <p:cNvSpPr/>
          <p:nvPr/>
        </p:nvSpPr>
        <p:spPr>
          <a:xfrm>
            <a:off x="6150655" y="4023340"/>
            <a:ext cx="5324707" cy="427210"/>
          </a:xfrm>
          <a:prstGeom prst="rect">
            <a:avLst/>
          </a:prstGeom>
        </p:spPr>
        <p:txBody>
          <a:bodyPr>
            <a:noAutofit/>
          </a:bodyPr>
          <a:lstStyle/>
          <a:p>
            <a:pPr lvl="0" algn="ctr">
              <a:defRPr/>
            </a:pPr>
            <a:endParaRPr kumimoji="0" lang="en-US" sz="2200" b="1" i="0" u="none" strike="noStrike" kern="0" cap="none" spc="0" normalizeH="0" baseline="0" noProof="0">
              <a:ln>
                <a:noFill/>
              </a:ln>
              <a:solidFill>
                <a:srgbClr val="ED7D31"/>
              </a:solidFill>
              <a:effectLst/>
              <a:uLnTx/>
              <a:uFillTx/>
            </a:endParaRPr>
          </a:p>
        </p:txBody>
      </p:sp>
      <p:sp>
        <p:nvSpPr>
          <p:cNvPr id="18" name="Rectangle 17">
            <a:extLst>
              <a:ext uri="{FF2B5EF4-FFF2-40B4-BE49-F238E27FC236}">
                <a16:creationId xmlns:a16="http://schemas.microsoft.com/office/drawing/2014/main" id="{77826F2E-CCA5-4748-87D7-D27A598AFC8B}"/>
              </a:ext>
            </a:extLst>
          </p:cNvPr>
          <p:cNvSpPr/>
          <p:nvPr/>
        </p:nvSpPr>
        <p:spPr>
          <a:xfrm>
            <a:off x="597821" y="2176328"/>
            <a:ext cx="5563270" cy="2382399"/>
          </a:xfrm>
          <a:prstGeom prst="rect">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FFBF8E17-8A77-4A3B-A946-CF72FF44D586}"/>
              </a:ext>
            </a:extLst>
          </p:cNvPr>
          <p:cNvSpPr/>
          <p:nvPr/>
        </p:nvSpPr>
        <p:spPr>
          <a:xfrm>
            <a:off x="621437" y="2307208"/>
            <a:ext cx="5520511" cy="2111761"/>
          </a:xfrm>
          <a:prstGeom prst="rect">
            <a:avLst/>
          </a:prstGeom>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NCCI@nbpower.com</a:t>
            </a:r>
          </a:p>
          <a:p>
            <a:pPr marL="285750" marR="0" lvl="0" indent="-285750" defTabSz="914400" eaLnBrk="1" fontAlgn="auto" latinLnBrk="0" hangingPunct="1">
              <a:lnSpc>
                <a:spcPct val="100000"/>
              </a:lnSpc>
              <a:spcBef>
                <a:spcPts val="0"/>
              </a:spcBef>
              <a:spcAft>
                <a:spcPts val="0"/>
              </a:spcAft>
              <a:buClrTx/>
              <a:buSzTx/>
              <a:buFontTx/>
              <a:buChar char="-"/>
              <a:tabLst/>
              <a:defRPr/>
            </a:pPr>
            <a:endParaRPr kumimoji="0" lang="en-CA" sz="1800" b="0" i="0" u="none" strike="noStrike" kern="0" cap="none" spc="0" normalizeH="0" baseline="0" noProof="0">
              <a:ln>
                <a:noFill/>
              </a:ln>
              <a:solidFill>
                <a:prstClr val="white"/>
              </a:solidFill>
              <a:effectLst/>
              <a:uLnTx/>
              <a:uFillTx/>
            </a:endParaRPr>
          </a:p>
        </p:txBody>
      </p:sp>
      <p:pic>
        <p:nvPicPr>
          <p:cNvPr id="21" name="Picture 2" descr="Image result for construction planning ">
            <a:extLst>
              <a:ext uri="{FF2B5EF4-FFF2-40B4-BE49-F238E27FC236}">
                <a16:creationId xmlns:a16="http://schemas.microsoft.com/office/drawing/2014/main" id="{A2AB5F37-F5C2-45B9-B7F8-1B3C01F30D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613"/>
          <a:stretch/>
        </p:blipFill>
        <p:spPr bwMode="auto">
          <a:xfrm>
            <a:off x="6131512" y="2176329"/>
            <a:ext cx="5407956" cy="237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861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6B9CB-C831-4240-B452-A419B586741A}"/>
              </a:ext>
            </a:extLst>
          </p:cNvPr>
          <p:cNvSpPr>
            <a:spLocks noGrp="1"/>
          </p:cNvSpPr>
          <p:nvPr>
            <p:ph type="body" sz="quarter" idx="11"/>
          </p:nvPr>
        </p:nvSpPr>
        <p:spPr/>
        <p:txBody>
          <a:bodyPr/>
          <a:lstStyle/>
          <a:p>
            <a:endParaRPr lang="en-CA"/>
          </a:p>
        </p:txBody>
      </p:sp>
      <p:pic>
        <p:nvPicPr>
          <p:cNvPr id="2050" name="Picture 2">
            <a:extLst>
              <a:ext uri="{FF2B5EF4-FFF2-40B4-BE49-F238E27FC236}">
                <a16:creationId xmlns:a16="http://schemas.microsoft.com/office/drawing/2014/main" id="{D21F12CB-555D-4AAF-B176-EE3A88AB2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49" b="1957"/>
          <a:stretch/>
        </p:blipFill>
        <p:spPr bwMode="auto">
          <a:xfrm>
            <a:off x="-62507" y="0"/>
            <a:ext cx="12317014" cy="6847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FA614C61-9373-4359-BF2E-3378A6703082}"/>
              </a:ext>
            </a:extLst>
          </p:cNvPr>
          <p:cNvSpPr txBox="1">
            <a:spLocks/>
          </p:cNvSpPr>
          <p:nvPr/>
        </p:nvSpPr>
        <p:spPr>
          <a:xfrm>
            <a:off x="278356" y="316308"/>
            <a:ext cx="7938655" cy="227795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Special offer 2024</a:t>
            </a:r>
            <a:endParaRPr lang="en-CA" sz="4000" b="1" dirty="0"/>
          </a:p>
          <a:p>
            <a:pPr marL="6350" indent="-6350">
              <a:lnSpc>
                <a:spcPct val="107000"/>
              </a:lnSpc>
            </a:pPr>
            <a:endParaRPr lang="en-CA" dirty="0"/>
          </a:p>
          <a:p>
            <a:pPr marL="342900" marR="19685" indent="-342900">
              <a:lnSpc>
                <a:spcPct val="103000"/>
              </a:lnSpc>
              <a:spcAft>
                <a:spcPts val="25"/>
              </a:spcAft>
              <a:buFont typeface="Wingdings" panose="05000000000000000000" pitchFamily="2" charset="2"/>
              <a:buChar char="v"/>
            </a:pPr>
            <a:r>
              <a:rPr lang="en-CA" sz="2400" b="1" kern="100" dirty="0">
                <a:solidFill>
                  <a:schemeClr val="tx1"/>
                </a:solidFill>
                <a:effectLst/>
                <a:latin typeface="Calibri" panose="020F0502020204030204" pitchFamily="34" charset="0"/>
                <a:ea typeface="Calibri" panose="020F0502020204030204" pitchFamily="34" charset="0"/>
              </a:rPr>
              <a:t>Non-Profit Housing Organizations are invited to consider a special offer of larger incentives of up to 50% through the Business Rebate Program</a:t>
            </a:r>
          </a:p>
          <a:p>
            <a:pPr marL="342900" marR="19685" indent="-342900">
              <a:lnSpc>
                <a:spcPct val="103000"/>
              </a:lnSpc>
              <a:spcAft>
                <a:spcPts val="25"/>
              </a:spcAft>
              <a:buFont typeface="Wingdings" panose="05000000000000000000" pitchFamily="2" charset="2"/>
              <a:buChar char="v"/>
            </a:pPr>
            <a:r>
              <a:rPr lang="en-CA" b="1" kern="100" dirty="0">
                <a:solidFill>
                  <a:schemeClr val="tx1"/>
                </a:solidFill>
                <a:latin typeface="Calibri" panose="020F0502020204030204" pitchFamily="34" charset="0"/>
              </a:rPr>
              <a:t>Deadline February 7</a:t>
            </a:r>
            <a:r>
              <a:rPr lang="en-CA" b="1" kern="100" baseline="30000" dirty="0">
                <a:solidFill>
                  <a:schemeClr val="tx1"/>
                </a:solidFill>
                <a:latin typeface="Calibri" panose="020F0502020204030204" pitchFamily="34" charset="0"/>
              </a:rPr>
              <a:t>th</a:t>
            </a:r>
            <a:r>
              <a:rPr lang="en-CA" b="1" kern="100" dirty="0">
                <a:solidFill>
                  <a:schemeClr val="tx1"/>
                </a:solidFill>
                <a:latin typeface="Calibri" panose="020F0502020204030204" pitchFamily="34" charset="0"/>
              </a:rPr>
              <a:t>, 2025</a:t>
            </a:r>
            <a:endParaRPr lang="en-US" b="1" dirty="0">
              <a:solidFill>
                <a:schemeClr val="tx1"/>
              </a:solidFill>
            </a:endParaRPr>
          </a:p>
        </p:txBody>
      </p:sp>
    </p:spTree>
    <p:extLst>
      <p:ext uri="{BB962C8B-B14F-4D97-AF65-F5344CB8AC3E}">
        <p14:creationId xmlns:p14="http://schemas.microsoft.com/office/powerpoint/2010/main" val="293167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F54AD2-1673-4A57-AD4E-E6FA4138C807}"/>
              </a:ext>
            </a:extLst>
          </p:cNvPr>
          <p:cNvSpPr>
            <a:spLocks noGrp="1"/>
          </p:cNvSpPr>
          <p:nvPr>
            <p:ph type="body" sz="quarter" idx="10"/>
          </p:nvPr>
        </p:nvSpPr>
        <p:spPr>
          <a:xfrm>
            <a:off x="313778" y="940241"/>
            <a:ext cx="4668740" cy="2488759"/>
          </a:xfrm>
        </p:spPr>
        <p:txBody>
          <a:bodyPr lIns="91440" tIns="45720" rIns="91440" bIns="45720" anchor="t"/>
          <a:lstStyle/>
          <a:p>
            <a:r>
              <a:rPr lang="en-US" dirty="0"/>
              <a:t>QUESTIONS?</a:t>
            </a:r>
            <a:endParaRPr lang="en-CA" dirty="0"/>
          </a:p>
          <a:p>
            <a:r>
              <a:rPr lang="en-US" sz="2000" dirty="0">
                <a:latin typeface="Open Sans"/>
                <a:ea typeface="Open Sans"/>
                <a:cs typeface="Open Sans"/>
              </a:rPr>
              <a:t>NPH-LSBL@NBPOWER.COM</a:t>
            </a:r>
            <a:endParaRPr lang="en-CA" dirty="0">
              <a:latin typeface="Open Sans"/>
              <a:ea typeface="Open Sans"/>
              <a:cs typeface="Open Sans"/>
            </a:endParaRPr>
          </a:p>
        </p:txBody>
      </p:sp>
    </p:spTree>
    <p:extLst>
      <p:ext uri="{BB962C8B-B14F-4D97-AF65-F5344CB8AC3E}">
        <p14:creationId xmlns:p14="http://schemas.microsoft.com/office/powerpoint/2010/main" val="3645248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D0CEBC6-42E5-290E-F33C-43B49080F218}"/>
              </a:ext>
            </a:extLst>
          </p:cNvPr>
          <p:cNvGrpSpPr/>
          <p:nvPr/>
        </p:nvGrpSpPr>
        <p:grpSpPr>
          <a:xfrm>
            <a:off x="1271360" y="1535809"/>
            <a:ext cx="2905149" cy="2044826"/>
            <a:chOff x="1271360" y="1535809"/>
            <a:chExt cx="2905149" cy="2044826"/>
          </a:xfrm>
        </p:grpSpPr>
        <p:pic>
          <p:nvPicPr>
            <p:cNvPr id="2" name="Picture 1" descr="A logo of leaves and lightning&#10;&#10;Description automatically generated">
              <a:extLst>
                <a:ext uri="{FF2B5EF4-FFF2-40B4-BE49-F238E27FC236}">
                  <a16:creationId xmlns:a16="http://schemas.microsoft.com/office/drawing/2014/main" id="{E1C3464F-D85D-6701-32C1-146F2DAA10A6}"/>
                </a:ext>
              </a:extLst>
            </p:cNvPr>
            <p:cNvPicPr>
              <a:picLocks noChangeAspect="1"/>
            </p:cNvPicPr>
            <p:nvPr/>
          </p:nvPicPr>
          <p:blipFill>
            <a:blip r:embed="rId2"/>
            <a:stretch>
              <a:fillRect/>
            </a:stretch>
          </p:blipFill>
          <p:spPr>
            <a:xfrm>
              <a:off x="1937953" y="2000814"/>
              <a:ext cx="1571962" cy="1579821"/>
            </a:xfrm>
            <a:prstGeom prst="rect">
              <a:avLst/>
            </a:prstGeom>
          </p:spPr>
        </p:pic>
        <p:sp>
          <p:nvSpPr>
            <p:cNvPr id="3" name="Rectangle 2">
              <a:extLst>
                <a:ext uri="{FF2B5EF4-FFF2-40B4-BE49-F238E27FC236}">
                  <a16:creationId xmlns:a16="http://schemas.microsoft.com/office/drawing/2014/main" id="{EBE85E0F-3F81-EC26-E81D-A06D6DE9B7A0}"/>
                </a:ext>
              </a:extLst>
            </p:cNvPr>
            <p:cNvSpPr/>
            <p:nvPr/>
          </p:nvSpPr>
          <p:spPr>
            <a:xfrm>
              <a:off x="1271360" y="1535809"/>
              <a:ext cx="2905149" cy="48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2800" b="1" kern="1200" dirty="0">
                  <a:solidFill>
                    <a:srgbClr val="CC6600"/>
                  </a:solidFill>
                  <a:latin typeface="Open Sans Extrabold" panose="020B0606030504020204" pitchFamily="34" charset="0"/>
                  <a:ea typeface="Open Sans Semibold" panose="020B0706030804020204" pitchFamily="34" charset="0"/>
                  <a:cs typeface="Open Sans Semibold" panose="020B0706030804020204" pitchFamily="34" charset="0"/>
                </a:rPr>
                <a:t>TRANSITION</a:t>
              </a:r>
            </a:p>
          </p:txBody>
        </p:sp>
      </p:grpSp>
      <p:grpSp>
        <p:nvGrpSpPr>
          <p:cNvPr id="16" name="Group 15">
            <a:extLst>
              <a:ext uri="{FF2B5EF4-FFF2-40B4-BE49-F238E27FC236}">
                <a16:creationId xmlns:a16="http://schemas.microsoft.com/office/drawing/2014/main" id="{2E8E9415-5D06-17D4-E1F5-11A0AB3AA247}"/>
              </a:ext>
            </a:extLst>
          </p:cNvPr>
          <p:cNvGrpSpPr/>
          <p:nvPr/>
        </p:nvGrpSpPr>
        <p:grpSpPr>
          <a:xfrm>
            <a:off x="4676989" y="1535809"/>
            <a:ext cx="2905149" cy="2007332"/>
            <a:chOff x="4676989" y="1535809"/>
            <a:chExt cx="2905149" cy="2007332"/>
          </a:xfrm>
        </p:grpSpPr>
        <p:pic>
          <p:nvPicPr>
            <p:cNvPr id="4" name="Picture 3" descr="A orange and black gear with a circuit board&#10;&#10;Description automatically generated">
              <a:extLst>
                <a:ext uri="{FF2B5EF4-FFF2-40B4-BE49-F238E27FC236}">
                  <a16:creationId xmlns:a16="http://schemas.microsoft.com/office/drawing/2014/main" id="{C6105CC2-286E-FCC0-4463-814ABC139842}"/>
                </a:ext>
              </a:extLst>
            </p:cNvPr>
            <p:cNvPicPr>
              <a:picLocks noChangeAspect="1"/>
            </p:cNvPicPr>
            <p:nvPr/>
          </p:nvPicPr>
          <p:blipFill>
            <a:blip r:embed="rId3"/>
            <a:stretch>
              <a:fillRect/>
            </a:stretch>
          </p:blipFill>
          <p:spPr>
            <a:xfrm>
              <a:off x="5377143" y="2038306"/>
              <a:ext cx="1504835" cy="1504835"/>
            </a:xfrm>
            <a:prstGeom prst="rect">
              <a:avLst/>
            </a:prstGeom>
          </p:spPr>
        </p:pic>
        <p:sp>
          <p:nvSpPr>
            <p:cNvPr id="5" name="Rectangle 4">
              <a:extLst>
                <a:ext uri="{FF2B5EF4-FFF2-40B4-BE49-F238E27FC236}">
                  <a16:creationId xmlns:a16="http://schemas.microsoft.com/office/drawing/2014/main" id="{70726C71-D8A4-D641-635D-7E15FFCDFE42}"/>
                </a:ext>
              </a:extLst>
            </p:cNvPr>
            <p:cNvSpPr/>
            <p:nvPr/>
          </p:nvSpPr>
          <p:spPr>
            <a:xfrm>
              <a:off x="4676989" y="1535809"/>
              <a:ext cx="2905149" cy="48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2800" b="1" kern="1200" dirty="0">
                  <a:solidFill>
                    <a:srgbClr val="CC6600"/>
                  </a:solidFill>
                  <a:latin typeface="Open Sans Extrabold" panose="020B0606030504020204" pitchFamily="34" charset="0"/>
                  <a:ea typeface="Open Sans Semibold" panose="020B0706030804020204" pitchFamily="34" charset="0"/>
                  <a:cs typeface="Open Sans Semibold" panose="020B0706030804020204" pitchFamily="34" charset="0"/>
                </a:rPr>
                <a:t>MODERNIZE</a:t>
              </a:r>
            </a:p>
          </p:txBody>
        </p:sp>
      </p:grpSp>
      <p:grpSp>
        <p:nvGrpSpPr>
          <p:cNvPr id="18" name="Group 17">
            <a:extLst>
              <a:ext uri="{FF2B5EF4-FFF2-40B4-BE49-F238E27FC236}">
                <a16:creationId xmlns:a16="http://schemas.microsoft.com/office/drawing/2014/main" id="{320930C3-BB57-3864-7BF3-2B637BAA3206}"/>
              </a:ext>
            </a:extLst>
          </p:cNvPr>
          <p:cNvGrpSpPr/>
          <p:nvPr/>
        </p:nvGrpSpPr>
        <p:grpSpPr>
          <a:xfrm>
            <a:off x="7822557" y="1535809"/>
            <a:ext cx="2905149" cy="2123869"/>
            <a:chOff x="7822557" y="1535809"/>
            <a:chExt cx="2905149" cy="2123869"/>
          </a:xfrm>
        </p:grpSpPr>
        <p:pic>
          <p:nvPicPr>
            <p:cNvPr id="6" name="Picture 5" descr="A light bulb with arrows and lightning&#10;&#10;Description automatically generated">
              <a:extLst>
                <a:ext uri="{FF2B5EF4-FFF2-40B4-BE49-F238E27FC236}">
                  <a16:creationId xmlns:a16="http://schemas.microsoft.com/office/drawing/2014/main" id="{F97B5BD8-E01D-11EC-EB4E-26DECCC468C6}"/>
                </a:ext>
              </a:extLst>
            </p:cNvPr>
            <p:cNvPicPr>
              <a:picLocks noChangeAspect="1"/>
            </p:cNvPicPr>
            <p:nvPr/>
          </p:nvPicPr>
          <p:blipFill>
            <a:blip r:embed="rId4"/>
            <a:stretch>
              <a:fillRect/>
            </a:stretch>
          </p:blipFill>
          <p:spPr>
            <a:xfrm>
              <a:off x="8393117" y="1962782"/>
              <a:ext cx="1696896" cy="1696896"/>
            </a:xfrm>
            <a:prstGeom prst="rect">
              <a:avLst/>
            </a:prstGeom>
          </p:spPr>
        </p:pic>
        <p:sp>
          <p:nvSpPr>
            <p:cNvPr id="7" name="Rectangle 6">
              <a:extLst>
                <a:ext uri="{FF2B5EF4-FFF2-40B4-BE49-F238E27FC236}">
                  <a16:creationId xmlns:a16="http://schemas.microsoft.com/office/drawing/2014/main" id="{D083049B-3257-EA0F-6069-0CE8810DA955}"/>
                </a:ext>
              </a:extLst>
            </p:cNvPr>
            <p:cNvSpPr/>
            <p:nvPr/>
          </p:nvSpPr>
          <p:spPr>
            <a:xfrm>
              <a:off x="7822557" y="1535809"/>
              <a:ext cx="2905149" cy="48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2800" b="1" kern="1200" dirty="0">
                  <a:solidFill>
                    <a:srgbClr val="CC6600"/>
                  </a:solidFill>
                  <a:latin typeface="Open Sans Extrabold" panose="020B0606030504020204" pitchFamily="34" charset="0"/>
                  <a:ea typeface="Open Sans Semibold" panose="020B0706030804020204" pitchFamily="34" charset="0"/>
                  <a:cs typeface="Open Sans Semibold" panose="020B0706030804020204" pitchFamily="34" charset="0"/>
                </a:rPr>
                <a:t>ELECTRIFY</a:t>
              </a:r>
            </a:p>
          </p:txBody>
        </p:sp>
      </p:grpSp>
      <p:grpSp>
        <p:nvGrpSpPr>
          <p:cNvPr id="19" name="Group 18">
            <a:extLst>
              <a:ext uri="{FF2B5EF4-FFF2-40B4-BE49-F238E27FC236}">
                <a16:creationId xmlns:a16="http://schemas.microsoft.com/office/drawing/2014/main" id="{76944DD0-3C22-1FFC-A49B-4F92C0DCD25A}"/>
              </a:ext>
            </a:extLst>
          </p:cNvPr>
          <p:cNvGrpSpPr/>
          <p:nvPr/>
        </p:nvGrpSpPr>
        <p:grpSpPr>
          <a:xfrm>
            <a:off x="1271360" y="3927869"/>
            <a:ext cx="2905149" cy="2059379"/>
            <a:chOff x="1271360" y="3927869"/>
            <a:chExt cx="2905149" cy="2059379"/>
          </a:xfrm>
        </p:grpSpPr>
        <p:pic>
          <p:nvPicPr>
            <p:cNvPr id="8" name="Picture 7" descr="A orange line art of a medal with a star and ribbons&#10;&#10;Description automatically generated">
              <a:extLst>
                <a:ext uri="{FF2B5EF4-FFF2-40B4-BE49-F238E27FC236}">
                  <a16:creationId xmlns:a16="http://schemas.microsoft.com/office/drawing/2014/main" id="{2EB3A148-3396-A0A4-9B46-89AFC5DB8096}"/>
                </a:ext>
              </a:extLst>
            </p:cNvPr>
            <p:cNvPicPr>
              <a:picLocks noChangeAspect="1"/>
            </p:cNvPicPr>
            <p:nvPr/>
          </p:nvPicPr>
          <p:blipFill>
            <a:blip r:embed="rId5"/>
            <a:stretch>
              <a:fillRect/>
            </a:stretch>
          </p:blipFill>
          <p:spPr>
            <a:xfrm>
              <a:off x="1971516" y="4482413"/>
              <a:ext cx="1504835" cy="1504835"/>
            </a:xfrm>
            <a:prstGeom prst="rect">
              <a:avLst/>
            </a:prstGeom>
          </p:spPr>
        </p:pic>
        <p:sp>
          <p:nvSpPr>
            <p:cNvPr id="9" name="Rectangle 8">
              <a:extLst>
                <a:ext uri="{FF2B5EF4-FFF2-40B4-BE49-F238E27FC236}">
                  <a16:creationId xmlns:a16="http://schemas.microsoft.com/office/drawing/2014/main" id="{FAE8BD43-57D2-8B9B-A93B-82DB0CE96738}"/>
                </a:ext>
              </a:extLst>
            </p:cNvPr>
            <p:cNvSpPr/>
            <p:nvPr/>
          </p:nvSpPr>
          <p:spPr>
            <a:xfrm>
              <a:off x="1271360" y="3927869"/>
              <a:ext cx="2905149" cy="48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2800" b="1" kern="1200" dirty="0">
                  <a:solidFill>
                    <a:srgbClr val="CC6600"/>
                  </a:solidFill>
                  <a:latin typeface="Open Sans Extrabold" panose="020B0606030504020204" pitchFamily="34" charset="0"/>
                  <a:ea typeface="Open Sans Semibold" panose="020B0706030804020204" pitchFamily="34" charset="0"/>
                  <a:cs typeface="Open Sans Semibold" panose="020B0706030804020204" pitchFamily="34" charset="0"/>
                </a:rPr>
                <a:t>COMPETE</a:t>
              </a:r>
            </a:p>
          </p:txBody>
        </p:sp>
      </p:grpSp>
      <p:grpSp>
        <p:nvGrpSpPr>
          <p:cNvPr id="20" name="Group 19">
            <a:extLst>
              <a:ext uri="{FF2B5EF4-FFF2-40B4-BE49-F238E27FC236}">
                <a16:creationId xmlns:a16="http://schemas.microsoft.com/office/drawing/2014/main" id="{19AA7DD9-DBC8-FEFA-2787-051307A8F32C}"/>
              </a:ext>
            </a:extLst>
          </p:cNvPr>
          <p:cNvGrpSpPr/>
          <p:nvPr/>
        </p:nvGrpSpPr>
        <p:grpSpPr>
          <a:xfrm>
            <a:off x="4598781" y="3927869"/>
            <a:ext cx="2905149" cy="2154107"/>
            <a:chOff x="4598781" y="3927869"/>
            <a:chExt cx="2905149" cy="2154107"/>
          </a:xfrm>
        </p:grpSpPr>
        <p:sp>
          <p:nvSpPr>
            <p:cNvPr id="10" name="Rectangle 9">
              <a:extLst>
                <a:ext uri="{FF2B5EF4-FFF2-40B4-BE49-F238E27FC236}">
                  <a16:creationId xmlns:a16="http://schemas.microsoft.com/office/drawing/2014/main" id="{C53FE2F8-4012-F835-0362-6D58544384E7}"/>
                </a:ext>
              </a:extLst>
            </p:cNvPr>
            <p:cNvSpPr/>
            <p:nvPr/>
          </p:nvSpPr>
          <p:spPr>
            <a:xfrm>
              <a:off x="4598781" y="3927869"/>
              <a:ext cx="2905149" cy="48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2800" b="1" kern="1200" dirty="0">
                  <a:solidFill>
                    <a:srgbClr val="CC6600"/>
                  </a:solidFill>
                  <a:latin typeface="Open Sans Extrabold" panose="020B0606030504020204" pitchFamily="34" charset="0"/>
                  <a:ea typeface="Open Sans Semibold" panose="020B0706030804020204" pitchFamily="34" charset="0"/>
                  <a:cs typeface="Open Sans Semibold" panose="020B0706030804020204" pitchFamily="34" charset="0"/>
                </a:rPr>
                <a:t>THRIVE</a:t>
              </a:r>
            </a:p>
          </p:txBody>
        </p:sp>
        <p:pic>
          <p:nvPicPr>
            <p:cNvPr id="11" name="Picture 10" descr="A group of people in a circle with arrows around them&#10;&#10;Description automatically generated">
              <a:extLst>
                <a:ext uri="{FF2B5EF4-FFF2-40B4-BE49-F238E27FC236}">
                  <a16:creationId xmlns:a16="http://schemas.microsoft.com/office/drawing/2014/main" id="{E6500D14-EF0A-1774-8A98-CE1E167C9893}"/>
                </a:ext>
              </a:extLst>
            </p:cNvPr>
            <p:cNvPicPr>
              <a:picLocks noChangeAspect="1"/>
            </p:cNvPicPr>
            <p:nvPr/>
          </p:nvPicPr>
          <p:blipFill>
            <a:blip r:embed="rId6"/>
            <a:stretch>
              <a:fillRect/>
            </a:stretch>
          </p:blipFill>
          <p:spPr>
            <a:xfrm>
              <a:off x="5187167" y="4428994"/>
              <a:ext cx="1661247" cy="1652982"/>
            </a:xfrm>
            <a:prstGeom prst="rect">
              <a:avLst/>
            </a:prstGeom>
          </p:spPr>
        </p:pic>
      </p:grpSp>
      <p:grpSp>
        <p:nvGrpSpPr>
          <p:cNvPr id="21" name="Group 20">
            <a:extLst>
              <a:ext uri="{FF2B5EF4-FFF2-40B4-BE49-F238E27FC236}">
                <a16:creationId xmlns:a16="http://schemas.microsoft.com/office/drawing/2014/main" id="{6468A96E-97CC-27B6-C4A0-EAB7D1F0181A}"/>
              </a:ext>
            </a:extLst>
          </p:cNvPr>
          <p:cNvGrpSpPr/>
          <p:nvPr/>
        </p:nvGrpSpPr>
        <p:grpSpPr>
          <a:xfrm>
            <a:off x="7822557" y="3920164"/>
            <a:ext cx="2905149" cy="2130996"/>
            <a:chOff x="7822557" y="3920164"/>
            <a:chExt cx="2905149" cy="2130996"/>
          </a:xfrm>
        </p:grpSpPr>
        <p:pic>
          <p:nvPicPr>
            <p:cNvPr id="12" name="Picture 11" descr="A orange and black logo&#10;&#10;Description automatically generated with medium confidence">
              <a:extLst>
                <a:ext uri="{FF2B5EF4-FFF2-40B4-BE49-F238E27FC236}">
                  <a16:creationId xmlns:a16="http://schemas.microsoft.com/office/drawing/2014/main" id="{806B7754-882B-E1A1-A442-99C4BB256385}"/>
                </a:ext>
              </a:extLst>
            </p:cNvPr>
            <p:cNvPicPr>
              <a:picLocks noChangeAspect="1"/>
            </p:cNvPicPr>
            <p:nvPr/>
          </p:nvPicPr>
          <p:blipFill>
            <a:blip r:embed="rId7"/>
            <a:stretch>
              <a:fillRect/>
            </a:stretch>
          </p:blipFill>
          <p:spPr>
            <a:xfrm>
              <a:off x="8419325" y="4414861"/>
              <a:ext cx="1644481" cy="1636299"/>
            </a:xfrm>
            <a:prstGeom prst="rect">
              <a:avLst/>
            </a:prstGeom>
          </p:spPr>
        </p:pic>
        <p:sp>
          <p:nvSpPr>
            <p:cNvPr id="13" name="Rectangle 12">
              <a:extLst>
                <a:ext uri="{FF2B5EF4-FFF2-40B4-BE49-F238E27FC236}">
                  <a16:creationId xmlns:a16="http://schemas.microsoft.com/office/drawing/2014/main" id="{E90A33EF-B548-04EF-A776-84FEF1A21434}"/>
                </a:ext>
              </a:extLst>
            </p:cNvPr>
            <p:cNvSpPr/>
            <p:nvPr/>
          </p:nvSpPr>
          <p:spPr>
            <a:xfrm>
              <a:off x="7822557" y="3920164"/>
              <a:ext cx="2905149" cy="48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2800" b="1" kern="1200" dirty="0">
                  <a:solidFill>
                    <a:srgbClr val="CC6600"/>
                  </a:solidFill>
                  <a:latin typeface="Open Sans Extrabold" panose="020B0606030504020204" pitchFamily="34" charset="0"/>
                  <a:ea typeface="Open Sans Semibold" panose="020B0706030804020204" pitchFamily="34" charset="0"/>
                  <a:cs typeface="Open Sans Semibold" panose="020B0706030804020204" pitchFamily="34" charset="0"/>
                </a:rPr>
                <a:t>ORGANIZE</a:t>
              </a:r>
            </a:p>
          </p:txBody>
        </p:sp>
      </p:grpSp>
      <p:sp>
        <p:nvSpPr>
          <p:cNvPr id="14" name="Text Placeholder 1">
            <a:extLst>
              <a:ext uri="{FF2B5EF4-FFF2-40B4-BE49-F238E27FC236}">
                <a16:creationId xmlns:a16="http://schemas.microsoft.com/office/drawing/2014/main" id="{6EE98F73-90FE-C139-8678-F6C75A3B8333}"/>
              </a:ext>
            </a:extLst>
          </p:cNvPr>
          <p:cNvSpPr txBox="1">
            <a:spLocks/>
          </p:cNvSpPr>
          <p:nvPr/>
        </p:nvSpPr>
        <p:spPr>
          <a:xfrm>
            <a:off x="2752343" y="584123"/>
            <a:ext cx="6409591" cy="46612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rgbClr val="607383"/>
                </a:solidFill>
                <a:latin typeface="Open Sans Extrabold" panose="020B0606030504020204" pitchFamily="34" charset="0"/>
                <a:ea typeface="Open Sans Extrabold" panose="020B0606030504020204" pitchFamily="34" charset="0"/>
                <a:cs typeface="Open Sans Extrabold" panose="020B0606030504020204" pitchFamily="34" charset="0"/>
              </a:rPr>
              <a:t>ENERGIZING OUR FUTURE </a:t>
            </a:r>
            <a:endParaRPr lang="en-CA" sz="3200" b="1" dirty="0">
              <a:solidFill>
                <a:srgbClr val="607383"/>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323753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A13525A-1C87-8680-1769-49F232D33D1B}"/>
              </a:ext>
            </a:extLst>
          </p:cNvPr>
          <p:cNvSpPr>
            <a:spLocks noGrp="1"/>
          </p:cNvSpPr>
          <p:nvPr>
            <p:ph type="body" sz="quarter" idx="10"/>
          </p:nvPr>
        </p:nvSpPr>
        <p:spPr>
          <a:xfrm>
            <a:off x="642901" y="584023"/>
            <a:ext cx="4538099" cy="2356318"/>
          </a:xfrm>
        </p:spPr>
        <p:txBody>
          <a:bodyPr/>
          <a:lstStyle/>
          <a:p>
            <a:endParaRPr lang="en-US" dirty="0"/>
          </a:p>
          <a:p>
            <a:endParaRPr lang="en-US" dirty="0"/>
          </a:p>
          <a:p>
            <a:r>
              <a:rPr lang="en-US" dirty="0"/>
              <a:t>Collaboration with NB Non-Profit Housing Groups</a:t>
            </a:r>
            <a:endParaRPr lang="en-CA" dirty="0"/>
          </a:p>
        </p:txBody>
      </p:sp>
      <p:sp>
        <p:nvSpPr>
          <p:cNvPr id="9" name="Text Placeholder 8">
            <a:extLst>
              <a:ext uri="{FF2B5EF4-FFF2-40B4-BE49-F238E27FC236}">
                <a16:creationId xmlns:a16="http://schemas.microsoft.com/office/drawing/2014/main" id="{B246340E-21F9-B4D8-C980-BBFA925A92D7}"/>
              </a:ext>
            </a:extLst>
          </p:cNvPr>
          <p:cNvSpPr>
            <a:spLocks noGrp="1"/>
          </p:cNvSpPr>
          <p:nvPr>
            <p:ph type="body" sz="quarter" idx="11"/>
          </p:nvPr>
        </p:nvSpPr>
        <p:spPr>
          <a:xfrm>
            <a:off x="353536" y="3003259"/>
            <a:ext cx="5116831" cy="1619075"/>
          </a:xfrm>
        </p:spPr>
        <p:txBody>
          <a:bodyPr/>
          <a:lstStyle/>
          <a:p>
            <a:pPr marL="285750" indent="-285750">
              <a:buFont typeface="Wingdings" panose="05000000000000000000" pitchFamily="2" charset="2"/>
              <a:buChar char="v"/>
            </a:pPr>
            <a:r>
              <a:rPr lang="en-US" dirty="0"/>
              <a:t>Relationship building with NBNPHA &amp; </a:t>
            </a:r>
            <a:r>
              <a:rPr lang="fr-FR" dirty="0">
                <a:solidFill>
                  <a:schemeClr val="accent2"/>
                </a:solidFill>
                <a:effectLst/>
              </a:rPr>
              <a:t>NB Housing Corporation </a:t>
            </a:r>
          </a:p>
          <a:p>
            <a:pPr marL="285750" indent="-285750">
              <a:buFont typeface="Wingdings" panose="05000000000000000000" pitchFamily="2" charset="2"/>
              <a:buChar char="v"/>
            </a:pPr>
            <a:r>
              <a:rPr lang="en-US" dirty="0"/>
              <a:t>Non-Profit Housing Organization webpage on saveenergynb.ca </a:t>
            </a:r>
          </a:p>
          <a:p>
            <a:pPr marL="285750" indent="-285750">
              <a:buFont typeface="Wingdings" panose="05000000000000000000" pitchFamily="2" charset="2"/>
              <a:buChar char="v"/>
            </a:pPr>
            <a:r>
              <a:rPr lang="en-US" dirty="0"/>
              <a:t>Attending events</a:t>
            </a:r>
            <a:endParaRPr lang="en-CA" dirty="0"/>
          </a:p>
        </p:txBody>
      </p:sp>
      <p:sp>
        <p:nvSpPr>
          <p:cNvPr id="2" name="Slide Number Placeholder 1">
            <a:extLst>
              <a:ext uri="{FF2B5EF4-FFF2-40B4-BE49-F238E27FC236}">
                <a16:creationId xmlns:a16="http://schemas.microsoft.com/office/drawing/2014/main" id="{04A2A36F-8E84-90EC-3890-95371AD961EA}"/>
              </a:ext>
            </a:extLst>
          </p:cNvPr>
          <p:cNvSpPr>
            <a:spLocks noGrp="1"/>
          </p:cNvSpPr>
          <p:nvPr>
            <p:ph type="sldNum" sz="quarter" idx="4294967295"/>
          </p:nvPr>
        </p:nvSpPr>
        <p:spPr>
          <a:xfrm>
            <a:off x="9448800" y="6319838"/>
            <a:ext cx="2743200" cy="365125"/>
          </a:xfrm>
          <a:prstGeom prst="rect">
            <a:avLst/>
          </a:prstGeom>
        </p:spPr>
        <p:txBody>
          <a:bodyPr/>
          <a:lstStyle/>
          <a:p>
            <a:fld id="{17C88F6C-0DE7-4C4A-A34C-E1E852F85389}" type="slidenum">
              <a:rPr lang="en-US" smtClean="0"/>
              <a:pPr/>
              <a:t>5</a:t>
            </a:fld>
            <a:endParaRPr lang="en-US" dirty="0"/>
          </a:p>
        </p:txBody>
      </p:sp>
    </p:spTree>
    <p:extLst>
      <p:ext uri="{BB962C8B-B14F-4D97-AF65-F5344CB8AC3E}">
        <p14:creationId xmlns:p14="http://schemas.microsoft.com/office/powerpoint/2010/main" val="2535990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A2A36F-8E84-90EC-3890-95371AD961EA}"/>
              </a:ext>
            </a:extLst>
          </p:cNvPr>
          <p:cNvSpPr>
            <a:spLocks noGrp="1"/>
          </p:cNvSpPr>
          <p:nvPr>
            <p:ph type="sldNum" sz="quarter" idx="11"/>
          </p:nvPr>
        </p:nvSpPr>
        <p:spPr/>
        <p:txBody>
          <a:bodyPr/>
          <a:lstStyle/>
          <a:p>
            <a:fld id="{17C88F6C-0DE7-4C4A-A34C-E1E852F85389}" type="slidenum">
              <a:rPr lang="en-US" smtClean="0"/>
              <a:pPr/>
              <a:t>6</a:t>
            </a:fld>
            <a:endParaRPr lang="en-US" dirty="0"/>
          </a:p>
        </p:txBody>
      </p:sp>
      <p:sp>
        <p:nvSpPr>
          <p:cNvPr id="3" name="Text Placeholder 2">
            <a:extLst>
              <a:ext uri="{FF2B5EF4-FFF2-40B4-BE49-F238E27FC236}">
                <a16:creationId xmlns:a16="http://schemas.microsoft.com/office/drawing/2014/main" id="{3510C0C6-1A5B-DDD7-DB1F-CDDA08138CF5}"/>
              </a:ext>
            </a:extLst>
          </p:cNvPr>
          <p:cNvSpPr>
            <a:spLocks noGrp="1"/>
          </p:cNvSpPr>
          <p:nvPr>
            <p:ph type="body" sz="quarter" idx="12"/>
          </p:nvPr>
        </p:nvSpPr>
        <p:spPr>
          <a:xfrm>
            <a:off x="353535" y="596789"/>
            <a:ext cx="6029848" cy="795412"/>
          </a:xfrm>
        </p:spPr>
        <p:txBody>
          <a:bodyPr/>
          <a:lstStyle/>
          <a:p>
            <a:r>
              <a:rPr lang="en-CA" sz="2000" dirty="0">
                <a:solidFill>
                  <a:srgbClr val="D6651F"/>
                </a:solidFill>
              </a:rPr>
              <a:t>2023 Summary - S</a:t>
            </a:r>
            <a:r>
              <a:rPr lang="en-CA" sz="2000" i="0" dirty="0">
                <a:solidFill>
                  <a:srgbClr val="D6651F"/>
                </a:solidFill>
                <a:effectLst/>
              </a:rPr>
              <a:t>pecial Offers</a:t>
            </a:r>
          </a:p>
          <a:p>
            <a:endParaRPr lang="en-CA" sz="1800" b="0" dirty="0">
              <a:solidFill>
                <a:srgbClr val="D6651F"/>
              </a:solidFill>
              <a:latin typeface="Franklin Gothic Demi" panose="020B0703020102020204" pitchFamily="34" charset="0"/>
            </a:endParaRPr>
          </a:p>
          <a:p>
            <a:pPr marL="685800" indent="-685800">
              <a:buFont typeface="Arial" panose="020B0604020202020204" pitchFamily="34" charset="0"/>
              <a:buChar char="•"/>
            </a:pPr>
            <a:r>
              <a:rPr lang="en-CA" sz="1600" b="0" dirty="0">
                <a:solidFill>
                  <a:schemeClr val="tx1"/>
                </a:solidFill>
              </a:rPr>
              <a:t>509 units received free Commercial Building Retrofit Program audits</a:t>
            </a:r>
          </a:p>
          <a:p>
            <a:pPr marL="685800" indent="-685800">
              <a:buFont typeface="Arial" panose="020B0604020202020204" pitchFamily="34" charset="0"/>
              <a:buChar char="•"/>
            </a:pPr>
            <a:r>
              <a:rPr lang="en-CA" sz="1600" b="0" dirty="0">
                <a:solidFill>
                  <a:schemeClr val="tx1"/>
                </a:solidFill>
              </a:rPr>
              <a:t>26 Business Rebate Program participants received incentives of 50% </a:t>
            </a:r>
          </a:p>
          <a:p>
            <a:pPr marL="685800" indent="-685800">
              <a:buFont typeface="Arial" panose="020B0604020202020204" pitchFamily="34" charset="0"/>
              <a:buChar char="•"/>
            </a:pPr>
            <a:r>
              <a:rPr lang="en-CA" sz="1600" b="0" dirty="0">
                <a:solidFill>
                  <a:schemeClr val="tx1"/>
                </a:solidFill>
              </a:rPr>
              <a:t>28 buildings received free Total Home Energy Savings Program free audits</a:t>
            </a:r>
            <a:endParaRPr lang="en-CA" sz="1800" b="0" dirty="0">
              <a:solidFill>
                <a:srgbClr val="D6651F"/>
              </a:solidFill>
              <a:latin typeface="Franklin Gothic Demi" panose="020B0703020102020204" pitchFamily="34" charset="0"/>
            </a:endParaRPr>
          </a:p>
          <a:p>
            <a:endParaRPr lang="en-CA" sz="1800" b="0" dirty="0">
              <a:solidFill>
                <a:srgbClr val="D6651F"/>
              </a:solidFill>
              <a:latin typeface="Franklin Gothic Demi" panose="020B0703020102020204" pitchFamily="34" charset="0"/>
            </a:endParaRPr>
          </a:p>
        </p:txBody>
      </p:sp>
    </p:spTree>
    <p:extLst>
      <p:ext uri="{BB962C8B-B14F-4D97-AF65-F5344CB8AC3E}">
        <p14:creationId xmlns:p14="http://schemas.microsoft.com/office/powerpoint/2010/main" val="124801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29E903-A3B4-4494-803B-CAB4232D5CAF}"/>
              </a:ext>
            </a:extLst>
          </p:cNvPr>
          <p:cNvSpPr>
            <a:spLocks noGrp="1"/>
          </p:cNvSpPr>
          <p:nvPr>
            <p:ph type="body" sz="quarter" idx="10"/>
          </p:nvPr>
        </p:nvSpPr>
        <p:spPr>
          <a:xfrm>
            <a:off x="545522" y="485267"/>
            <a:ext cx="8854787" cy="1819056"/>
          </a:xfrm>
        </p:spPr>
        <p:txBody>
          <a:bodyPr lIns="91440" tIns="45720" rIns="91440" bIns="45720" anchor="t"/>
          <a:lstStyle/>
          <a:p>
            <a:r>
              <a:rPr lang="en-US" dirty="0">
                <a:latin typeface="Open Sans"/>
                <a:ea typeface="Open Sans"/>
                <a:cs typeface="Open Sans"/>
              </a:rPr>
              <a:t>Overview of NB Power's Energy Efficiency Programs</a:t>
            </a:r>
            <a:endParaRPr lang="en-US" dirty="0"/>
          </a:p>
        </p:txBody>
      </p:sp>
    </p:spTree>
    <p:extLst>
      <p:ext uri="{BB962C8B-B14F-4D97-AF65-F5344CB8AC3E}">
        <p14:creationId xmlns:p14="http://schemas.microsoft.com/office/powerpoint/2010/main" val="1193937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3E6572-1C44-4726-B460-A264676679D8}"/>
              </a:ext>
            </a:extLst>
          </p:cNvPr>
          <p:cNvSpPr>
            <a:spLocks noGrp="1"/>
          </p:cNvSpPr>
          <p:nvPr>
            <p:ph type="body" sz="quarter" idx="10"/>
          </p:nvPr>
        </p:nvSpPr>
        <p:spPr>
          <a:xfrm>
            <a:off x="353536" y="967903"/>
            <a:ext cx="3820769" cy="795412"/>
          </a:xfrm>
        </p:spPr>
        <p:txBody>
          <a:bodyPr/>
          <a:lstStyle/>
          <a:p>
            <a:r>
              <a:rPr lang="en-US" dirty="0"/>
              <a:t>Agenda</a:t>
            </a:r>
            <a:endParaRPr lang="en-CA" dirty="0"/>
          </a:p>
        </p:txBody>
      </p:sp>
      <p:sp>
        <p:nvSpPr>
          <p:cNvPr id="3" name="Text Placeholder 2">
            <a:extLst>
              <a:ext uri="{FF2B5EF4-FFF2-40B4-BE49-F238E27FC236}">
                <a16:creationId xmlns:a16="http://schemas.microsoft.com/office/drawing/2014/main" id="{DAF978FA-91D2-40EA-B99E-9A2D2C93E655}"/>
              </a:ext>
            </a:extLst>
          </p:cNvPr>
          <p:cNvSpPr>
            <a:spLocks noGrp="1"/>
          </p:cNvSpPr>
          <p:nvPr>
            <p:ph type="body" sz="quarter" idx="11"/>
          </p:nvPr>
        </p:nvSpPr>
        <p:spPr>
          <a:xfrm>
            <a:off x="1202622" y="1547220"/>
            <a:ext cx="5116831" cy="3449223"/>
          </a:xfrm>
        </p:spPr>
        <p:txBody>
          <a:bodyPr lIns="91440" tIns="45720" rIns="91440" bIns="45720" anchor="t"/>
          <a:lstStyle/>
          <a:p>
            <a:pPr marL="285750" indent="-285750">
              <a:lnSpc>
                <a:spcPct val="150000"/>
              </a:lnSpc>
              <a:buFont typeface="Arial" panose="020B0604020202020204" pitchFamily="34" charset="0"/>
              <a:buChar char="•"/>
            </a:pPr>
            <a:r>
              <a:rPr lang="en-US" sz="1600" dirty="0"/>
              <a:t>Why Energy Efficiency?</a:t>
            </a:r>
          </a:p>
          <a:p>
            <a:pPr marL="285750" indent="-285750">
              <a:lnSpc>
                <a:spcPct val="150000"/>
              </a:lnSpc>
              <a:buFont typeface="Arial" panose="020B0604020202020204" pitchFamily="34" charset="0"/>
              <a:buChar char="•"/>
            </a:pPr>
            <a:r>
              <a:rPr lang="en-US" sz="1600" dirty="0"/>
              <a:t>Energy Management 101</a:t>
            </a:r>
          </a:p>
          <a:p>
            <a:pPr marL="285750" indent="-285750">
              <a:lnSpc>
                <a:spcPct val="150000"/>
              </a:lnSpc>
              <a:buFont typeface="Arial" panose="020B0604020202020204" pitchFamily="34" charset="0"/>
              <a:buChar char="•"/>
            </a:pPr>
            <a:r>
              <a:rPr lang="en-US" sz="1600" dirty="0"/>
              <a:t>Why NB Power?</a:t>
            </a:r>
          </a:p>
          <a:p>
            <a:pPr marL="285750" indent="-285750">
              <a:lnSpc>
                <a:spcPct val="150000"/>
              </a:lnSpc>
              <a:buFont typeface="Arial" panose="020B0604020202020204" pitchFamily="34" charset="0"/>
              <a:buChar char="•"/>
            </a:pPr>
            <a:r>
              <a:rPr lang="en-US" sz="1600" dirty="0">
                <a:solidFill>
                  <a:srgbClr val="515151"/>
                </a:solidFill>
                <a:latin typeface="Open Sans"/>
                <a:ea typeface="Open Sans"/>
                <a:cs typeface="Open Sans"/>
              </a:rPr>
              <a:t>Residential Energy Efficiency Programs</a:t>
            </a:r>
            <a:endParaRPr lang="en-US" sz="1600" dirty="0"/>
          </a:p>
          <a:p>
            <a:pPr marL="285750" indent="-285750">
              <a:lnSpc>
                <a:spcPct val="150000"/>
              </a:lnSpc>
              <a:buFont typeface="Arial" panose="020B0604020202020204" pitchFamily="34" charset="0"/>
              <a:buChar char="•"/>
            </a:pPr>
            <a:r>
              <a:rPr lang="en-US" sz="1600" dirty="0">
                <a:latin typeface="Open Sans"/>
                <a:ea typeface="Open Sans"/>
                <a:cs typeface="Open Sans"/>
              </a:rPr>
              <a:t>Business Energy Efficiency Programs</a:t>
            </a:r>
          </a:p>
          <a:p>
            <a:pPr marL="285750" indent="-285750">
              <a:lnSpc>
                <a:spcPct val="150000"/>
              </a:lnSpc>
              <a:buFont typeface="Arial" panose="020B0604020202020204" pitchFamily="34" charset="0"/>
              <a:buChar char="•"/>
            </a:pPr>
            <a:r>
              <a:rPr lang="en-US" sz="1600" dirty="0">
                <a:latin typeface="Open Sans"/>
                <a:ea typeface="Open Sans"/>
                <a:cs typeface="Open Sans"/>
              </a:rPr>
              <a:t>2024 Special Offer</a:t>
            </a:r>
          </a:p>
          <a:p>
            <a:pPr marL="285750" indent="-285750">
              <a:lnSpc>
                <a:spcPct val="150000"/>
              </a:lnSpc>
              <a:buFont typeface="Arial" panose="020B0604020202020204" pitchFamily="34" charset="0"/>
              <a:buChar char="•"/>
            </a:pPr>
            <a:r>
              <a:rPr lang="en-US" sz="1600" dirty="0"/>
              <a:t>Questions</a:t>
            </a:r>
          </a:p>
          <a:p>
            <a:pPr marL="285750" indent="-285750">
              <a:lnSpc>
                <a:spcPct val="150000"/>
              </a:lnSpc>
              <a:buFont typeface="Arial" panose="020B0604020202020204" pitchFamily="34" charset="0"/>
              <a:buChar char="•"/>
            </a:pPr>
            <a:endParaRPr lang="en-CA" sz="1600" dirty="0"/>
          </a:p>
        </p:txBody>
      </p:sp>
    </p:spTree>
    <p:extLst>
      <p:ext uri="{BB962C8B-B14F-4D97-AF65-F5344CB8AC3E}">
        <p14:creationId xmlns:p14="http://schemas.microsoft.com/office/powerpoint/2010/main" val="2518825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6B9CB-C831-4240-B452-A419B586741A}"/>
              </a:ext>
            </a:extLst>
          </p:cNvPr>
          <p:cNvSpPr>
            <a:spLocks noGrp="1"/>
          </p:cNvSpPr>
          <p:nvPr>
            <p:ph type="body" sz="quarter" idx="11"/>
          </p:nvPr>
        </p:nvSpPr>
        <p:spPr/>
        <p:txBody>
          <a:bodyPr/>
          <a:lstStyle/>
          <a:p>
            <a:endParaRPr lang="en-CA"/>
          </a:p>
        </p:txBody>
      </p:sp>
      <p:pic>
        <p:nvPicPr>
          <p:cNvPr id="2050" name="Picture 2">
            <a:extLst>
              <a:ext uri="{FF2B5EF4-FFF2-40B4-BE49-F238E27FC236}">
                <a16:creationId xmlns:a16="http://schemas.microsoft.com/office/drawing/2014/main" id="{D21F12CB-555D-4AAF-B176-EE3A88AB2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49" b="1957"/>
          <a:stretch/>
        </p:blipFill>
        <p:spPr bwMode="auto">
          <a:xfrm>
            <a:off x="0" y="0"/>
            <a:ext cx="12317014" cy="6847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FA614C61-9373-4359-BF2E-3378A6703082}"/>
              </a:ext>
            </a:extLst>
          </p:cNvPr>
          <p:cNvSpPr txBox="1">
            <a:spLocks/>
          </p:cNvSpPr>
          <p:nvPr/>
        </p:nvSpPr>
        <p:spPr>
          <a:xfrm>
            <a:off x="263138" y="296232"/>
            <a:ext cx="8489429" cy="154643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chemeClr val="tx1">
                    <a:lumMod val="65000"/>
                    <a:lumOff val="35000"/>
                  </a:schemeClr>
                </a:solidFill>
              </a:rPr>
              <a:t>Why Energy Efficiency?</a:t>
            </a:r>
            <a:endParaRPr lang="en-CA" sz="6000" dirty="0">
              <a:solidFill>
                <a:schemeClr val="tx1">
                  <a:lumMod val="65000"/>
                  <a:lumOff val="35000"/>
                </a:schemeClr>
              </a:solidFill>
            </a:endParaRPr>
          </a:p>
        </p:txBody>
      </p:sp>
    </p:spTree>
    <p:extLst>
      <p:ext uri="{BB962C8B-B14F-4D97-AF65-F5344CB8AC3E}">
        <p14:creationId xmlns:p14="http://schemas.microsoft.com/office/powerpoint/2010/main" val="3506635024"/>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515151"/>
      </a:dk2>
      <a:lt2>
        <a:srgbClr val="D6651F"/>
      </a:lt2>
      <a:accent1>
        <a:srgbClr val="000000"/>
      </a:accent1>
      <a:accent2>
        <a:srgbClr val="515151"/>
      </a:accent2>
      <a:accent3>
        <a:srgbClr val="D6651F"/>
      </a:accent3>
      <a:accent4>
        <a:srgbClr val="FFFFFF"/>
      </a:accent4>
      <a:accent5>
        <a:srgbClr val="000000"/>
      </a:accent5>
      <a:accent6>
        <a:srgbClr val="515151"/>
      </a:accent6>
      <a:hlink>
        <a:srgbClr val="D6651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515151"/>
      </a:dk2>
      <a:lt2>
        <a:srgbClr val="D6651F"/>
      </a:lt2>
      <a:accent1>
        <a:srgbClr val="000000"/>
      </a:accent1>
      <a:accent2>
        <a:srgbClr val="515151"/>
      </a:accent2>
      <a:accent3>
        <a:srgbClr val="D6651F"/>
      </a:accent3>
      <a:accent4>
        <a:srgbClr val="FFFFFF"/>
      </a:accent4>
      <a:accent5>
        <a:srgbClr val="000000"/>
      </a:accent5>
      <a:accent6>
        <a:srgbClr val="515151"/>
      </a:accent6>
      <a:hlink>
        <a:srgbClr val="D6651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NB POWER 1">
      <a:dk1>
        <a:srgbClr val="000000"/>
      </a:dk1>
      <a:lt1>
        <a:srgbClr val="FFFFFF"/>
      </a:lt1>
      <a:dk2>
        <a:srgbClr val="515151"/>
      </a:dk2>
      <a:lt2>
        <a:srgbClr val="D6651F"/>
      </a:lt2>
      <a:accent1>
        <a:srgbClr val="000000"/>
      </a:accent1>
      <a:accent2>
        <a:srgbClr val="515151"/>
      </a:accent2>
      <a:accent3>
        <a:srgbClr val="D6651F"/>
      </a:accent3>
      <a:accent4>
        <a:srgbClr val="FFFFFF"/>
      </a:accent4>
      <a:accent5>
        <a:srgbClr val="000000"/>
      </a:accent5>
      <a:accent6>
        <a:srgbClr val="515151"/>
      </a:accent6>
      <a:hlink>
        <a:srgbClr val="D6651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esentation Content Slides ">
  <a:themeElements>
    <a:clrScheme name="NBPO Theme Colour">
      <a:dk1>
        <a:srgbClr val="000000"/>
      </a:dk1>
      <a:lt1>
        <a:srgbClr val="FFFFFF"/>
      </a:lt1>
      <a:dk2>
        <a:srgbClr val="515151"/>
      </a:dk2>
      <a:lt2>
        <a:srgbClr val="D6651F"/>
      </a:lt2>
      <a:accent1>
        <a:srgbClr val="000000"/>
      </a:accent1>
      <a:accent2>
        <a:srgbClr val="515151"/>
      </a:accent2>
      <a:accent3>
        <a:srgbClr val="D6651F"/>
      </a:accent3>
      <a:accent4>
        <a:srgbClr val="FFFFFF"/>
      </a:accent4>
      <a:accent5>
        <a:srgbClr val="000000"/>
      </a:accent5>
      <a:accent6>
        <a:srgbClr val="515151"/>
      </a:accent6>
      <a:hlink>
        <a:srgbClr val="D6651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4abce2-10a5-4ca4-b633-3006410358ad">
      <Terms xmlns="http://schemas.microsoft.com/office/infopath/2007/PartnerControls"/>
    </lcf76f155ced4ddcb4097134ff3c332f>
    <TaxCatchAll xmlns="c7a77605-28ba-4b0e-a59e-003b23e05dbd">
      <Value>4</Value>
    </TaxCatchAll>
    <f80e74b616c544e8a3be6ff50769ffd3 xmlns="464abce2-10a5-4ca4-b633-3006410358ad">
      <Terms xmlns="http://schemas.microsoft.com/office/infopath/2007/PartnerControls">
        <TermInfo xmlns="http://schemas.microsoft.com/office/infopath/2007/PartnerControls">
          <TermName xmlns="http://schemas.microsoft.com/office/infopath/2007/PartnerControls">Efficiency Programs General</TermName>
          <TermId xmlns="http://schemas.microsoft.com/office/infopath/2007/PartnerControls">d69427f2-2759-4a9c-9a7c-5850132318f2</TermId>
        </TermInfo>
      </Terms>
    </f80e74b616c544e8a3be6ff50769ffd3>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E18A12380C1043A3F55F4463DF725B" ma:contentTypeVersion="16" ma:contentTypeDescription="Create a new document." ma:contentTypeScope="" ma:versionID="adf522cdf9b500a4fa693555c23bec63">
  <xsd:schema xmlns:xsd="http://www.w3.org/2001/XMLSchema" xmlns:xs="http://www.w3.org/2001/XMLSchema" xmlns:p="http://schemas.microsoft.com/office/2006/metadata/properties" xmlns:ns2="464abce2-10a5-4ca4-b633-3006410358ad" xmlns:ns3="c7a77605-28ba-4b0e-a59e-003b23e05dbd" targetNamespace="http://schemas.microsoft.com/office/2006/metadata/properties" ma:root="true" ma:fieldsID="6cdaf0bcdfd7d6d68ef824dd5300e86e" ns2:_="" ns3:_="">
    <xsd:import namespace="464abce2-10a5-4ca4-b633-3006410358ad"/>
    <xsd:import namespace="c7a77605-28ba-4b0e-a59e-003b23e05db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f80e74b616c544e8a3be6ff50769ffd3" minOccurs="0"/>
                <xsd:element ref="ns2:MediaServiceObjectDetectorVersion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4abce2-10a5-4ca4-b633-3006410358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610bd72-f890-4c66-8783-ef384a67348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f80e74b616c544e8a3be6ff50769ffd3" ma:index="18" nillable="true" ma:taxonomy="true" ma:internalName="f80e74b616c544e8a3be6ff50769ffd3" ma:taxonomyFieldName="Record_x0020_Class" ma:displayName="Record Class" ma:default="1;#Efficiency Programs General|d69427f2-2759-4a9c-9a7c-5850132318f2" ma:fieldId="{f80e74b6-16c5-44e8-a3be-6ff50769ffd3}" ma:sspId="b610bd72-f890-4c66-8783-ef384a673489" ma:termSetId="7fb1c015-f20d-4c9c-8abb-98b4045156e3" ma:anchorId="00000000-0000-0000-0000-000000000000" ma:open="fals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a77605-28ba-4b0e-a59e-003b23e05d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3bbf82b-792c-4714-8a36-920bdc1c8e62}" ma:internalName="TaxCatchAll" ma:showField="CatchAllData" ma:web="c7a77605-28ba-4b0e-a59e-003b23e05d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b610bd72-f890-4c66-8783-ef384a673489" ContentTypeId="0x0101" PreviousValue="false"/>
</file>

<file path=customXml/itemProps1.xml><?xml version="1.0" encoding="utf-8"?>
<ds:datastoreItem xmlns:ds="http://schemas.openxmlformats.org/officeDocument/2006/customXml" ds:itemID="{57E31293-AC32-4C12-B7F5-C9528E73C9A0}">
  <ds:schemaRefs>
    <ds:schemaRef ds:uri="http://schemas.microsoft.com/sharepoint/v3/contenttype/forms"/>
  </ds:schemaRefs>
</ds:datastoreItem>
</file>

<file path=customXml/itemProps2.xml><?xml version="1.0" encoding="utf-8"?>
<ds:datastoreItem xmlns:ds="http://schemas.openxmlformats.org/officeDocument/2006/customXml" ds:itemID="{AA12584E-23AA-4FB0-A8DA-57B3387B76F1}">
  <ds:schemaRefs>
    <ds:schemaRef ds:uri="http://schemas.microsoft.com/office/2006/metadata/properties"/>
    <ds:schemaRef ds:uri="http://schemas.microsoft.com/office/infopath/2007/PartnerControls"/>
    <ds:schemaRef ds:uri="464abce2-10a5-4ca4-b633-3006410358ad"/>
    <ds:schemaRef ds:uri="c7a77605-28ba-4b0e-a59e-003b23e05dbd"/>
  </ds:schemaRefs>
</ds:datastoreItem>
</file>

<file path=customXml/itemProps3.xml><?xml version="1.0" encoding="utf-8"?>
<ds:datastoreItem xmlns:ds="http://schemas.openxmlformats.org/officeDocument/2006/customXml" ds:itemID="{A43AE6B9-3866-41EE-8838-E90E13DF20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4abce2-10a5-4ca4-b633-3006410358ad"/>
    <ds:schemaRef ds:uri="c7a77605-28ba-4b0e-a59e-003b23e05d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EBD2CDD-D131-4750-BBE5-3339B5589FC7}">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4925</TotalTime>
  <Words>1339</Words>
  <Application>Microsoft Office PowerPoint</Application>
  <PresentationFormat>Widescreen</PresentationFormat>
  <Paragraphs>218</Paragraphs>
  <Slides>32</Slides>
  <Notes>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32</vt:i4>
      </vt:variant>
    </vt:vector>
  </HeadingPairs>
  <TitlesOfParts>
    <vt:vector size="46" baseType="lpstr">
      <vt:lpstr>Arial</vt:lpstr>
      <vt:lpstr>Calibri</vt:lpstr>
      <vt:lpstr>Courier New</vt:lpstr>
      <vt:lpstr>Franklin Gothic Demi</vt:lpstr>
      <vt:lpstr>Montserrat</vt:lpstr>
      <vt:lpstr>Museo Sans 500</vt:lpstr>
      <vt:lpstr>Open Sans</vt:lpstr>
      <vt:lpstr>Open Sans Extrabold</vt:lpstr>
      <vt:lpstr>Open Sans SemiBold</vt:lpstr>
      <vt:lpstr>Wingdings</vt:lpstr>
      <vt:lpstr>1_Office Theme</vt:lpstr>
      <vt:lpstr>Office Theme</vt:lpstr>
      <vt:lpstr>8_Office Theme</vt:lpstr>
      <vt:lpstr>Presentation Content Slides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 Diane</dc:creator>
  <cp:lastModifiedBy>Peter</cp:lastModifiedBy>
  <cp:revision>240</cp:revision>
  <dcterms:created xsi:type="dcterms:W3CDTF">2021-02-04T15:21:32Z</dcterms:created>
  <dcterms:modified xsi:type="dcterms:W3CDTF">2024-05-21T19:27:36Z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0x010100EBE18A12380C1043A3F55F4463DF725B</vt:lpwstr>
  </property>
  <property fmtid="{D5CDD505-2E9C-101B-9397-08002B2CF9AE}" pid="3" name="MediaServiceImageTags">
    <vt:lpwstr/>
  </property>
  <property fmtid="{D5CDD505-2E9C-101B-9397-08002B2CF9AE}" pid="4" name="Record Class">
    <vt:lpwstr>4;#Efficiency Programs General|d69427f2-2759-4a9c-9a7c-5850132318f2</vt:lpwstr>
  </property>
</Properties>
</file>