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9"/>
  </p:notesMasterIdLst>
  <p:sldIdLst>
    <p:sldId id="282" r:id="rId5"/>
    <p:sldId id="283" r:id="rId6"/>
    <p:sldId id="284" r:id="rId7"/>
    <p:sldId id="285" r:id="rId8"/>
    <p:sldId id="293" r:id="rId9"/>
    <p:sldId id="287" r:id="rId10"/>
    <p:sldId id="289" r:id="rId11"/>
    <p:sldId id="308" r:id="rId12"/>
    <p:sldId id="290" r:id="rId13"/>
    <p:sldId id="291" r:id="rId14"/>
    <p:sldId id="294" r:id="rId15"/>
    <p:sldId id="295" r:id="rId16"/>
    <p:sldId id="296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9" r:id="rId28"/>
  </p:sldIdLst>
  <p:sldSz cx="12192000" cy="6858000"/>
  <p:notesSz cx="6858000" cy="9144000"/>
  <p:embeddedFontLst>
    <p:embeddedFont>
      <p:font typeface="Avenir Next LT Pro" panose="020B0504020202020204" pitchFamily="34" charset="0"/>
      <p:regular r:id="rId30"/>
      <p:bold r:id="rId31"/>
      <p:italic r:id="rId32"/>
      <p:boldItalic r:id="rId33"/>
    </p:embeddedFont>
    <p:embeddedFont>
      <p:font typeface="Avenir Next LT Pro Bold" panose="020B0804020202020204" charset="0"/>
      <p:bold r:id="rId34"/>
    </p:embeddedFont>
    <p:embeddedFont>
      <p:font typeface="Avenir Next LT Pro Demi" panose="020B0704020202020204" pitchFamily="34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ference" id="{F7D541DC-6866-4C48-A90A-DDAFF6A7CCEF}">
          <p14:sldIdLst/>
        </p14:section>
        <p14:section name="Build your PowerPoint here" id="{01FA2510-D7BD-4C97-BD42-DE20D8CFE178}">
          <p14:sldIdLst>
            <p14:sldId id="282"/>
            <p14:sldId id="283"/>
            <p14:sldId id="284"/>
            <p14:sldId id="285"/>
            <p14:sldId id="293"/>
            <p14:sldId id="287"/>
            <p14:sldId id="289"/>
            <p14:sldId id="308"/>
            <p14:sldId id="290"/>
            <p14:sldId id="291"/>
            <p14:sldId id="294"/>
            <p14:sldId id="295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7BEB1-4B0C-467C-9C52-F589C082B31E}" v="13" dt="2023-05-25T12:27:55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8" autoAdjust="0"/>
    <p:restoredTop sz="68266" autoAdjust="0"/>
  </p:normalViewPr>
  <p:slideViewPr>
    <p:cSldViewPr snapToGrid="0" showGuides="1">
      <p:cViewPr varScale="1">
        <p:scale>
          <a:sx n="82" d="100"/>
          <a:sy n="82" d="100"/>
        </p:scale>
        <p:origin x="70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A952C-69ED-48AF-AACE-5982DCD7E7E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8580A-6F01-4F03-BFE5-F0C87314B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6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White Supergraphic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A6A0D1C-5E9E-4D11-8A14-6DB873777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" y="0"/>
            <a:ext cx="12178644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41E4F1C-3BC8-42DB-B721-3A2C6BA56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3596" y="3489673"/>
            <a:ext cx="9928725" cy="1655762"/>
          </a:xfrm>
        </p:spPr>
        <p:txBody>
          <a:bodyPr/>
          <a:lstStyle>
            <a:lvl1pPr marL="0" indent="0" algn="l">
              <a:buNone/>
              <a:defRPr sz="240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 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F3E820-0D5C-4F8D-9258-DD27D1E29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70" y="5925556"/>
            <a:ext cx="4032396" cy="6675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1043F4-82CC-4B4E-B14B-4CFBCEF18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187" y="980728"/>
            <a:ext cx="9928726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latin typeface="Avenir Next LT Pro Bold" panose="020B0604020202020204" charset="0"/>
              </a:defRPr>
            </a:lvl1pPr>
          </a:lstStyle>
          <a:p>
            <a:r>
              <a:rPr lang="en-CA" dirty="0"/>
              <a:t>I’m a main</a:t>
            </a:r>
            <a:br>
              <a:rPr lang="en-CA" dirty="0"/>
            </a:br>
            <a:r>
              <a:rPr lang="en-CA" dirty="0"/>
              <a:t>title template.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5788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Cya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963A3-1A7D-4A9B-B48B-44BB19A2C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E4F1C-3BC8-42DB-B721-3A2C6BA56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3596" y="3489673"/>
            <a:ext cx="992872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1043F4-82CC-4B4E-B14B-4CFBCEF18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187" y="980728"/>
            <a:ext cx="9928726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bg1"/>
                </a:solidFill>
                <a:latin typeface="Avenir Next LT Pro Bold" panose="020B0604020202020204" charset="0"/>
              </a:defRPr>
            </a:lvl1pPr>
          </a:lstStyle>
          <a:p>
            <a:r>
              <a:rPr lang="en-CA" dirty="0"/>
              <a:t>I’m a main</a:t>
            </a:r>
            <a:br>
              <a:rPr lang="en-CA" dirty="0"/>
            </a:br>
            <a:r>
              <a:rPr lang="en-CA" dirty="0"/>
              <a:t>title template.</a:t>
            </a:r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DE0E5D-20F5-4AF6-B663-45820567B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70" y="5967088"/>
            <a:ext cx="4032396" cy="5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48466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- Dark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963A3-1A7D-4A9B-B48B-44BB19A2C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E4F1C-3BC8-42DB-B721-3A2C6BA56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3596" y="3489673"/>
            <a:ext cx="992872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1043F4-82CC-4B4E-B14B-4CFBCEF18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187" y="980728"/>
            <a:ext cx="9928726" cy="2387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bg1"/>
                </a:solidFill>
                <a:latin typeface="Avenir Next LT Pro Bold" panose="020B0604020202020204" charset="0"/>
              </a:defRPr>
            </a:lvl1pPr>
          </a:lstStyle>
          <a:p>
            <a:r>
              <a:rPr lang="en-CA" dirty="0"/>
              <a:t>I’m a main</a:t>
            </a:r>
            <a:br>
              <a:rPr lang="en-CA" dirty="0"/>
            </a:br>
            <a:r>
              <a:rPr lang="en-CA" dirty="0"/>
              <a:t>title template.</a:t>
            </a:r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DE0E5D-20F5-4AF6-B663-45820567B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70" y="5967088"/>
            <a:ext cx="4032396" cy="5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3574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B221-785D-413D-A5F2-8E0978B79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655" y="1362075"/>
            <a:ext cx="5324475" cy="1319213"/>
          </a:xfrm>
        </p:spPr>
        <p:txBody>
          <a:bodyPr>
            <a:normAutofit/>
          </a:bodyPr>
          <a:lstStyle>
            <a:lvl1pPr>
              <a:defRPr sz="4700">
                <a:solidFill>
                  <a:srgbClr val="0070C0"/>
                </a:solidFill>
              </a:defRPr>
            </a:lvl1pPr>
          </a:lstStyle>
          <a:p>
            <a:r>
              <a:rPr lang="en-CA" dirty="0"/>
              <a:t>I’m a content </a:t>
            </a:r>
            <a:br>
              <a:rPr lang="en-CA" dirty="0"/>
            </a:br>
            <a:r>
              <a:rPr lang="en-CA" dirty="0"/>
              <a:t>title template.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372A-5D84-4243-95A2-D3E7ECF427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7655" y="2854325"/>
            <a:ext cx="8639175" cy="3717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172601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9D55D-803E-458D-9026-B6B4CF37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855" y="1257485"/>
            <a:ext cx="3497597" cy="183868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I’m a </a:t>
            </a:r>
            <a:br>
              <a:rPr lang="en-US" dirty="0"/>
            </a:br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title.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23F1C-60FD-430F-B062-67229856ED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0855" y="1197945"/>
            <a:ext cx="7264969" cy="44188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latin typeface="Avenir Next LT Pro Bold" panose="020B08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I’m a subheading title.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23166-0C13-4175-8EED-5A0574192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4856" y="3324644"/>
            <a:ext cx="3497597" cy="264694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subtitle content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06882B9-A562-4A39-992C-71A5FEDE3BC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280855" y="1719184"/>
            <a:ext cx="7264969" cy="4252407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122892691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entred - Charts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0295-3049-4B29-94CF-A0F97617C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460" y="746125"/>
            <a:ext cx="5593080" cy="1325563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CA" dirty="0"/>
              <a:t>Highlight a chart(s) in the space below. 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C5C5AD-5359-447C-85D4-E880F59AE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6412" y="2085978"/>
            <a:ext cx="8639175" cy="63917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C9B039-CA2E-4DFC-9F98-130B7B37BA1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76411" y="3423489"/>
            <a:ext cx="8639175" cy="2887074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below to add chart(s)</a:t>
            </a:r>
          </a:p>
        </p:txBody>
      </p:sp>
    </p:spTree>
    <p:extLst>
      <p:ext uri="{BB962C8B-B14F-4D97-AF65-F5344CB8AC3E}">
        <p14:creationId xmlns:p14="http://schemas.microsoft.com/office/powerpoint/2010/main" val="2126389413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Callout - Cyan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5E107D-2557-4362-A872-770ACB9F90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E4F1C-3BC8-42DB-B721-3A2C6BA56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3596" y="4825176"/>
            <a:ext cx="10794097" cy="1130453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Here is a section where you can briefly elaborate on your message above. </a:t>
            </a:r>
          </a:p>
          <a:p>
            <a:r>
              <a:rPr lang="en-CA" dirty="0"/>
              <a:t>Try to keep it to two or three lines to ensure design balance is maintained.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1043F4-82CC-4B4E-B14B-4CFBCEF18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186" y="559469"/>
            <a:ext cx="10794097" cy="3903733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I’m a bold callout or divider slide that you can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52099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1483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- Blue 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29CA330-990F-4E94-A8A9-7C99FE363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0245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3A4DE-9AEB-4FEF-85A5-B856418F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156E8-4505-4248-94D9-6CEC30102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EEA36-EADF-471D-B235-20D9BB652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7003A23D-55BB-41E9-BA81-E495C9764090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A4C8-D0F6-4B76-AE50-314DC9B35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5A805-BDD0-46A2-83A2-B4D332C39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CB708479-FDDD-428A-ABB3-9665498CA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4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6" r:id="rId5"/>
    <p:sldLayoutId id="2147483665" r:id="rId6"/>
    <p:sldLayoutId id="2147483668" r:id="rId7"/>
    <p:sldLayoutId id="2147483655" r:id="rId8"/>
    <p:sldLayoutId id="2147483674" r:id="rId9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venir Next LT Pro Bold" panose="020B060402020202020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Candle_Light.JP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B5F816-5A9E-7C1E-EDEC-5959C7BA7B1B}"/>
              </a:ext>
            </a:extLst>
          </p:cNvPr>
          <p:cNvSpPr txBox="1"/>
          <p:nvPr/>
        </p:nvSpPr>
        <p:spPr>
          <a:xfrm>
            <a:off x="1213658" y="1030778"/>
            <a:ext cx="8163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Risk Management 101</a:t>
            </a:r>
            <a:br>
              <a:rPr lang="en-US" sz="5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sz="5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NBNPHA 2023</a:t>
            </a:r>
            <a:endParaRPr lang="en-CA" sz="5400" b="1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F0F34-2227-EEE7-713B-FBE95B66DC08}"/>
              </a:ext>
            </a:extLst>
          </p:cNvPr>
          <p:cNvSpPr txBox="1"/>
          <p:nvPr/>
        </p:nvSpPr>
        <p:spPr>
          <a:xfrm>
            <a:off x="1273779" y="3020367"/>
            <a:ext cx="8163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Chris Davey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Co-operators Insurance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Risk Specialist</a:t>
            </a:r>
            <a:endParaRPr lang="en-CA" sz="2400" b="1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093660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DFF9-CD5F-0D2A-2DAC-705F6206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09" y="285750"/>
            <a:ext cx="8639175" cy="131921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Additional best practice tips for Kitchen fire prevention</a:t>
            </a:r>
            <a:endParaRPr lang="en-CA" dirty="0"/>
          </a:p>
        </p:txBody>
      </p:sp>
      <p:pic>
        <p:nvPicPr>
          <p:cNvPr id="6" name="Content Placeholder 5" descr="A person cooking in a kitchen&#10;&#10;Description automatically generated with low confidence">
            <a:extLst>
              <a:ext uri="{FF2B5EF4-FFF2-40B4-BE49-F238E27FC236}">
                <a16:creationId xmlns:a16="http://schemas.microsoft.com/office/drawing/2014/main" id="{0897905B-4D5B-9146-001A-194E5D55A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14" y="1774821"/>
            <a:ext cx="4807963" cy="23382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93C684EC-2A55-1959-DE56-68035FDFB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14" y="4244107"/>
            <a:ext cx="4884380" cy="23754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Content Placeholder 4" descr="A picture containing indoor, kitchen, wall, person&#10;&#10;Description automatically generated">
            <a:extLst>
              <a:ext uri="{FF2B5EF4-FFF2-40B4-BE49-F238E27FC236}">
                <a16:creationId xmlns:a16="http://schemas.microsoft.com/office/drawing/2014/main" id="{1FE1DFC8-0045-4AED-7876-D3BCA352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2041461"/>
            <a:ext cx="3311732" cy="18478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9" name="Picture 8" descr="A picture containing man, indoor, person, wall&#10;&#10;Description automatically generated">
            <a:extLst>
              <a:ext uri="{FF2B5EF4-FFF2-40B4-BE49-F238E27FC236}">
                <a16:creationId xmlns:a16="http://schemas.microsoft.com/office/drawing/2014/main" id="{6007BB9A-A202-5254-C288-543B5C834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0" y="2041461"/>
            <a:ext cx="2466975" cy="18478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2A1179-A94F-8C18-BE68-A67AF4219D9A}"/>
              </a:ext>
            </a:extLst>
          </p:cNvPr>
          <p:cNvSpPr txBox="1"/>
          <p:nvPr/>
        </p:nvSpPr>
        <p:spPr>
          <a:xfrm>
            <a:off x="161121" y="4462317"/>
            <a:ext cx="6143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The use of baking soda is good for small grease fires.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Use a metal lid, not glass to extinguish the fire.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Do not store combustible materials on or near a stove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Do not leave cooking materials unattended. </a:t>
            </a:r>
          </a:p>
        </p:txBody>
      </p:sp>
    </p:spTree>
    <p:extLst>
      <p:ext uri="{BB962C8B-B14F-4D97-AF65-F5344CB8AC3E}">
        <p14:creationId xmlns:p14="http://schemas.microsoft.com/office/powerpoint/2010/main" val="30952745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207A-D8B3-E2DF-7631-5FBB57D5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5324475" cy="1319213"/>
          </a:xfrm>
        </p:spPr>
        <p:txBody>
          <a:bodyPr/>
          <a:lstStyle/>
          <a:p>
            <a:r>
              <a:rPr lang="en-US" dirty="0"/>
              <a:t>Electrical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1E18-CA81-9FF8-B4A2-10C3633E2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5" y="1604962"/>
            <a:ext cx="5623618" cy="4805073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Some things are easier seen than others….</a:t>
            </a:r>
          </a:p>
          <a:p>
            <a:r>
              <a:rPr lang="en-CA" sz="2400" dirty="0">
                <a:solidFill>
                  <a:schemeClr val="tx1"/>
                </a:solidFill>
              </a:rPr>
              <a:t>The use of extension cords increases the chance of fire from overloaded wiring as well as stress on the electrical device that is it providing power too. </a:t>
            </a:r>
          </a:p>
          <a:p>
            <a:r>
              <a:rPr lang="en-CA" sz="2400" dirty="0">
                <a:solidFill>
                  <a:schemeClr val="tx1"/>
                </a:solidFill>
              </a:rPr>
              <a:t>Extension cords are meant for temporary use only. </a:t>
            </a:r>
          </a:p>
          <a:p>
            <a:endParaRPr lang="en-CA" dirty="0"/>
          </a:p>
        </p:txBody>
      </p:sp>
      <p:pic>
        <p:nvPicPr>
          <p:cNvPr id="4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A8CDF4CE-C86D-35D0-24CD-48B011440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00" y="1288292"/>
            <a:ext cx="4219854" cy="384622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87128-169F-FB3E-5209-4C53F6D30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13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207A-D8B3-E2DF-7631-5FBB57D5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82550"/>
            <a:ext cx="5324475" cy="1319213"/>
          </a:xfrm>
        </p:spPr>
        <p:txBody>
          <a:bodyPr/>
          <a:lstStyle/>
          <a:p>
            <a:r>
              <a:rPr lang="en-US" sz="4800" dirty="0"/>
              <a:t>Heating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1E18-CA81-9FF8-B4A2-10C3633E2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4" y="1288293"/>
            <a:ext cx="6164631" cy="2581744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Know the difference between a </a:t>
            </a:r>
            <a:r>
              <a:rPr lang="en-CA" sz="2400" u="sng" dirty="0">
                <a:solidFill>
                  <a:schemeClr val="tx1"/>
                </a:solidFill>
              </a:rPr>
              <a:t>Temporary heat source</a:t>
            </a:r>
            <a:r>
              <a:rPr lang="en-CA" sz="2400" dirty="0">
                <a:solidFill>
                  <a:schemeClr val="tx1"/>
                </a:solidFill>
              </a:rPr>
              <a:t> and a </a:t>
            </a:r>
            <a:r>
              <a:rPr lang="en-CA" sz="2400" u="sng" dirty="0">
                <a:solidFill>
                  <a:schemeClr val="tx1"/>
                </a:solidFill>
              </a:rPr>
              <a:t>Permanent heat source</a:t>
            </a:r>
          </a:p>
          <a:p>
            <a:r>
              <a:rPr lang="en-CA" sz="2400" dirty="0">
                <a:solidFill>
                  <a:schemeClr val="tx1"/>
                </a:solidFill>
              </a:rPr>
              <a:t>The distance to combustible materials should always be respected</a:t>
            </a:r>
          </a:p>
          <a:p>
            <a:r>
              <a:rPr lang="en-CA" sz="2400" dirty="0">
                <a:solidFill>
                  <a:schemeClr val="tx1"/>
                </a:solidFill>
              </a:rPr>
              <a:t>Keep away from wet environments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87128-169F-FB3E-5209-4C53F6D3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13" name="Picture 12" descr="A picture containing indoor, person, table, wooden&#10;&#10;Description automatically generated">
            <a:extLst>
              <a:ext uri="{FF2B5EF4-FFF2-40B4-BE49-F238E27FC236}">
                <a16:creationId xmlns:a16="http://schemas.microsoft.com/office/drawing/2014/main" id="{32F4CA13-DDF1-A023-5D04-093B61214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3067" r="15202" b="28527"/>
          <a:stretch/>
        </p:blipFill>
        <p:spPr>
          <a:xfrm>
            <a:off x="6579872" y="1129393"/>
            <a:ext cx="4947044" cy="205184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4" name="Picture 13" descr="A picture containing indoor, desk, table, box&#10;&#10;Description automatically generated">
            <a:extLst>
              <a:ext uri="{FF2B5EF4-FFF2-40B4-BE49-F238E27FC236}">
                <a16:creationId xmlns:a16="http://schemas.microsoft.com/office/drawing/2014/main" id="{D2423A51-45D3-538E-49F1-C7EFCEED3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4" t="38203" r="42566" b="27899"/>
          <a:stretch/>
        </p:blipFill>
        <p:spPr>
          <a:xfrm>
            <a:off x="287654" y="4544290"/>
            <a:ext cx="2481435" cy="216048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5" name="Content Placeholder 4" descr="A picture containing indoor, table, kitchen, wooden&#10;&#10;Description automatically generated">
            <a:extLst>
              <a:ext uri="{FF2B5EF4-FFF2-40B4-BE49-F238E27FC236}">
                <a16:creationId xmlns:a16="http://schemas.microsoft.com/office/drawing/2014/main" id="{58968452-23B3-28BB-CA2B-C9C26DE121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20383" r="39154" b="52005"/>
          <a:stretch/>
        </p:blipFill>
        <p:spPr>
          <a:xfrm>
            <a:off x="3206691" y="4544290"/>
            <a:ext cx="2155228" cy="216048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6" name="Picture 15" descr="A room filled with luggage&#10;&#10;Description automatically generated">
            <a:extLst>
              <a:ext uri="{FF2B5EF4-FFF2-40B4-BE49-F238E27FC236}">
                <a16:creationId xmlns:a16="http://schemas.microsoft.com/office/drawing/2014/main" id="{CBE0A9B1-DD33-6128-6315-5017CB14F0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3" t="33067" r="10084" b="38026"/>
          <a:stretch/>
        </p:blipFill>
        <p:spPr>
          <a:xfrm>
            <a:off x="5835302" y="4544290"/>
            <a:ext cx="2206465" cy="216048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7" name="Picture 16" descr="A close-up of a candle&#10;&#10;Description automatically generated with medium confidence">
            <a:extLst>
              <a:ext uri="{FF2B5EF4-FFF2-40B4-BE49-F238E27FC236}">
                <a16:creationId xmlns:a16="http://schemas.microsoft.com/office/drawing/2014/main" id="{220184B4-0272-7226-560C-2B1D8661A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67675" y="3958190"/>
            <a:ext cx="1861885" cy="147337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24488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207A-D8B3-E2DF-7631-5FBB57D5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82550"/>
            <a:ext cx="5324475" cy="1319213"/>
          </a:xfrm>
        </p:spPr>
        <p:txBody>
          <a:bodyPr/>
          <a:lstStyle/>
          <a:p>
            <a:r>
              <a:rPr lang="en-US" sz="4800" dirty="0"/>
              <a:t>Heating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1E18-CA81-9FF8-B4A2-10C3633E2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4" y="1288293"/>
            <a:ext cx="6164631" cy="2581744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Types of approved heating systems</a:t>
            </a:r>
          </a:p>
          <a:p>
            <a:r>
              <a:rPr lang="en-CA" sz="2400" dirty="0">
                <a:solidFill>
                  <a:schemeClr val="tx1"/>
                </a:solidFill>
              </a:rPr>
              <a:t>Use approved heating devices only. 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87128-169F-FB3E-5209-4C53F6D3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4" name="Picture 3" descr="A radiator with a red arrow pointing to the wall&#10;&#10;Description automatically generated with low confidence">
            <a:extLst>
              <a:ext uri="{FF2B5EF4-FFF2-40B4-BE49-F238E27FC236}">
                <a16:creationId xmlns:a16="http://schemas.microsoft.com/office/drawing/2014/main" id="{2E1C7DF9-991B-DB63-0807-7B0C2493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4180" r="5353" b="4951"/>
          <a:stretch/>
        </p:blipFill>
        <p:spPr>
          <a:xfrm>
            <a:off x="6757439" y="443293"/>
            <a:ext cx="2285849" cy="213587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" name="Picture 6" descr="A picture containing machine, pipe, cylinder, electrical wiring&#10;&#10;Description automatically generated">
            <a:extLst>
              <a:ext uri="{FF2B5EF4-FFF2-40B4-BE49-F238E27FC236}">
                <a16:creationId xmlns:a16="http://schemas.microsoft.com/office/drawing/2014/main" id="{835DFF70-1E59-9131-C12F-A2E077F81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581" y="216729"/>
            <a:ext cx="2467249" cy="417448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 descr="A picture containing sitting, white, boat&#10;&#10;Description automatically generated">
            <a:extLst>
              <a:ext uri="{FF2B5EF4-FFF2-40B4-BE49-F238E27FC236}">
                <a16:creationId xmlns:a16="http://schemas.microsoft.com/office/drawing/2014/main" id="{40892E17-2320-5481-5578-9D0F27F56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1" y="5137328"/>
            <a:ext cx="3617549" cy="1637544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picture containing flooring, floor, indoor, ground&#10;&#10;Description automatically generated">
            <a:extLst>
              <a:ext uri="{FF2B5EF4-FFF2-40B4-BE49-F238E27FC236}">
                <a16:creationId xmlns:a16="http://schemas.microsoft.com/office/drawing/2014/main" id="{DC3C7980-3260-4D94-0685-E82CD6AEA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00" y="2782606"/>
            <a:ext cx="3773155" cy="212136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8" name="Picture 17" descr="A picture containing air conditioner, solar power, home appliance, appliance&#10;&#10;Description automatically generated">
            <a:extLst>
              <a:ext uri="{FF2B5EF4-FFF2-40B4-BE49-F238E27FC236}">
                <a16:creationId xmlns:a16="http://schemas.microsoft.com/office/drawing/2014/main" id="{36F42425-A4A0-7625-27ED-BCF15AFBB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63" y="5075780"/>
            <a:ext cx="2857500" cy="16002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9" name="Picture 18" descr="A picture containing indoor, gas, floor, wall&#10;&#10;Description automatically generated">
            <a:extLst>
              <a:ext uri="{FF2B5EF4-FFF2-40B4-BE49-F238E27FC236}">
                <a16:creationId xmlns:a16="http://schemas.microsoft.com/office/drawing/2014/main" id="{3EA2EAC9-68FE-A806-885D-D24F9C8E9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" y="3029211"/>
            <a:ext cx="4187793" cy="31408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02734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D97F-F039-26EF-DDEB-1D659315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64" y="554182"/>
            <a:ext cx="3209689" cy="750131"/>
          </a:xfrm>
        </p:spPr>
        <p:txBody>
          <a:bodyPr/>
          <a:lstStyle/>
          <a:p>
            <a:r>
              <a:rPr lang="en-US" sz="4800" dirty="0"/>
              <a:t>Arson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2D45E-99F0-EE6C-92D3-8C178AC66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838" y="1440873"/>
            <a:ext cx="5454126" cy="3519054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7200" dirty="0">
                <a:solidFill>
                  <a:schemeClr val="tx1"/>
                </a:solidFill>
                <a:latin typeface="+mj-lt"/>
              </a:rPr>
              <a:t>Good yard lighting can be very effective in reducing any loitering at night times.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7200" dirty="0">
                <a:solidFill>
                  <a:schemeClr val="tx1"/>
                </a:solidFill>
                <a:latin typeface="+mj-lt"/>
              </a:rPr>
              <a:t>It is important to keep combustible materials a safe distance away from the building.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7200" dirty="0">
                <a:solidFill>
                  <a:schemeClr val="tx1"/>
                </a:solidFill>
                <a:latin typeface="+mj-lt"/>
              </a:rPr>
              <a:t>50 Feet from any buildings is the suggested distance for any type of combustible storage.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7200" dirty="0">
                <a:solidFill>
                  <a:schemeClr val="tx1"/>
                </a:solidFill>
                <a:latin typeface="+mj-lt"/>
              </a:rPr>
              <a:t>Examples of combustible materials are: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7000" dirty="0">
                <a:solidFill>
                  <a:schemeClr val="tx1"/>
                </a:solidFill>
                <a:latin typeface="+mj-lt"/>
              </a:rPr>
              <a:t>Garbage bin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7000" dirty="0">
                <a:solidFill>
                  <a:schemeClr val="tx1"/>
                </a:solidFill>
                <a:latin typeface="+mj-lt"/>
              </a:rPr>
              <a:t>Pallet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7000" dirty="0">
                <a:solidFill>
                  <a:schemeClr val="tx1"/>
                </a:solidFill>
                <a:latin typeface="+mj-lt"/>
              </a:rPr>
              <a:t>Tires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7000" dirty="0">
                <a:solidFill>
                  <a:schemeClr val="tx1"/>
                </a:solidFill>
                <a:latin typeface="+mj-lt"/>
              </a:rPr>
              <a:t>Overgrown vegetation</a:t>
            </a:r>
          </a:p>
          <a:p>
            <a:endParaRPr lang="en-CA" dirty="0"/>
          </a:p>
        </p:txBody>
      </p:sp>
      <p:pic>
        <p:nvPicPr>
          <p:cNvPr id="6" name="Picture 5" descr="A red box next to a green trash can&#10;&#10;Description automatically generated with low confidence">
            <a:extLst>
              <a:ext uri="{FF2B5EF4-FFF2-40B4-BE49-F238E27FC236}">
                <a16:creationId xmlns:a16="http://schemas.microsoft.com/office/drawing/2014/main" id="{EC1F6323-9CBA-2A3E-3449-F8FE390E8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23009" r="27614" b="15395"/>
          <a:stretch/>
        </p:blipFill>
        <p:spPr>
          <a:xfrm>
            <a:off x="6082988" y="451418"/>
            <a:ext cx="2727714" cy="216169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7" name="Picture Placeholder 5" descr="A row of garbage cans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4A06C6B0-E0C2-4C88-B764-D3C479270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2509" b="10825"/>
          <a:stretch/>
        </p:blipFill>
        <p:spPr>
          <a:xfrm>
            <a:off x="9175456" y="1996866"/>
            <a:ext cx="2797896" cy="235346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group of green dumpsters in a parking lot&#10;&#10;Description automatically generated with low confidence">
            <a:extLst>
              <a:ext uri="{FF2B5EF4-FFF2-40B4-BE49-F238E27FC236}">
                <a16:creationId xmlns:a16="http://schemas.microsoft.com/office/drawing/2014/main" id="{CA45F29D-9FB5-99B0-53A8-70F5339B7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12797" r="8535" b="6008"/>
          <a:stretch/>
        </p:blipFill>
        <p:spPr>
          <a:xfrm>
            <a:off x="2139373" y="4707834"/>
            <a:ext cx="2778536" cy="196931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2" name="Picture 11" descr="A picture containing outdoor, window, property, grass&#10;&#10;Description automatically generated">
            <a:extLst>
              <a:ext uri="{FF2B5EF4-FFF2-40B4-BE49-F238E27FC236}">
                <a16:creationId xmlns:a16="http://schemas.microsoft.com/office/drawing/2014/main" id="{9F75B0C5-7A7B-48E0-3567-2F4239D78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02" y="4707833"/>
            <a:ext cx="2625756" cy="196931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3" name="Picture 12" descr="A blue dumpster next to a car&#10;&#10;Description automatically generated with low confidence">
            <a:extLst>
              <a:ext uri="{FF2B5EF4-FFF2-40B4-BE49-F238E27FC236}">
                <a16:creationId xmlns:a16="http://schemas.microsoft.com/office/drawing/2014/main" id="{2DF17A22-5036-7316-F1BE-EFFF89296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51" y="4707833"/>
            <a:ext cx="2625755" cy="196931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20162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0CC4-620D-3392-D352-392E9B0E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6" y="285750"/>
            <a:ext cx="7969654" cy="1118177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Fire Prevention/Awareness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C177D-2716-5B55-54D2-DD5E56A3A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6" y="1773472"/>
            <a:ext cx="6852054" cy="3821985"/>
          </a:xfrm>
        </p:spPr>
        <p:txBody>
          <a:bodyPr>
            <a:normAutofit fontScale="92500" lnSpcReduction="10000"/>
          </a:bodyPr>
          <a:lstStyle/>
          <a:p>
            <a:r>
              <a:rPr lang="en-CA" sz="2200" dirty="0">
                <a:solidFill>
                  <a:schemeClr val="tx1"/>
                </a:solidFill>
              </a:rPr>
              <a:t>Being aware of your surroundings, what can burn, what can spread fire to another area?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What can you do to help prevent a fire loss?  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Report dangerous activities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Ensure safe practices are being taken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Have fire extinguishers available and accessible</a:t>
            </a:r>
          </a:p>
          <a:p>
            <a:r>
              <a:rPr lang="en-CA" sz="2200" dirty="0">
                <a:solidFill>
                  <a:schemeClr val="tx1"/>
                </a:solidFill>
              </a:rPr>
              <a:t>Discourage the use of wax candles.  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If they are approved for use, ensure they are never left unattended.</a:t>
            </a:r>
          </a:p>
          <a:p>
            <a:r>
              <a:rPr lang="en-CA" sz="2200" dirty="0">
                <a:solidFill>
                  <a:schemeClr val="tx1"/>
                </a:solidFill>
              </a:rPr>
              <a:t>LED candles are very appealing and safe</a:t>
            </a:r>
            <a:r>
              <a:rPr lang="en-CA" sz="2000" dirty="0">
                <a:solidFill>
                  <a:schemeClr val="tx1"/>
                </a:solidFill>
              </a:rPr>
              <a:t>.</a:t>
            </a:r>
          </a:p>
          <a:p>
            <a:r>
              <a:rPr lang="en-CA" sz="2200" dirty="0">
                <a:solidFill>
                  <a:schemeClr val="tx1"/>
                </a:solidFill>
              </a:rPr>
              <a:t>Consider who would be affected by a fire loss if one occurred? It can affect more than just you; it can affect the lives of many.</a:t>
            </a:r>
          </a:p>
          <a:p>
            <a:endParaRPr lang="en-CA" dirty="0"/>
          </a:p>
        </p:txBody>
      </p:sp>
      <p:pic>
        <p:nvPicPr>
          <p:cNvPr id="4" name="Content Placeholder 7" descr="A candle that is lit up at night&#10;&#10;Description automatically generated">
            <a:extLst>
              <a:ext uri="{FF2B5EF4-FFF2-40B4-BE49-F238E27FC236}">
                <a16:creationId xmlns:a16="http://schemas.microsoft.com/office/drawing/2014/main" id="{ABB948C4-9F47-0E5B-ED1A-15FC76B3B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31" y="2664701"/>
            <a:ext cx="3827487" cy="215296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40FF7-E14E-EADA-9B48-B7F2400E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4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5123-0109-42FD-D6C0-5CA19B28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73" y="-257463"/>
            <a:ext cx="5292463" cy="1838683"/>
          </a:xfrm>
        </p:spPr>
        <p:txBody>
          <a:bodyPr/>
          <a:lstStyle/>
          <a:p>
            <a:r>
              <a:rPr lang="en-US" dirty="0"/>
              <a:t>Fire Extinguisher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4B9AA-B8A2-BF0F-E45B-F31215C21C1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06373" y="2225964"/>
            <a:ext cx="6613236" cy="31178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Types of fire extinguishers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How to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600" dirty="0">
                <a:solidFill>
                  <a:schemeClr val="tx1"/>
                </a:solidFill>
              </a:rPr>
              <a:t>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Indications of a properly charged fire extinguisher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Where to install a fire extinguisher </a:t>
            </a:r>
          </a:p>
          <a:p>
            <a:endParaRPr lang="en-CA" dirty="0"/>
          </a:p>
        </p:txBody>
      </p:sp>
      <p:pic>
        <p:nvPicPr>
          <p:cNvPr id="6" name="Content Placeholder 3" descr="A picture containing indoor, table, red, cup&#10;&#10;Description automatically generated">
            <a:extLst>
              <a:ext uri="{FF2B5EF4-FFF2-40B4-BE49-F238E27FC236}">
                <a16:creationId xmlns:a16="http://schemas.microsoft.com/office/drawing/2014/main" id="{A43BD824-D40E-10F4-1030-BB6AF3D1F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6" y="1191490"/>
            <a:ext cx="3810000" cy="28575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877E4-477E-C4F3-FCF0-1D73B49C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15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C71536-2B2B-4240-3ED0-EB1CD30D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7" t="3025" r="9830" b="13713"/>
          <a:stretch/>
        </p:blipFill>
        <p:spPr>
          <a:xfrm>
            <a:off x="5793167" y="923105"/>
            <a:ext cx="2483141" cy="2012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5324475" cy="1319213"/>
          </a:xfrm>
        </p:spPr>
        <p:txBody>
          <a:bodyPr/>
          <a:lstStyle/>
          <a:p>
            <a:r>
              <a:rPr lang="en-US" dirty="0"/>
              <a:t>Smoke detectors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6" y="1570037"/>
            <a:ext cx="4820054" cy="4701453"/>
          </a:xfrm>
        </p:spPr>
        <p:txBody>
          <a:bodyPr>
            <a:normAutofit fontScale="92500" lnSpcReduction="10000"/>
          </a:bodyPr>
          <a:lstStyle/>
          <a:p>
            <a:r>
              <a:rPr lang="en-CA" sz="2600" dirty="0">
                <a:solidFill>
                  <a:schemeClr val="tx1"/>
                </a:solidFill>
              </a:rPr>
              <a:t>All Smoke Detectors have an expiation date – 10 years from manufacturing</a:t>
            </a:r>
          </a:p>
          <a:p>
            <a:r>
              <a:rPr lang="en-CA" sz="2600" dirty="0">
                <a:solidFill>
                  <a:schemeClr val="tx1"/>
                </a:solidFill>
              </a:rPr>
              <a:t>They should be tested monthly, and batteries replaced annually unless they are provided with a lifetime battery</a:t>
            </a:r>
          </a:p>
          <a:p>
            <a:r>
              <a:rPr lang="en-CA" sz="2600" dirty="0">
                <a:solidFill>
                  <a:schemeClr val="tx1"/>
                </a:solidFill>
              </a:rPr>
              <a:t>Installation of the smoke detector should be on or near the ceiling height</a:t>
            </a:r>
          </a:p>
          <a:p>
            <a:r>
              <a:rPr lang="en-CA" sz="2600" dirty="0">
                <a:solidFill>
                  <a:schemeClr val="tx1"/>
                </a:solidFill>
              </a:rPr>
              <a:t>A monitored smoke detector system will help notifying the appropriate people in the event of a fire. </a:t>
            </a:r>
          </a:p>
          <a:p>
            <a:endParaRPr lang="en-CA" dirty="0"/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45ABFEEF-EE77-AE68-4A36-8114021B4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95" y="285750"/>
            <a:ext cx="3932949" cy="1745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C675CD4B-A92E-DB40-B9BC-7A3F72040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47" y="3326604"/>
            <a:ext cx="3332809" cy="2499607"/>
          </a:xfrm>
          <a:prstGeom prst="rect">
            <a:avLst/>
          </a:prstGeom>
        </p:spPr>
      </p:pic>
      <p:pic>
        <p:nvPicPr>
          <p:cNvPr id="7" name="Content Placeholder 4" descr="A picture containing indoor, small, sitting, table&#10;&#10;Description automatically generated">
            <a:extLst>
              <a:ext uri="{FF2B5EF4-FFF2-40B4-BE49-F238E27FC236}">
                <a16:creationId xmlns:a16="http://schemas.microsoft.com/office/drawing/2014/main" id="{DC9B56E4-EE38-F1CA-458C-B159683E37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7881" r="17799" b="19783"/>
          <a:stretch/>
        </p:blipFill>
        <p:spPr>
          <a:xfrm>
            <a:off x="9567544" y="3136585"/>
            <a:ext cx="2336800" cy="205721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3373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011545" cy="1319213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Loss Prevention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27" y="1604963"/>
            <a:ext cx="5401944" cy="4701453"/>
          </a:xfrm>
        </p:spPr>
        <p:txBody>
          <a:bodyPr>
            <a:normAutofit fontScale="92500" lnSpcReduction="10000"/>
          </a:bodyPr>
          <a:lstStyle/>
          <a:p>
            <a:r>
              <a:rPr lang="en-CA" sz="2600" dirty="0">
                <a:solidFill>
                  <a:schemeClr val="tx1"/>
                </a:solidFill>
              </a:rPr>
              <a:t>Water alarms/Early detection devices</a:t>
            </a:r>
          </a:p>
          <a:p>
            <a:r>
              <a:rPr lang="en-CA" sz="2600" dirty="0">
                <a:solidFill>
                  <a:schemeClr val="tx1"/>
                </a:solidFill>
              </a:rPr>
              <a:t>Can be monitored off site through the central fire panel or just local audio alarm.</a:t>
            </a:r>
          </a:p>
          <a:p>
            <a:r>
              <a:rPr lang="en-CA" sz="2600" dirty="0">
                <a:solidFill>
                  <a:schemeClr val="tx1"/>
                </a:solidFill>
              </a:rPr>
              <a:t>Can helps in reducing the severity of water losses.</a:t>
            </a:r>
          </a:p>
          <a:p>
            <a:r>
              <a:rPr lang="en-CA" sz="2600" b="1" dirty="0">
                <a:solidFill>
                  <a:schemeClr val="tx1"/>
                </a:solidFill>
              </a:rPr>
              <a:t>Water losses can occur from: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Overflowing fixtures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broken or ruptured water lines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frozen water lines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hot water tank failures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Broken drainage system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Water backup.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28FB138-2EDA-8D84-7BC8-848F2CC0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51" y="3109033"/>
            <a:ext cx="2538282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506D4F4-B02F-981A-F217-9A332674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748" y="1171621"/>
            <a:ext cx="2292976" cy="23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6776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011545" cy="1319213"/>
          </a:xfrm>
        </p:spPr>
        <p:txBody>
          <a:bodyPr>
            <a:normAutofit/>
          </a:bodyPr>
          <a:lstStyle/>
          <a:p>
            <a:r>
              <a:rPr lang="en-US" dirty="0"/>
              <a:t>Hot Water Tanks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26" y="1604963"/>
            <a:ext cx="5401944" cy="4701453"/>
          </a:xfrm>
        </p:spPr>
        <p:txBody>
          <a:bodyPr>
            <a:normAutofit/>
          </a:bodyPr>
          <a:lstStyle/>
          <a:p>
            <a:r>
              <a:rPr lang="en-CA" sz="2200" dirty="0">
                <a:solidFill>
                  <a:schemeClr val="tx1"/>
                </a:solidFill>
              </a:rPr>
              <a:t>Water claims are on the rise and the cost of repair is increasing every year. </a:t>
            </a:r>
          </a:p>
          <a:p>
            <a:r>
              <a:rPr lang="en-CA" sz="2200" dirty="0">
                <a:solidFill>
                  <a:schemeClr val="tx1"/>
                </a:solidFill>
              </a:rPr>
              <a:t>Many water claims can be avoided or minimized by installing early detection devices. </a:t>
            </a:r>
          </a:p>
          <a:p>
            <a:r>
              <a:rPr lang="en-CA" sz="2200" dirty="0">
                <a:solidFill>
                  <a:schemeClr val="tx1"/>
                </a:solidFill>
              </a:rPr>
              <a:t>Consider adding early water detection to areas that are subject to water leaks. 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Hot water tanks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Under sinks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Near bathtub or toilet</a:t>
            </a:r>
          </a:p>
          <a:p>
            <a:pPr lvl="1"/>
            <a:r>
              <a:rPr lang="en-CA" sz="2200" dirty="0">
                <a:solidFill>
                  <a:schemeClr val="tx1"/>
                </a:solidFill>
              </a:rPr>
              <a:t>Where water lines extend to unheated areas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E98F2C-2061-90B2-4F58-5D00B74992E0}"/>
              </a:ext>
            </a:extLst>
          </p:cNvPr>
          <p:cNvGrpSpPr/>
          <p:nvPr/>
        </p:nvGrpSpPr>
        <p:grpSpPr>
          <a:xfrm>
            <a:off x="7307363" y="1604963"/>
            <a:ext cx="4362450" cy="3933825"/>
            <a:chOff x="7150345" y="1825625"/>
            <a:chExt cx="4362450" cy="3933825"/>
          </a:xfrm>
        </p:grpSpPr>
        <p:pic>
          <p:nvPicPr>
            <p:cNvPr id="8" name="Image 28">
              <a:extLst>
                <a:ext uri="{FF2B5EF4-FFF2-40B4-BE49-F238E27FC236}">
                  <a16:creationId xmlns:a16="http://schemas.microsoft.com/office/drawing/2014/main" id="{63551625-9067-0482-B130-CE6EF8A3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345" y="1825625"/>
              <a:ext cx="4362450" cy="3933825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6F0CAC-5A89-50AA-66DB-8DC1AB74E28C}"/>
                </a:ext>
              </a:extLst>
            </p:cNvPr>
            <p:cNvSpPr txBox="1"/>
            <p:nvPr/>
          </p:nvSpPr>
          <p:spPr>
            <a:xfrm>
              <a:off x="7234320" y="4386926"/>
              <a:ext cx="1103345" cy="584775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Water catch pan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98A497-26B8-22BC-E180-EC48E8717056}"/>
                </a:ext>
              </a:extLst>
            </p:cNvPr>
            <p:cNvSpPr txBox="1"/>
            <p:nvPr/>
          </p:nvSpPr>
          <p:spPr>
            <a:xfrm>
              <a:off x="10392732" y="5067032"/>
              <a:ext cx="1120063" cy="307777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Water Drain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5D68E6-891C-C58F-89F7-6DB7779AEB0E}"/>
                </a:ext>
              </a:extLst>
            </p:cNvPr>
            <p:cNvSpPr txBox="1"/>
            <p:nvPr/>
          </p:nvSpPr>
          <p:spPr>
            <a:xfrm>
              <a:off x="9998529" y="2659532"/>
              <a:ext cx="1355271" cy="923330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Tank information 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8704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8CAA-DE34-4D04-723E-DED8627F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27" y="190932"/>
            <a:ext cx="6005080" cy="873097"/>
          </a:xfrm>
        </p:spPr>
        <p:txBody>
          <a:bodyPr/>
          <a:lstStyle/>
          <a:p>
            <a:r>
              <a:rPr lang="en-CA" dirty="0"/>
              <a:t>Table of Contents: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0612-A9E6-0F07-1751-B712A8F8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36" y="1339128"/>
            <a:ext cx="8639175" cy="3717925"/>
          </a:xfrm>
        </p:spPr>
        <p:txBody>
          <a:bodyPr>
            <a:normAutofit fontScale="25000" lnSpcReduction="20000"/>
          </a:bodyPr>
          <a:lstStyle/>
          <a:p>
            <a:r>
              <a:rPr lang="en-CA" sz="8000" dirty="0">
                <a:solidFill>
                  <a:schemeClr val="tx1"/>
                </a:solidFill>
              </a:rPr>
              <a:t>What is Risk Management? </a:t>
            </a:r>
          </a:p>
          <a:p>
            <a:r>
              <a:rPr lang="en-CA" sz="8000" dirty="0">
                <a:solidFill>
                  <a:schemeClr val="tx1"/>
                </a:solidFill>
              </a:rPr>
              <a:t>What's in it for me?</a:t>
            </a:r>
          </a:p>
          <a:p>
            <a:r>
              <a:rPr lang="en-CA" sz="8000" dirty="0">
                <a:solidFill>
                  <a:schemeClr val="tx1"/>
                </a:solidFill>
              </a:rPr>
              <a:t>Fire, smoking, emergency exits, fire plan, Smoke detectors</a:t>
            </a:r>
          </a:p>
          <a:p>
            <a:r>
              <a:rPr lang="en-CA" sz="8000" dirty="0">
                <a:solidFill>
                  <a:schemeClr val="tx1"/>
                </a:solidFill>
              </a:rPr>
              <a:t>Water prevention and early detection</a:t>
            </a:r>
          </a:p>
          <a:p>
            <a:r>
              <a:rPr lang="en-CA" sz="8000" dirty="0">
                <a:solidFill>
                  <a:schemeClr val="tx1"/>
                </a:solidFill>
              </a:rPr>
              <a:t>Liability – outside, inside</a:t>
            </a:r>
          </a:p>
          <a:p>
            <a:r>
              <a:rPr lang="en-CA" sz="8000" dirty="0">
                <a:solidFill>
                  <a:schemeClr val="tx1"/>
                </a:solidFill>
              </a:rPr>
              <a:t>Weather related losses, how to be better prepared</a:t>
            </a:r>
          </a:p>
          <a:p>
            <a:r>
              <a:rPr lang="en-CA" sz="8000" dirty="0">
                <a:solidFill>
                  <a:schemeClr val="tx1"/>
                </a:solidFill>
              </a:rPr>
              <a:t>Appliances – maintenance requirements</a:t>
            </a:r>
          </a:p>
          <a:p>
            <a:pPr lvl="1"/>
            <a:r>
              <a:rPr lang="en-CA" sz="7600" dirty="0">
                <a:solidFill>
                  <a:schemeClr val="tx1"/>
                </a:solidFill>
              </a:rPr>
              <a:t>Washer</a:t>
            </a:r>
          </a:p>
          <a:p>
            <a:pPr lvl="1"/>
            <a:r>
              <a:rPr lang="en-CA" sz="8000" dirty="0">
                <a:solidFill>
                  <a:schemeClr val="tx1"/>
                </a:solidFill>
              </a:rPr>
              <a:t>Dryer</a:t>
            </a:r>
          </a:p>
          <a:p>
            <a:pPr lvl="1"/>
            <a:r>
              <a:rPr lang="en-CA" sz="8000" dirty="0">
                <a:solidFill>
                  <a:schemeClr val="tx1"/>
                </a:solidFill>
              </a:rPr>
              <a:t>Dishwasher</a:t>
            </a:r>
          </a:p>
          <a:p>
            <a:pPr lvl="1"/>
            <a:r>
              <a:rPr lang="en-CA" sz="8000" dirty="0">
                <a:solidFill>
                  <a:schemeClr val="tx1"/>
                </a:solidFill>
              </a:rPr>
              <a:t>Fridge</a:t>
            </a:r>
          </a:p>
          <a:p>
            <a:pPr lvl="1"/>
            <a:r>
              <a:rPr lang="en-CA" sz="8000" dirty="0">
                <a:solidFill>
                  <a:schemeClr val="tx1"/>
                </a:solidFill>
              </a:rPr>
              <a:t>Air conditioner 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E4E87-1989-8647-7776-7CA42045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54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599706" cy="1319213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Practices for Water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20" y="2027447"/>
            <a:ext cx="5401944" cy="4701453"/>
          </a:xfrm>
        </p:spPr>
        <p:txBody>
          <a:bodyPr>
            <a:normAutofit/>
          </a:bodyPr>
          <a:lstStyle/>
          <a:p>
            <a:r>
              <a:rPr lang="en-CA" sz="2200" dirty="0">
                <a:solidFill>
                  <a:schemeClr val="tx1"/>
                </a:solidFill>
              </a:rPr>
              <a:t>Install signs where the water valves are located with directions on how to turn off after each use if possible.</a:t>
            </a:r>
          </a:p>
          <a:p>
            <a:r>
              <a:rPr lang="en-CA" sz="2200" dirty="0">
                <a:solidFill>
                  <a:schemeClr val="tx1"/>
                </a:solidFill>
              </a:rPr>
              <a:t>Visually inspect water lines on a regular basis to ensure no defects in the hose has occurred. </a:t>
            </a:r>
          </a:p>
          <a:p>
            <a:r>
              <a:rPr lang="en-CA" sz="2200" dirty="0">
                <a:solidFill>
                  <a:schemeClr val="tx1"/>
                </a:solidFill>
              </a:rPr>
              <a:t>Make sure the drain is in place.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783073-A3BA-FC4E-BFF7-38C2FD0AF25D}"/>
              </a:ext>
            </a:extLst>
          </p:cNvPr>
          <p:cNvGrpSpPr/>
          <p:nvPr/>
        </p:nvGrpSpPr>
        <p:grpSpPr>
          <a:xfrm>
            <a:off x="7172592" y="1917988"/>
            <a:ext cx="4248150" cy="3705225"/>
            <a:chOff x="6618410" y="1825625"/>
            <a:chExt cx="4248150" cy="3705225"/>
          </a:xfrm>
        </p:grpSpPr>
        <p:pic>
          <p:nvPicPr>
            <p:cNvPr id="6" name="Image 26">
              <a:extLst>
                <a:ext uri="{FF2B5EF4-FFF2-40B4-BE49-F238E27FC236}">
                  <a16:creationId xmlns:a16="http://schemas.microsoft.com/office/drawing/2014/main" id="{F19207F1-06F0-30F1-0268-6E213FD0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410" y="1825625"/>
              <a:ext cx="4248150" cy="3705225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AC4C1F-FB69-808E-A534-61073038FD89}"/>
                </a:ext>
              </a:extLst>
            </p:cNvPr>
            <p:cNvSpPr txBox="1"/>
            <p:nvPr/>
          </p:nvSpPr>
          <p:spPr>
            <a:xfrm>
              <a:off x="6626998" y="2567064"/>
              <a:ext cx="1652536" cy="461665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Water Lines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0ED952-0476-C46A-FABE-174130B70CB3}"/>
                </a:ext>
              </a:extLst>
            </p:cNvPr>
            <p:cNvSpPr txBox="1"/>
            <p:nvPr/>
          </p:nvSpPr>
          <p:spPr>
            <a:xfrm>
              <a:off x="7063274" y="1931437"/>
              <a:ext cx="1280006" cy="461665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Valves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ED8F62-157F-91D3-1547-9463B61EB0C9}"/>
                </a:ext>
              </a:extLst>
            </p:cNvPr>
            <p:cNvSpPr txBox="1"/>
            <p:nvPr/>
          </p:nvSpPr>
          <p:spPr>
            <a:xfrm>
              <a:off x="9858853" y="2149763"/>
              <a:ext cx="933062" cy="707886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Water Drain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0834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011545" cy="1319213"/>
          </a:xfrm>
        </p:spPr>
        <p:txBody>
          <a:bodyPr>
            <a:normAutofit/>
          </a:bodyPr>
          <a:lstStyle/>
          <a:p>
            <a:r>
              <a:rPr lang="en-US" dirty="0"/>
              <a:t>Water and drains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42" y="1767900"/>
            <a:ext cx="4845256" cy="1159098"/>
          </a:xfrm>
        </p:spPr>
        <p:txBody>
          <a:bodyPr>
            <a:normAutofit/>
          </a:bodyPr>
          <a:lstStyle/>
          <a:p>
            <a:r>
              <a:rPr lang="en-CA" sz="2200" dirty="0">
                <a:solidFill>
                  <a:schemeClr val="tx1"/>
                </a:solidFill>
              </a:rPr>
              <a:t>Drainage concerns</a:t>
            </a:r>
          </a:p>
          <a:p>
            <a:r>
              <a:rPr lang="en-CA" sz="2200" dirty="0">
                <a:solidFill>
                  <a:schemeClr val="tx1"/>
                </a:solidFill>
              </a:rPr>
              <a:t>Locations of valves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7" name="Image 31">
            <a:extLst>
              <a:ext uri="{FF2B5EF4-FFF2-40B4-BE49-F238E27FC236}">
                <a16:creationId xmlns:a16="http://schemas.microsoft.com/office/drawing/2014/main" id="{8685B6F3-94F5-F14A-B775-1AD47142E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19" y="456406"/>
            <a:ext cx="233362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30">
            <a:extLst>
              <a:ext uri="{FF2B5EF4-FFF2-40B4-BE49-F238E27FC236}">
                <a16:creationId xmlns:a16="http://schemas.microsoft.com/office/drawing/2014/main" id="{F1154D07-ACB4-4F73-2EB6-6A69591A9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768" y="1900910"/>
            <a:ext cx="2298273" cy="103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14979B-B9DF-9587-77A2-654187BE3ED2}"/>
              </a:ext>
            </a:extLst>
          </p:cNvPr>
          <p:cNvGrpSpPr/>
          <p:nvPr/>
        </p:nvGrpSpPr>
        <p:grpSpPr>
          <a:xfrm>
            <a:off x="5480207" y="382681"/>
            <a:ext cx="2958231" cy="2638425"/>
            <a:chOff x="5066097" y="342527"/>
            <a:chExt cx="2958231" cy="2638425"/>
          </a:xfrm>
        </p:grpSpPr>
        <p:pic>
          <p:nvPicPr>
            <p:cNvPr id="12" name="Image 25">
              <a:extLst>
                <a:ext uri="{FF2B5EF4-FFF2-40B4-BE49-F238E27FC236}">
                  <a16:creationId xmlns:a16="http://schemas.microsoft.com/office/drawing/2014/main" id="{81D1A519-6E34-9095-D74A-2F767289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097" y="342527"/>
              <a:ext cx="2390775" cy="2638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446CC1-994E-EEEF-E9F7-8568F64E3E46}"/>
                </a:ext>
              </a:extLst>
            </p:cNvPr>
            <p:cNvSpPr txBox="1"/>
            <p:nvPr/>
          </p:nvSpPr>
          <p:spPr>
            <a:xfrm>
              <a:off x="6091090" y="1825625"/>
              <a:ext cx="19332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Close the valve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BB9D25-C6EB-DF5B-7812-F182A42250D9}"/>
              </a:ext>
            </a:extLst>
          </p:cNvPr>
          <p:cNvGrpSpPr/>
          <p:nvPr/>
        </p:nvGrpSpPr>
        <p:grpSpPr>
          <a:xfrm>
            <a:off x="7754544" y="3444408"/>
            <a:ext cx="4358003" cy="2482175"/>
            <a:chOff x="7593410" y="3415538"/>
            <a:chExt cx="4358003" cy="2482175"/>
          </a:xfrm>
        </p:grpSpPr>
        <p:pic>
          <p:nvPicPr>
            <p:cNvPr id="16" name="Image 32">
              <a:extLst>
                <a:ext uri="{FF2B5EF4-FFF2-40B4-BE49-F238E27FC236}">
                  <a16:creationId xmlns:a16="http://schemas.microsoft.com/office/drawing/2014/main" id="{2C4AE48A-41A0-C5A8-DBF2-08F80866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410" y="3415538"/>
              <a:ext cx="2333625" cy="233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D1E85E-5998-AA33-B17D-A1697F372C8E}"/>
                </a:ext>
              </a:extLst>
            </p:cNvPr>
            <p:cNvSpPr txBox="1"/>
            <p:nvPr/>
          </p:nvSpPr>
          <p:spPr>
            <a:xfrm>
              <a:off x="9317848" y="4469110"/>
              <a:ext cx="26335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/>
                <a:t>Water Trap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173222-A4A0-2ABB-B77A-47CE2E59A56E}"/>
                </a:ext>
              </a:extLst>
            </p:cNvPr>
            <p:cNvSpPr txBox="1"/>
            <p:nvPr/>
          </p:nvSpPr>
          <p:spPr>
            <a:xfrm>
              <a:off x="8908778" y="5436048"/>
              <a:ext cx="23907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/>
                <a:t>Drain Cap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31E6A4-9D5A-2EBD-C239-2A467DFD946F}"/>
              </a:ext>
            </a:extLst>
          </p:cNvPr>
          <p:cNvGrpSpPr/>
          <p:nvPr/>
        </p:nvGrpSpPr>
        <p:grpSpPr>
          <a:xfrm>
            <a:off x="808264" y="3368675"/>
            <a:ext cx="6342805" cy="3124200"/>
            <a:chOff x="808264" y="3368675"/>
            <a:chExt cx="6342805" cy="3124200"/>
          </a:xfrm>
        </p:grpSpPr>
        <p:pic>
          <p:nvPicPr>
            <p:cNvPr id="20" name="Image 27">
              <a:extLst>
                <a:ext uri="{FF2B5EF4-FFF2-40B4-BE49-F238E27FC236}">
                  <a16:creationId xmlns:a16="http://schemas.microsoft.com/office/drawing/2014/main" id="{C3F256CE-BE6A-9A8F-4035-1F6C049A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64" y="3368675"/>
              <a:ext cx="5829300" cy="3124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AA6B80-4ACF-CABD-C1C9-AF2DB1098D00}"/>
                </a:ext>
              </a:extLst>
            </p:cNvPr>
            <p:cNvSpPr txBox="1"/>
            <p:nvPr/>
          </p:nvSpPr>
          <p:spPr>
            <a:xfrm>
              <a:off x="1593993" y="5251382"/>
              <a:ext cx="127050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Dishwasher drain line</a:t>
              </a:r>
              <a:endParaRPr lang="en-US" sz="1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10E11A-39BB-CE49-ED42-4CF6E579FFF7}"/>
                </a:ext>
              </a:extLst>
            </p:cNvPr>
            <p:cNvSpPr txBox="1"/>
            <p:nvPr/>
          </p:nvSpPr>
          <p:spPr>
            <a:xfrm>
              <a:off x="1593992" y="4284444"/>
              <a:ext cx="12705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/>
                <a:t>Dishwasher</a:t>
              </a:r>
              <a:r>
                <a:rPr lang="en-US" sz="1800" dirty="0"/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7F7324-097D-4D62-1342-128D5CE0A49D}"/>
                </a:ext>
              </a:extLst>
            </p:cNvPr>
            <p:cNvSpPr txBox="1"/>
            <p:nvPr/>
          </p:nvSpPr>
          <p:spPr>
            <a:xfrm>
              <a:off x="4839894" y="4438332"/>
              <a:ext cx="128062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/>
                <a:t>Water shut off valves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E8F8C2-1471-6543-674E-B1B3529B4EAC}"/>
                </a:ext>
              </a:extLst>
            </p:cNvPr>
            <p:cNvSpPr txBox="1"/>
            <p:nvPr/>
          </p:nvSpPr>
          <p:spPr>
            <a:xfrm>
              <a:off x="2059554" y="3490515"/>
              <a:ext cx="16633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dirty="0"/>
                <a:t>Main drain line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EF1A21-2E94-531F-CE9A-0816ECB22817}"/>
                </a:ext>
              </a:extLst>
            </p:cNvPr>
            <p:cNvSpPr txBox="1"/>
            <p:nvPr/>
          </p:nvSpPr>
          <p:spPr>
            <a:xfrm>
              <a:off x="5371898" y="5403549"/>
              <a:ext cx="17791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Cold Water line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29CB2C-EA65-563D-4988-BE355E897CD1}"/>
                </a:ext>
              </a:extLst>
            </p:cNvPr>
            <p:cNvSpPr txBox="1"/>
            <p:nvPr/>
          </p:nvSpPr>
          <p:spPr>
            <a:xfrm>
              <a:off x="5394349" y="5997520"/>
              <a:ext cx="16633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Hot water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17060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011545" cy="1319213"/>
          </a:xfrm>
        </p:spPr>
        <p:txBody>
          <a:bodyPr>
            <a:normAutofit fontScale="90000"/>
          </a:bodyPr>
          <a:lstStyle/>
          <a:p>
            <a:r>
              <a:rPr lang="en-CA" dirty="0"/>
              <a:t>Appliances and the hazards they 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D1172-DF6D-C6D4-E6A9-00E84C5D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41" y="1767900"/>
            <a:ext cx="6603831" cy="4882282"/>
          </a:xfrm>
        </p:spPr>
        <p:txBody>
          <a:bodyPr>
            <a:normAutofit fontScale="92500" lnSpcReduction="10000"/>
          </a:bodyPr>
          <a:lstStyle/>
          <a:p>
            <a:r>
              <a:rPr lang="en-CA" sz="2200" b="1" dirty="0">
                <a:solidFill>
                  <a:schemeClr val="tx1"/>
                </a:solidFill>
              </a:rPr>
              <a:t>Clothes Dryer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Dirty/clogged vents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Blocked screen</a:t>
            </a:r>
          </a:p>
          <a:p>
            <a:r>
              <a:rPr lang="en-CA" sz="2200" b="1" dirty="0">
                <a:solidFill>
                  <a:schemeClr val="tx1"/>
                </a:solidFill>
              </a:rPr>
              <a:t>Clothes Washing machine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Water lines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Drain installed properly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Water valves accessibility </a:t>
            </a:r>
          </a:p>
          <a:p>
            <a:r>
              <a:rPr lang="en-CA" sz="2200" b="1" dirty="0">
                <a:solidFill>
                  <a:schemeClr val="tx1"/>
                </a:solidFill>
              </a:rPr>
              <a:t>Window Air conditioner 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Poor installation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Use of extension cords?</a:t>
            </a:r>
          </a:p>
          <a:p>
            <a:r>
              <a:rPr lang="en-CA" sz="2200" b="1" dirty="0">
                <a:solidFill>
                  <a:schemeClr val="tx1"/>
                </a:solidFill>
              </a:rPr>
              <a:t>Fridges when supplied with water lines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Water lines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Use of extension cords?</a:t>
            </a:r>
          </a:p>
          <a:p>
            <a:r>
              <a:rPr lang="en-CA" sz="2200" b="1" dirty="0">
                <a:solidFill>
                  <a:schemeClr val="tx1"/>
                </a:solidFill>
              </a:rPr>
              <a:t>Dish Washer 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Water lines</a:t>
            </a:r>
          </a:p>
          <a:p>
            <a:pPr lvl="1"/>
            <a:r>
              <a:rPr lang="en-CA" sz="1800" dirty="0">
                <a:solidFill>
                  <a:schemeClr val="tx1"/>
                </a:solidFill>
              </a:rPr>
              <a:t>Drains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4" name="Content Placeholder 5" descr="A picture containing animal, sitting, cat&#10;&#10;Description automatically generated">
            <a:extLst>
              <a:ext uri="{FF2B5EF4-FFF2-40B4-BE49-F238E27FC236}">
                <a16:creationId xmlns:a16="http://schemas.microsoft.com/office/drawing/2014/main" id="{66AFDA45-1CE3-EA95-E70F-A88F71D5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06" y="2005680"/>
            <a:ext cx="5821812" cy="264164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37292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D602-0E2C-7AC3-ACE4-B9252F27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285750"/>
            <a:ext cx="6011545" cy="1319213"/>
          </a:xfrm>
        </p:spPr>
        <p:txBody>
          <a:bodyPr>
            <a:normAutofit fontScale="90000"/>
          </a:bodyPr>
          <a:lstStyle/>
          <a:p>
            <a:r>
              <a:rPr lang="en-CA" dirty="0"/>
              <a:t>Causes of Fire Loss - Clothes Dryer Venting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0DEF0-6429-4EF8-D3DD-8E02246B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  <p:pic>
        <p:nvPicPr>
          <p:cNvPr id="8" name="Content Placeholder 4" descr="A picture containing indoor, sitting, small, dirty&#10;&#10;Description automatically generated">
            <a:extLst>
              <a:ext uri="{FF2B5EF4-FFF2-40B4-BE49-F238E27FC236}">
                <a16:creationId xmlns:a16="http://schemas.microsoft.com/office/drawing/2014/main" id="{D7936DEC-21E6-B23C-B9F2-FFD2AB6B9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91" y="1726724"/>
            <a:ext cx="3189382" cy="2194600"/>
          </a:xfrm>
          <a:ln w="31750">
            <a:solidFill>
              <a:schemeClr val="tx1"/>
            </a:solidFill>
          </a:ln>
        </p:spPr>
      </p:pic>
      <p:pic>
        <p:nvPicPr>
          <p:cNvPr id="9" name="Picture 8" descr="A picture containing indoor, cup, photo, sitting&#10;&#10;Description automatically generated">
            <a:extLst>
              <a:ext uri="{FF2B5EF4-FFF2-40B4-BE49-F238E27FC236}">
                <a16:creationId xmlns:a16="http://schemas.microsoft.com/office/drawing/2014/main" id="{038113FD-4F39-7D05-2712-9CE230228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12" y="4072581"/>
            <a:ext cx="4287927" cy="262917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 descr="A picture containing person, indoor, open, oven&#10;&#10;Description automatically generated">
            <a:extLst>
              <a:ext uri="{FF2B5EF4-FFF2-40B4-BE49-F238E27FC236}">
                <a16:creationId xmlns:a16="http://schemas.microsoft.com/office/drawing/2014/main" id="{06B943B4-D2AB-AAFA-3458-8117B452F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97" y="1735750"/>
            <a:ext cx="2918647" cy="218898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picture containing building, cat, sitting, cage&#10;&#10;Description automatically generated">
            <a:extLst>
              <a:ext uri="{FF2B5EF4-FFF2-40B4-BE49-F238E27FC236}">
                <a16:creationId xmlns:a16="http://schemas.microsoft.com/office/drawing/2014/main" id="{2ED61F65-7DAC-D309-574E-B6B1BA4D6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" y="1735751"/>
            <a:ext cx="3913630" cy="2201417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5102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3BDCF-E018-76E4-96A6-7CF57D5789E5}"/>
              </a:ext>
            </a:extLst>
          </p:cNvPr>
          <p:cNvSpPr txBox="1"/>
          <p:nvPr/>
        </p:nvSpPr>
        <p:spPr>
          <a:xfrm>
            <a:off x="3519054" y="1930401"/>
            <a:ext cx="8044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j-lt"/>
              </a:rPr>
              <a:t>Thank you! </a:t>
            </a:r>
            <a:endParaRPr lang="en-CA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92863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8CAA-DE34-4D04-723E-DED8627F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27" y="190932"/>
            <a:ext cx="7651000" cy="120560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Risk Management?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0612-A9E6-0F07-1751-B712A8F8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27" y="1570037"/>
            <a:ext cx="8639175" cy="37179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process of identifying, assessing, and controlling both financial and physical risk.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So, what does that mean??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Finding dangerous areas on your property that can either hurt someone, cost money to fix, or be lost forever.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32F52-0A6E-0CD0-38D7-F65FB475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39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8CAA-DE34-4D04-723E-DED8627F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27" y="190932"/>
            <a:ext cx="7651000" cy="1205606"/>
          </a:xfrm>
        </p:spPr>
        <p:txBody>
          <a:bodyPr>
            <a:normAutofit/>
          </a:bodyPr>
          <a:lstStyle/>
          <a:p>
            <a:r>
              <a:rPr lang="en-US" dirty="0"/>
              <a:t>What’s in it for me?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0612-A9E6-0F07-1751-B712A8F8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27" y="1570037"/>
            <a:ext cx="8639175" cy="3717925"/>
          </a:xfrm>
        </p:spPr>
        <p:txBody>
          <a:bodyPr>
            <a:normAutofit fontScale="92500" lnSpcReduction="20000"/>
          </a:bodyPr>
          <a:lstStyle/>
          <a:p>
            <a:r>
              <a:rPr lang="en-CA" sz="2400" dirty="0">
                <a:solidFill>
                  <a:schemeClr val="tx1"/>
                </a:solidFill>
              </a:rPr>
              <a:t>It is making your organization a safer place to live, for both the homes and communities</a:t>
            </a:r>
          </a:p>
          <a:p>
            <a:r>
              <a:rPr lang="en-CA" sz="2400" dirty="0">
                <a:solidFill>
                  <a:schemeClr val="tx1"/>
                </a:solidFill>
              </a:rPr>
              <a:t>There will be fewer accidents and injuries will happen.</a:t>
            </a:r>
          </a:p>
          <a:p>
            <a:r>
              <a:rPr lang="en-CA" sz="2400" dirty="0">
                <a:solidFill>
                  <a:schemeClr val="tx1"/>
                </a:solidFill>
              </a:rPr>
              <a:t>You can potentially to avoid catastrophic losses. </a:t>
            </a:r>
          </a:p>
          <a:p>
            <a:r>
              <a:rPr lang="en-CA" sz="2400" dirty="0">
                <a:solidFill>
                  <a:schemeClr val="tx1"/>
                </a:solidFill>
              </a:rPr>
              <a:t>You can reduce amounts of insurance claims, that in turn can help save on their insurance premium. </a:t>
            </a:r>
          </a:p>
          <a:p>
            <a:r>
              <a:rPr lang="en-CA" sz="2400" dirty="0">
                <a:solidFill>
                  <a:schemeClr val="tx1"/>
                </a:solidFill>
              </a:rPr>
              <a:t>It can enable growth within the coop</a:t>
            </a:r>
          </a:p>
          <a:p>
            <a:r>
              <a:rPr lang="en-CA" sz="2400" dirty="0">
                <a:solidFill>
                  <a:schemeClr val="tx1"/>
                </a:solidFill>
              </a:rPr>
              <a:t>It will help budget planning on required maintenance and upkeep. </a:t>
            </a:r>
          </a:p>
          <a:p>
            <a:r>
              <a:rPr lang="en-CA" sz="2400" dirty="0">
                <a:solidFill>
                  <a:schemeClr val="tx1"/>
                </a:solidFill>
              </a:rPr>
              <a:t>It will help the board with prioritizing their property and financial risk needs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4B9CB-BD27-34ED-D18F-3989BBBA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605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085B8B22-7F9C-4540-DECC-7F7D1A234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287" y="532881"/>
            <a:ext cx="5694713" cy="1429269"/>
          </a:xfrm>
        </p:spPr>
        <p:txBody>
          <a:bodyPr/>
          <a:lstStyle/>
          <a:p>
            <a:pPr algn="ctr"/>
            <a:r>
              <a:rPr lang="en-CA" sz="4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What is the cause of your losses?</a:t>
            </a:r>
            <a:br>
              <a:rPr lang="en-CA" sz="4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</a:b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680C3-51E3-D907-0B6F-B1AC8B0BF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773" y="1619537"/>
            <a:ext cx="5288453" cy="3857625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86129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8CAA-DE34-4D04-723E-DED8627F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72" y="189345"/>
            <a:ext cx="7651000" cy="1205606"/>
          </a:xfrm>
        </p:spPr>
        <p:txBody>
          <a:bodyPr>
            <a:normAutofit/>
          </a:bodyPr>
          <a:lstStyle/>
          <a:p>
            <a:r>
              <a:rPr lang="en-US" dirty="0"/>
              <a:t>Fire Safety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0612-A9E6-0F07-1751-B712A8F8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27" y="1570037"/>
            <a:ext cx="10638964" cy="4110327"/>
          </a:xfrm>
        </p:spPr>
        <p:txBody>
          <a:bodyPr>
            <a:normAutofit lnSpcReduction="1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Fire is FAST! There is little time!</a:t>
            </a:r>
          </a:p>
          <a:p>
            <a:pPr marL="0" indent="0">
              <a:buNone/>
            </a:pPr>
            <a:endParaRPr lang="en-CA" b="1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In less than 30 seconds a small flame can get completely out of control and turn into a major fire. It only takes minutes for thick black smoke to fill a house. In minutes, a house can be engulfed in flames. Most fires occur in the home when people are asleep. If you wake up to a fire, you won't have time to grab valuables because fire spreads too quickly and the smoke is too thick. There is minimal time to escape, you need to be ready.</a:t>
            </a:r>
          </a:p>
          <a:p>
            <a:endParaRPr lang="en-CA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AA998-C8C1-9B3F-164B-8EE014E1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400" y="6049619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383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FAAA-13DE-4A91-C3CF-0E6A4FA7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– where can it start? 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5F4E6-7938-6358-A663-EF485C76915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293" y="1063403"/>
            <a:ext cx="7450852" cy="20327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Smoking related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Kitchen Cooking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Electrical faults, including the use of extension 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Temporary heaters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Arson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026" name="Picture 2" descr="Out of the frying pan and into the fire">
            <a:extLst>
              <a:ext uri="{FF2B5EF4-FFF2-40B4-BE49-F238E27FC236}">
                <a16:creationId xmlns:a16="http://schemas.microsoft.com/office/drawing/2014/main" id="{7A6D708B-3305-B0B5-7D55-764196BA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51" y="3480472"/>
            <a:ext cx="6100240" cy="3050120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D2ABF-C94E-7502-7A6F-B43FB7A81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091" y="145998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84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FAAA-13DE-4A91-C3CF-0E6A4FA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89" y="1228791"/>
            <a:ext cx="3497597" cy="1838683"/>
          </a:xfrm>
        </p:spPr>
        <p:txBody>
          <a:bodyPr/>
          <a:lstStyle/>
          <a:p>
            <a:r>
              <a:rPr lang="en-US" dirty="0"/>
              <a:t>Smoking Related Materials 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5F4E6-7938-6358-A663-EF485C76915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07315" y="3442828"/>
            <a:ext cx="3659271" cy="246294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Smoking related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Kitchen Cooking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Electrical faults, including the use of extension 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Temporary heaters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Arson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D2ABF-C94E-7502-7A6F-B43FB7A8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091" y="145998"/>
            <a:ext cx="3425527" cy="725253"/>
          </a:xfrm>
          <a:prstGeom prst="rect">
            <a:avLst/>
          </a:prstGeom>
        </p:spPr>
      </p:pic>
      <p:pic>
        <p:nvPicPr>
          <p:cNvPr id="3" name="Picture 2" descr="A bowl of cigarettes and leaves&#10;&#10;Description automatically generated with low confidence">
            <a:extLst>
              <a:ext uri="{FF2B5EF4-FFF2-40B4-BE49-F238E27FC236}">
                <a16:creationId xmlns:a16="http://schemas.microsoft.com/office/drawing/2014/main" id="{45684510-1E39-BC83-EEC8-66F8AAD0B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r="29839"/>
          <a:stretch/>
        </p:blipFill>
        <p:spPr>
          <a:xfrm>
            <a:off x="8837336" y="994995"/>
            <a:ext cx="2375609" cy="230627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4" name="Picture 3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186F54F1-5457-3F95-11E2-81F366CB5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15" y="994995"/>
            <a:ext cx="2532004" cy="2532004"/>
          </a:xfrm>
          <a:prstGeom prst="rect">
            <a:avLst/>
          </a:prstGeom>
        </p:spPr>
      </p:pic>
      <p:pic>
        <p:nvPicPr>
          <p:cNvPr id="6" name="Picture 5" descr="A picture containing outdoor, wheel, tire, yellow&#10;&#10;Description automatically generated">
            <a:extLst>
              <a:ext uri="{FF2B5EF4-FFF2-40B4-BE49-F238E27FC236}">
                <a16:creationId xmlns:a16="http://schemas.microsoft.com/office/drawing/2014/main" id="{F122088F-47A2-A00F-D6C2-DF954E66A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-66" r="9564" b="2164"/>
          <a:stretch/>
        </p:blipFill>
        <p:spPr>
          <a:xfrm>
            <a:off x="8638514" y="3701583"/>
            <a:ext cx="3182680" cy="255626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7" name="Content Placeholder 4" descr="A plant in a garden&#10;&#10;Description automatically generated">
            <a:extLst>
              <a:ext uri="{FF2B5EF4-FFF2-40B4-BE49-F238E27FC236}">
                <a16:creationId xmlns:a16="http://schemas.microsoft.com/office/drawing/2014/main" id="{0D41675D-3A72-7413-617E-38C805177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r="1" b="7351"/>
          <a:stretch/>
        </p:blipFill>
        <p:spPr>
          <a:xfrm>
            <a:off x="5359215" y="3654700"/>
            <a:ext cx="2759978" cy="27713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08831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FAAA-13DE-4A91-C3CF-0E6A4FA7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77" y="30804"/>
            <a:ext cx="3497597" cy="1838683"/>
          </a:xfrm>
        </p:spPr>
        <p:txBody>
          <a:bodyPr/>
          <a:lstStyle/>
          <a:p>
            <a:r>
              <a:rPr lang="en-US" dirty="0"/>
              <a:t>Kitchen Fires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5F4E6-7938-6358-A663-EF485C76915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67277" y="1869487"/>
            <a:ext cx="7450852" cy="20327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They can happen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No deep fat frying on a stove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Keep the area clean, no grease build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Have a serviced fire extinguisher readily available.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</a:rPr>
              <a:t>Consider having a fire blanket near the cooking area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3" name="Picture 2" descr="A picture containing flame, heat, building, fire&#10;&#10;Description automatically generated">
            <a:extLst>
              <a:ext uri="{FF2B5EF4-FFF2-40B4-BE49-F238E27FC236}">
                <a16:creationId xmlns:a16="http://schemas.microsoft.com/office/drawing/2014/main" id="{EA06271F-9656-DFA0-E60D-8FE972DC3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7" y="5042172"/>
            <a:ext cx="3295650" cy="138112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56786C03-622E-D0F0-25FC-D848CAEA0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2551"/>
          <a:stretch>
            <a:fillRect/>
          </a:stretch>
        </p:blipFill>
        <p:spPr bwMode="auto">
          <a:xfrm>
            <a:off x="4386713" y="4010146"/>
            <a:ext cx="3056134" cy="241315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PDR_0001">
            <a:extLst>
              <a:ext uri="{FF2B5EF4-FFF2-40B4-BE49-F238E27FC236}">
                <a16:creationId xmlns:a16="http://schemas.microsoft.com/office/drawing/2014/main" id="{1BB8EB3D-CB25-2DA8-829D-78E1D9D2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0932" y="3229869"/>
            <a:ext cx="2438123" cy="325083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5E2A1-8EA0-FCCD-D228-E5B331CFA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382" y="182333"/>
            <a:ext cx="3425527" cy="7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o-operators Theme">
  <a:themeElements>
    <a:clrScheme name="Co-operators brand colours">
      <a:dk1>
        <a:srgbClr val="002F6C"/>
      </a:dk1>
      <a:lt1>
        <a:srgbClr val="FFFFFF"/>
      </a:lt1>
      <a:dk2>
        <a:srgbClr val="00A3E0"/>
      </a:dk2>
      <a:lt2>
        <a:srgbClr val="E7E6E6"/>
      </a:lt2>
      <a:accent1>
        <a:srgbClr val="006EB3"/>
      </a:accent1>
      <a:accent2>
        <a:srgbClr val="2CCCD3"/>
      </a:accent2>
      <a:accent3>
        <a:srgbClr val="5F249F"/>
      </a:accent3>
      <a:accent4>
        <a:srgbClr val="F4633A"/>
      </a:accent4>
      <a:accent5>
        <a:srgbClr val="BBBCBC"/>
      </a:accent5>
      <a:accent6>
        <a:srgbClr val="000000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op_Corporate_PPT_Rebrand_Master.pptx" id="{CF2E4E0F-6F7E-4490-B322-C1B5B1126596}" vid="{98A84EBA-1B36-49C1-A8A7-3A0A2DA9FB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01C268AD89043A52465D99EF2162D" ma:contentTypeVersion="5" ma:contentTypeDescription="Create a new document." ma:contentTypeScope="" ma:versionID="d6c966ef55bd9298fe1d4679192cadf9">
  <xsd:schema xmlns:xsd="http://www.w3.org/2001/XMLSchema" xmlns:xs="http://www.w3.org/2001/XMLSchema" xmlns:p="http://schemas.microsoft.com/office/2006/metadata/properties" xmlns:ns1="http://schemas.microsoft.com/sharepoint/v3" xmlns:ns3="dd2506dd-7676-482e-8091-867db3c9d692" xmlns:ns4="ac45c03d-6cc4-4d0d-ba36-72392eeb1d4e" targetNamespace="http://schemas.microsoft.com/office/2006/metadata/properties" ma:root="true" ma:fieldsID="4668946426e454b2f6c18fc29c9d64f2" ns1:_="" ns3:_="" ns4:_="">
    <xsd:import namespace="http://schemas.microsoft.com/sharepoint/v3"/>
    <xsd:import namespace="dd2506dd-7676-482e-8091-867db3c9d692"/>
    <xsd:import namespace="ac45c03d-6cc4-4d0d-ba36-72392eeb1d4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3:TaxKeywordTaxHTField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506dd-7676-482e-8091-867db3c9d69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221b3e31-2b4a-40ea-8385-c8e92abb841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5c03d-6cc4-4d0d-ba36-72392eeb1d4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c6e4d5f-cde6-4a2b-9d4c-aa7b500f4254}" ma:internalName="TaxCatchAll" ma:showField="CatchAllData" ma:web="dd2506dd-7676-482e-8091-867db3c9d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dd2506dd-7676-482e-8091-867db3c9d692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TaxCatchAll xmlns="ac45c03d-6cc4-4d0d-ba36-72392eeb1d4e"/>
  </documentManagement>
</p:properties>
</file>

<file path=customXml/itemProps1.xml><?xml version="1.0" encoding="utf-8"?>
<ds:datastoreItem xmlns:ds="http://schemas.openxmlformats.org/officeDocument/2006/customXml" ds:itemID="{6C13D6CC-4ED1-4D32-9AAE-9A828E78D6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868B5E-F658-4580-AC35-73203C046F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2506dd-7676-482e-8091-867db3c9d692"/>
    <ds:schemaRef ds:uri="ac45c03d-6cc4-4d0d-ba36-72392eeb1d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107FB8-6029-465C-9497-5A462E4FD578}">
  <ds:schemaRefs>
    <ds:schemaRef ds:uri="http://schemas.microsoft.com/office/2006/metadata/properties"/>
    <ds:schemaRef ds:uri="http://schemas.microsoft.com/office/infopath/2007/PartnerControls"/>
    <ds:schemaRef ds:uri="dd2506dd-7676-482e-8091-867db3c9d692"/>
    <ds:schemaRef ds:uri="http://schemas.microsoft.com/sharepoint/v3"/>
    <ds:schemaRef ds:uri="ac45c03d-6cc4-4d0d-ba36-72392eeb1d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</TotalTime>
  <Words>1081</Words>
  <Application>Microsoft Office PowerPoint</Application>
  <PresentationFormat>Widescreen</PresentationFormat>
  <Paragraphs>161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Avenir Next LT Pro Bold</vt:lpstr>
      <vt:lpstr>Avenir Next LT Pro</vt:lpstr>
      <vt:lpstr>Avenir Next LT Pro Demi</vt:lpstr>
      <vt:lpstr>Co-operators Theme</vt:lpstr>
      <vt:lpstr>PowerPoint Presentation</vt:lpstr>
      <vt:lpstr>Table of Contents:</vt:lpstr>
      <vt:lpstr>What is Risk Management?</vt:lpstr>
      <vt:lpstr>What’s in it for me? </vt:lpstr>
      <vt:lpstr>What is the cause of your losses? </vt:lpstr>
      <vt:lpstr>Fire Safety</vt:lpstr>
      <vt:lpstr>Fire – where can it start? </vt:lpstr>
      <vt:lpstr>Smoking Related Materials </vt:lpstr>
      <vt:lpstr>Kitchen Fires</vt:lpstr>
      <vt:lpstr>Additional best practice tips for Kitchen fire prevention</vt:lpstr>
      <vt:lpstr>Electrical</vt:lpstr>
      <vt:lpstr>Heating</vt:lpstr>
      <vt:lpstr>Heating</vt:lpstr>
      <vt:lpstr>Arson</vt:lpstr>
      <vt:lpstr>Additional Fire Prevention/Awareness</vt:lpstr>
      <vt:lpstr>Fire Extinguisher</vt:lpstr>
      <vt:lpstr>Smoke detectors</vt:lpstr>
      <vt:lpstr>Water Loss Prevention</vt:lpstr>
      <vt:lpstr>Hot Water Tanks </vt:lpstr>
      <vt:lpstr>Best Practices for Water</vt:lpstr>
      <vt:lpstr>Water and drains</vt:lpstr>
      <vt:lpstr>Appliances and the hazards they present</vt:lpstr>
      <vt:lpstr>Causes of Fire Loss - Clothes Dryer Venting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Tysick</dc:creator>
  <cp:lastModifiedBy>Peter Corbyn</cp:lastModifiedBy>
  <cp:revision>27</cp:revision>
  <dcterms:created xsi:type="dcterms:W3CDTF">2021-08-13T15:45:44Z</dcterms:created>
  <dcterms:modified xsi:type="dcterms:W3CDTF">2024-05-22T22:20:34Z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0x01010040001C268AD89043A52465D99EF2162D</vt:lpwstr>
  </property>
  <property fmtid="{D5CDD505-2E9C-101B-9397-08002B2CF9AE}" pid="3" name="TaxKeyword">
    <vt:lpwstr/>
  </property>
</Properties>
</file>