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jpg" ContentType="image/jpg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953244" y="751839"/>
            <a:ext cx="1074420" cy="1889760"/>
          </a:xfrm>
          <a:custGeom>
            <a:avLst/>
            <a:gdLst/>
            <a:ahLst/>
            <a:cxnLst/>
            <a:rect l="l" t="t" r="r" b="b"/>
            <a:pathLst>
              <a:path w="1074420" h="1889760">
                <a:moveTo>
                  <a:pt x="1073912" y="0"/>
                </a:moveTo>
                <a:lnTo>
                  <a:pt x="0" y="0"/>
                </a:lnTo>
                <a:lnTo>
                  <a:pt x="0" y="25400"/>
                </a:lnTo>
                <a:lnTo>
                  <a:pt x="0" y="1864360"/>
                </a:lnTo>
                <a:lnTo>
                  <a:pt x="0" y="1889760"/>
                </a:lnTo>
                <a:lnTo>
                  <a:pt x="1073912" y="1889760"/>
                </a:lnTo>
                <a:lnTo>
                  <a:pt x="1073912" y="1864360"/>
                </a:lnTo>
                <a:lnTo>
                  <a:pt x="26289" y="1864360"/>
                </a:lnTo>
                <a:lnTo>
                  <a:pt x="26289" y="25400"/>
                </a:lnTo>
                <a:lnTo>
                  <a:pt x="1073912" y="25400"/>
                </a:lnTo>
                <a:lnTo>
                  <a:pt x="1073912" y="0"/>
                </a:lnTo>
                <a:close/>
              </a:path>
              <a:path w="1074420" h="1889760">
                <a:moveTo>
                  <a:pt x="1073937" y="25412"/>
                </a:moveTo>
                <a:lnTo>
                  <a:pt x="1047623" y="25412"/>
                </a:lnTo>
                <a:lnTo>
                  <a:pt x="1047623" y="1863344"/>
                </a:lnTo>
                <a:lnTo>
                  <a:pt x="1073937" y="1863344"/>
                </a:lnTo>
                <a:lnTo>
                  <a:pt x="1073937" y="25412"/>
                </a:lnTo>
                <a:close/>
              </a:path>
            </a:pathLst>
          </a:custGeom>
          <a:solidFill>
            <a:srgbClr val="AA253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8345424" y="888491"/>
            <a:ext cx="617220" cy="2423795"/>
          </a:xfrm>
          <a:custGeom>
            <a:avLst/>
            <a:gdLst/>
            <a:ahLst/>
            <a:cxnLst/>
            <a:rect l="l" t="t" r="r" b="b"/>
            <a:pathLst>
              <a:path w="617220" h="2423795">
                <a:moveTo>
                  <a:pt x="617093" y="0"/>
                </a:moveTo>
                <a:lnTo>
                  <a:pt x="590804" y="0"/>
                </a:lnTo>
                <a:lnTo>
                  <a:pt x="590804" y="508"/>
                </a:lnTo>
                <a:lnTo>
                  <a:pt x="0" y="508"/>
                </a:lnTo>
                <a:lnTo>
                  <a:pt x="0" y="25908"/>
                </a:lnTo>
                <a:lnTo>
                  <a:pt x="0" y="2396998"/>
                </a:lnTo>
                <a:lnTo>
                  <a:pt x="0" y="2423668"/>
                </a:lnTo>
                <a:lnTo>
                  <a:pt x="617093" y="2423668"/>
                </a:lnTo>
                <a:lnTo>
                  <a:pt x="617093" y="2396998"/>
                </a:lnTo>
                <a:lnTo>
                  <a:pt x="26289" y="2396998"/>
                </a:lnTo>
                <a:lnTo>
                  <a:pt x="26289" y="25908"/>
                </a:lnTo>
                <a:lnTo>
                  <a:pt x="590804" y="25908"/>
                </a:lnTo>
                <a:lnTo>
                  <a:pt x="590804" y="2396490"/>
                </a:lnTo>
                <a:lnTo>
                  <a:pt x="617093" y="2396490"/>
                </a:lnTo>
                <a:lnTo>
                  <a:pt x="617093" y="0"/>
                </a:lnTo>
                <a:close/>
              </a:path>
            </a:pathLst>
          </a:custGeom>
          <a:solidFill>
            <a:srgbClr val="4B92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9202674" y="1955799"/>
            <a:ext cx="1529715" cy="994410"/>
          </a:xfrm>
          <a:custGeom>
            <a:avLst/>
            <a:gdLst/>
            <a:ahLst/>
            <a:cxnLst/>
            <a:rect l="l" t="t" r="r" b="b"/>
            <a:pathLst>
              <a:path w="1529715" h="994410">
                <a:moveTo>
                  <a:pt x="1529334" y="0"/>
                </a:moveTo>
                <a:lnTo>
                  <a:pt x="0" y="0"/>
                </a:lnTo>
                <a:lnTo>
                  <a:pt x="0" y="25400"/>
                </a:lnTo>
                <a:lnTo>
                  <a:pt x="0" y="969010"/>
                </a:lnTo>
                <a:lnTo>
                  <a:pt x="0" y="994410"/>
                </a:lnTo>
                <a:lnTo>
                  <a:pt x="1529334" y="994410"/>
                </a:lnTo>
                <a:lnTo>
                  <a:pt x="1529334" y="969010"/>
                </a:lnTo>
                <a:lnTo>
                  <a:pt x="26289" y="969010"/>
                </a:lnTo>
                <a:lnTo>
                  <a:pt x="26289" y="25400"/>
                </a:lnTo>
                <a:lnTo>
                  <a:pt x="1503045" y="25400"/>
                </a:lnTo>
                <a:lnTo>
                  <a:pt x="1503045" y="968121"/>
                </a:lnTo>
                <a:lnTo>
                  <a:pt x="1529334" y="968121"/>
                </a:lnTo>
                <a:lnTo>
                  <a:pt x="1529334" y="25400"/>
                </a:lnTo>
                <a:lnTo>
                  <a:pt x="1529334" y="0"/>
                </a:lnTo>
                <a:close/>
              </a:path>
            </a:pathLst>
          </a:custGeom>
          <a:solidFill>
            <a:srgbClr val="4B92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8674608" y="576071"/>
            <a:ext cx="1083310" cy="649605"/>
          </a:xfrm>
          <a:custGeom>
            <a:avLst/>
            <a:gdLst/>
            <a:ahLst/>
            <a:cxnLst/>
            <a:rect l="l" t="t" r="r" b="b"/>
            <a:pathLst>
              <a:path w="1083309" h="649605">
                <a:moveTo>
                  <a:pt x="1083183" y="0"/>
                </a:moveTo>
                <a:lnTo>
                  <a:pt x="1056894" y="0"/>
                </a:lnTo>
                <a:lnTo>
                  <a:pt x="1056894" y="508"/>
                </a:lnTo>
                <a:lnTo>
                  <a:pt x="0" y="508"/>
                </a:lnTo>
                <a:lnTo>
                  <a:pt x="0" y="25908"/>
                </a:lnTo>
                <a:lnTo>
                  <a:pt x="0" y="622808"/>
                </a:lnTo>
                <a:lnTo>
                  <a:pt x="0" y="649478"/>
                </a:lnTo>
                <a:lnTo>
                  <a:pt x="1083183" y="649478"/>
                </a:lnTo>
                <a:lnTo>
                  <a:pt x="1083183" y="622808"/>
                </a:lnTo>
                <a:lnTo>
                  <a:pt x="26289" y="622808"/>
                </a:lnTo>
                <a:lnTo>
                  <a:pt x="26289" y="25908"/>
                </a:lnTo>
                <a:lnTo>
                  <a:pt x="1056894" y="25908"/>
                </a:lnTo>
                <a:lnTo>
                  <a:pt x="1056894" y="622554"/>
                </a:lnTo>
                <a:lnTo>
                  <a:pt x="1083183" y="622554"/>
                </a:lnTo>
                <a:lnTo>
                  <a:pt x="1083183" y="0"/>
                </a:lnTo>
                <a:close/>
              </a:path>
            </a:pathLst>
          </a:custGeom>
          <a:solidFill>
            <a:srgbClr val="AA253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1490960" y="888491"/>
            <a:ext cx="617220" cy="1816735"/>
          </a:xfrm>
          <a:custGeom>
            <a:avLst/>
            <a:gdLst/>
            <a:ahLst/>
            <a:cxnLst/>
            <a:rect l="l" t="t" r="r" b="b"/>
            <a:pathLst>
              <a:path w="617220" h="1816735">
                <a:moveTo>
                  <a:pt x="616839" y="0"/>
                </a:moveTo>
                <a:lnTo>
                  <a:pt x="590550" y="0"/>
                </a:lnTo>
                <a:lnTo>
                  <a:pt x="590550" y="508"/>
                </a:lnTo>
                <a:lnTo>
                  <a:pt x="590550" y="25908"/>
                </a:lnTo>
                <a:lnTo>
                  <a:pt x="590550" y="1789938"/>
                </a:lnTo>
                <a:lnTo>
                  <a:pt x="26289" y="1789938"/>
                </a:lnTo>
                <a:lnTo>
                  <a:pt x="26289" y="25908"/>
                </a:lnTo>
                <a:lnTo>
                  <a:pt x="590550" y="25908"/>
                </a:lnTo>
                <a:lnTo>
                  <a:pt x="590550" y="508"/>
                </a:lnTo>
                <a:lnTo>
                  <a:pt x="0" y="508"/>
                </a:lnTo>
                <a:lnTo>
                  <a:pt x="0" y="25908"/>
                </a:lnTo>
                <a:lnTo>
                  <a:pt x="0" y="1789938"/>
                </a:lnTo>
                <a:lnTo>
                  <a:pt x="0" y="1816608"/>
                </a:lnTo>
                <a:lnTo>
                  <a:pt x="616839" y="1816608"/>
                </a:lnTo>
                <a:lnTo>
                  <a:pt x="616839" y="1789938"/>
                </a:lnTo>
                <a:lnTo>
                  <a:pt x="616839" y="0"/>
                </a:lnTo>
                <a:close/>
              </a:path>
            </a:pathLst>
          </a:custGeom>
          <a:solidFill>
            <a:srgbClr val="4B92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1292840" y="2278379"/>
            <a:ext cx="894715" cy="1158240"/>
          </a:xfrm>
          <a:custGeom>
            <a:avLst/>
            <a:gdLst/>
            <a:ahLst/>
            <a:cxnLst/>
            <a:rect l="l" t="t" r="r" b="b"/>
            <a:pathLst>
              <a:path w="894715" h="1158239">
                <a:moveTo>
                  <a:pt x="894321" y="26898"/>
                </a:moveTo>
                <a:lnTo>
                  <a:pt x="868045" y="26898"/>
                </a:lnTo>
                <a:lnTo>
                  <a:pt x="868045" y="1132459"/>
                </a:lnTo>
                <a:lnTo>
                  <a:pt x="894321" y="1132459"/>
                </a:lnTo>
                <a:lnTo>
                  <a:pt x="894321" y="26898"/>
                </a:lnTo>
                <a:close/>
              </a:path>
              <a:path w="894715" h="1158239">
                <a:moveTo>
                  <a:pt x="894334" y="0"/>
                </a:moveTo>
                <a:lnTo>
                  <a:pt x="0" y="0"/>
                </a:lnTo>
                <a:lnTo>
                  <a:pt x="0" y="26670"/>
                </a:lnTo>
                <a:lnTo>
                  <a:pt x="0" y="1132840"/>
                </a:lnTo>
                <a:lnTo>
                  <a:pt x="0" y="1158240"/>
                </a:lnTo>
                <a:lnTo>
                  <a:pt x="894334" y="1158240"/>
                </a:lnTo>
                <a:lnTo>
                  <a:pt x="894334" y="1132840"/>
                </a:lnTo>
                <a:lnTo>
                  <a:pt x="26289" y="1132840"/>
                </a:lnTo>
                <a:lnTo>
                  <a:pt x="26289" y="26670"/>
                </a:lnTo>
                <a:lnTo>
                  <a:pt x="894334" y="26670"/>
                </a:lnTo>
                <a:lnTo>
                  <a:pt x="894334" y="0"/>
                </a:lnTo>
                <a:close/>
              </a:path>
            </a:pathLst>
          </a:custGeom>
          <a:solidFill>
            <a:srgbClr val="AA253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4114800" y="1684019"/>
            <a:ext cx="1528445" cy="1435100"/>
          </a:xfrm>
          <a:custGeom>
            <a:avLst/>
            <a:gdLst/>
            <a:ahLst/>
            <a:cxnLst/>
            <a:rect l="l" t="t" r="r" b="b"/>
            <a:pathLst>
              <a:path w="1528445" h="1435100">
                <a:moveTo>
                  <a:pt x="1528191" y="0"/>
                </a:moveTo>
                <a:lnTo>
                  <a:pt x="1501902" y="0"/>
                </a:lnTo>
                <a:lnTo>
                  <a:pt x="1501902" y="25400"/>
                </a:lnTo>
                <a:lnTo>
                  <a:pt x="1501902" y="1408430"/>
                </a:lnTo>
                <a:lnTo>
                  <a:pt x="26289" y="1408430"/>
                </a:lnTo>
                <a:lnTo>
                  <a:pt x="26289" y="25400"/>
                </a:lnTo>
                <a:lnTo>
                  <a:pt x="1501902" y="25400"/>
                </a:lnTo>
                <a:lnTo>
                  <a:pt x="1501902" y="0"/>
                </a:lnTo>
                <a:lnTo>
                  <a:pt x="0" y="0"/>
                </a:lnTo>
                <a:lnTo>
                  <a:pt x="0" y="25400"/>
                </a:lnTo>
                <a:lnTo>
                  <a:pt x="0" y="1408430"/>
                </a:lnTo>
                <a:lnTo>
                  <a:pt x="0" y="1435100"/>
                </a:lnTo>
                <a:lnTo>
                  <a:pt x="1528191" y="1435100"/>
                </a:lnTo>
                <a:lnTo>
                  <a:pt x="1528191" y="1408938"/>
                </a:lnTo>
                <a:lnTo>
                  <a:pt x="1528191" y="1408430"/>
                </a:lnTo>
                <a:lnTo>
                  <a:pt x="1528191" y="0"/>
                </a:lnTo>
                <a:close/>
              </a:path>
            </a:pathLst>
          </a:custGeom>
          <a:solidFill>
            <a:srgbClr val="4B92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7452360" y="1899919"/>
            <a:ext cx="684530" cy="971550"/>
          </a:xfrm>
          <a:custGeom>
            <a:avLst/>
            <a:gdLst/>
            <a:ahLst/>
            <a:cxnLst/>
            <a:rect l="l" t="t" r="r" b="b"/>
            <a:pathLst>
              <a:path w="684529" h="971550">
                <a:moveTo>
                  <a:pt x="684022" y="508"/>
                </a:moveTo>
                <a:lnTo>
                  <a:pt x="657733" y="508"/>
                </a:lnTo>
                <a:lnTo>
                  <a:pt x="657733" y="0"/>
                </a:lnTo>
                <a:lnTo>
                  <a:pt x="0" y="0"/>
                </a:lnTo>
                <a:lnTo>
                  <a:pt x="0" y="26670"/>
                </a:lnTo>
                <a:lnTo>
                  <a:pt x="0" y="944880"/>
                </a:lnTo>
                <a:lnTo>
                  <a:pt x="0" y="971550"/>
                </a:lnTo>
                <a:lnTo>
                  <a:pt x="684022" y="971550"/>
                </a:lnTo>
                <a:lnTo>
                  <a:pt x="684022" y="944880"/>
                </a:lnTo>
                <a:lnTo>
                  <a:pt x="26289" y="944880"/>
                </a:lnTo>
                <a:lnTo>
                  <a:pt x="26289" y="26670"/>
                </a:lnTo>
                <a:lnTo>
                  <a:pt x="657733" y="26670"/>
                </a:lnTo>
                <a:lnTo>
                  <a:pt x="657733" y="944626"/>
                </a:lnTo>
                <a:lnTo>
                  <a:pt x="684022" y="944626"/>
                </a:lnTo>
                <a:lnTo>
                  <a:pt x="684022" y="508"/>
                </a:lnTo>
                <a:close/>
              </a:path>
            </a:pathLst>
          </a:custGeom>
          <a:solidFill>
            <a:srgbClr val="4B92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4114800" y="242328"/>
            <a:ext cx="894715" cy="1158875"/>
          </a:xfrm>
          <a:custGeom>
            <a:avLst/>
            <a:gdLst/>
            <a:ahLst/>
            <a:cxnLst/>
            <a:rect l="l" t="t" r="r" b="b"/>
            <a:pathLst>
              <a:path w="894714" h="1158875">
                <a:moveTo>
                  <a:pt x="894334" y="0"/>
                </a:moveTo>
                <a:lnTo>
                  <a:pt x="868045" y="0"/>
                </a:lnTo>
                <a:lnTo>
                  <a:pt x="868045" y="241"/>
                </a:lnTo>
                <a:lnTo>
                  <a:pt x="0" y="241"/>
                </a:lnTo>
                <a:lnTo>
                  <a:pt x="0" y="26911"/>
                </a:lnTo>
                <a:lnTo>
                  <a:pt x="0" y="1131811"/>
                </a:lnTo>
                <a:lnTo>
                  <a:pt x="0" y="1158481"/>
                </a:lnTo>
                <a:lnTo>
                  <a:pt x="894334" y="1158481"/>
                </a:lnTo>
                <a:lnTo>
                  <a:pt x="894334" y="1131811"/>
                </a:lnTo>
                <a:lnTo>
                  <a:pt x="26289" y="1131811"/>
                </a:lnTo>
                <a:lnTo>
                  <a:pt x="26289" y="26911"/>
                </a:lnTo>
                <a:lnTo>
                  <a:pt x="868045" y="26911"/>
                </a:lnTo>
                <a:lnTo>
                  <a:pt x="868045" y="1131557"/>
                </a:lnTo>
                <a:lnTo>
                  <a:pt x="894334" y="1131557"/>
                </a:lnTo>
                <a:lnTo>
                  <a:pt x="894334" y="0"/>
                </a:lnTo>
                <a:close/>
              </a:path>
            </a:pathLst>
          </a:custGeom>
          <a:solidFill>
            <a:srgbClr val="AA253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4724400" y="40639"/>
            <a:ext cx="2642235" cy="612140"/>
          </a:xfrm>
          <a:custGeom>
            <a:avLst/>
            <a:gdLst/>
            <a:ahLst/>
            <a:cxnLst/>
            <a:rect l="l" t="t" r="r" b="b"/>
            <a:pathLst>
              <a:path w="2642234" h="612140">
                <a:moveTo>
                  <a:pt x="2642108" y="508"/>
                </a:moveTo>
                <a:lnTo>
                  <a:pt x="2615819" y="508"/>
                </a:lnTo>
                <a:lnTo>
                  <a:pt x="2615819" y="0"/>
                </a:lnTo>
                <a:lnTo>
                  <a:pt x="0" y="0"/>
                </a:lnTo>
                <a:lnTo>
                  <a:pt x="0" y="26670"/>
                </a:lnTo>
                <a:lnTo>
                  <a:pt x="0" y="585470"/>
                </a:lnTo>
                <a:lnTo>
                  <a:pt x="0" y="612140"/>
                </a:lnTo>
                <a:lnTo>
                  <a:pt x="2642108" y="612140"/>
                </a:lnTo>
                <a:lnTo>
                  <a:pt x="2642108" y="585470"/>
                </a:lnTo>
                <a:lnTo>
                  <a:pt x="26289" y="585470"/>
                </a:lnTo>
                <a:lnTo>
                  <a:pt x="26289" y="26670"/>
                </a:lnTo>
                <a:lnTo>
                  <a:pt x="2615819" y="26670"/>
                </a:lnTo>
                <a:lnTo>
                  <a:pt x="2615819" y="584962"/>
                </a:lnTo>
                <a:lnTo>
                  <a:pt x="2642108" y="584962"/>
                </a:lnTo>
                <a:lnTo>
                  <a:pt x="2642108" y="508"/>
                </a:lnTo>
                <a:close/>
              </a:path>
            </a:pathLst>
          </a:custGeom>
          <a:solidFill>
            <a:srgbClr val="4B92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5795772" y="886459"/>
            <a:ext cx="2340610" cy="650240"/>
          </a:xfrm>
          <a:custGeom>
            <a:avLst/>
            <a:gdLst/>
            <a:ahLst/>
            <a:cxnLst/>
            <a:rect l="l" t="t" r="r" b="b"/>
            <a:pathLst>
              <a:path w="2340609" h="650240">
                <a:moveTo>
                  <a:pt x="2340356" y="508"/>
                </a:moveTo>
                <a:lnTo>
                  <a:pt x="2314067" y="508"/>
                </a:lnTo>
                <a:lnTo>
                  <a:pt x="2314067" y="0"/>
                </a:lnTo>
                <a:lnTo>
                  <a:pt x="0" y="0"/>
                </a:lnTo>
                <a:lnTo>
                  <a:pt x="0" y="26670"/>
                </a:lnTo>
                <a:lnTo>
                  <a:pt x="0" y="623570"/>
                </a:lnTo>
                <a:lnTo>
                  <a:pt x="0" y="650240"/>
                </a:lnTo>
                <a:lnTo>
                  <a:pt x="2340356" y="650240"/>
                </a:lnTo>
                <a:lnTo>
                  <a:pt x="2340356" y="623570"/>
                </a:lnTo>
                <a:lnTo>
                  <a:pt x="26289" y="623570"/>
                </a:lnTo>
                <a:lnTo>
                  <a:pt x="26289" y="26670"/>
                </a:lnTo>
                <a:lnTo>
                  <a:pt x="2314067" y="26670"/>
                </a:lnTo>
                <a:lnTo>
                  <a:pt x="2314067" y="623062"/>
                </a:lnTo>
                <a:lnTo>
                  <a:pt x="2340356" y="623062"/>
                </a:lnTo>
                <a:lnTo>
                  <a:pt x="2340356" y="508"/>
                </a:lnTo>
                <a:close/>
              </a:path>
            </a:pathLst>
          </a:custGeom>
          <a:solidFill>
            <a:srgbClr val="AA253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7" name="bg object 2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0000" y="5629945"/>
            <a:ext cx="3158908" cy="6593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140834" y="3887215"/>
            <a:ext cx="6081395" cy="953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75A1C4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140834" y="3887215"/>
            <a:ext cx="6081395" cy="953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75A1C4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75A1C4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6939" y="1814220"/>
            <a:ext cx="4686300" cy="3760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A11E2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51828" y="1849881"/>
            <a:ext cx="4881245" cy="3963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A11E2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75A1C4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8620" y="6336791"/>
            <a:ext cx="1231392" cy="25450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4843" y="229361"/>
            <a:ext cx="10685373" cy="10821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75A1C4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9962" y="2077338"/>
            <a:ext cx="8712835" cy="215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5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jpg"/><Relationship Id="rId4" Type="http://schemas.openxmlformats.org/officeDocument/2006/relationships/hyperlink" Target="mailto:information@encasa.ca" TargetMode="External"/><Relationship Id="rId5" Type="http://schemas.openxmlformats.org/officeDocument/2006/relationships/hyperlink" Target="http://www.encasa.ca/" TargetMode="Externa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www.free-powerpoint-templates-design.com/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subTitle" idx="4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b="1">
                <a:solidFill>
                  <a:srgbClr val="A21E21"/>
                </a:solidFill>
                <a:latin typeface="Calibri"/>
                <a:cs typeface="Calibri"/>
              </a:rPr>
              <a:t>NBNPHA Annual</a:t>
            </a:r>
            <a:r>
              <a:rPr dirty="0" sz="4000" spc="380" b="1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4000" spc="-10" b="1">
                <a:solidFill>
                  <a:srgbClr val="A21E21"/>
                </a:solidFill>
                <a:latin typeface="Calibri"/>
                <a:cs typeface="Calibri"/>
              </a:rPr>
              <a:t>Conference</a:t>
            </a:r>
            <a:endParaRPr sz="4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75A1C4"/>
                </a:solidFill>
              </a:rPr>
              <a:t>May</a:t>
            </a:r>
            <a:r>
              <a:rPr dirty="0" sz="2000" spc="25">
                <a:solidFill>
                  <a:srgbClr val="75A1C4"/>
                </a:solidFill>
              </a:rPr>
              <a:t> </a:t>
            </a:r>
            <a:r>
              <a:rPr dirty="0" sz="2000">
                <a:solidFill>
                  <a:srgbClr val="75A1C4"/>
                </a:solidFill>
              </a:rPr>
              <a:t>24,</a:t>
            </a:r>
            <a:r>
              <a:rPr dirty="0" sz="2000" spc="-65">
                <a:solidFill>
                  <a:srgbClr val="75A1C4"/>
                </a:solidFill>
              </a:rPr>
              <a:t> </a:t>
            </a:r>
            <a:r>
              <a:rPr dirty="0" sz="2000" spc="50">
                <a:solidFill>
                  <a:srgbClr val="75A1C4"/>
                </a:solidFill>
              </a:rPr>
              <a:t>2024</a:t>
            </a:r>
            <a:endParaRPr sz="2000"/>
          </a:p>
        </p:txBody>
      </p:sp>
      <p:sp>
        <p:nvSpPr>
          <p:cNvPr id="3" name="object 3" descr=""/>
          <p:cNvSpPr/>
          <p:nvPr/>
        </p:nvSpPr>
        <p:spPr>
          <a:xfrm>
            <a:off x="6123432" y="1747519"/>
            <a:ext cx="1072515" cy="1889760"/>
          </a:xfrm>
          <a:custGeom>
            <a:avLst/>
            <a:gdLst/>
            <a:ahLst/>
            <a:cxnLst/>
            <a:rect l="l" t="t" r="r" b="b"/>
            <a:pathLst>
              <a:path w="1072515" h="1889760">
                <a:moveTo>
                  <a:pt x="1072388" y="508"/>
                </a:moveTo>
                <a:lnTo>
                  <a:pt x="1046099" y="508"/>
                </a:lnTo>
                <a:lnTo>
                  <a:pt x="1046099" y="25400"/>
                </a:lnTo>
                <a:lnTo>
                  <a:pt x="1046099" y="1863090"/>
                </a:lnTo>
                <a:lnTo>
                  <a:pt x="26289" y="1863090"/>
                </a:lnTo>
                <a:lnTo>
                  <a:pt x="26289" y="25400"/>
                </a:lnTo>
                <a:lnTo>
                  <a:pt x="1046099" y="25400"/>
                </a:lnTo>
                <a:lnTo>
                  <a:pt x="1046099" y="508"/>
                </a:lnTo>
                <a:lnTo>
                  <a:pt x="1046099" y="0"/>
                </a:lnTo>
                <a:lnTo>
                  <a:pt x="0" y="0"/>
                </a:lnTo>
                <a:lnTo>
                  <a:pt x="0" y="25400"/>
                </a:lnTo>
                <a:lnTo>
                  <a:pt x="0" y="1863090"/>
                </a:lnTo>
                <a:lnTo>
                  <a:pt x="0" y="1889760"/>
                </a:lnTo>
                <a:lnTo>
                  <a:pt x="1072388" y="1889760"/>
                </a:lnTo>
                <a:lnTo>
                  <a:pt x="1072388" y="1863598"/>
                </a:lnTo>
                <a:lnTo>
                  <a:pt x="1072388" y="1863090"/>
                </a:lnTo>
                <a:lnTo>
                  <a:pt x="1072388" y="508"/>
                </a:lnTo>
                <a:close/>
              </a:path>
            </a:pathLst>
          </a:custGeom>
          <a:solidFill>
            <a:srgbClr val="AA253C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620" y="6348984"/>
            <a:ext cx="1231392" cy="25450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98221" rIns="0" bIns="0" rtlCol="0" vert="horz">
            <a:spAutoFit/>
          </a:bodyPr>
          <a:lstStyle/>
          <a:p>
            <a:pPr marL="177165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Who</a:t>
            </a:r>
            <a:r>
              <a:rPr dirty="0" sz="4400" spc="10"/>
              <a:t> </a:t>
            </a:r>
            <a:r>
              <a:rPr dirty="0" sz="4400" spc="95"/>
              <a:t>is</a:t>
            </a:r>
            <a:r>
              <a:rPr dirty="0" sz="4400" spc="35"/>
              <a:t> </a:t>
            </a:r>
            <a:r>
              <a:rPr dirty="0" sz="4400" spc="-10"/>
              <a:t>Encasa?</a:t>
            </a:r>
            <a:endParaRPr sz="4400"/>
          </a:p>
        </p:txBody>
      </p:sp>
      <p:sp>
        <p:nvSpPr>
          <p:cNvPr id="4" name="object 4" descr=""/>
          <p:cNvSpPr/>
          <p:nvPr/>
        </p:nvSpPr>
        <p:spPr>
          <a:xfrm>
            <a:off x="7963661" y="1600961"/>
            <a:ext cx="3429000" cy="3048000"/>
          </a:xfrm>
          <a:custGeom>
            <a:avLst/>
            <a:gdLst/>
            <a:ahLst/>
            <a:cxnLst/>
            <a:rect l="l" t="t" r="r" b="b"/>
            <a:pathLst>
              <a:path w="3429000" h="3048000">
                <a:moveTo>
                  <a:pt x="0" y="508000"/>
                </a:moveTo>
                <a:lnTo>
                  <a:pt x="2325" y="459078"/>
                </a:lnTo>
                <a:lnTo>
                  <a:pt x="9160" y="411473"/>
                </a:lnTo>
                <a:lnTo>
                  <a:pt x="20292" y="365395"/>
                </a:lnTo>
                <a:lnTo>
                  <a:pt x="35506" y="321058"/>
                </a:lnTo>
                <a:lnTo>
                  <a:pt x="54592" y="278675"/>
                </a:lnTo>
                <a:lnTo>
                  <a:pt x="77335" y="238459"/>
                </a:lnTo>
                <a:lnTo>
                  <a:pt x="103522" y="200622"/>
                </a:lnTo>
                <a:lnTo>
                  <a:pt x="132941" y="165379"/>
                </a:lnTo>
                <a:lnTo>
                  <a:pt x="165379" y="132941"/>
                </a:lnTo>
                <a:lnTo>
                  <a:pt x="200622" y="103522"/>
                </a:lnTo>
                <a:lnTo>
                  <a:pt x="238459" y="77335"/>
                </a:lnTo>
                <a:lnTo>
                  <a:pt x="278675" y="54592"/>
                </a:lnTo>
                <a:lnTo>
                  <a:pt x="321058" y="35506"/>
                </a:lnTo>
                <a:lnTo>
                  <a:pt x="365395" y="20292"/>
                </a:lnTo>
                <a:lnTo>
                  <a:pt x="411473" y="9160"/>
                </a:lnTo>
                <a:lnTo>
                  <a:pt x="459078" y="2325"/>
                </a:lnTo>
                <a:lnTo>
                  <a:pt x="508000" y="0"/>
                </a:lnTo>
                <a:lnTo>
                  <a:pt x="2921000" y="0"/>
                </a:lnTo>
                <a:lnTo>
                  <a:pt x="2969921" y="2325"/>
                </a:lnTo>
                <a:lnTo>
                  <a:pt x="3017526" y="9160"/>
                </a:lnTo>
                <a:lnTo>
                  <a:pt x="3063604" y="20292"/>
                </a:lnTo>
                <a:lnTo>
                  <a:pt x="3107941" y="35506"/>
                </a:lnTo>
                <a:lnTo>
                  <a:pt x="3150324" y="54592"/>
                </a:lnTo>
                <a:lnTo>
                  <a:pt x="3190540" y="77335"/>
                </a:lnTo>
                <a:lnTo>
                  <a:pt x="3228377" y="103522"/>
                </a:lnTo>
                <a:lnTo>
                  <a:pt x="3263620" y="132941"/>
                </a:lnTo>
                <a:lnTo>
                  <a:pt x="3296058" y="165379"/>
                </a:lnTo>
                <a:lnTo>
                  <a:pt x="3325477" y="200622"/>
                </a:lnTo>
                <a:lnTo>
                  <a:pt x="3351664" y="238459"/>
                </a:lnTo>
                <a:lnTo>
                  <a:pt x="3374407" y="278675"/>
                </a:lnTo>
                <a:lnTo>
                  <a:pt x="3393493" y="321058"/>
                </a:lnTo>
                <a:lnTo>
                  <a:pt x="3408707" y="365395"/>
                </a:lnTo>
                <a:lnTo>
                  <a:pt x="3419839" y="411473"/>
                </a:lnTo>
                <a:lnTo>
                  <a:pt x="3426674" y="459078"/>
                </a:lnTo>
                <a:lnTo>
                  <a:pt x="3429000" y="508000"/>
                </a:lnTo>
                <a:lnTo>
                  <a:pt x="3429000" y="2540000"/>
                </a:lnTo>
                <a:lnTo>
                  <a:pt x="3426674" y="2588921"/>
                </a:lnTo>
                <a:lnTo>
                  <a:pt x="3419839" y="2636526"/>
                </a:lnTo>
                <a:lnTo>
                  <a:pt x="3408707" y="2682604"/>
                </a:lnTo>
                <a:lnTo>
                  <a:pt x="3393493" y="2726941"/>
                </a:lnTo>
                <a:lnTo>
                  <a:pt x="3374407" y="2769324"/>
                </a:lnTo>
                <a:lnTo>
                  <a:pt x="3351664" y="2809540"/>
                </a:lnTo>
                <a:lnTo>
                  <a:pt x="3325477" y="2847377"/>
                </a:lnTo>
                <a:lnTo>
                  <a:pt x="3296058" y="2882620"/>
                </a:lnTo>
                <a:lnTo>
                  <a:pt x="3263620" y="2915058"/>
                </a:lnTo>
                <a:lnTo>
                  <a:pt x="3228377" y="2944477"/>
                </a:lnTo>
                <a:lnTo>
                  <a:pt x="3190540" y="2970664"/>
                </a:lnTo>
                <a:lnTo>
                  <a:pt x="3150324" y="2993407"/>
                </a:lnTo>
                <a:lnTo>
                  <a:pt x="3107941" y="3012493"/>
                </a:lnTo>
                <a:lnTo>
                  <a:pt x="3063604" y="3027707"/>
                </a:lnTo>
                <a:lnTo>
                  <a:pt x="3017526" y="3038839"/>
                </a:lnTo>
                <a:lnTo>
                  <a:pt x="2969921" y="3045674"/>
                </a:lnTo>
                <a:lnTo>
                  <a:pt x="2921000" y="3048000"/>
                </a:lnTo>
                <a:lnTo>
                  <a:pt x="508000" y="3048000"/>
                </a:lnTo>
                <a:lnTo>
                  <a:pt x="459078" y="3045674"/>
                </a:lnTo>
                <a:lnTo>
                  <a:pt x="411473" y="3038839"/>
                </a:lnTo>
                <a:lnTo>
                  <a:pt x="365395" y="3027707"/>
                </a:lnTo>
                <a:lnTo>
                  <a:pt x="321058" y="3012493"/>
                </a:lnTo>
                <a:lnTo>
                  <a:pt x="278675" y="2993407"/>
                </a:lnTo>
                <a:lnTo>
                  <a:pt x="238459" y="2970664"/>
                </a:lnTo>
                <a:lnTo>
                  <a:pt x="200622" y="2944477"/>
                </a:lnTo>
                <a:lnTo>
                  <a:pt x="165379" y="2915058"/>
                </a:lnTo>
                <a:lnTo>
                  <a:pt x="132941" y="2882620"/>
                </a:lnTo>
                <a:lnTo>
                  <a:pt x="103522" y="2847377"/>
                </a:lnTo>
                <a:lnTo>
                  <a:pt x="77335" y="2809540"/>
                </a:lnTo>
                <a:lnTo>
                  <a:pt x="54592" y="2769324"/>
                </a:lnTo>
                <a:lnTo>
                  <a:pt x="35506" y="2726941"/>
                </a:lnTo>
                <a:lnTo>
                  <a:pt x="20292" y="2682604"/>
                </a:lnTo>
                <a:lnTo>
                  <a:pt x="9160" y="2636526"/>
                </a:lnTo>
                <a:lnTo>
                  <a:pt x="2325" y="2588921"/>
                </a:lnTo>
                <a:lnTo>
                  <a:pt x="0" y="2540000"/>
                </a:lnTo>
                <a:lnTo>
                  <a:pt x="0" y="508000"/>
                </a:lnTo>
                <a:close/>
              </a:path>
            </a:pathLst>
          </a:custGeom>
          <a:ln w="25400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382261" y="1629917"/>
            <a:ext cx="3429000" cy="3019425"/>
          </a:xfrm>
          <a:custGeom>
            <a:avLst/>
            <a:gdLst/>
            <a:ahLst/>
            <a:cxnLst/>
            <a:rect l="l" t="t" r="r" b="b"/>
            <a:pathLst>
              <a:path w="3429000" h="3019425">
                <a:moveTo>
                  <a:pt x="0" y="503174"/>
                </a:moveTo>
                <a:lnTo>
                  <a:pt x="2303" y="454718"/>
                </a:lnTo>
                <a:lnTo>
                  <a:pt x="9073" y="407564"/>
                </a:lnTo>
                <a:lnTo>
                  <a:pt x="20099" y="361924"/>
                </a:lnTo>
                <a:lnTo>
                  <a:pt x="35169" y="318008"/>
                </a:lnTo>
                <a:lnTo>
                  <a:pt x="54073" y="276028"/>
                </a:lnTo>
                <a:lnTo>
                  <a:pt x="76600" y="236194"/>
                </a:lnTo>
                <a:lnTo>
                  <a:pt x="102539" y="198717"/>
                </a:lnTo>
                <a:lnTo>
                  <a:pt x="131679" y="163808"/>
                </a:lnTo>
                <a:lnTo>
                  <a:pt x="163808" y="131679"/>
                </a:lnTo>
                <a:lnTo>
                  <a:pt x="198717" y="102539"/>
                </a:lnTo>
                <a:lnTo>
                  <a:pt x="236194" y="76600"/>
                </a:lnTo>
                <a:lnTo>
                  <a:pt x="276028" y="54073"/>
                </a:lnTo>
                <a:lnTo>
                  <a:pt x="318008" y="35169"/>
                </a:lnTo>
                <a:lnTo>
                  <a:pt x="361924" y="20099"/>
                </a:lnTo>
                <a:lnTo>
                  <a:pt x="407564" y="9073"/>
                </a:lnTo>
                <a:lnTo>
                  <a:pt x="454718" y="2303"/>
                </a:lnTo>
                <a:lnTo>
                  <a:pt x="503174" y="0"/>
                </a:lnTo>
                <a:lnTo>
                  <a:pt x="2925826" y="0"/>
                </a:lnTo>
                <a:lnTo>
                  <a:pt x="2974281" y="2303"/>
                </a:lnTo>
                <a:lnTo>
                  <a:pt x="3021435" y="9073"/>
                </a:lnTo>
                <a:lnTo>
                  <a:pt x="3067075" y="20099"/>
                </a:lnTo>
                <a:lnTo>
                  <a:pt x="3110991" y="35169"/>
                </a:lnTo>
                <a:lnTo>
                  <a:pt x="3152971" y="54073"/>
                </a:lnTo>
                <a:lnTo>
                  <a:pt x="3192805" y="76600"/>
                </a:lnTo>
                <a:lnTo>
                  <a:pt x="3230282" y="102539"/>
                </a:lnTo>
                <a:lnTo>
                  <a:pt x="3265191" y="131679"/>
                </a:lnTo>
                <a:lnTo>
                  <a:pt x="3297320" y="163808"/>
                </a:lnTo>
                <a:lnTo>
                  <a:pt x="3326460" y="198717"/>
                </a:lnTo>
                <a:lnTo>
                  <a:pt x="3352399" y="236194"/>
                </a:lnTo>
                <a:lnTo>
                  <a:pt x="3374926" y="276028"/>
                </a:lnTo>
                <a:lnTo>
                  <a:pt x="3393830" y="318008"/>
                </a:lnTo>
                <a:lnTo>
                  <a:pt x="3408900" y="361924"/>
                </a:lnTo>
                <a:lnTo>
                  <a:pt x="3419926" y="407564"/>
                </a:lnTo>
                <a:lnTo>
                  <a:pt x="3426696" y="454718"/>
                </a:lnTo>
                <a:lnTo>
                  <a:pt x="3428999" y="503174"/>
                </a:lnTo>
                <a:lnTo>
                  <a:pt x="3428999" y="2515870"/>
                </a:lnTo>
                <a:lnTo>
                  <a:pt x="3426696" y="2564325"/>
                </a:lnTo>
                <a:lnTo>
                  <a:pt x="3419926" y="2611479"/>
                </a:lnTo>
                <a:lnTo>
                  <a:pt x="3408900" y="2657119"/>
                </a:lnTo>
                <a:lnTo>
                  <a:pt x="3393830" y="2701035"/>
                </a:lnTo>
                <a:lnTo>
                  <a:pt x="3374926" y="2743015"/>
                </a:lnTo>
                <a:lnTo>
                  <a:pt x="3352399" y="2782849"/>
                </a:lnTo>
                <a:lnTo>
                  <a:pt x="3326460" y="2820326"/>
                </a:lnTo>
                <a:lnTo>
                  <a:pt x="3297320" y="2855235"/>
                </a:lnTo>
                <a:lnTo>
                  <a:pt x="3265191" y="2887364"/>
                </a:lnTo>
                <a:lnTo>
                  <a:pt x="3230282" y="2916504"/>
                </a:lnTo>
                <a:lnTo>
                  <a:pt x="3192805" y="2942443"/>
                </a:lnTo>
                <a:lnTo>
                  <a:pt x="3152971" y="2964970"/>
                </a:lnTo>
                <a:lnTo>
                  <a:pt x="3110991" y="2983874"/>
                </a:lnTo>
                <a:lnTo>
                  <a:pt x="3067075" y="2998944"/>
                </a:lnTo>
                <a:lnTo>
                  <a:pt x="3021435" y="3009970"/>
                </a:lnTo>
                <a:lnTo>
                  <a:pt x="2974281" y="3016740"/>
                </a:lnTo>
                <a:lnTo>
                  <a:pt x="2925826" y="3019044"/>
                </a:lnTo>
                <a:lnTo>
                  <a:pt x="503174" y="3019044"/>
                </a:lnTo>
                <a:lnTo>
                  <a:pt x="454718" y="3016740"/>
                </a:lnTo>
                <a:lnTo>
                  <a:pt x="407564" y="3009970"/>
                </a:lnTo>
                <a:lnTo>
                  <a:pt x="361924" y="2998944"/>
                </a:lnTo>
                <a:lnTo>
                  <a:pt x="318008" y="2983874"/>
                </a:lnTo>
                <a:lnTo>
                  <a:pt x="276028" y="2964970"/>
                </a:lnTo>
                <a:lnTo>
                  <a:pt x="236194" y="2942443"/>
                </a:lnTo>
                <a:lnTo>
                  <a:pt x="198717" y="2916504"/>
                </a:lnTo>
                <a:lnTo>
                  <a:pt x="163808" y="2887364"/>
                </a:lnTo>
                <a:lnTo>
                  <a:pt x="131679" y="2855235"/>
                </a:lnTo>
                <a:lnTo>
                  <a:pt x="102539" y="2820326"/>
                </a:lnTo>
                <a:lnTo>
                  <a:pt x="76600" y="2782849"/>
                </a:lnTo>
                <a:lnTo>
                  <a:pt x="54073" y="2743015"/>
                </a:lnTo>
                <a:lnTo>
                  <a:pt x="35169" y="2701035"/>
                </a:lnTo>
                <a:lnTo>
                  <a:pt x="20099" y="2657119"/>
                </a:lnTo>
                <a:lnTo>
                  <a:pt x="9073" y="2611479"/>
                </a:lnTo>
                <a:lnTo>
                  <a:pt x="2303" y="2564325"/>
                </a:lnTo>
                <a:lnTo>
                  <a:pt x="0" y="2515870"/>
                </a:lnTo>
                <a:lnTo>
                  <a:pt x="0" y="503174"/>
                </a:lnTo>
                <a:close/>
              </a:path>
            </a:pathLst>
          </a:custGeom>
          <a:ln w="25400">
            <a:solidFill>
              <a:srgbClr val="75A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762762" y="1600961"/>
            <a:ext cx="3429000" cy="3048000"/>
          </a:xfrm>
          <a:custGeom>
            <a:avLst/>
            <a:gdLst/>
            <a:ahLst/>
            <a:cxnLst/>
            <a:rect l="l" t="t" r="r" b="b"/>
            <a:pathLst>
              <a:path w="3429000" h="3048000">
                <a:moveTo>
                  <a:pt x="0" y="508000"/>
                </a:moveTo>
                <a:lnTo>
                  <a:pt x="2325" y="459078"/>
                </a:lnTo>
                <a:lnTo>
                  <a:pt x="9160" y="411473"/>
                </a:lnTo>
                <a:lnTo>
                  <a:pt x="20291" y="365395"/>
                </a:lnTo>
                <a:lnTo>
                  <a:pt x="35505" y="321058"/>
                </a:lnTo>
                <a:lnTo>
                  <a:pt x="54589" y="278675"/>
                </a:lnTo>
                <a:lnTo>
                  <a:pt x="77331" y="238459"/>
                </a:lnTo>
                <a:lnTo>
                  <a:pt x="103518" y="200622"/>
                </a:lnTo>
                <a:lnTo>
                  <a:pt x="132937" y="165379"/>
                </a:lnTo>
                <a:lnTo>
                  <a:pt x="165374" y="132941"/>
                </a:lnTo>
                <a:lnTo>
                  <a:pt x="200617" y="103522"/>
                </a:lnTo>
                <a:lnTo>
                  <a:pt x="238453" y="77335"/>
                </a:lnTo>
                <a:lnTo>
                  <a:pt x="278669" y="54592"/>
                </a:lnTo>
                <a:lnTo>
                  <a:pt x="321052" y="35506"/>
                </a:lnTo>
                <a:lnTo>
                  <a:pt x="365390" y="20292"/>
                </a:lnTo>
                <a:lnTo>
                  <a:pt x="411469" y="9160"/>
                </a:lnTo>
                <a:lnTo>
                  <a:pt x="459076" y="2325"/>
                </a:lnTo>
                <a:lnTo>
                  <a:pt x="508000" y="0"/>
                </a:lnTo>
                <a:lnTo>
                  <a:pt x="2921000" y="0"/>
                </a:lnTo>
                <a:lnTo>
                  <a:pt x="2969921" y="2325"/>
                </a:lnTo>
                <a:lnTo>
                  <a:pt x="3017526" y="9160"/>
                </a:lnTo>
                <a:lnTo>
                  <a:pt x="3063604" y="20292"/>
                </a:lnTo>
                <a:lnTo>
                  <a:pt x="3107941" y="35506"/>
                </a:lnTo>
                <a:lnTo>
                  <a:pt x="3150324" y="54592"/>
                </a:lnTo>
                <a:lnTo>
                  <a:pt x="3190540" y="77335"/>
                </a:lnTo>
                <a:lnTo>
                  <a:pt x="3228377" y="103522"/>
                </a:lnTo>
                <a:lnTo>
                  <a:pt x="3263620" y="132941"/>
                </a:lnTo>
                <a:lnTo>
                  <a:pt x="3296058" y="165379"/>
                </a:lnTo>
                <a:lnTo>
                  <a:pt x="3325477" y="200622"/>
                </a:lnTo>
                <a:lnTo>
                  <a:pt x="3351664" y="238459"/>
                </a:lnTo>
                <a:lnTo>
                  <a:pt x="3374407" y="278675"/>
                </a:lnTo>
                <a:lnTo>
                  <a:pt x="3393493" y="321058"/>
                </a:lnTo>
                <a:lnTo>
                  <a:pt x="3408707" y="365395"/>
                </a:lnTo>
                <a:lnTo>
                  <a:pt x="3419839" y="411473"/>
                </a:lnTo>
                <a:lnTo>
                  <a:pt x="3426674" y="459078"/>
                </a:lnTo>
                <a:lnTo>
                  <a:pt x="3429000" y="508000"/>
                </a:lnTo>
                <a:lnTo>
                  <a:pt x="3429000" y="2540000"/>
                </a:lnTo>
                <a:lnTo>
                  <a:pt x="3426674" y="2588921"/>
                </a:lnTo>
                <a:lnTo>
                  <a:pt x="3419839" y="2636526"/>
                </a:lnTo>
                <a:lnTo>
                  <a:pt x="3408707" y="2682604"/>
                </a:lnTo>
                <a:lnTo>
                  <a:pt x="3393493" y="2726941"/>
                </a:lnTo>
                <a:lnTo>
                  <a:pt x="3374407" y="2769324"/>
                </a:lnTo>
                <a:lnTo>
                  <a:pt x="3351664" y="2809540"/>
                </a:lnTo>
                <a:lnTo>
                  <a:pt x="3325477" y="2847377"/>
                </a:lnTo>
                <a:lnTo>
                  <a:pt x="3296058" y="2882620"/>
                </a:lnTo>
                <a:lnTo>
                  <a:pt x="3263620" y="2915058"/>
                </a:lnTo>
                <a:lnTo>
                  <a:pt x="3228377" y="2944477"/>
                </a:lnTo>
                <a:lnTo>
                  <a:pt x="3190540" y="2970664"/>
                </a:lnTo>
                <a:lnTo>
                  <a:pt x="3150324" y="2993407"/>
                </a:lnTo>
                <a:lnTo>
                  <a:pt x="3107941" y="3012493"/>
                </a:lnTo>
                <a:lnTo>
                  <a:pt x="3063604" y="3027707"/>
                </a:lnTo>
                <a:lnTo>
                  <a:pt x="3017526" y="3038839"/>
                </a:lnTo>
                <a:lnTo>
                  <a:pt x="2969921" y="3045674"/>
                </a:lnTo>
                <a:lnTo>
                  <a:pt x="2921000" y="3048000"/>
                </a:lnTo>
                <a:lnTo>
                  <a:pt x="508000" y="3048000"/>
                </a:lnTo>
                <a:lnTo>
                  <a:pt x="459076" y="3045674"/>
                </a:lnTo>
                <a:lnTo>
                  <a:pt x="411469" y="3038839"/>
                </a:lnTo>
                <a:lnTo>
                  <a:pt x="365390" y="3027707"/>
                </a:lnTo>
                <a:lnTo>
                  <a:pt x="321052" y="3012493"/>
                </a:lnTo>
                <a:lnTo>
                  <a:pt x="278669" y="2993407"/>
                </a:lnTo>
                <a:lnTo>
                  <a:pt x="238453" y="2970664"/>
                </a:lnTo>
                <a:lnTo>
                  <a:pt x="200617" y="2944477"/>
                </a:lnTo>
                <a:lnTo>
                  <a:pt x="165374" y="2915058"/>
                </a:lnTo>
                <a:lnTo>
                  <a:pt x="132937" y="2882620"/>
                </a:lnTo>
                <a:lnTo>
                  <a:pt x="103518" y="2847377"/>
                </a:lnTo>
                <a:lnTo>
                  <a:pt x="77331" y="2809540"/>
                </a:lnTo>
                <a:lnTo>
                  <a:pt x="54589" y="2769324"/>
                </a:lnTo>
                <a:lnTo>
                  <a:pt x="35505" y="2726941"/>
                </a:lnTo>
                <a:lnTo>
                  <a:pt x="20291" y="2682604"/>
                </a:lnTo>
                <a:lnTo>
                  <a:pt x="9160" y="2636526"/>
                </a:lnTo>
                <a:lnTo>
                  <a:pt x="2325" y="2588921"/>
                </a:lnTo>
                <a:lnTo>
                  <a:pt x="0" y="2540000"/>
                </a:lnTo>
                <a:lnTo>
                  <a:pt x="0" y="508000"/>
                </a:lnTo>
                <a:close/>
              </a:path>
            </a:pathLst>
          </a:custGeom>
          <a:ln w="25400">
            <a:solidFill>
              <a:srgbClr val="A11E2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708404" y="5070347"/>
            <a:ext cx="8775700" cy="1021080"/>
          </a:xfrm>
          <a:custGeom>
            <a:avLst/>
            <a:gdLst/>
            <a:ahLst/>
            <a:cxnLst/>
            <a:rect l="l" t="t" r="r" b="b"/>
            <a:pathLst>
              <a:path w="8775700" h="1021079">
                <a:moveTo>
                  <a:pt x="8605012" y="0"/>
                </a:moveTo>
                <a:lnTo>
                  <a:pt x="170179" y="0"/>
                </a:lnTo>
                <a:lnTo>
                  <a:pt x="124942" y="6079"/>
                </a:lnTo>
                <a:lnTo>
                  <a:pt x="84290" y="23236"/>
                </a:lnTo>
                <a:lnTo>
                  <a:pt x="49847" y="49847"/>
                </a:lnTo>
                <a:lnTo>
                  <a:pt x="23236" y="84290"/>
                </a:lnTo>
                <a:lnTo>
                  <a:pt x="6079" y="124942"/>
                </a:lnTo>
                <a:lnTo>
                  <a:pt x="0" y="170179"/>
                </a:lnTo>
                <a:lnTo>
                  <a:pt x="0" y="850887"/>
                </a:lnTo>
                <a:lnTo>
                  <a:pt x="6079" y="896130"/>
                </a:lnTo>
                <a:lnTo>
                  <a:pt x="23236" y="936785"/>
                </a:lnTo>
                <a:lnTo>
                  <a:pt x="49847" y="971230"/>
                </a:lnTo>
                <a:lnTo>
                  <a:pt x="84290" y="997843"/>
                </a:lnTo>
                <a:lnTo>
                  <a:pt x="124942" y="1015000"/>
                </a:lnTo>
                <a:lnTo>
                  <a:pt x="170179" y="1021079"/>
                </a:lnTo>
                <a:lnTo>
                  <a:pt x="8605012" y="1021079"/>
                </a:lnTo>
                <a:lnTo>
                  <a:pt x="8650249" y="1015000"/>
                </a:lnTo>
                <a:lnTo>
                  <a:pt x="8690901" y="997843"/>
                </a:lnTo>
                <a:lnTo>
                  <a:pt x="8725344" y="971230"/>
                </a:lnTo>
                <a:lnTo>
                  <a:pt x="8751955" y="936785"/>
                </a:lnTo>
                <a:lnTo>
                  <a:pt x="8769112" y="896130"/>
                </a:lnTo>
                <a:lnTo>
                  <a:pt x="8775192" y="850887"/>
                </a:lnTo>
                <a:lnTo>
                  <a:pt x="8775192" y="170179"/>
                </a:lnTo>
                <a:lnTo>
                  <a:pt x="8769112" y="124942"/>
                </a:lnTo>
                <a:lnTo>
                  <a:pt x="8751955" y="84290"/>
                </a:lnTo>
                <a:lnTo>
                  <a:pt x="8725344" y="49847"/>
                </a:lnTo>
                <a:lnTo>
                  <a:pt x="8690901" y="23236"/>
                </a:lnTo>
                <a:lnTo>
                  <a:pt x="8650249" y="6079"/>
                </a:lnTo>
                <a:lnTo>
                  <a:pt x="8605012" y="0"/>
                </a:lnTo>
                <a:close/>
              </a:path>
            </a:pathLst>
          </a:custGeom>
          <a:solidFill>
            <a:srgbClr val="3743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916048" y="5152720"/>
            <a:ext cx="8382634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dirty="0" sz="2400" spc="2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goal:</a:t>
            </a:r>
            <a:r>
              <a:rPr dirty="0" sz="2400" spc="2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55">
                <a:solidFill>
                  <a:srgbClr val="FFFFFF"/>
                </a:solidFill>
                <a:latin typeface="Calibri"/>
                <a:cs typeface="Calibri"/>
              </a:rPr>
              <a:t>help</a:t>
            </a:r>
            <a:r>
              <a:rPr dirty="0" sz="2400" spc="2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65">
                <a:solidFill>
                  <a:srgbClr val="FFFFFF"/>
                </a:solidFill>
                <a:latin typeface="Calibri"/>
                <a:cs typeface="Calibri"/>
              </a:rPr>
              <a:t>housing</a:t>
            </a:r>
            <a:r>
              <a:rPr dirty="0" sz="2400" spc="229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providers</a:t>
            </a:r>
            <a:r>
              <a:rPr dirty="0" sz="2400" spc="2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best</a:t>
            </a:r>
            <a:r>
              <a:rPr dirty="0" sz="2400" spc="24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position</a:t>
            </a:r>
            <a:r>
              <a:rPr dirty="0" sz="2400" spc="229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their</a:t>
            </a:r>
            <a:r>
              <a:rPr dirty="0" sz="2400" spc="2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funds</a:t>
            </a:r>
            <a:r>
              <a:rPr dirty="0" sz="2400" spc="2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today,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so</a:t>
            </a:r>
            <a:r>
              <a:rPr dirty="0" sz="2400" spc="1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Calibri"/>
                <a:cs typeface="Calibri"/>
              </a:rPr>
              <a:t>they’re</a:t>
            </a:r>
            <a:r>
              <a:rPr dirty="0" sz="2400" spc="1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equipped</a:t>
            </a:r>
            <a:r>
              <a:rPr dirty="0" sz="2400" spc="12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2400" spc="1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operate</a:t>
            </a:r>
            <a:r>
              <a:rPr dirty="0" sz="2400" spc="1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dirty="0" sz="2400" spc="9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years</a:t>
            </a:r>
            <a:r>
              <a:rPr dirty="0" sz="2400" spc="1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2400" spc="13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come.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018743" y="1862150"/>
            <a:ext cx="2825115" cy="23355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0" b="1">
                <a:latin typeface="Calibri"/>
                <a:cs typeface="Calibri"/>
              </a:rPr>
              <a:t>We</a:t>
            </a:r>
            <a:r>
              <a:rPr dirty="0" sz="2800" spc="-105" b="1">
                <a:latin typeface="Calibri"/>
                <a:cs typeface="Calibri"/>
              </a:rPr>
              <a:t> </a:t>
            </a:r>
            <a:r>
              <a:rPr dirty="0" sz="2800" spc="-20" b="1">
                <a:latin typeface="Calibri"/>
                <a:cs typeface="Calibri"/>
              </a:rPr>
              <a:t>are:</a:t>
            </a:r>
            <a:endParaRPr sz="28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2830"/>
              </a:spcBef>
              <a:buClr>
                <a:srgbClr val="A11E21"/>
              </a:buClr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Investment</a:t>
            </a:r>
            <a:r>
              <a:rPr dirty="0" sz="1800" spc="2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fund</a:t>
            </a:r>
            <a:r>
              <a:rPr dirty="0" sz="1800" spc="2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manager </a:t>
            </a:r>
            <a:r>
              <a:rPr dirty="0" sz="1800">
                <a:latin typeface="Calibri"/>
                <a:cs typeface="Calibri"/>
              </a:rPr>
              <a:t>dedicated</a:t>
            </a:r>
            <a:r>
              <a:rPr dirty="0" sz="1800" spc="1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to</a:t>
            </a:r>
            <a:r>
              <a:rPr dirty="0" sz="1800" spc="16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Canadian </a:t>
            </a:r>
            <a:r>
              <a:rPr dirty="0" sz="1800">
                <a:latin typeface="Calibri"/>
                <a:cs typeface="Calibri"/>
              </a:rPr>
              <a:t>housing</a:t>
            </a:r>
            <a:r>
              <a:rPr dirty="0" sz="1800" spc="37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sector</a:t>
            </a:r>
            <a:endParaRPr sz="1800">
              <a:latin typeface="Calibri"/>
              <a:cs typeface="Calibri"/>
            </a:endParaRPr>
          </a:p>
          <a:p>
            <a:pPr marL="299085" marR="772160" indent="-287020">
              <a:lnSpc>
                <a:spcPct val="100000"/>
              </a:lnSpc>
              <a:spcBef>
                <a:spcPts val="1200"/>
              </a:spcBef>
              <a:buClr>
                <a:srgbClr val="A11E21"/>
              </a:buClr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Sector</a:t>
            </a:r>
            <a:r>
              <a:rPr dirty="0" sz="1800" spc="1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owned</a:t>
            </a:r>
            <a:r>
              <a:rPr dirty="0" sz="1800" spc="180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and </a:t>
            </a:r>
            <a:r>
              <a:rPr dirty="0" sz="1800" spc="-10">
                <a:latin typeface="Calibri"/>
                <a:cs typeface="Calibri"/>
              </a:rPr>
              <a:t>operated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118729" y="1915413"/>
            <a:ext cx="181165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Calibri"/>
                <a:cs typeface="Calibri"/>
              </a:rPr>
              <a:t>Our</a:t>
            </a:r>
            <a:r>
              <a:rPr dirty="0" sz="2800" spc="25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Clients: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8118729" y="2700273"/>
            <a:ext cx="2930525" cy="1275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370205" indent="-287020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Canadian</a:t>
            </a:r>
            <a:r>
              <a:rPr dirty="0" sz="1800" spc="3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housing</a:t>
            </a:r>
            <a:r>
              <a:rPr dirty="0" sz="1800" spc="34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non- </a:t>
            </a:r>
            <a:r>
              <a:rPr dirty="0" sz="1800">
                <a:latin typeface="Calibri"/>
                <a:cs typeface="Calibri"/>
              </a:rPr>
              <a:t>profits</a:t>
            </a:r>
            <a:r>
              <a:rPr dirty="0" sz="1800" spc="2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2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co-</a:t>
            </a:r>
            <a:r>
              <a:rPr dirty="0" sz="1800" spc="-25">
                <a:latin typeface="Calibri"/>
                <a:cs typeface="Calibri"/>
              </a:rPr>
              <a:t>ops</a:t>
            </a:r>
            <a:endParaRPr sz="18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1200"/>
              </a:spcBef>
              <a:buClr>
                <a:srgbClr val="585858"/>
              </a:buClr>
              <a:buFont typeface="Arial"/>
              <a:buChar char="•"/>
              <a:tabLst>
                <a:tab pos="299085" algn="l"/>
              </a:tabLst>
            </a:pPr>
            <a:r>
              <a:rPr dirty="0" sz="1800" spc="50">
                <a:latin typeface="Calibri"/>
                <a:cs typeface="Calibri"/>
              </a:rPr>
              <a:t>850+</a:t>
            </a:r>
            <a:r>
              <a:rPr dirty="0" sz="1800" spc="27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organizations</a:t>
            </a:r>
            <a:r>
              <a:rPr dirty="0" sz="1800" spc="34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with </a:t>
            </a:r>
            <a:r>
              <a:rPr dirty="0" sz="1800">
                <a:latin typeface="Calibri"/>
                <a:cs typeface="Calibri"/>
              </a:rPr>
              <a:t>more</a:t>
            </a:r>
            <a:r>
              <a:rPr dirty="0" sz="1800" spc="1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than</a:t>
            </a:r>
            <a:r>
              <a:rPr dirty="0" sz="1800" spc="17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$500M</a:t>
            </a:r>
            <a:r>
              <a:rPr dirty="0" sz="1800" spc="1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invested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519929" y="1916683"/>
            <a:ext cx="144526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95" b="1">
                <a:latin typeface="Calibri"/>
                <a:cs typeface="Calibri"/>
              </a:rPr>
              <a:t>We</a:t>
            </a:r>
            <a:r>
              <a:rPr dirty="0" sz="2800" spc="-65" b="1">
                <a:latin typeface="Calibri"/>
                <a:cs typeface="Calibri"/>
              </a:rPr>
              <a:t> </a:t>
            </a:r>
            <a:r>
              <a:rPr dirty="0" sz="2800" spc="-10" b="1">
                <a:latin typeface="Calibri"/>
                <a:cs typeface="Calibri"/>
              </a:rPr>
              <a:t>Offer: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519929" y="2701239"/>
            <a:ext cx="2969895" cy="1702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86385" indent="-286385">
              <a:lnSpc>
                <a:spcPct val="100000"/>
              </a:lnSpc>
              <a:spcBef>
                <a:spcPts val="100"/>
              </a:spcBef>
              <a:buClr>
                <a:srgbClr val="75A1C4"/>
              </a:buClr>
              <a:buFont typeface="Arial"/>
              <a:buChar char="•"/>
              <a:tabLst>
                <a:tab pos="286385" algn="l"/>
              </a:tabLst>
            </a:pPr>
            <a:r>
              <a:rPr dirty="0" sz="1800">
                <a:latin typeface="Calibri"/>
                <a:cs typeface="Calibri"/>
              </a:rPr>
              <a:t>Investment</a:t>
            </a:r>
            <a:r>
              <a:rPr dirty="0" sz="1800" spc="28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products</a:t>
            </a:r>
            <a:r>
              <a:rPr dirty="0" sz="1800" spc="28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suited</a:t>
            </a:r>
            <a:endParaRPr sz="1800">
              <a:latin typeface="Calibri"/>
              <a:cs typeface="Calibri"/>
            </a:endParaRPr>
          </a:p>
          <a:p>
            <a:pPr algn="ctr" marR="4318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Calibri"/>
                <a:cs typeface="Calibri"/>
              </a:rPr>
              <a:t>to</a:t>
            </a:r>
            <a:r>
              <a:rPr dirty="0" sz="1800" spc="1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various</a:t>
            </a:r>
            <a:r>
              <a:rPr dirty="0" sz="1800" spc="20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risk</a:t>
            </a:r>
            <a:r>
              <a:rPr dirty="0" sz="1800" spc="1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appetites</a:t>
            </a:r>
            <a:endParaRPr sz="1800">
              <a:latin typeface="Calibri"/>
              <a:cs typeface="Calibri"/>
            </a:endParaRPr>
          </a:p>
          <a:p>
            <a:pPr marL="299085" marR="536575" indent="-287020">
              <a:lnSpc>
                <a:spcPct val="100000"/>
              </a:lnSpc>
              <a:spcBef>
                <a:spcPts val="1200"/>
              </a:spcBef>
              <a:buClr>
                <a:srgbClr val="75A1C4"/>
              </a:buClr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Responsible</a:t>
            </a:r>
            <a:r>
              <a:rPr dirty="0" sz="1800" spc="459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investing criteria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200"/>
              </a:spcBef>
              <a:buClr>
                <a:srgbClr val="75A1C4"/>
              </a:buClr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Low</a:t>
            </a:r>
            <a:r>
              <a:rPr dirty="0" sz="1800" spc="17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management</a:t>
            </a:r>
            <a:r>
              <a:rPr dirty="0" sz="1800" spc="21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fees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61620" rIns="0" bIns="0" rtlCol="0" vert="horz">
            <a:spAutoFit/>
          </a:bodyPr>
          <a:lstStyle/>
          <a:p>
            <a:pPr marL="22225">
              <a:lnSpc>
                <a:spcPct val="100000"/>
              </a:lnSpc>
              <a:spcBef>
                <a:spcPts val="100"/>
              </a:spcBef>
            </a:pPr>
            <a:r>
              <a:rPr dirty="0" sz="3300"/>
              <a:t>Products</a:t>
            </a:r>
            <a:r>
              <a:rPr dirty="0" sz="3300" spc="175"/>
              <a:t> </a:t>
            </a:r>
            <a:r>
              <a:rPr dirty="0" sz="3300"/>
              <a:t>tailored</a:t>
            </a:r>
            <a:r>
              <a:rPr dirty="0" sz="3300" spc="180"/>
              <a:t> </a:t>
            </a:r>
            <a:r>
              <a:rPr dirty="0" sz="3300"/>
              <a:t>to</a:t>
            </a:r>
            <a:r>
              <a:rPr dirty="0" sz="3300" spc="165"/>
              <a:t> </a:t>
            </a:r>
            <a:r>
              <a:rPr dirty="0" sz="3300"/>
              <a:t>a</a:t>
            </a:r>
            <a:r>
              <a:rPr dirty="0" sz="3300" spc="180"/>
              <a:t> </a:t>
            </a:r>
            <a:r>
              <a:rPr dirty="0" sz="3300"/>
              <a:t>range</a:t>
            </a:r>
            <a:r>
              <a:rPr dirty="0" sz="3300" spc="200"/>
              <a:t> </a:t>
            </a:r>
            <a:r>
              <a:rPr dirty="0" sz="3300"/>
              <a:t>of</a:t>
            </a:r>
            <a:r>
              <a:rPr dirty="0" sz="3300" spc="180"/>
              <a:t> </a:t>
            </a:r>
            <a:r>
              <a:rPr dirty="0" sz="3300"/>
              <a:t>time</a:t>
            </a:r>
            <a:r>
              <a:rPr dirty="0" sz="3300" spc="175"/>
              <a:t> </a:t>
            </a:r>
            <a:r>
              <a:rPr dirty="0" sz="3300"/>
              <a:t>horizons</a:t>
            </a:r>
            <a:r>
              <a:rPr dirty="0" sz="3300" spc="180"/>
              <a:t> </a:t>
            </a:r>
            <a:r>
              <a:rPr dirty="0" sz="3300"/>
              <a:t>and</a:t>
            </a:r>
            <a:r>
              <a:rPr dirty="0" sz="3300" spc="180"/>
              <a:t> </a:t>
            </a:r>
            <a:r>
              <a:rPr dirty="0" sz="3300"/>
              <a:t>risk</a:t>
            </a:r>
            <a:r>
              <a:rPr dirty="0" sz="3300" spc="75"/>
              <a:t> </a:t>
            </a:r>
            <a:r>
              <a:rPr dirty="0" sz="3300" spc="-10"/>
              <a:t>levels</a:t>
            </a:r>
            <a:endParaRPr sz="33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620" y="6412991"/>
            <a:ext cx="1231392" cy="254508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2173223" y="4038600"/>
            <a:ext cx="2298700" cy="809625"/>
          </a:xfrm>
          <a:custGeom>
            <a:avLst/>
            <a:gdLst/>
            <a:ahLst/>
            <a:cxnLst/>
            <a:rect l="l" t="t" r="r" b="b"/>
            <a:pathLst>
              <a:path w="2298700" h="809625">
                <a:moveTo>
                  <a:pt x="2163317" y="0"/>
                </a:moveTo>
                <a:lnTo>
                  <a:pt x="134874" y="0"/>
                </a:lnTo>
                <a:lnTo>
                  <a:pt x="92220" y="6870"/>
                </a:lnTo>
                <a:lnTo>
                  <a:pt x="55193" y="26005"/>
                </a:lnTo>
                <a:lnTo>
                  <a:pt x="26005" y="55193"/>
                </a:lnTo>
                <a:lnTo>
                  <a:pt x="6870" y="92220"/>
                </a:lnTo>
                <a:lnTo>
                  <a:pt x="0" y="134874"/>
                </a:lnTo>
                <a:lnTo>
                  <a:pt x="0" y="674369"/>
                </a:lnTo>
                <a:lnTo>
                  <a:pt x="6870" y="717023"/>
                </a:lnTo>
                <a:lnTo>
                  <a:pt x="26005" y="754050"/>
                </a:lnTo>
                <a:lnTo>
                  <a:pt x="55193" y="783238"/>
                </a:lnTo>
                <a:lnTo>
                  <a:pt x="92220" y="802373"/>
                </a:lnTo>
                <a:lnTo>
                  <a:pt x="134874" y="809244"/>
                </a:lnTo>
                <a:lnTo>
                  <a:pt x="2163317" y="809244"/>
                </a:lnTo>
                <a:lnTo>
                  <a:pt x="2205971" y="802373"/>
                </a:lnTo>
                <a:lnTo>
                  <a:pt x="2242998" y="783238"/>
                </a:lnTo>
                <a:lnTo>
                  <a:pt x="2272186" y="754050"/>
                </a:lnTo>
                <a:lnTo>
                  <a:pt x="2291321" y="717023"/>
                </a:lnTo>
                <a:lnTo>
                  <a:pt x="2298191" y="674369"/>
                </a:lnTo>
                <a:lnTo>
                  <a:pt x="2298191" y="134874"/>
                </a:lnTo>
                <a:lnTo>
                  <a:pt x="2291321" y="92220"/>
                </a:lnTo>
                <a:lnTo>
                  <a:pt x="2272186" y="55193"/>
                </a:lnTo>
                <a:lnTo>
                  <a:pt x="2242998" y="26005"/>
                </a:lnTo>
                <a:lnTo>
                  <a:pt x="2205971" y="6870"/>
                </a:lnTo>
                <a:lnTo>
                  <a:pt x="2163317" y="0"/>
                </a:lnTo>
                <a:close/>
              </a:path>
            </a:pathLst>
          </a:custGeom>
          <a:solidFill>
            <a:srgbClr val="3743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518659" y="3486911"/>
            <a:ext cx="2299970" cy="809625"/>
          </a:xfrm>
          <a:custGeom>
            <a:avLst/>
            <a:gdLst/>
            <a:ahLst/>
            <a:cxnLst/>
            <a:rect l="l" t="t" r="r" b="b"/>
            <a:pathLst>
              <a:path w="2299970" h="809625">
                <a:moveTo>
                  <a:pt x="2164841" y="0"/>
                </a:moveTo>
                <a:lnTo>
                  <a:pt x="134874" y="0"/>
                </a:lnTo>
                <a:lnTo>
                  <a:pt x="92220" y="6870"/>
                </a:lnTo>
                <a:lnTo>
                  <a:pt x="55193" y="26005"/>
                </a:lnTo>
                <a:lnTo>
                  <a:pt x="26005" y="55193"/>
                </a:lnTo>
                <a:lnTo>
                  <a:pt x="6870" y="92220"/>
                </a:lnTo>
                <a:lnTo>
                  <a:pt x="0" y="134874"/>
                </a:lnTo>
                <a:lnTo>
                  <a:pt x="0" y="674369"/>
                </a:lnTo>
                <a:lnTo>
                  <a:pt x="6870" y="717023"/>
                </a:lnTo>
                <a:lnTo>
                  <a:pt x="26005" y="754050"/>
                </a:lnTo>
                <a:lnTo>
                  <a:pt x="55193" y="783238"/>
                </a:lnTo>
                <a:lnTo>
                  <a:pt x="92220" y="802373"/>
                </a:lnTo>
                <a:lnTo>
                  <a:pt x="134874" y="809244"/>
                </a:lnTo>
                <a:lnTo>
                  <a:pt x="2164841" y="809244"/>
                </a:lnTo>
                <a:lnTo>
                  <a:pt x="2207495" y="802373"/>
                </a:lnTo>
                <a:lnTo>
                  <a:pt x="2244522" y="783238"/>
                </a:lnTo>
                <a:lnTo>
                  <a:pt x="2273710" y="754050"/>
                </a:lnTo>
                <a:lnTo>
                  <a:pt x="2292845" y="717023"/>
                </a:lnTo>
                <a:lnTo>
                  <a:pt x="2299716" y="674369"/>
                </a:lnTo>
                <a:lnTo>
                  <a:pt x="2299716" y="134874"/>
                </a:lnTo>
                <a:lnTo>
                  <a:pt x="2292845" y="92220"/>
                </a:lnTo>
                <a:lnTo>
                  <a:pt x="2273710" y="55193"/>
                </a:lnTo>
                <a:lnTo>
                  <a:pt x="2244522" y="26005"/>
                </a:lnTo>
                <a:lnTo>
                  <a:pt x="2207495" y="6870"/>
                </a:lnTo>
                <a:lnTo>
                  <a:pt x="2164841" y="0"/>
                </a:lnTo>
                <a:close/>
              </a:path>
            </a:pathLst>
          </a:custGeom>
          <a:solidFill>
            <a:srgbClr val="75A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6865619" y="2935223"/>
            <a:ext cx="2299970" cy="809625"/>
          </a:xfrm>
          <a:custGeom>
            <a:avLst/>
            <a:gdLst/>
            <a:ahLst/>
            <a:cxnLst/>
            <a:rect l="l" t="t" r="r" b="b"/>
            <a:pathLst>
              <a:path w="2299970" h="809625">
                <a:moveTo>
                  <a:pt x="2164841" y="0"/>
                </a:moveTo>
                <a:lnTo>
                  <a:pt x="134874" y="0"/>
                </a:lnTo>
                <a:lnTo>
                  <a:pt x="92220" y="6870"/>
                </a:lnTo>
                <a:lnTo>
                  <a:pt x="55193" y="26005"/>
                </a:lnTo>
                <a:lnTo>
                  <a:pt x="26005" y="55193"/>
                </a:lnTo>
                <a:lnTo>
                  <a:pt x="6870" y="92220"/>
                </a:lnTo>
                <a:lnTo>
                  <a:pt x="0" y="134874"/>
                </a:lnTo>
                <a:lnTo>
                  <a:pt x="0" y="674369"/>
                </a:lnTo>
                <a:lnTo>
                  <a:pt x="6870" y="717023"/>
                </a:lnTo>
                <a:lnTo>
                  <a:pt x="26005" y="754050"/>
                </a:lnTo>
                <a:lnTo>
                  <a:pt x="55193" y="783238"/>
                </a:lnTo>
                <a:lnTo>
                  <a:pt x="92220" y="802373"/>
                </a:lnTo>
                <a:lnTo>
                  <a:pt x="134874" y="809244"/>
                </a:lnTo>
                <a:lnTo>
                  <a:pt x="2164841" y="809244"/>
                </a:lnTo>
                <a:lnTo>
                  <a:pt x="2207495" y="802373"/>
                </a:lnTo>
                <a:lnTo>
                  <a:pt x="2244522" y="783238"/>
                </a:lnTo>
                <a:lnTo>
                  <a:pt x="2273710" y="754050"/>
                </a:lnTo>
                <a:lnTo>
                  <a:pt x="2292845" y="717023"/>
                </a:lnTo>
                <a:lnTo>
                  <a:pt x="2299715" y="674369"/>
                </a:lnTo>
                <a:lnTo>
                  <a:pt x="2299715" y="134874"/>
                </a:lnTo>
                <a:lnTo>
                  <a:pt x="2292845" y="92220"/>
                </a:lnTo>
                <a:lnTo>
                  <a:pt x="2273710" y="55193"/>
                </a:lnTo>
                <a:lnTo>
                  <a:pt x="2244522" y="26005"/>
                </a:lnTo>
                <a:lnTo>
                  <a:pt x="2207495" y="6870"/>
                </a:lnTo>
                <a:lnTo>
                  <a:pt x="2164841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2613151" y="3194685"/>
            <a:ext cx="6306185" cy="14954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Canadian</a:t>
            </a:r>
            <a:r>
              <a:rPr dirty="0" sz="1600" spc="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Bond</a:t>
            </a:r>
            <a:r>
              <a:rPr dirty="0" sz="1600" spc="9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600">
              <a:latin typeface="Calibri"/>
              <a:cs typeface="Calibri"/>
            </a:endParaRPr>
          </a:p>
          <a:p>
            <a:pPr algn="ctr" marL="2152015" marR="2339975">
              <a:lnSpc>
                <a:spcPct val="100000"/>
              </a:lnSpc>
              <a:spcBef>
                <a:spcPts val="1470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Canadian</a:t>
            </a:r>
            <a:r>
              <a:rPr dirty="0" sz="1600" spc="11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Short-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Term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Bond</a:t>
            </a:r>
            <a:r>
              <a:rPr dirty="0" sz="1600" spc="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600">
              <a:latin typeface="Calibri"/>
              <a:cs typeface="Calibri"/>
            </a:endParaRPr>
          </a:p>
          <a:p>
            <a:pPr algn="ctr" marR="4879340">
              <a:lnSpc>
                <a:spcPct val="100000"/>
              </a:lnSpc>
              <a:spcBef>
                <a:spcPts val="505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High</a:t>
            </a:r>
            <a:r>
              <a:rPr dirty="0" sz="1600" spc="19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Interest</a:t>
            </a:r>
            <a:endParaRPr sz="1600">
              <a:latin typeface="Calibri"/>
              <a:cs typeface="Calibri"/>
            </a:endParaRPr>
          </a:p>
          <a:p>
            <a:pPr algn="ctr" marR="4878705">
              <a:lnSpc>
                <a:spcPct val="100000"/>
              </a:lnSpc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Savings</a:t>
            </a:r>
            <a:r>
              <a:rPr dirty="0" sz="1600" spc="2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Account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9212580" y="2382011"/>
            <a:ext cx="2298700" cy="809625"/>
          </a:xfrm>
          <a:custGeom>
            <a:avLst/>
            <a:gdLst/>
            <a:ahLst/>
            <a:cxnLst/>
            <a:rect l="l" t="t" r="r" b="b"/>
            <a:pathLst>
              <a:path w="2298700" h="809625">
                <a:moveTo>
                  <a:pt x="2163318" y="0"/>
                </a:moveTo>
                <a:lnTo>
                  <a:pt x="134874" y="0"/>
                </a:lnTo>
                <a:lnTo>
                  <a:pt x="92220" y="6870"/>
                </a:lnTo>
                <a:lnTo>
                  <a:pt x="55193" y="26005"/>
                </a:lnTo>
                <a:lnTo>
                  <a:pt x="26005" y="55193"/>
                </a:lnTo>
                <a:lnTo>
                  <a:pt x="6870" y="92220"/>
                </a:lnTo>
                <a:lnTo>
                  <a:pt x="0" y="134874"/>
                </a:lnTo>
                <a:lnTo>
                  <a:pt x="0" y="674370"/>
                </a:lnTo>
                <a:lnTo>
                  <a:pt x="6870" y="717023"/>
                </a:lnTo>
                <a:lnTo>
                  <a:pt x="26005" y="754050"/>
                </a:lnTo>
                <a:lnTo>
                  <a:pt x="55193" y="783238"/>
                </a:lnTo>
                <a:lnTo>
                  <a:pt x="92220" y="802373"/>
                </a:lnTo>
                <a:lnTo>
                  <a:pt x="134874" y="809243"/>
                </a:lnTo>
                <a:lnTo>
                  <a:pt x="2163318" y="809243"/>
                </a:lnTo>
                <a:lnTo>
                  <a:pt x="2205971" y="802373"/>
                </a:lnTo>
                <a:lnTo>
                  <a:pt x="2242998" y="783238"/>
                </a:lnTo>
                <a:lnTo>
                  <a:pt x="2272186" y="754050"/>
                </a:lnTo>
                <a:lnTo>
                  <a:pt x="2291321" y="717023"/>
                </a:lnTo>
                <a:lnTo>
                  <a:pt x="2298192" y="674370"/>
                </a:lnTo>
                <a:lnTo>
                  <a:pt x="2298192" y="134874"/>
                </a:lnTo>
                <a:lnTo>
                  <a:pt x="2291321" y="92220"/>
                </a:lnTo>
                <a:lnTo>
                  <a:pt x="2272186" y="55193"/>
                </a:lnTo>
                <a:lnTo>
                  <a:pt x="2242998" y="26005"/>
                </a:lnTo>
                <a:lnTo>
                  <a:pt x="2205971" y="6870"/>
                </a:lnTo>
                <a:lnTo>
                  <a:pt x="2163318" y="0"/>
                </a:lnTo>
                <a:close/>
              </a:path>
            </a:pathLst>
          </a:custGeom>
          <a:solidFill>
            <a:srgbClr val="A11E2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9839706" y="2642361"/>
            <a:ext cx="10439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Equity</a:t>
            </a:r>
            <a:r>
              <a:rPr dirty="0" sz="1600" spc="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50798" y="2521076"/>
            <a:ext cx="7486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Moderate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884936" y="5196332"/>
            <a:ext cx="3321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5">
                <a:latin typeface="Calibri"/>
                <a:cs typeface="Calibri"/>
              </a:rPr>
              <a:t>Low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06069" y="1884934"/>
            <a:ext cx="5106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How</a:t>
            </a:r>
            <a:r>
              <a:rPr dirty="0" sz="1800" spc="12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much</a:t>
            </a:r>
            <a:r>
              <a:rPr dirty="0" sz="1800" spc="175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market</a:t>
            </a:r>
            <a:r>
              <a:rPr dirty="0" sz="1800" spc="16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risk</a:t>
            </a:r>
            <a:r>
              <a:rPr dirty="0" sz="1800" spc="125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can</a:t>
            </a:r>
            <a:r>
              <a:rPr dirty="0" sz="1800" spc="155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the</a:t>
            </a:r>
            <a:r>
              <a:rPr dirty="0" sz="1800" spc="175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funds</a:t>
            </a:r>
            <a:r>
              <a:rPr dirty="0" sz="1800" spc="175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be</a:t>
            </a:r>
            <a:r>
              <a:rPr dirty="0" sz="1800" spc="17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exposed</a:t>
            </a:r>
            <a:r>
              <a:rPr dirty="0" sz="1800" spc="16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A11E21"/>
                </a:solidFill>
                <a:latin typeface="Calibri"/>
                <a:cs typeface="Calibri"/>
              </a:rPr>
              <a:t>to?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251710" y="5083302"/>
            <a:ext cx="6690995" cy="749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0843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How</a:t>
            </a:r>
            <a:r>
              <a:rPr dirty="0" sz="1800" spc="8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A11E21"/>
                </a:solidFill>
                <a:latin typeface="Calibri"/>
                <a:cs typeface="Calibri"/>
              </a:rPr>
              <a:t>long</a:t>
            </a:r>
            <a:r>
              <a:rPr dirty="0" sz="1800" spc="114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until</a:t>
            </a:r>
            <a:r>
              <a:rPr dirty="0" sz="1800" spc="145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the</a:t>
            </a:r>
            <a:r>
              <a:rPr dirty="0" sz="1800" spc="13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funds</a:t>
            </a:r>
            <a:r>
              <a:rPr dirty="0" sz="1800" spc="114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 spc="75">
                <a:solidFill>
                  <a:srgbClr val="A11E21"/>
                </a:solidFill>
                <a:latin typeface="Calibri"/>
                <a:cs typeface="Calibri"/>
              </a:rPr>
              <a:t>will</a:t>
            </a:r>
            <a:r>
              <a:rPr dirty="0" sz="1800" spc="125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be</a:t>
            </a:r>
            <a:r>
              <a:rPr dirty="0" sz="1800" spc="13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needed</a:t>
            </a:r>
            <a:r>
              <a:rPr dirty="0" sz="1800" spc="114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11E21"/>
                </a:solidFill>
                <a:latin typeface="Calibri"/>
                <a:cs typeface="Calibri"/>
              </a:rPr>
              <a:t>/</a:t>
            </a:r>
            <a:r>
              <a:rPr dirty="0" sz="1800" spc="13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11E21"/>
                </a:solidFill>
                <a:latin typeface="Calibri"/>
                <a:cs typeface="Calibri"/>
              </a:rPr>
              <a:t>withdrawn?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  <a:tabLst>
                <a:tab pos="3314700" algn="l"/>
              </a:tabLst>
            </a:pPr>
            <a:r>
              <a:rPr dirty="0" sz="1400">
                <a:latin typeface="Calibri"/>
                <a:cs typeface="Calibri"/>
              </a:rPr>
              <a:t>Short</a:t>
            </a:r>
            <a:r>
              <a:rPr dirty="0" sz="1400" spc="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term</a:t>
            </a:r>
            <a:r>
              <a:rPr dirty="0" sz="1400" spc="11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(eg,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60">
                <a:latin typeface="Calibri"/>
                <a:cs typeface="Calibri"/>
              </a:rPr>
              <a:t>1-</a:t>
            </a: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7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years)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baseline="1984" sz="2100">
                <a:latin typeface="Calibri"/>
                <a:cs typeface="Calibri"/>
              </a:rPr>
              <a:t>Medium</a:t>
            </a:r>
            <a:r>
              <a:rPr dirty="0" baseline="1984" sz="2100" spc="75">
                <a:latin typeface="Calibri"/>
                <a:cs typeface="Calibri"/>
              </a:rPr>
              <a:t> </a:t>
            </a:r>
            <a:r>
              <a:rPr dirty="0" baseline="1984" sz="2100">
                <a:latin typeface="Calibri"/>
                <a:cs typeface="Calibri"/>
              </a:rPr>
              <a:t>term</a:t>
            </a:r>
            <a:r>
              <a:rPr dirty="0" baseline="1984" sz="2100" spc="104">
                <a:latin typeface="Calibri"/>
                <a:cs typeface="Calibri"/>
              </a:rPr>
              <a:t> </a:t>
            </a:r>
            <a:r>
              <a:rPr dirty="0" baseline="1984" sz="2100">
                <a:latin typeface="Calibri"/>
                <a:cs typeface="Calibri"/>
              </a:rPr>
              <a:t>(eg,</a:t>
            </a:r>
            <a:r>
              <a:rPr dirty="0" baseline="1984" sz="2100" spc="-97">
                <a:latin typeface="Calibri"/>
                <a:cs typeface="Calibri"/>
              </a:rPr>
              <a:t> </a:t>
            </a:r>
            <a:r>
              <a:rPr dirty="0" baseline="1984" sz="2100" spc="89">
                <a:latin typeface="Calibri"/>
                <a:cs typeface="Calibri"/>
              </a:rPr>
              <a:t>3-</a:t>
            </a:r>
            <a:r>
              <a:rPr dirty="0" baseline="1984" sz="2100">
                <a:latin typeface="Calibri"/>
                <a:cs typeface="Calibri"/>
              </a:rPr>
              <a:t>7</a:t>
            </a:r>
            <a:r>
              <a:rPr dirty="0" baseline="1984" sz="2100" spc="-60">
                <a:latin typeface="Calibri"/>
                <a:cs typeface="Calibri"/>
              </a:rPr>
              <a:t> </a:t>
            </a:r>
            <a:r>
              <a:rPr dirty="0" baseline="1984" sz="2100" spc="-15">
                <a:latin typeface="Calibri"/>
                <a:cs typeface="Calibri"/>
              </a:rPr>
              <a:t>years)</a:t>
            </a:r>
            <a:endParaRPr baseline="1984" sz="21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9244965" y="5592876"/>
            <a:ext cx="18281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Long</a:t>
            </a:r>
            <a:r>
              <a:rPr dirty="0" sz="1400" spc="10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term</a:t>
            </a:r>
            <a:r>
              <a:rPr dirty="0" sz="1400" spc="11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(eg,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7+</a:t>
            </a:r>
            <a:r>
              <a:rPr dirty="0" sz="1400" spc="1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years)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633222" y="2501645"/>
            <a:ext cx="76200" cy="2899410"/>
          </a:xfrm>
          <a:custGeom>
            <a:avLst/>
            <a:gdLst/>
            <a:ahLst/>
            <a:cxnLst/>
            <a:rect l="l" t="t" r="r" b="b"/>
            <a:pathLst>
              <a:path w="76200" h="2899410">
                <a:moveTo>
                  <a:pt x="26987" y="2822702"/>
                </a:moveTo>
                <a:lnTo>
                  <a:pt x="0" y="2822702"/>
                </a:lnTo>
                <a:lnTo>
                  <a:pt x="38100" y="2898902"/>
                </a:lnTo>
                <a:lnTo>
                  <a:pt x="69850" y="2835402"/>
                </a:lnTo>
                <a:lnTo>
                  <a:pt x="26987" y="2835402"/>
                </a:lnTo>
                <a:lnTo>
                  <a:pt x="26987" y="2822702"/>
                </a:lnTo>
                <a:close/>
              </a:path>
              <a:path w="76200" h="2899410">
                <a:moveTo>
                  <a:pt x="49212" y="63500"/>
                </a:moveTo>
                <a:lnTo>
                  <a:pt x="26987" y="63500"/>
                </a:lnTo>
                <a:lnTo>
                  <a:pt x="26987" y="2835402"/>
                </a:lnTo>
                <a:lnTo>
                  <a:pt x="49212" y="2835402"/>
                </a:lnTo>
                <a:lnTo>
                  <a:pt x="49212" y="63500"/>
                </a:lnTo>
                <a:close/>
              </a:path>
              <a:path w="76200" h="2899410">
                <a:moveTo>
                  <a:pt x="76199" y="2822702"/>
                </a:moveTo>
                <a:lnTo>
                  <a:pt x="49212" y="2822702"/>
                </a:lnTo>
                <a:lnTo>
                  <a:pt x="49212" y="2835402"/>
                </a:lnTo>
                <a:lnTo>
                  <a:pt x="69850" y="2835402"/>
                </a:lnTo>
                <a:lnTo>
                  <a:pt x="76199" y="2822702"/>
                </a:lnTo>
                <a:close/>
              </a:path>
              <a:path w="76200" h="2899410">
                <a:moveTo>
                  <a:pt x="38100" y="0"/>
                </a:moveTo>
                <a:lnTo>
                  <a:pt x="0" y="76200"/>
                </a:lnTo>
                <a:lnTo>
                  <a:pt x="26987" y="76200"/>
                </a:lnTo>
                <a:lnTo>
                  <a:pt x="26987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899410">
                <a:moveTo>
                  <a:pt x="69850" y="63500"/>
                </a:moveTo>
                <a:lnTo>
                  <a:pt x="49212" y="63500"/>
                </a:lnTo>
                <a:lnTo>
                  <a:pt x="49212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088642" y="5417058"/>
            <a:ext cx="9676765" cy="76200"/>
          </a:xfrm>
          <a:custGeom>
            <a:avLst/>
            <a:gdLst/>
            <a:ahLst/>
            <a:cxnLst/>
            <a:rect l="l" t="t" r="r" b="b"/>
            <a:pathLst>
              <a:path w="9676765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9148"/>
                </a:lnTo>
                <a:lnTo>
                  <a:pt x="63500" y="49148"/>
                </a:lnTo>
                <a:lnTo>
                  <a:pt x="63500" y="26923"/>
                </a:lnTo>
                <a:lnTo>
                  <a:pt x="76200" y="26923"/>
                </a:lnTo>
                <a:lnTo>
                  <a:pt x="76200" y="0"/>
                </a:lnTo>
                <a:close/>
              </a:path>
              <a:path w="9676765" h="76200">
                <a:moveTo>
                  <a:pt x="9600184" y="0"/>
                </a:moveTo>
                <a:lnTo>
                  <a:pt x="9600184" y="76199"/>
                </a:lnTo>
                <a:lnTo>
                  <a:pt x="9654286" y="49148"/>
                </a:lnTo>
                <a:lnTo>
                  <a:pt x="9612757" y="49148"/>
                </a:lnTo>
                <a:lnTo>
                  <a:pt x="9612757" y="26923"/>
                </a:lnTo>
                <a:lnTo>
                  <a:pt x="9654032" y="26923"/>
                </a:lnTo>
                <a:lnTo>
                  <a:pt x="9600184" y="0"/>
                </a:lnTo>
                <a:close/>
              </a:path>
              <a:path w="9676765" h="76200">
                <a:moveTo>
                  <a:pt x="76200" y="26923"/>
                </a:moveTo>
                <a:lnTo>
                  <a:pt x="63500" y="26923"/>
                </a:lnTo>
                <a:lnTo>
                  <a:pt x="63500" y="49148"/>
                </a:lnTo>
                <a:lnTo>
                  <a:pt x="76200" y="49148"/>
                </a:lnTo>
                <a:lnTo>
                  <a:pt x="76200" y="26923"/>
                </a:lnTo>
                <a:close/>
              </a:path>
              <a:path w="9676765" h="76200">
                <a:moveTo>
                  <a:pt x="9600184" y="26923"/>
                </a:moveTo>
                <a:lnTo>
                  <a:pt x="76200" y="26923"/>
                </a:lnTo>
                <a:lnTo>
                  <a:pt x="76200" y="49148"/>
                </a:lnTo>
                <a:lnTo>
                  <a:pt x="9600184" y="49148"/>
                </a:lnTo>
                <a:lnTo>
                  <a:pt x="9600184" y="26923"/>
                </a:lnTo>
                <a:close/>
              </a:path>
              <a:path w="9676765" h="76200">
                <a:moveTo>
                  <a:pt x="9654032" y="26923"/>
                </a:moveTo>
                <a:lnTo>
                  <a:pt x="9612757" y="26923"/>
                </a:lnTo>
                <a:lnTo>
                  <a:pt x="9612757" y="49148"/>
                </a:lnTo>
                <a:lnTo>
                  <a:pt x="9654286" y="49148"/>
                </a:lnTo>
                <a:lnTo>
                  <a:pt x="9676384" y="38099"/>
                </a:lnTo>
                <a:lnTo>
                  <a:pt x="9654032" y="269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3659" y="1900380"/>
            <a:ext cx="1325879" cy="111871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65307" y="3729228"/>
            <a:ext cx="1094231" cy="109423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99364" rIns="0" bIns="0" rtlCol="0" vert="horz">
            <a:spAutoFit/>
          </a:bodyPr>
          <a:lstStyle/>
          <a:p>
            <a:pPr marL="634365">
              <a:lnSpc>
                <a:spcPct val="100000"/>
              </a:lnSpc>
              <a:spcBef>
                <a:spcPts val="100"/>
              </a:spcBef>
            </a:pPr>
            <a:r>
              <a:rPr dirty="0" sz="3300"/>
              <a:t>What</a:t>
            </a:r>
            <a:r>
              <a:rPr dirty="0" sz="3300" spc="60"/>
              <a:t> </a:t>
            </a:r>
            <a:r>
              <a:rPr dirty="0" sz="3300" spc="70"/>
              <a:t>is</a:t>
            </a:r>
            <a:r>
              <a:rPr dirty="0" sz="3300" spc="50"/>
              <a:t> Financial</a:t>
            </a:r>
            <a:r>
              <a:rPr dirty="0" sz="3300" spc="60"/>
              <a:t> </a:t>
            </a:r>
            <a:r>
              <a:rPr dirty="0" sz="3300" spc="45"/>
              <a:t>Planning?</a:t>
            </a:r>
            <a:endParaRPr sz="3300"/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pc="140"/>
              <a:t>Process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40"/>
              <a:t> </a:t>
            </a:r>
            <a:r>
              <a:rPr dirty="0" spc="80"/>
              <a:t>matching</a:t>
            </a:r>
            <a:r>
              <a:rPr dirty="0" spc="-40"/>
              <a:t> </a:t>
            </a:r>
            <a:r>
              <a:rPr dirty="0"/>
              <a:t>your</a:t>
            </a:r>
            <a:r>
              <a:rPr dirty="0" spc="-25"/>
              <a:t> </a:t>
            </a:r>
            <a:r>
              <a:rPr dirty="0" spc="80"/>
              <a:t>financial</a:t>
            </a:r>
            <a:r>
              <a:rPr dirty="0" spc="-60"/>
              <a:t> </a:t>
            </a:r>
            <a:r>
              <a:rPr dirty="0" spc="105"/>
              <a:t>goals</a:t>
            </a:r>
            <a:r>
              <a:rPr dirty="0" spc="-40"/>
              <a:t> </a:t>
            </a:r>
            <a:r>
              <a:rPr dirty="0" spc="100"/>
              <a:t>and</a:t>
            </a:r>
            <a:r>
              <a:rPr dirty="0" spc="-25"/>
              <a:t> </a:t>
            </a:r>
            <a:r>
              <a:rPr dirty="0" spc="60"/>
              <a:t>objectives </a:t>
            </a:r>
            <a:r>
              <a:rPr dirty="0"/>
              <a:t>with</a:t>
            </a:r>
            <a:r>
              <a:rPr dirty="0" spc="-4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 spc="85"/>
              <a:t>financial</a:t>
            </a:r>
            <a:r>
              <a:rPr dirty="0" spc="-25"/>
              <a:t> </a:t>
            </a:r>
            <a:r>
              <a:rPr dirty="0" spc="95"/>
              <a:t>capital</a:t>
            </a:r>
            <a:r>
              <a:rPr dirty="0" spc="-35"/>
              <a:t> </a:t>
            </a:r>
            <a:r>
              <a:rPr dirty="0" spc="75"/>
              <a:t>available.</a:t>
            </a:r>
            <a:r>
              <a:rPr dirty="0" spc="-45"/>
              <a:t> </a:t>
            </a:r>
            <a:r>
              <a:rPr dirty="0"/>
              <a:t>It</a:t>
            </a:r>
            <a:r>
              <a:rPr dirty="0" spc="-35"/>
              <a:t> </a:t>
            </a:r>
            <a:r>
              <a:rPr dirty="0" spc="120"/>
              <a:t>describes</a:t>
            </a:r>
            <a:r>
              <a:rPr dirty="0" spc="-5"/>
              <a:t> </a:t>
            </a:r>
            <a:r>
              <a:rPr dirty="0" spc="-25"/>
              <a:t>the </a:t>
            </a:r>
            <a:r>
              <a:rPr dirty="0" spc="80"/>
              <a:t>planned</a:t>
            </a:r>
            <a:r>
              <a:rPr dirty="0" spc="-35"/>
              <a:t> </a:t>
            </a:r>
            <a:r>
              <a:rPr dirty="0" spc="130"/>
              <a:t>use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45"/>
              <a:t> </a:t>
            </a:r>
            <a:r>
              <a:rPr dirty="0"/>
              <a:t>your</a:t>
            </a:r>
            <a:r>
              <a:rPr dirty="0" spc="-15"/>
              <a:t> </a:t>
            </a:r>
            <a:r>
              <a:rPr dirty="0" spc="95"/>
              <a:t>resources</a:t>
            </a:r>
            <a:r>
              <a:rPr dirty="0" spc="-10"/>
              <a:t> </a:t>
            </a:r>
            <a:r>
              <a:rPr dirty="0"/>
              <a:t>to</a:t>
            </a:r>
            <a:r>
              <a:rPr dirty="0" spc="-25"/>
              <a:t> </a:t>
            </a:r>
            <a:r>
              <a:rPr dirty="0" spc="55"/>
              <a:t>support</a:t>
            </a:r>
            <a:r>
              <a:rPr dirty="0" spc="-20"/>
              <a:t> </a:t>
            </a:r>
            <a:r>
              <a:rPr dirty="0" spc="80"/>
              <a:t>upcoming </a:t>
            </a:r>
            <a:r>
              <a:rPr dirty="0" spc="75"/>
              <a:t>projects,</a:t>
            </a:r>
            <a:r>
              <a:rPr dirty="0" spc="-55"/>
              <a:t> </a:t>
            </a:r>
            <a:r>
              <a:rPr dirty="0" spc="160"/>
              <a:t>such</a:t>
            </a:r>
            <a:r>
              <a:rPr dirty="0" spc="-30"/>
              <a:t> </a:t>
            </a:r>
            <a:r>
              <a:rPr dirty="0" spc="195"/>
              <a:t>as</a:t>
            </a:r>
            <a:r>
              <a:rPr dirty="0" spc="-45"/>
              <a:t> </a:t>
            </a:r>
            <a:r>
              <a:rPr dirty="0" spc="70"/>
              <a:t>installing</a:t>
            </a:r>
            <a:r>
              <a:rPr dirty="0" spc="-80"/>
              <a:t> </a:t>
            </a:r>
            <a:r>
              <a:rPr dirty="0" spc="145"/>
              <a:t>a</a:t>
            </a:r>
            <a:r>
              <a:rPr dirty="0" spc="-50"/>
              <a:t> </a:t>
            </a:r>
            <a:r>
              <a:rPr dirty="0"/>
              <a:t>roof</a:t>
            </a:r>
            <a:r>
              <a:rPr dirty="0" spc="-50"/>
              <a:t> </a:t>
            </a:r>
            <a:r>
              <a:rPr dirty="0"/>
              <a:t>or</a:t>
            </a:r>
            <a:r>
              <a:rPr dirty="0" spc="-50"/>
              <a:t> </a:t>
            </a:r>
            <a:r>
              <a:rPr dirty="0" spc="75"/>
              <a:t>replacing</a:t>
            </a:r>
            <a:r>
              <a:rPr dirty="0" spc="-60"/>
              <a:t> </a:t>
            </a:r>
            <a:r>
              <a:rPr dirty="0" spc="60"/>
              <a:t>windows</a:t>
            </a:r>
            <a:r>
              <a:rPr dirty="0" spc="-55"/>
              <a:t> </a:t>
            </a:r>
            <a:r>
              <a:rPr dirty="0" spc="-25"/>
              <a:t>in </a:t>
            </a:r>
            <a:r>
              <a:rPr dirty="0"/>
              <a:t>your</a:t>
            </a:r>
            <a:r>
              <a:rPr dirty="0" spc="-25"/>
              <a:t> </a:t>
            </a:r>
            <a:r>
              <a:rPr dirty="0" spc="50"/>
              <a:t>building.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98221" rIns="0" bIns="0" rtlCol="0" vert="horz">
            <a:spAutoFit/>
          </a:bodyPr>
          <a:lstStyle/>
          <a:p>
            <a:pPr marL="177165">
              <a:lnSpc>
                <a:spcPct val="100000"/>
              </a:lnSpc>
              <a:spcBef>
                <a:spcPts val="105"/>
              </a:spcBef>
            </a:pPr>
            <a:r>
              <a:rPr dirty="0" sz="4400" spc="85"/>
              <a:t>Financial</a:t>
            </a:r>
            <a:r>
              <a:rPr dirty="0" sz="4400" spc="135"/>
              <a:t> </a:t>
            </a:r>
            <a:r>
              <a:rPr dirty="0" sz="4400" spc="95"/>
              <a:t>Planning</a:t>
            </a:r>
            <a:r>
              <a:rPr dirty="0" sz="4400" spc="160"/>
              <a:t> </a:t>
            </a:r>
            <a:r>
              <a:rPr dirty="0" sz="4400" spc="235"/>
              <a:t>101</a:t>
            </a:r>
            <a:endParaRPr sz="4400"/>
          </a:p>
        </p:txBody>
      </p:sp>
      <p:sp>
        <p:nvSpPr>
          <p:cNvPr id="3" name="object 3" descr=""/>
          <p:cNvSpPr txBox="1"/>
          <p:nvPr/>
        </p:nvSpPr>
        <p:spPr>
          <a:xfrm>
            <a:off x="535940" y="1678551"/>
            <a:ext cx="4719320" cy="3578860"/>
          </a:xfrm>
          <a:prstGeom prst="rect">
            <a:avLst/>
          </a:prstGeom>
        </p:spPr>
        <p:txBody>
          <a:bodyPr wrap="square" lIns="0" tIns="2120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70"/>
              </a:spcBef>
            </a:pPr>
            <a:r>
              <a:rPr dirty="0" sz="2400" b="1">
                <a:solidFill>
                  <a:srgbClr val="A11E21"/>
                </a:solidFill>
                <a:latin typeface="Calibri"/>
                <a:cs typeface="Calibri"/>
              </a:rPr>
              <a:t>What</a:t>
            </a:r>
            <a:r>
              <a:rPr dirty="0" sz="2400" spc="35" b="1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A11E21"/>
                </a:solidFill>
                <a:latin typeface="Calibri"/>
                <a:cs typeface="Calibri"/>
              </a:rPr>
              <a:t>you</a:t>
            </a:r>
            <a:r>
              <a:rPr dirty="0" sz="2400" spc="65" b="1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A11E21"/>
                </a:solidFill>
                <a:latin typeface="Calibri"/>
                <a:cs typeface="Calibri"/>
              </a:rPr>
              <a:t>need</a:t>
            </a:r>
            <a:r>
              <a:rPr dirty="0" sz="2400" spc="70" b="1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A11E21"/>
                </a:solidFill>
                <a:latin typeface="Calibri"/>
                <a:cs typeface="Calibri"/>
              </a:rPr>
              <a:t>to</a:t>
            </a:r>
            <a:r>
              <a:rPr dirty="0" sz="2400" spc="60" b="1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A11E21"/>
                </a:solidFill>
                <a:latin typeface="Calibri"/>
                <a:cs typeface="Calibri"/>
              </a:rPr>
              <a:t>get</a:t>
            </a:r>
            <a:r>
              <a:rPr dirty="0" sz="2400" spc="75" b="1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A11E21"/>
                </a:solidFill>
                <a:latin typeface="Calibri"/>
                <a:cs typeface="Calibri"/>
              </a:rPr>
              <a:t>started:</a:t>
            </a:r>
            <a:endParaRPr sz="2400">
              <a:latin typeface="Calibri"/>
              <a:cs typeface="Calibri"/>
            </a:endParaRPr>
          </a:p>
          <a:p>
            <a:pPr marL="814069" marR="5080" indent="-344805">
              <a:lnSpc>
                <a:spcPct val="107000"/>
              </a:lnSpc>
              <a:spcBef>
                <a:spcPts val="1145"/>
              </a:spcBef>
              <a:buFont typeface="Wingdings"/>
              <a:buChar char=""/>
              <a:tabLst>
                <a:tab pos="814069" algn="l"/>
              </a:tabLst>
            </a:pPr>
            <a:r>
              <a:rPr dirty="0" sz="2000">
                <a:latin typeface="Calibri"/>
                <a:cs typeface="Calibri"/>
              </a:rPr>
              <a:t>Identify</a:t>
            </a:r>
            <a:r>
              <a:rPr dirty="0" sz="2000" spc="1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2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investment</a:t>
            </a:r>
            <a:r>
              <a:rPr dirty="0" sz="2000" spc="2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team</a:t>
            </a:r>
            <a:r>
              <a:rPr dirty="0" sz="2000" spc="22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within </a:t>
            </a:r>
            <a:r>
              <a:rPr dirty="0" sz="2000">
                <a:latin typeface="Calibri"/>
                <a:cs typeface="Calibri"/>
              </a:rPr>
              <a:t>your</a:t>
            </a:r>
            <a:r>
              <a:rPr dirty="0" sz="2000" spc="95">
                <a:latin typeface="Calibri"/>
                <a:cs typeface="Calibri"/>
              </a:rPr>
              <a:t> </a:t>
            </a:r>
            <a:r>
              <a:rPr dirty="0" sz="2000" spc="35">
                <a:latin typeface="Calibri"/>
                <a:cs typeface="Calibri"/>
              </a:rPr>
              <a:t>organization</a:t>
            </a:r>
            <a:endParaRPr sz="200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spcBef>
                <a:spcPts val="1275"/>
              </a:spcBef>
              <a:buFont typeface="Wingdings"/>
              <a:buChar char=""/>
              <a:tabLst>
                <a:tab pos="814069" algn="l"/>
              </a:tabLst>
            </a:pPr>
            <a:r>
              <a:rPr dirty="0" sz="2000">
                <a:latin typeface="Calibri"/>
                <a:cs typeface="Calibri"/>
              </a:rPr>
              <a:t>Clarify</a:t>
            </a:r>
            <a:r>
              <a:rPr dirty="0" sz="2000" spc="24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Accountability</a:t>
            </a:r>
            <a:endParaRPr sz="200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spcBef>
                <a:spcPts val="1260"/>
              </a:spcBef>
              <a:buFont typeface="Wingdings"/>
              <a:buChar char=""/>
              <a:tabLst>
                <a:tab pos="814069" algn="l"/>
              </a:tabLst>
            </a:pPr>
            <a:r>
              <a:rPr dirty="0" sz="2000">
                <a:latin typeface="Calibri"/>
                <a:cs typeface="Calibri"/>
              </a:rPr>
              <a:t>Promote</a:t>
            </a:r>
            <a:r>
              <a:rPr dirty="0" sz="2000" spc="8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Integration</a:t>
            </a:r>
            <a:endParaRPr sz="2000">
              <a:latin typeface="Calibri"/>
              <a:cs typeface="Calibri"/>
            </a:endParaRPr>
          </a:p>
          <a:p>
            <a:pPr marL="814069" marR="186690" indent="-344805">
              <a:lnSpc>
                <a:spcPct val="107000"/>
              </a:lnSpc>
              <a:spcBef>
                <a:spcPts val="1105"/>
              </a:spcBef>
              <a:buFont typeface="Wingdings"/>
              <a:buChar char=""/>
              <a:tabLst>
                <a:tab pos="814069" algn="l"/>
              </a:tabLst>
            </a:pPr>
            <a:r>
              <a:rPr dirty="0" sz="2000">
                <a:latin typeface="Calibri"/>
                <a:cs typeface="Calibri"/>
              </a:rPr>
              <a:t>Get</a:t>
            </a:r>
            <a:r>
              <a:rPr dirty="0" sz="2000" spc="1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familiar</a:t>
            </a:r>
            <a:r>
              <a:rPr dirty="0" sz="2000" spc="1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1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your</a:t>
            </a:r>
            <a:r>
              <a:rPr dirty="0" sz="2000" spc="20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most</a:t>
            </a:r>
            <a:r>
              <a:rPr dirty="0" sz="2000" spc="18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recent </a:t>
            </a:r>
            <a:r>
              <a:rPr dirty="0" sz="2000" spc="-25">
                <a:latin typeface="Calibri"/>
                <a:cs typeface="Calibri"/>
              </a:rPr>
              <a:t>BCA</a:t>
            </a:r>
            <a:endParaRPr sz="200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spcBef>
                <a:spcPts val="1270"/>
              </a:spcBef>
              <a:buFont typeface="Wingdings"/>
              <a:buChar char=""/>
              <a:tabLst>
                <a:tab pos="814069" algn="l"/>
              </a:tabLst>
            </a:pPr>
            <a:r>
              <a:rPr dirty="0" sz="2000">
                <a:latin typeface="Calibri"/>
                <a:cs typeface="Calibri"/>
              </a:rPr>
              <a:t>As</a:t>
            </a:r>
            <a:r>
              <a:rPr dirty="0" sz="2000" spc="114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for</a:t>
            </a:r>
            <a:r>
              <a:rPr dirty="0" sz="2000" spc="125">
                <a:latin typeface="Calibri"/>
                <a:cs typeface="Calibri"/>
              </a:rPr>
              <a:t> </a:t>
            </a:r>
            <a:r>
              <a:rPr dirty="0" sz="2000" spc="50">
                <a:latin typeface="Calibri"/>
                <a:cs typeface="Calibri"/>
              </a:rPr>
              <a:t>help</a:t>
            </a:r>
            <a:r>
              <a:rPr dirty="0" sz="2000" spc="1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if</a:t>
            </a:r>
            <a:r>
              <a:rPr dirty="0" sz="2000" spc="9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you</a:t>
            </a:r>
            <a:r>
              <a:rPr dirty="0" sz="2000" spc="1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need</a:t>
            </a:r>
            <a:r>
              <a:rPr dirty="0" sz="2000" spc="13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it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251828" y="1657922"/>
            <a:ext cx="4671060" cy="2864485"/>
          </a:xfrm>
          <a:prstGeom prst="rect">
            <a:avLst/>
          </a:prstGeom>
        </p:spPr>
        <p:txBody>
          <a:bodyPr wrap="square" lIns="0" tIns="19685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550"/>
              </a:spcBef>
            </a:pPr>
            <a:r>
              <a:rPr dirty="0" sz="2400" b="1">
                <a:solidFill>
                  <a:srgbClr val="A11E21"/>
                </a:solidFill>
                <a:latin typeface="Calibri"/>
                <a:cs typeface="Calibri"/>
              </a:rPr>
              <a:t>Identify</a:t>
            </a:r>
            <a:r>
              <a:rPr dirty="0" sz="2400" spc="-30" b="1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A11E21"/>
                </a:solidFill>
                <a:latin typeface="Calibri"/>
                <a:cs typeface="Calibri"/>
              </a:rPr>
              <a:t>your</a:t>
            </a:r>
            <a:r>
              <a:rPr dirty="0" sz="2400" spc="80" b="1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A11E21"/>
                </a:solidFill>
                <a:latin typeface="Calibri"/>
                <a:cs typeface="Calibri"/>
              </a:rPr>
              <a:t>investment</a:t>
            </a:r>
            <a:r>
              <a:rPr dirty="0" sz="2400" spc="105" b="1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A11E21"/>
                </a:solidFill>
                <a:latin typeface="Calibri"/>
                <a:cs typeface="Calibri"/>
              </a:rPr>
              <a:t>objectives:</a:t>
            </a:r>
            <a:endParaRPr sz="2400">
              <a:latin typeface="Calibri"/>
              <a:cs typeface="Calibri"/>
            </a:endParaRPr>
          </a:p>
          <a:p>
            <a:pPr algn="just" marL="814069" marR="229870" indent="-344805">
              <a:lnSpc>
                <a:spcPct val="100000"/>
              </a:lnSpc>
              <a:spcBef>
                <a:spcPts val="1215"/>
              </a:spcBef>
              <a:buFont typeface="Wingdings"/>
              <a:buChar char=""/>
              <a:tabLst>
                <a:tab pos="814069" algn="l"/>
              </a:tabLst>
            </a:pPr>
            <a:r>
              <a:rPr dirty="0" sz="2000">
                <a:latin typeface="Calibri"/>
                <a:cs typeface="Calibri"/>
              </a:rPr>
              <a:t>Identify</a:t>
            </a:r>
            <a:r>
              <a:rPr dirty="0" sz="2000" spc="9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your</a:t>
            </a:r>
            <a:r>
              <a:rPr dirty="0" sz="2000" spc="2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short</a:t>
            </a:r>
            <a:r>
              <a:rPr dirty="0" sz="2000" spc="2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235">
                <a:latin typeface="Calibri"/>
                <a:cs typeface="Calibri"/>
              </a:rPr>
              <a:t> </a:t>
            </a:r>
            <a:r>
              <a:rPr dirty="0" sz="2000" spc="80">
                <a:latin typeface="Calibri"/>
                <a:cs typeface="Calibri"/>
              </a:rPr>
              <a:t>long-</a:t>
            </a:r>
            <a:r>
              <a:rPr dirty="0" sz="2000" spc="-20">
                <a:latin typeface="Calibri"/>
                <a:cs typeface="Calibri"/>
              </a:rPr>
              <a:t>term </a:t>
            </a:r>
            <a:r>
              <a:rPr dirty="0" sz="2000">
                <a:latin typeface="Calibri"/>
                <a:cs typeface="Calibri"/>
              </a:rPr>
              <a:t>capital</a:t>
            </a:r>
            <a:r>
              <a:rPr dirty="0" sz="2000" spc="3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investment</a:t>
            </a:r>
            <a:r>
              <a:rPr dirty="0" sz="2000" spc="3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requirements, </a:t>
            </a:r>
            <a:r>
              <a:rPr dirty="0" sz="2000" spc="65">
                <a:latin typeface="Calibri"/>
                <a:cs typeface="Calibri"/>
              </a:rPr>
              <a:t>including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45">
                <a:latin typeface="Calibri"/>
                <a:cs typeface="Calibri"/>
              </a:rPr>
              <a:t>timing</a:t>
            </a:r>
            <a:endParaRPr sz="200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spcBef>
                <a:spcPts val="1205"/>
              </a:spcBef>
              <a:buFont typeface="Wingdings"/>
              <a:buChar char=""/>
              <a:tabLst>
                <a:tab pos="814069" algn="l"/>
              </a:tabLst>
            </a:pPr>
            <a:r>
              <a:rPr dirty="0" sz="2000">
                <a:latin typeface="Calibri"/>
                <a:cs typeface="Calibri"/>
              </a:rPr>
              <a:t>Undertake</a:t>
            </a:r>
            <a:r>
              <a:rPr dirty="0" sz="2000" spc="3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contingency</a:t>
            </a:r>
            <a:r>
              <a:rPr dirty="0" sz="2000" spc="300">
                <a:latin typeface="Calibri"/>
                <a:cs typeface="Calibri"/>
              </a:rPr>
              <a:t> </a:t>
            </a:r>
            <a:r>
              <a:rPr dirty="0" sz="2000" spc="50">
                <a:latin typeface="Calibri"/>
                <a:cs typeface="Calibri"/>
              </a:rPr>
              <a:t>planning</a:t>
            </a:r>
            <a:endParaRPr sz="2000">
              <a:latin typeface="Calibri"/>
              <a:cs typeface="Calibri"/>
            </a:endParaRPr>
          </a:p>
          <a:p>
            <a:pPr marL="814069" indent="-344170">
              <a:lnSpc>
                <a:spcPct val="100000"/>
              </a:lnSpc>
              <a:spcBef>
                <a:spcPts val="1200"/>
              </a:spcBef>
              <a:buFont typeface="Wingdings"/>
              <a:buChar char=""/>
              <a:tabLst>
                <a:tab pos="814069" algn="l"/>
              </a:tabLst>
            </a:pPr>
            <a:r>
              <a:rPr dirty="0" sz="2000">
                <a:latin typeface="Calibri"/>
                <a:cs typeface="Calibri"/>
              </a:rPr>
              <a:t>Identify</a:t>
            </a:r>
            <a:r>
              <a:rPr dirty="0" sz="2000" spc="1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your</a:t>
            </a:r>
            <a:r>
              <a:rPr dirty="0" sz="2000" spc="3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organization’s</a:t>
            </a:r>
            <a:r>
              <a:rPr dirty="0" sz="2000" spc="280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risk</a:t>
            </a:r>
            <a:endParaRPr sz="2000">
              <a:latin typeface="Calibri"/>
              <a:cs typeface="Calibri"/>
            </a:endParaRPr>
          </a:p>
          <a:p>
            <a:pPr marL="814069">
              <a:lnSpc>
                <a:spcPct val="100000"/>
              </a:lnSpc>
            </a:pPr>
            <a:r>
              <a:rPr dirty="0" sz="2000" spc="-10">
                <a:latin typeface="Calibri"/>
                <a:cs typeface="Calibri"/>
              </a:rPr>
              <a:t>tolerance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786628" y="1900427"/>
            <a:ext cx="0" cy="3335654"/>
          </a:xfrm>
          <a:custGeom>
            <a:avLst/>
            <a:gdLst/>
            <a:ahLst/>
            <a:cxnLst/>
            <a:rect l="l" t="t" r="r" b="b"/>
            <a:pathLst>
              <a:path w="0" h="3335654">
                <a:moveTo>
                  <a:pt x="0" y="0"/>
                </a:moveTo>
                <a:lnTo>
                  <a:pt x="0" y="3335147"/>
                </a:lnTo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98221" rIns="0" bIns="0" rtlCol="0" vert="horz">
            <a:spAutoFit/>
          </a:bodyPr>
          <a:lstStyle/>
          <a:p>
            <a:pPr marL="177165">
              <a:lnSpc>
                <a:spcPct val="100000"/>
              </a:lnSpc>
              <a:spcBef>
                <a:spcPts val="105"/>
              </a:spcBef>
            </a:pPr>
            <a:r>
              <a:rPr dirty="0" sz="4400" spc="85"/>
              <a:t>Financial</a:t>
            </a:r>
            <a:r>
              <a:rPr dirty="0" sz="4400" spc="135"/>
              <a:t> </a:t>
            </a:r>
            <a:r>
              <a:rPr dirty="0" sz="4400" spc="95"/>
              <a:t>Planning</a:t>
            </a:r>
            <a:r>
              <a:rPr dirty="0" sz="4400" spc="90"/>
              <a:t> </a:t>
            </a:r>
            <a:r>
              <a:rPr dirty="0" sz="4400" spc="-400">
                <a:latin typeface="Century Gothic"/>
                <a:cs typeface="Century Gothic"/>
              </a:rPr>
              <a:t>Con’t</a:t>
            </a:r>
            <a:endParaRPr sz="440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68580">
              <a:lnSpc>
                <a:spcPct val="120000"/>
              </a:lnSpc>
              <a:spcBef>
                <a:spcPts val="100"/>
              </a:spcBef>
            </a:pPr>
            <a:r>
              <a:rPr dirty="0"/>
              <a:t>Define</a:t>
            </a:r>
            <a:r>
              <a:rPr dirty="0" spc="35"/>
              <a:t> </a:t>
            </a:r>
            <a:r>
              <a:rPr dirty="0"/>
              <a:t>how</a:t>
            </a:r>
            <a:r>
              <a:rPr dirty="0" spc="20"/>
              <a:t> </a:t>
            </a:r>
            <a:r>
              <a:rPr dirty="0"/>
              <a:t>much</a:t>
            </a:r>
            <a:r>
              <a:rPr dirty="0" spc="70"/>
              <a:t> </a:t>
            </a:r>
            <a:r>
              <a:rPr dirty="0"/>
              <a:t>money</a:t>
            </a:r>
            <a:r>
              <a:rPr dirty="0" spc="-45"/>
              <a:t> </a:t>
            </a:r>
            <a:r>
              <a:rPr dirty="0"/>
              <a:t>you</a:t>
            </a:r>
            <a:r>
              <a:rPr dirty="0" spc="65"/>
              <a:t> </a:t>
            </a:r>
            <a:r>
              <a:rPr dirty="0"/>
              <a:t>need</a:t>
            </a:r>
            <a:r>
              <a:rPr dirty="0" spc="55"/>
              <a:t> </a:t>
            </a:r>
            <a:r>
              <a:rPr dirty="0" spc="-25"/>
              <a:t>and </a:t>
            </a:r>
            <a:r>
              <a:rPr dirty="0" spc="-10"/>
              <a:t>when:</a:t>
            </a:r>
          </a:p>
          <a:p>
            <a:pPr marL="814069" marR="410209" indent="-437515">
              <a:lnSpc>
                <a:spcPct val="120000"/>
              </a:lnSpc>
              <a:spcBef>
                <a:spcPts val="1265"/>
              </a:spcBef>
              <a:buFont typeface="Wingdings"/>
              <a:buChar char=""/>
              <a:tabLst>
                <a:tab pos="814069" algn="l"/>
              </a:tabLst>
            </a:pP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Match</a:t>
            </a:r>
            <a:r>
              <a:rPr dirty="0" sz="1800" spc="12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800" spc="12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time</a:t>
            </a:r>
            <a:r>
              <a:rPr dirty="0" sz="1800" spc="12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horizon</a:t>
            </a:r>
            <a:r>
              <a:rPr dirty="0" sz="1800" spc="12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800" spc="12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40" b="0">
                <a:solidFill>
                  <a:srgbClr val="000000"/>
                </a:solidFill>
                <a:latin typeface="Calibri"/>
                <a:cs typeface="Calibri"/>
              </a:rPr>
              <a:t>large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expenditures</a:t>
            </a:r>
            <a:r>
              <a:rPr dirty="0" sz="1800" spc="21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800" spc="19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800" spc="19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time</a:t>
            </a:r>
            <a:r>
              <a:rPr dirty="0" sz="1800" spc="19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horizon</a:t>
            </a:r>
            <a:r>
              <a:rPr dirty="0" sz="1800" spc="19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-25" b="0">
                <a:solidFill>
                  <a:srgbClr val="000000"/>
                </a:solidFill>
                <a:latin typeface="Calibri"/>
                <a:cs typeface="Calibri"/>
              </a:rPr>
              <a:t>of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your</a:t>
            </a:r>
            <a:r>
              <a:rPr dirty="0" sz="1800" spc="6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-10" b="0">
                <a:solidFill>
                  <a:srgbClr val="000000"/>
                </a:solidFill>
                <a:latin typeface="Calibri"/>
                <a:cs typeface="Calibri"/>
              </a:rPr>
              <a:t>investments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15"/>
              </a:spcBef>
            </a:pPr>
            <a:r>
              <a:rPr dirty="0"/>
              <a:t>Refine</a:t>
            </a:r>
            <a:r>
              <a:rPr dirty="0" spc="-30"/>
              <a:t> </a:t>
            </a:r>
            <a:r>
              <a:rPr dirty="0"/>
              <a:t>Your</a:t>
            </a:r>
            <a:r>
              <a:rPr dirty="0" spc="70"/>
              <a:t> </a:t>
            </a:r>
            <a:r>
              <a:rPr dirty="0"/>
              <a:t>Investment</a:t>
            </a:r>
            <a:r>
              <a:rPr dirty="0" spc="45"/>
              <a:t> </a:t>
            </a:r>
            <a:r>
              <a:rPr dirty="0" spc="-10"/>
              <a:t>Strategy:</a:t>
            </a:r>
          </a:p>
          <a:p>
            <a:pPr marL="814069" indent="-492125">
              <a:lnSpc>
                <a:spcPct val="100000"/>
              </a:lnSpc>
              <a:spcBef>
                <a:spcPts val="1395"/>
              </a:spcBef>
              <a:buFont typeface="Wingdings"/>
              <a:buChar char=""/>
              <a:tabLst>
                <a:tab pos="814069" algn="l"/>
              </a:tabLst>
            </a:pPr>
            <a:r>
              <a:rPr dirty="0" sz="1800" spc="10" b="0">
                <a:solidFill>
                  <a:srgbClr val="000000"/>
                </a:solidFill>
                <a:latin typeface="Calibri"/>
                <a:cs typeface="Calibri"/>
              </a:rPr>
              <a:t>Portfolio</a:t>
            </a:r>
            <a:r>
              <a:rPr dirty="0" sz="1800" spc="1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10" b="0">
                <a:solidFill>
                  <a:srgbClr val="000000"/>
                </a:solidFill>
                <a:latin typeface="Calibri"/>
                <a:cs typeface="Calibri"/>
              </a:rPr>
              <a:t>Diversification</a:t>
            </a:r>
            <a:r>
              <a:rPr dirty="0" sz="1800" spc="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285" b="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dirty="0" sz="1800" spc="-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10" b="0">
                <a:solidFill>
                  <a:srgbClr val="000000"/>
                </a:solidFill>
                <a:latin typeface="Calibri"/>
                <a:cs typeface="Calibri"/>
              </a:rPr>
              <a:t>don’t</a:t>
            </a:r>
            <a:r>
              <a:rPr dirty="0" sz="1800" spc="15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10" b="0">
                <a:solidFill>
                  <a:srgbClr val="000000"/>
                </a:solidFill>
                <a:latin typeface="Calibri"/>
                <a:cs typeface="Calibri"/>
              </a:rPr>
              <a:t>put</a:t>
            </a:r>
            <a:r>
              <a:rPr dirty="0" sz="1800" spc="1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55" b="0">
                <a:solidFill>
                  <a:srgbClr val="000000"/>
                </a:solidFill>
                <a:latin typeface="Calibri"/>
                <a:cs typeface="Calibri"/>
              </a:rPr>
              <a:t>all</a:t>
            </a:r>
            <a:endParaRPr sz="1800">
              <a:latin typeface="Calibri"/>
              <a:cs typeface="Calibri"/>
            </a:endParaRPr>
          </a:p>
          <a:p>
            <a:pPr algn="ctr" marL="400685">
              <a:lnSpc>
                <a:spcPct val="100000"/>
              </a:lnSpc>
              <a:spcBef>
                <a:spcPts val="145"/>
              </a:spcBef>
            </a:pP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your</a:t>
            </a:r>
            <a:r>
              <a:rPr dirty="0" sz="1800" spc="1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(investing)</a:t>
            </a:r>
            <a:r>
              <a:rPr dirty="0" sz="1800" spc="1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60" b="0">
                <a:solidFill>
                  <a:srgbClr val="000000"/>
                </a:solidFill>
                <a:latin typeface="Calibri"/>
                <a:cs typeface="Calibri"/>
              </a:rPr>
              <a:t>eggs</a:t>
            </a:r>
            <a:r>
              <a:rPr dirty="0" sz="1800" spc="1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800" spc="1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one</a:t>
            </a:r>
            <a:r>
              <a:rPr dirty="0" sz="1800" spc="1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-10" b="0">
                <a:solidFill>
                  <a:srgbClr val="000000"/>
                </a:solidFill>
                <a:latin typeface="Calibri"/>
                <a:cs typeface="Calibri"/>
              </a:rPr>
              <a:t>basket!</a:t>
            </a:r>
            <a:endParaRPr sz="1800">
              <a:latin typeface="Calibri"/>
              <a:cs typeface="Calibri"/>
            </a:endParaRPr>
          </a:p>
          <a:p>
            <a:pPr marL="814069" indent="-492125">
              <a:lnSpc>
                <a:spcPct val="100000"/>
              </a:lnSpc>
              <a:spcBef>
                <a:spcPts val="1355"/>
              </a:spcBef>
              <a:buFont typeface="Wingdings"/>
              <a:buChar char=""/>
              <a:tabLst>
                <a:tab pos="814069" algn="l"/>
              </a:tabLst>
            </a:pPr>
            <a:r>
              <a:rPr dirty="0" sz="1800" spc="20" b="0">
                <a:solidFill>
                  <a:srgbClr val="000000"/>
                </a:solidFill>
                <a:latin typeface="Calibri"/>
                <a:cs typeface="Calibri"/>
              </a:rPr>
              <a:t>Rebalancing</a:t>
            </a:r>
            <a:r>
              <a:rPr dirty="0" sz="1800" spc="-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60" b="0">
                <a:solidFill>
                  <a:srgbClr val="000000"/>
                </a:solidFill>
                <a:latin typeface="Calibri"/>
                <a:cs typeface="Calibri"/>
              </a:rPr>
              <a:t>–regular</a:t>
            </a:r>
            <a:r>
              <a:rPr dirty="0" sz="1800" spc="15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20" b="0">
                <a:solidFill>
                  <a:srgbClr val="000000"/>
                </a:solidFill>
                <a:latin typeface="Calibri"/>
                <a:cs typeface="Calibri"/>
              </a:rPr>
              <a:t>monitoring</a:t>
            </a:r>
            <a:r>
              <a:rPr dirty="0" sz="1800" spc="20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60" b="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1800" spc="1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-20" b="0">
                <a:solidFill>
                  <a:srgbClr val="000000"/>
                </a:solidFill>
                <a:latin typeface="Calibri"/>
                <a:cs typeface="Calibri"/>
              </a:rPr>
              <a:t>key.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Implementing</a:t>
            </a:r>
            <a:r>
              <a:rPr dirty="0" spc="55"/>
              <a:t> </a:t>
            </a:r>
            <a:r>
              <a:rPr dirty="0"/>
              <a:t>Your</a:t>
            </a:r>
            <a:r>
              <a:rPr dirty="0" spc="150"/>
              <a:t> </a:t>
            </a:r>
            <a:r>
              <a:rPr dirty="0"/>
              <a:t>Investment</a:t>
            </a:r>
            <a:r>
              <a:rPr dirty="0" spc="110"/>
              <a:t> </a:t>
            </a:r>
            <a:r>
              <a:rPr dirty="0" spc="-10"/>
              <a:t>Strategy:</a:t>
            </a:r>
          </a:p>
          <a:p>
            <a:pPr algn="r" marL="405130" marR="52069" indent="-405130">
              <a:lnSpc>
                <a:spcPct val="100000"/>
              </a:lnSpc>
              <a:spcBef>
                <a:spcPts val="1395"/>
              </a:spcBef>
              <a:buFont typeface="Wingdings"/>
              <a:buChar char=""/>
              <a:tabLst>
                <a:tab pos="405130" algn="l"/>
              </a:tabLst>
            </a:pP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Once</a:t>
            </a:r>
            <a:r>
              <a:rPr dirty="0" sz="1800" spc="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you’ve</a:t>
            </a:r>
            <a:r>
              <a:rPr dirty="0" sz="1800" spc="1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developed</a:t>
            </a:r>
            <a:r>
              <a:rPr dirty="0" sz="1800" spc="12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1800" spc="114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50" b="0">
                <a:solidFill>
                  <a:srgbClr val="000000"/>
                </a:solidFill>
                <a:latin typeface="Calibri"/>
                <a:cs typeface="Calibri"/>
              </a:rPr>
              <a:t>solid</a:t>
            </a:r>
            <a:r>
              <a:rPr dirty="0" sz="1800" spc="13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-10" b="0">
                <a:solidFill>
                  <a:srgbClr val="000000"/>
                </a:solidFill>
                <a:latin typeface="Calibri"/>
                <a:cs typeface="Calibri"/>
              </a:rPr>
              <a:t>investment</a:t>
            </a:r>
            <a:endParaRPr sz="1800">
              <a:latin typeface="Calibri"/>
              <a:cs typeface="Calibri"/>
            </a:endParaRPr>
          </a:p>
          <a:p>
            <a:pPr algn="r" marR="62230">
              <a:lnSpc>
                <a:spcPct val="100000"/>
              </a:lnSpc>
              <a:spcBef>
                <a:spcPts val="145"/>
              </a:spcBef>
            </a:pP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plan,</a:t>
            </a:r>
            <a:r>
              <a:rPr dirty="0" sz="1800" spc="-6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your</a:t>
            </a:r>
            <a:r>
              <a:rPr dirty="0" sz="1800" spc="16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focus</a:t>
            </a:r>
            <a:r>
              <a:rPr dirty="0" sz="1800" spc="1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should</a:t>
            </a:r>
            <a:r>
              <a:rPr dirty="0" sz="1800" spc="1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be</a:t>
            </a:r>
            <a:r>
              <a:rPr dirty="0" sz="1800" spc="1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dirty="0" sz="1800" spc="15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45" b="0">
                <a:solidFill>
                  <a:srgbClr val="000000"/>
                </a:solidFill>
                <a:latin typeface="Calibri"/>
                <a:cs typeface="Calibri"/>
              </a:rPr>
              <a:t>following</a:t>
            </a:r>
            <a:r>
              <a:rPr dirty="0" sz="1800" spc="1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-25" b="0">
                <a:solidFill>
                  <a:srgbClr val="000000"/>
                </a:solidFill>
                <a:latin typeface="Calibri"/>
                <a:cs typeface="Calibri"/>
              </a:rPr>
              <a:t>it.</a:t>
            </a:r>
            <a:endParaRPr sz="1800">
              <a:latin typeface="Calibri"/>
              <a:cs typeface="Calibri"/>
            </a:endParaRPr>
          </a:p>
          <a:p>
            <a:pPr marL="727075" marR="41275" indent="-405765">
              <a:lnSpc>
                <a:spcPct val="107200"/>
              </a:lnSpc>
              <a:spcBef>
                <a:spcPts val="1205"/>
              </a:spcBef>
              <a:buFont typeface="Wingdings"/>
              <a:buChar char=""/>
              <a:tabLst>
                <a:tab pos="727075" algn="l"/>
              </a:tabLst>
            </a:pPr>
            <a:r>
              <a:rPr dirty="0" sz="1800" spc="10" b="0">
                <a:solidFill>
                  <a:srgbClr val="000000"/>
                </a:solidFill>
                <a:latin typeface="Calibri"/>
                <a:cs typeface="Calibri"/>
              </a:rPr>
              <a:t>Expect</a:t>
            </a:r>
            <a:r>
              <a:rPr dirty="0" sz="1800" spc="30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10" b="0">
                <a:solidFill>
                  <a:srgbClr val="000000"/>
                </a:solidFill>
                <a:latin typeface="Calibri"/>
                <a:cs typeface="Calibri"/>
              </a:rPr>
              <a:t>significant</a:t>
            </a:r>
            <a:r>
              <a:rPr dirty="0" sz="1800" spc="29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10" b="0">
                <a:solidFill>
                  <a:srgbClr val="000000"/>
                </a:solidFill>
                <a:latin typeface="Calibri"/>
                <a:cs typeface="Calibri"/>
              </a:rPr>
              <a:t>volatilities</a:t>
            </a:r>
            <a:r>
              <a:rPr dirty="0" sz="1800" spc="32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10" b="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  <a:r>
              <a:rPr dirty="0" sz="1800" spc="28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10" b="0">
                <a:solidFill>
                  <a:srgbClr val="000000"/>
                </a:solidFill>
                <a:latin typeface="Calibri"/>
                <a:cs typeface="Calibri"/>
              </a:rPr>
              <a:t>time</a:t>
            </a:r>
            <a:r>
              <a:rPr dirty="0" sz="1800" spc="29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-25" b="0">
                <a:solidFill>
                  <a:srgbClr val="000000"/>
                </a:solidFill>
                <a:latin typeface="Calibri"/>
                <a:cs typeface="Calibri"/>
              </a:rPr>
              <a:t>to </a:t>
            </a:r>
            <a:r>
              <a:rPr dirty="0" sz="1800" spc="-20" b="0">
                <a:solidFill>
                  <a:srgbClr val="000000"/>
                </a:solidFill>
                <a:latin typeface="Calibri"/>
                <a:cs typeface="Calibri"/>
              </a:rPr>
              <a:t>time</a:t>
            </a:r>
            <a:endParaRPr sz="1800">
              <a:latin typeface="Calibri"/>
              <a:cs typeface="Calibri"/>
            </a:endParaRPr>
          </a:p>
          <a:p>
            <a:pPr marL="727075" indent="-405130">
              <a:lnSpc>
                <a:spcPct val="100000"/>
              </a:lnSpc>
              <a:spcBef>
                <a:spcPts val="1340"/>
              </a:spcBef>
              <a:buFont typeface="Wingdings"/>
              <a:buChar char=""/>
              <a:tabLst>
                <a:tab pos="727075" algn="l"/>
              </a:tabLst>
            </a:pP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Monitor</a:t>
            </a:r>
            <a:r>
              <a:rPr dirty="0" sz="1800" spc="8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800" spc="7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-10" b="0">
                <a:solidFill>
                  <a:srgbClr val="000000"/>
                </a:solidFill>
                <a:latin typeface="Calibri"/>
                <a:cs typeface="Calibri"/>
              </a:rPr>
              <a:t>review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</a:pPr>
            <a:r>
              <a:rPr dirty="0"/>
              <a:t>Help</a:t>
            </a:r>
            <a:r>
              <a:rPr dirty="0" spc="55"/>
              <a:t> </a:t>
            </a:r>
            <a:r>
              <a:rPr dirty="0"/>
              <a:t>With</a:t>
            </a:r>
            <a:r>
              <a:rPr dirty="0" spc="110"/>
              <a:t> </a:t>
            </a:r>
            <a:r>
              <a:rPr dirty="0"/>
              <a:t>Investment</a:t>
            </a:r>
            <a:r>
              <a:rPr dirty="0" spc="95"/>
              <a:t> </a:t>
            </a:r>
            <a:r>
              <a:rPr dirty="0" spc="-10"/>
              <a:t>Planning:</a:t>
            </a:r>
          </a:p>
          <a:p>
            <a:pPr marL="727075" marR="5080" indent="-405765">
              <a:lnSpc>
                <a:spcPct val="106900"/>
              </a:lnSpc>
              <a:spcBef>
                <a:spcPts val="1655"/>
              </a:spcBef>
              <a:buFont typeface="Wingdings"/>
              <a:buChar char=""/>
              <a:tabLst>
                <a:tab pos="727075" algn="l"/>
              </a:tabLst>
            </a:pP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If</a:t>
            </a:r>
            <a:r>
              <a:rPr dirty="0" sz="1800" spc="7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you</a:t>
            </a:r>
            <a:r>
              <a:rPr dirty="0" sz="1800" spc="11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don’t</a:t>
            </a:r>
            <a:r>
              <a:rPr dirty="0" sz="1800" spc="11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have</a:t>
            </a:r>
            <a:r>
              <a:rPr dirty="0" sz="1800" spc="11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an</a:t>
            </a:r>
            <a:r>
              <a:rPr dirty="0" sz="1800" spc="10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-10" b="0">
                <a:solidFill>
                  <a:srgbClr val="000000"/>
                </a:solidFill>
                <a:latin typeface="Calibri"/>
                <a:cs typeface="Calibri"/>
              </a:rPr>
              <a:t>investment </a:t>
            </a:r>
            <a:r>
              <a:rPr dirty="0" sz="1800" spc="10" b="0">
                <a:solidFill>
                  <a:srgbClr val="000000"/>
                </a:solidFill>
                <a:latin typeface="Calibri"/>
                <a:cs typeface="Calibri"/>
              </a:rPr>
              <a:t>professional</a:t>
            </a:r>
            <a:r>
              <a:rPr dirty="0" sz="1800" spc="23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10" b="0">
                <a:solidFill>
                  <a:srgbClr val="000000"/>
                </a:solidFill>
                <a:latin typeface="Calibri"/>
                <a:cs typeface="Calibri"/>
              </a:rPr>
              <a:t>that</a:t>
            </a:r>
            <a:r>
              <a:rPr dirty="0" sz="1800" spc="17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10" b="0">
                <a:solidFill>
                  <a:srgbClr val="000000"/>
                </a:solidFill>
                <a:latin typeface="Calibri"/>
                <a:cs typeface="Calibri"/>
              </a:rPr>
              <a:t>your</a:t>
            </a:r>
            <a:r>
              <a:rPr dirty="0" sz="1800" spc="21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10" b="0">
                <a:solidFill>
                  <a:srgbClr val="000000"/>
                </a:solidFill>
                <a:latin typeface="Calibri"/>
                <a:cs typeface="Calibri"/>
              </a:rPr>
              <a:t>organizations</a:t>
            </a:r>
            <a:r>
              <a:rPr dirty="0" sz="1800" spc="21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-10" b="0">
                <a:solidFill>
                  <a:srgbClr val="000000"/>
                </a:solidFill>
                <a:latin typeface="Calibri"/>
                <a:cs typeface="Calibri"/>
              </a:rPr>
              <a:t>works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with,</a:t>
            </a:r>
            <a:r>
              <a:rPr dirty="0" sz="1800" spc="-1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consider</a:t>
            </a:r>
            <a:r>
              <a:rPr dirty="0" sz="1800" spc="13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50" b="0">
                <a:solidFill>
                  <a:srgbClr val="000000"/>
                </a:solidFill>
                <a:latin typeface="Calibri"/>
                <a:cs typeface="Calibri"/>
              </a:rPr>
              <a:t>finding</a:t>
            </a:r>
            <a:r>
              <a:rPr dirty="0" sz="1800" spc="14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one</a:t>
            </a:r>
            <a:r>
              <a:rPr dirty="0" sz="1800" spc="110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b="0">
                <a:solidFill>
                  <a:srgbClr val="000000"/>
                </a:solidFill>
                <a:latin typeface="Calibri"/>
                <a:cs typeface="Calibri"/>
              </a:rPr>
              <a:t>you</a:t>
            </a:r>
            <a:r>
              <a:rPr dirty="0" sz="1800" spc="145" b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dirty="0" sz="1800" spc="-10" b="0">
                <a:solidFill>
                  <a:srgbClr val="000000"/>
                </a:solidFill>
                <a:latin typeface="Calibri"/>
                <a:cs typeface="Calibri"/>
              </a:rPr>
              <a:t>trust.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699759" y="2001011"/>
            <a:ext cx="0" cy="3749040"/>
          </a:xfrm>
          <a:custGeom>
            <a:avLst/>
            <a:gdLst/>
            <a:ahLst/>
            <a:cxnLst/>
            <a:rect l="l" t="t" r="r" b="b"/>
            <a:pathLst>
              <a:path w="0" h="3749040">
                <a:moveTo>
                  <a:pt x="0" y="0"/>
                </a:moveTo>
                <a:lnTo>
                  <a:pt x="0" y="3748455"/>
                </a:lnTo>
              </a:path>
            </a:pathLst>
          </a:custGeom>
          <a:ln w="6350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620" y="6336791"/>
            <a:ext cx="1231392" cy="25450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0739" y="1099820"/>
            <a:ext cx="365442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/>
              <a:t>How</a:t>
            </a:r>
            <a:r>
              <a:rPr dirty="0" sz="3200" spc="80"/>
              <a:t> </a:t>
            </a:r>
            <a:r>
              <a:rPr dirty="0" sz="3200"/>
              <a:t>Encasa</a:t>
            </a:r>
            <a:r>
              <a:rPr dirty="0" sz="3200" spc="175"/>
              <a:t> </a:t>
            </a:r>
            <a:r>
              <a:rPr dirty="0" sz="3200"/>
              <a:t>can</a:t>
            </a:r>
            <a:r>
              <a:rPr dirty="0" sz="3200" spc="180"/>
              <a:t> </a:t>
            </a:r>
            <a:r>
              <a:rPr dirty="0" sz="3200" spc="-20"/>
              <a:t>help</a:t>
            </a:r>
            <a:endParaRPr sz="3200"/>
          </a:p>
        </p:txBody>
      </p:sp>
      <p:sp>
        <p:nvSpPr>
          <p:cNvPr id="4" name="object 4" descr=""/>
          <p:cNvSpPr/>
          <p:nvPr/>
        </p:nvSpPr>
        <p:spPr>
          <a:xfrm>
            <a:off x="865632" y="871727"/>
            <a:ext cx="737235" cy="0"/>
          </a:xfrm>
          <a:custGeom>
            <a:avLst/>
            <a:gdLst/>
            <a:ahLst/>
            <a:cxnLst/>
            <a:rect l="l" t="t" r="r" b="b"/>
            <a:pathLst>
              <a:path w="737235" h="0">
                <a:moveTo>
                  <a:pt x="0" y="0"/>
                </a:moveTo>
                <a:lnTo>
                  <a:pt x="736981" y="0"/>
                </a:lnTo>
              </a:path>
            </a:pathLst>
          </a:custGeom>
          <a:ln w="57150">
            <a:solidFill>
              <a:srgbClr val="44536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840739" y="2055952"/>
            <a:ext cx="3853815" cy="335216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240029" marR="5080" indent="-227329">
              <a:lnSpc>
                <a:spcPct val="90100"/>
              </a:lnSpc>
              <a:spcBef>
                <a:spcPts val="38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solidFill>
                  <a:srgbClr val="A11E21"/>
                </a:solidFill>
                <a:latin typeface="Calibri"/>
                <a:cs typeface="Calibri"/>
              </a:rPr>
              <a:t>Free</a:t>
            </a:r>
            <a:r>
              <a:rPr dirty="0" sz="2400" spc="24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A11E21"/>
                </a:solidFill>
                <a:latin typeface="Calibri"/>
                <a:cs typeface="Calibri"/>
              </a:rPr>
              <a:t>webinar</a:t>
            </a:r>
            <a:r>
              <a:rPr dirty="0" sz="2400" spc="-50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2400" spc="380">
                <a:latin typeface="Calibri"/>
                <a:cs typeface="Calibri"/>
              </a:rPr>
              <a:t>–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40">
                <a:latin typeface="Calibri"/>
                <a:cs typeface="Calibri"/>
              </a:rPr>
              <a:t>Detailed </a:t>
            </a:r>
            <a:r>
              <a:rPr dirty="0" sz="2400" spc="4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Guide</a:t>
            </a:r>
            <a:r>
              <a:rPr dirty="0" sz="2400" spc="1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135">
                <a:latin typeface="Calibri"/>
                <a:cs typeface="Calibri"/>
              </a:rPr>
              <a:t> </a:t>
            </a:r>
            <a:r>
              <a:rPr dirty="0" sz="2400" spc="75">
                <a:latin typeface="Calibri"/>
                <a:cs typeface="Calibri"/>
              </a:rPr>
              <a:t>Financial</a:t>
            </a:r>
            <a:r>
              <a:rPr dirty="0" sz="2400" spc="135">
                <a:latin typeface="Calibri"/>
                <a:cs typeface="Calibri"/>
              </a:rPr>
              <a:t> </a:t>
            </a:r>
            <a:r>
              <a:rPr dirty="0" sz="2400" spc="70">
                <a:latin typeface="Calibri"/>
                <a:cs typeface="Calibri"/>
              </a:rPr>
              <a:t>Planning </a:t>
            </a:r>
            <a:r>
              <a:rPr dirty="0" sz="2400" spc="7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June</a:t>
            </a:r>
            <a:r>
              <a:rPr dirty="0" sz="2400" spc="10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20.</a:t>
            </a:r>
            <a:endParaRPr sz="2400">
              <a:latin typeface="Calibri"/>
              <a:cs typeface="Calibri"/>
            </a:endParaRPr>
          </a:p>
          <a:p>
            <a:pPr marL="240029" marR="32384" indent="-227329">
              <a:lnSpc>
                <a:spcPct val="90000"/>
              </a:lnSpc>
              <a:spcBef>
                <a:spcPts val="994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solidFill>
                  <a:srgbClr val="A11E21"/>
                </a:solidFill>
                <a:latin typeface="Calibri"/>
                <a:cs typeface="Calibri"/>
              </a:rPr>
              <a:t>Contact</a:t>
            </a:r>
            <a:r>
              <a:rPr dirty="0" sz="2400" spc="229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A11E21"/>
                </a:solidFill>
                <a:latin typeface="Calibri"/>
                <a:cs typeface="Calibri"/>
              </a:rPr>
              <a:t>us</a:t>
            </a:r>
            <a:r>
              <a:rPr dirty="0" sz="2400" spc="-35">
                <a:solidFill>
                  <a:srgbClr val="A11E21"/>
                </a:solidFill>
                <a:latin typeface="Calibri"/>
                <a:cs typeface="Calibri"/>
              </a:rPr>
              <a:t> </a:t>
            </a:r>
            <a:r>
              <a:rPr dirty="0" sz="2400" spc="380">
                <a:latin typeface="Calibri"/>
                <a:cs typeface="Calibri"/>
              </a:rPr>
              <a:t>–</a:t>
            </a:r>
            <a:r>
              <a:rPr dirty="0" sz="2400" spc="-10">
                <a:latin typeface="Calibri"/>
                <a:cs typeface="Calibri"/>
              </a:rPr>
              <a:t> experienced </a:t>
            </a:r>
            <a:r>
              <a:rPr dirty="0" sz="2400" spc="-1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advisors</a:t>
            </a:r>
            <a:r>
              <a:rPr dirty="0" sz="2400" spc="2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ready</a:t>
            </a:r>
            <a:r>
              <a:rPr dirty="0" sz="2400" spc="1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to</a:t>
            </a:r>
            <a:r>
              <a:rPr dirty="0" sz="2400" spc="235">
                <a:latin typeface="Calibri"/>
                <a:cs typeface="Calibri"/>
              </a:rPr>
              <a:t> </a:t>
            </a:r>
            <a:r>
              <a:rPr dirty="0" sz="2400" spc="50">
                <a:latin typeface="Calibri"/>
                <a:cs typeface="Calibri"/>
              </a:rPr>
              <a:t>give </a:t>
            </a:r>
            <a:r>
              <a:rPr dirty="0" sz="2400" spc="50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unbiased</a:t>
            </a:r>
            <a:r>
              <a:rPr dirty="0" sz="2400" spc="38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advice,</a:t>
            </a:r>
            <a:r>
              <a:rPr dirty="0" sz="2400" spc="1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tailored</a:t>
            </a:r>
            <a:r>
              <a:rPr dirty="0" sz="2400" spc="365">
                <a:latin typeface="Calibri"/>
                <a:cs typeface="Calibri"/>
              </a:rPr>
              <a:t> </a:t>
            </a:r>
            <a:r>
              <a:rPr dirty="0" sz="2400" spc="-35">
                <a:latin typeface="Calibri"/>
                <a:cs typeface="Calibri"/>
              </a:rPr>
              <a:t>to </a:t>
            </a:r>
            <a:r>
              <a:rPr dirty="0" sz="2400" spc="-35">
                <a:latin typeface="Calibri"/>
                <a:cs typeface="Calibri"/>
              </a:rPr>
              <a:t>	</a:t>
            </a:r>
            <a:r>
              <a:rPr dirty="0" sz="2400">
                <a:latin typeface="Calibri"/>
                <a:cs typeface="Calibri"/>
              </a:rPr>
              <a:t>your</a:t>
            </a:r>
            <a:r>
              <a:rPr dirty="0" sz="2400" spc="8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organization.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44"/>
              </a:spcBef>
            </a:pP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>
                <a:latin typeface="Calibri"/>
                <a:cs typeface="Calibri"/>
              </a:rPr>
              <a:t>Visit</a:t>
            </a:r>
            <a:r>
              <a:rPr dirty="0" sz="2400" spc="235"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75A1C4"/>
                </a:solidFill>
                <a:latin typeface="Calibri"/>
                <a:cs typeface="Calibri"/>
              </a:rPr>
              <a:t>encasa.ca</a:t>
            </a:r>
            <a:r>
              <a:rPr dirty="0" sz="2400" spc="280">
                <a:solidFill>
                  <a:srgbClr val="75A1C4"/>
                </a:solidFill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for</a:t>
            </a:r>
            <a:r>
              <a:rPr dirty="0" sz="2400" spc="235">
                <a:latin typeface="Calibri"/>
                <a:cs typeface="Calibri"/>
              </a:rPr>
              <a:t> </a:t>
            </a:r>
            <a:r>
              <a:rPr dirty="0" sz="2400" spc="45">
                <a:latin typeface="Calibri"/>
                <a:cs typeface="Calibri"/>
              </a:rPr>
              <a:t>details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50991" y="-1"/>
            <a:ext cx="6541008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620" y="6412991"/>
            <a:ext cx="1231392" cy="254508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1810365" y="292354"/>
            <a:ext cx="774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 spc="-6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1999" cy="5910072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2079" rIns="0" bIns="0" rtlCol="0" vert="horz">
            <a:spAutoFit/>
          </a:bodyPr>
          <a:lstStyle/>
          <a:p>
            <a:pPr marL="717740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Questions?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7460106" y="1812163"/>
            <a:ext cx="3440429" cy="3328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b="1">
                <a:solidFill>
                  <a:srgbClr val="75A1C4"/>
                </a:solidFill>
                <a:latin typeface="Calibri"/>
                <a:cs typeface="Calibri"/>
              </a:rPr>
              <a:t>Contact</a:t>
            </a:r>
            <a:r>
              <a:rPr dirty="0" sz="4800" spc="195" b="1">
                <a:solidFill>
                  <a:srgbClr val="75A1C4"/>
                </a:solidFill>
                <a:latin typeface="Calibri"/>
                <a:cs typeface="Calibri"/>
              </a:rPr>
              <a:t> </a:t>
            </a:r>
            <a:r>
              <a:rPr dirty="0" sz="4800" spc="-25" b="1">
                <a:solidFill>
                  <a:srgbClr val="75A1C4"/>
                </a:solidFill>
                <a:latin typeface="Calibri"/>
                <a:cs typeface="Calibri"/>
              </a:rPr>
              <a:t>us:</a:t>
            </a:r>
            <a:endParaRPr sz="4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460"/>
              </a:spcBef>
            </a:pPr>
            <a:r>
              <a:rPr dirty="0" sz="2800" spc="105">
                <a:latin typeface="Calibri"/>
                <a:cs typeface="Calibri"/>
              </a:rPr>
              <a:t>416-488-</a:t>
            </a:r>
            <a:r>
              <a:rPr dirty="0" sz="2800" spc="70">
                <a:latin typeface="Calibri"/>
                <a:cs typeface="Calibri"/>
              </a:rPr>
              <a:t>3077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ts val="6720"/>
              </a:lnSpc>
              <a:spcBef>
                <a:spcPts val="565"/>
              </a:spcBef>
            </a:pPr>
            <a:r>
              <a:rPr dirty="0" u="sng" sz="2800" spc="-2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information@encasa.ca</a:t>
            </a:r>
            <a:r>
              <a:rPr dirty="0" u="none" sz="2800" spc="-2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u="sng" sz="2800" spc="-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www.encasa.ca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8620" y="6438900"/>
            <a:ext cx="1231392" cy="25450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4843" y="229361"/>
            <a:ext cx="2908935" cy="5283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300" spc="95"/>
              <a:t>Legal</a:t>
            </a:r>
            <a:r>
              <a:rPr dirty="0" sz="3300" spc="120"/>
              <a:t> </a:t>
            </a:r>
            <a:r>
              <a:rPr dirty="0" sz="3300" spc="-10"/>
              <a:t>disclosure</a:t>
            </a:r>
            <a:endParaRPr sz="3300"/>
          </a:p>
        </p:txBody>
      </p:sp>
      <p:sp>
        <p:nvSpPr>
          <p:cNvPr id="4" name="object 4" descr=""/>
          <p:cNvSpPr txBox="1"/>
          <p:nvPr/>
        </p:nvSpPr>
        <p:spPr>
          <a:xfrm>
            <a:off x="459740" y="1152525"/>
            <a:ext cx="11236960" cy="5177790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L="12700" marR="255270">
              <a:lnSpc>
                <a:spcPts val="1939"/>
              </a:lnSpc>
              <a:spcBef>
                <a:spcPts val="345"/>
              </a:spcBef>
            </a:pPr>
            <a:r>
              <a:rPr dirty="0" sz="1800" spc="65">
                <a:solidFill>
                  <a:srgbClr val="A21E21"/>
                </a:solidFill>
                <a:latin typeface="Calibri"/>
                <a:cs typeface="Calibri"/>
              </a:rPr>
              <a:t>This</a:t>
            </a:r>
            <a:r>
              <a:rPr dirty="0" sz="1800" spc="19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material</a:t>
            </a:r>
            <a:r>
              <a:rPr dirty="0" sz="1800" spc="20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A21E21"/>
                </a:solidFill>
                <a:latin typeface="Calibri"/>
                <a:cs typeface="Calibri"/>
              </a:rPr>
              <a:t>is</a:t>
            </a:r>
            <a:r>
              <a:rPr dirty="0" sz="1800" spc="18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for</a:t>
            </a:r>
            <a:r>
              <a:rPr dirty="0" sz="1800" spc="18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general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educational</a:t>
            </a:r>
            <a:r>
              <a:rPr dirty="0" sz="1800" spc="18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purposes</a:t>
            </a:r>
            <a:r>
              <a:rPr dirty="0" sz="1800" spc="21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only</a:t>
            </a:r>
            <a:r>
              <a:rPr dirty="0" sz="1800" spc="9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A21E21"/>
                </a:solidFill>
                <a:latin typeface="Calibri"/>
                <a:cs typeface="Calibri"/>
              </a:rPr>
              <a:t>is</a:t>
            </a:r>
            <a:r>
              <a:rPr dirty="0" sz="1800" spc="19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based</a:t>
            </a:r>
            <a:r>
              <a:rPr dirty="0" sz="1800" spc="17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on</a:t>
            </a:r>
            <a:r>
              <a:rPr dirty="0" sz="1800" spc="17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dirty="0" sz="1800" spc="18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perspectives</a:t>
            </a:r>
            <a:r>
              <a:rPr dirty="0" sz="1800" spc="2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dirty="0" sz="1800" spc="17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opinions</a:t>
            </a:r>
            <a:r>
              <a:rPr dirty="0" sz="1800" spc="204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of</a:t>
            </a:r>
            <a:r>
              <a:rPr dirty="0" sz="1800" spc="18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A21E21"/>
                </a:solidFill>
                <a:latin typeface="Calibri"/>
                <a:cs typeface="Calibri"/>
              </a:rPr>
              <a:t>the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owners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dirty="0" sz="1800" spc="14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writers.</a:t>
            </a:r>
            <a:r>
              <a:rPr dirty="0" sz="1800" spc="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It</a:t>
            </a:r>
            <a:r>
              <a:rPr dirty="0" sz="1800" spc="16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A21E21"/>
                </a:solidFill>
                <a:latin typeface="Calibri"/>
                <a:cs typeface="Calibri"/>
              </a:rPr>
              <a:t>is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provided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with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dirty="0" sz="1800" spc="16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understanding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that</a:t>
            </a:r>
            <a:r>
              <a:rPr dirty="0" sz="1800" spc="16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it</a:t>
            </a:r>
            <a:r>
              <a:rPr dirty="0" sz="1800" spc="16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may</a:t>
            </a:r>
            <a:r>
              <a:rPr dirty="0" sz="1800" spc="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not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relied</a:t>
            </a:r>
            <a:r>
              <a:rPr dirty="0" sz="1800" spc="14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upon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as,</a:t>
            </a:r>
            <a:r>
              <a:rPr dirty="0" sz="1800" spc="-1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nor</a:t>
            </a:r>
            <a:r>
              <a:rPr dirty="0" sz="1800" spc="16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considered</a:t>
            </a:r>
            <a:r>
              <a:rPr dirty="0" sz="1800" spc="15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to</a:t>
            </a:r>
            <a:r>
              <a:rPr dirty="0" sz="1800" spc="16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A21E21"/>
                </a:solidFill>
                <a:latin typeface="Calibri"/>
                <a:cs typeface="Calibri"/>
              </a:rPr>
              <a:t>be,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dirty="0" sz="1800" spc="2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rendering</a:t>
            </a:r>
            <a:r>
              <a:rPr dirty="0" sz="1800" spc="2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of</a:t>
            </a:r>
            <a:r>
              <a:rPr dirty="0" sz="1800" spc="2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tax,</a:t>
            </a:r>
            <a:r>
              <a:rPr dirty="0" sz="1800" spc="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legal,</a:t>
            </a:r>
            <a:r>
              <a:rPr dirty="0" sz="1800" spc="3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accounting,</a:t>
            </a:r>
            <a:r>
              <a:rPr dirty="0" sz="1800" spc="3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financial</a:t>
            </a:r>
            <a:r>
              <a:rPr dirty="0" sz="1800" spc="29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dirty="0" sz="1800" spc="26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other</a:t>
            </a:r>
            <a:r>
              <a:rPr dirty="0" sz="1800" spc="27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professional</a:t>
            </a:r>
            <a:r>
              <a:rPr dirty="0" sz="1800" spc="3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advice.</a:t>
            </a:r>
            <a:r>
              <a:rPr dirty="0" sz="1800" spc="4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Investors</a:t>
            </a:r>
            <a:r>
              <a:rPr dirty="0" sz="1800" spc="27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should</a:t>
            </a:r>
            <a:r>
              <a:rPr dirty="0" sz="1800" spc="28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always</a:t>
            </a:r>
            <a:r>
              <a:rPr dirty="0" sz="1800" spc="2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consult</a:t>
            </a:r>
            <a:r>
              <a:rPr dirty="0" sz="1800" spc="28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A21E21"/>
                </a:solidFill>
                <a:latin typeface="Calibri"/>
                <a:cs typeface="Calibri"/>
              </a:rPr>
              <a:t>an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appropriate</a:t>
            </a:r>
            <a:r>
              <a:rPr dirty="0" sz="1800" spc="24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professional</a:t>
            </a:r>
            <a:r>
              <a:rPr dirty="0" sz="1800" spc="25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regarding</a:t>
            </a:r>
            <a:r>
              <a:rPr dirty="0" sz="1800" spc="204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their</a:t>
            </a:r>
            <a:r>
              <a:rPr dirty="0" sz="1800" spc="22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particular</a:t>
            </a:r>
            <a:r>
              <a:rPr dirty="0" sz="1800" spc="23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circumstances</a:t>
            </a:r>
            <a:r>
              <a:rPr dirty="0" sz="1800" spc="22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before</a:t>
            </a:r>
            <a:r>
              <a:rPr dirty="0" sz="1800" spc="22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A21E21"/>
                </a:solidFill>
                <a:latin typeface="Calibri"/>
                <a:cs typeface="Calibri"/>
              </a:rPr>
              <a:t>acting</a:t>
            </a:r>
            <a:r>
              <a:rPr dirty="0" sz="1800" spc="204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on</a:t>
            </a:r>
            <a:r>
              <a:rPr dirty="0" sz="1800" spc="21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any</a:t>
            </a:r>
            <a:r>
              <a:rPr dirty="0" sz="1800" spc="14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of</a:t>
            </a:r>
            <a:r>
              <a:rPr dirty="0" sz="1800" spc="204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dirty="0" sz="1800" spc="2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information</a:t>
            </a:r>
            <a:r>
              <a:rPr dirty="0" sz="1800" spc="23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21E21"/>
                </a:solidFill>
                <a:latin typeface="Calibri"/>
                <a:cs typeface="Calibri"/>
              </a:rPr>
              <a:t>here.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94"/>
              </a:spcBef>
            </a:pPr>
            <a:endParaRPr sz="1800">
              <a:latin typeface="Calibri"/>
              <a:cs typeface="Calibri"/>
            </a:endParaRPr>
          </a:p>
          <a:p>
            <a:pPr marL="12700" marR="76835">
              <a:lnSpc>
                <a:spcPts val="1939"/>
              </a:lnSpc>
            </a:pPr>
            <a:r>
              <a:rPr dirty="0" sz="1800" spc="75">
                <a:solidFill>
                  <a:srgbClr val="A21E21"/>
                </a:solidFill>
                <a:latin typeface="Calibri"/>
                <a:cs typeface="Calibri"/>
              </a:rPr>
              <a:t>All</a:t>
            </a:r>
            <a:r>
              <a:rPr dirty="0" sz="1800" spc="16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information</a:t>
            </a:r>
            <a:r>
              <a:rPr dirty="0" sz="1800" spc="19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provided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A21E21"/>
                </a:solidFill>
                <a:latin typeface="Calibri"/>
                <a:cs typeface="Calibri"/>
              </a:rPr>
              <a:t>is</a:t>
            </a:r>
            <a:r>
              <a:rPr dirty="0" sz="1800" spc="18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believed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to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accurate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dirty="0" sz="1800" spc="16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reliable, </a:t>
            </a:r>
            <a:r>
              <a:rPr dirty="0" sz="1800" spc="-25">
                <a:solidFill>
                  <a:srgbClr val="A21E21"/>
                </a:solidFill>
                <a:latin typeface="Calibri"/>
                <a:cs typeface="Calibri"/>
              </a:rPr>
              <a:t>however,</a:t>
            </a:r>
            <a:r>
              <a:rPr dirty="0" sz="1800" spc="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we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cannot</a:t>
            </a:r>
            <a:r>
              <a:rPr dirty="0" sz="1800" spc="17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guarantee</a:t>
            </a:r>
            <a:r>
              <a:rPr dirty="0" sz="1800" spc="17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its</a:t>
            </a:r>
            <a:r>
              <a:rPr dirty="0" sz="1800" spc="18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accuracy</a:t>
            </a:r>
            <a:r>
              <a:rPr dirty="0" sz="1800" spc="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A21E21"/>
                </a:solidFill>
                <a:latin typeface="Calibri"/>
                <a:cs typeface="Calibri"/>
              </a:rPr>
              <a:t>or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completeness.</a:t>
            </a:r>
            <a:r>
              <a:rPr dirty="0" sz="1800" spc="-3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Due</a:t>
            </a:r>
            <a:r>
              <a:rPr dirty="0" sz="1800" spc="12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to</a:t>
            </a:r>
            <a:r>
              <a:rPr dirty="0" sz="1800" spc="12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dirty="0" sz="1800" spc="1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possibility</a:t>
            </a:r>
            <a:r>
              <a:rPr dirty="0" sz="1800" spc="9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of</a:t>
            </a:r>
            <a:r>
              <a:rPr dirty="0" sz="1800" spc="12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human</a:t>
            </a:r>
            <a:r>
              <a:rPr dirty="0" sz="1800" spc="12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dirty="0" sz="1800" spc="114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mechanical</a:t>
            </a:r>
            <a:r>
              <a:rPr dirty="0" sz="1800" spc="12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error</a:t>
            </a:r>
            <a:r>
              <a:rPr dirty="0" sz="1800" spc="114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as</a:t>
            </a:r>
            <a:r>
              <a:rPr dirty="0" sz="1800" spc="1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A21E21"/>
                </a:solidFill>
                <a:latin typeface="Calibri"/>
                <a:cs typeface="Calibri"/>
              </a:rPr>
              <a:t>well</a:t>
            </a:r>
            <a:r>
              <a:rPr dirty="0" sz="1800" spc="12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as</a:t>
            </a:r>
            <a:r>
              <a:rPr dirty="0" sz="1800" spc="1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other</a:t>
            </a:r>
            <a:r>
              <a:rPr dirty="0" sz="1800" spc="12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factors,</a:t>
            </a:r>
            <a:r>
              <a:rPr dirty="0" sz="1800" spc="-3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A21E21"/>
                </a:solidFill>
                <a:latin typeface="Calibri"/>
                <a:cs typeface="Calibri"/>
              </a:rPr>
              <a:t>including</a:t>
            </a:r>
            <a:r>
              <a:rPr dirty="0" sz="1800" spc="12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10">
                <a:solidFill>
                  <a:srgbClr val="A21E21"/>
                </a:solidFill>
                <a:latin typeface="Calibri"/>
                <a:cs typeface="Calibri"/>
              </a:rPr>
              <a:t>but</a:t>
            </a:r>
            <a:r>
              <a:rPr dirty="0" sz="1800" spc="13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A21E21"/>
                </a:solidFill>
                <a:latin typeface="Calibri"/>
                <a:cs typeface="Calibri"/>
              </a:rPr>
              <a:t>not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limited</a:t>
            </a:r>
            <a:r>
              <a:rPr dirty="0" sz="1800" spc="21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to</a:t>
            </a:r>
            <a:r>
              <a:rPr dirty="0" sz="1800" spc="21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technical</a:t>
            </a:r>
            <a:r>
              <a:rPr dirty="0" sz="1800" spc="229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dirty="0" sz="1800" spc="204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other</a:t>
            </a:r>
            <a:r>
              <a:rPr dirty="0" sz="1800" spc="21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inaccuracies</a:t>
            </a:r>
            <a:r>
              <a:rPr dirty="0" sz="1800" spc="2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dirty="0" sz="1800" spc="19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typographical</a:t>
            </a:r>
            <a:r>
              <a:rPr dirty="0" sz="1800" spc="21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errors</a:t>
            </a:r>
            <a:r>
              <a:rPr dirty="0" sz="1800" spc="2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dirty="0" sz="1800" spc="19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omissions,</a:t>
            </a:r>
            <a:r>
              <a:rPr dirty="0" sz="1800" spc="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Worldsource</a:t>
            </a:r>
            <a:r>
              <a:rPr dirty="0" sz="1800" spc="19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A21E21"/>
                </a:solidFill>
                <a:latin typeface="Calibri"/>
                <a:cs typeface="Calibri"/>
              </a:rPr>
              <a:t>Financial</a:t>
            </a:r>
            <a:r>
              <a:rPr dirty="0" sz="1800" spc="21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21E21"/>
                </a:solidFill>
                <a:latin typeface="Calibri"/>
                <a:cs typeface="Calibri"/>
              </a:rPr>
              <a:t>Management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Inc.</a:t>
            </a:r>
            <a:r>
              <a:rPr dirty="0" sz="1800" spc="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A21E21"/>
                </a:solidFill>
                <a:latin typeface="Calibri"/>
                <a:cs typeface="Calibri"/>
              </a:rPr>
              <a:t>is</a:t>
            </a:r>
            <a:r>
              <a:rPr dirty="0" sz="1800" spc="19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not</a:t>
            </a:r>
            <a:r>
              <a:rPr dirty="0" sz="1800" spc="19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responsible</a:t>
            </a:r>
            <a:r>
              <a:rPr dirty="0" sz="1800" spc="204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for</a:t>
            </a:r>
            <a:r>
              <a:rPr dirty="0" sz="1800" spc="18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any</a:t>
            </a:r>
            <a:r>
              <a:rPr dirty="0" sz="1800" spc="10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errors</a:t>
            </a:r>
            <a:r>
              <a:rPr dirty="0" sz="1800" spc="19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dirty="0" sz="1800" spc="18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omissions</a:t>
            </a:r>
            <a:r>
              <a:rPr dirty="0" sz="1800" spc="22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contained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21E21"/>
                </a:solidFill>
                <a:latin typeface="Calibri"/>
                <a:cs typeface="Calibri"/>
              </a:rPr>
              <a:t>herein.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05"/>
              </a:spcBef>
            </a:pPr>
            <a:endParaRPr sz="1800">
              <a:latin typeface="Calibri"/>
              <a:cs typeface="Calibri"/>
            </a:endParaRPr>
          </a:p>
          <a:p>
            <a:pPr marL="12700" marR="5080">
              <a:lnSpc>
                <a:spcPts val="1939"/>
              </a:lnSpc>
            </a:pP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Commissions,</a:t>
            </a:r>
            <a:r>
              <a:rPr dirty="0" sz="1800" spc="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50">
                <a:solidFill>
                  <a:srgbClr val="A21E21"/>
                </a:solidFill>
                <a:latin typeface="Calibri"/>
                <a:cs typeface="Calibri"/>
              </a:rPr>
              <a:t>trailing</a:t>
            </a:r>
            <a:r>
              <a:rPr dirty="0" sz="1800" spc="24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commissions,</a:t>
            </a:r>
            <a:r>
              <a:rPr dirty="0" sz="1800" spc="7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management</a:t>
            </a:r>
            <a:r>
              <a:rPr dirty="0" sz="1800" spc="21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fees</a:t>
            </a:r>
            <a:r>
              <a:rPr dirty="0" sz="1800" spc="24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dirty="0" sz="1800" spc="2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expenses</a:t>
            </a:r>
            <a:r>
              <a:rPr dirty="0" sz="1800" spc="24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80">
                <a:solidFill>
                  <a:srgbClr val="A21E21"/>
                </a:solidFill>
                <a:latin typeface="Calibri"/>
                <a:cs typeface="Calibri"/>
              </a:rPr>
              <a:t>all</a:t>
            </a:r>
            <a:r>
              <a:rPr dirty="0" sz="1800" spc="2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may</a:t>
            </a:r>
            <a:r>
              <a:rPr dirty="0" sz="1800" spc="12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dirty="0" sz="1800" spc="229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associated</a:t>
            </a:r>
            <a:r>
              <a:rPr dirty="0" sz="1800" spc="25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with</a:t>
            </a:r>
            <a:r>
              <a:rPr dirty="0" sz="1800" spc="24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mutual</a:t>
            </a:r>
            <a:r>
              <a:rPr dirty="0" sz="1800" spc="23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20">
                <a:solidFill>
                  <a:srgbClr val="A21E21"/>
                </a:solidFill>
                <a:latin typeface="Calibri"/>
                <a:cs typeface="Calibri"/>
              </a:rPr>
              <a:t>fund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investments.</a:t>
            </a:r>
            <a:r>
              <a:rPr dirty="0" sz="1800" spc="4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Please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read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dirty="0" sz="1800" spc="19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Prospectus</a:t>
            </a:r>
            <a:r>
              <a:rPr dirty="0" sz="1800" spc="18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dirty="0" sz="1800" spc="18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dirty="0" sz="1800" spc="18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Fund</a:t>
            </a:r>
            <a:r>
              <a:rPr dirty="0" sz="1800" spc="18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Facts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before</a:t>
            </a:r>
            <a:r>
              <a:rPr dirty="0" sz="1800" spc="18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investing.</a:t>
            </a:r>
            <a:r>
              <a:rPr dirty="0" sz="1800" spc="3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Mutual</a:t>
            </a:r>
            <a:r>
              <a:rPr dirty="0" sz="1800" spc="18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funds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are</a:t>
            </a:r>
            <a:r>
              <a:rPr dirty="0" sz="1800" spc="18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not</a:t>
            </a:r>
            <a:r>
              <a:rPr dirty="0" sz="1800" spc="18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covered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by</a:t>
            </a:r>
            <a:r>
              <a:rPr dirty="0" sz="1800" spc="10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A21E21"/>
                </a:solidFill>
                <a:latin typeface="Calibri"/>
                <a:cs typeface="Calibri"/>
              </a:rPr>
              <a:t>the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Canada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Deposit</a:t>
            </a:r>
            <a:r>
              <a:rPr dirty="0" sz="1800" spc="20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Insurance</a:t>
            </a:r>
            <a:r>
              <a:rPr dirty="0" sz="1800" spc="18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Corporation</a:t>
            </a:r>
            <a:r>
              <a:rPr dirty="0" sz="1800" spc="19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dirty="0" sz="1800" spc="18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by</a:t>
            </a:r>
            <a:r>
              <a:rPr dirty="0" sz="1800" spc="10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any</a:t>
            </a:r>
            <a:r>
              <a:rPr dirty="0" sz="1800" spc="10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other</a:t>
            </a:r>
            <a:r>
              <a:rPr dirty="0" sz="1800" spc="18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government</a:t>
            </a:r>
            <a:r>
              <a:rPr dirty="0" sz="1800" spc="19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deposit</a:t>
            </a:r>
            <a:r>
              <a:rPr dirty="0" sz="1800" spc="19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21E21"/>
                </a:solidFill>
                <a:latin typeface="Calibri"/>
                <a:cs typeface="Calibri"/>
              </a:rPr>
              <a:t>insurer.</a:t>
            </a:r>
            <a:r>
              <a:rPr dirty="0" sz="1800" spc="-3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There</a:t>
            </a:r>
            <a:r>
              <a:rPr dirty="0" sz="1800" spc="20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can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dirty="0" sz="1800" spc="19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no</a:t>
            </a:r>
            <a:r>
              <a:rPr dirty="0" sz="1800" spc="17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assurances</a:t>
            </a:r>
            <a:r>
              <a:rPr dirty="0" sz="1800" spc="19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20">
                <a:solidFill>
                  <a:srgbClr val="A21E21"/>
                </a:solidFill>
                <a:latin typeface="Calibri"/>
                <a:cs typeface="Calibri"/>
              </a:rPr>
              <a:t>that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dirty="0" sz="1800" spc="15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fund</a:t>
            </a:r>
            <a:r>
              <a:rPr dirty="0" sz="1800" spc="15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75">
                <a:solidFill>
                  <a:srgbClr val="A21E21"/>
                </a:solidFill>
                <a:latin typeface="Calibri"/>
                <a:cs typeface="Calibri"/>
              </a:rPr>
              <a:t>will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able</a:t>
            </a:r>
            <a:r>
              <a:rPr dirty="0" sz="1800" spc="15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to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maintain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its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net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asset</a:t>
            </a:r>
            <a:r>
              <a:rPr dirty="0" sz="1800" spc="14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value</a:t>
            </a:r>
            <a:r>
              <a:rPr dirty="0" sz="1800" spc="14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per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security</a:t>
            </a:r>
            <a:r>
              <a:rPr dirty="0" sz="1800" spc="9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at</a:t>
            </a:r>
            <a:r>
              <a:rPr dirty="0" sz="1800" spc="13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</a:t>
            </a:r>
            <a:r>
              <a:rPr dirty="0" sz="1800" spc="15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constant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amount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or</a:t>
            </a:r>
            <a:r>
              <a:rPr dirty="0" sz="1800" spc="14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that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A21E21"/>
                </a:solidFill>
                <a:latin typeface="Calibri"/>
                <a:cs typeface="Calibri"/>
              </a:rPr>
              <a:t>full</a:t>
            </a:r>
            <a:r>
              <a:rPr dirty="0" sz="1800" spc="14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amount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A21E21"/>
                </a:solidFill>
                <a:latin typeface="Calibri"/>
                <a:cs typeface="Calibri"/>
              </a:rPr>
              <a:t>of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your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investment</a:t>
            </a:r>
            <a:r>
              <a:rPr dirty="0" sz="1800" spc="18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in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fund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80">
                <a:solidFill>
                  <a:srgbClr val="A21E21"/>
                </a:solidFill>
                <a:latin typeface="Calibri"/>
                <a:cs typeface="Calibri"/>
              </a:rPr>
              <a:t>will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returned</a:t>
            </a:r>
            <a:r>
              <a:rPr dirty="0" sz="1800" spc="15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to</a:t>
            </a:r>
            <a:r>
              <a:rPr dirty="0" sz="1800" spc="13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21E21"/>
                </a:solidFill>
                <a:latin typeface="Calibri"/>
                <a:cs typeface="Calibri"/>
              </a:rPr>
              <a:t>you.</a:t>
            </a:r>
            <a:r>
              <a:rPr dirty="0" sz="1800" spc="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Fund</a:t>
            </a:r>
            <a:r>
              <a:rPr dirty="0" sz="1800" spc="11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values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change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frequently</a:t>
            </a:r>
            <a:r>
              <a:rPr dirty="0" sz="1800" spc="9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dirty="0" sz="1800" spc="15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past</a:t>
            </a:r>
            <a:r>
              <a:rPr dirty="0" sz="1800" spc="18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performance</a:t>
            </a:r>
            <a:r>
              <a:rPr dirty="0" sz="1800" spc="14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may</a:t>
            </a:r>
            <a:r>
              <a:rPr dirty="0" sz="1800" spc="7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A21E21"/>
                </a:solidFill>
                <a:latin typeface="Calibri"/>
                <a:cs typeface="Calibri"/>
              </a:rPr>
              <a:t>not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be</a:t>
            </a:r>
            <a:r>
              <a:rPr dirty="0" sz="1800" spc="10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21E21"/>
                </a:solidFill>
                <a:latin typeface="Calibri"/>
                <a:cs typeface="Calibri"/>
              </a:rPr>
              <a:t>repeated.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10"/>
              </a:spcBef>
            </a:pPr>
            <a:endParaRPr sz="1800">
              <a:latin typeface="Calibri"/>
              <a:cs typeface="Calibri"/>
            </a:endParaRPr>
          </a:p>
          <a:p>
            <a:pPr marL="12700" marR="630555">
              <a:lnSpc>
                <a:spcPts val="1939"/>
              </a:lnSpc>
              <a:spcBef>
                <a:spcPts val="5"/>
              </a:spcBef>
            </a:pP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Encasa</a:t>
            </a:r>
            <a:r>
              <a:rPr dirty="0" sz="1800" spc="16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55">
                <a:solidFill>
                  <a:srgbClr val="A21E21"/>
                </a:solidFill>
                <a:latin typeface="Calibri"/>
                <a:cs typeface="Calibri"/>
              </a:rPr>
              <a:t>Financial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Inc.</a:t>
            </a:r>
            <a:r>
              <a:rPr dirty="0" sz="1800" spc="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60">
                <a:solidFill>
                  <a:srgbClr val="A21E21"/>
                </a:solidFill>
                <a:latin typeface="Calibri"/>
                <a:cs typeface="Calibri"/>
              </a:rPr>
              <a:t>is</a:t>
            </a:r>
            <a:r>
              <a:rPr dirty="0" sz="1800" spc="17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the</a:t>
            </a:r>
            <a:r>
              <a:rPr dirty="0" sz="1800" spc="17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fund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manager</a:t>
            </a:r>
            <a:r>
              <a:rPr dirty="0" sz="1800" spc="15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and</a:t>
            </a:r>
            <a:r>
              <a:rPr dirty="0" sz="1800" spc="16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portfolio</a:t>
            </a:r>
            <a:r>
              <a:rPr dirty="0" sz="1800" spc="19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manager</a:t>
            </a:r>
            <a:r>
              <a:rPr dirty="0" sz="1800" spc="15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for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80">
                <a:solidFill>
                  <a:srgbClr val="A21E21"/>
                </a:solidFill>
                <a:latin typeface="Calibri"/>
                <a:cs typeface="Calibri"/>
              </a:rPr>
              <a:t>all</a:t>
            </a:r>
            <a:r>
              <a:rPr dirty="0" sz="1800" spc="160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Encasa</a:t>
            </a:r>
            <a:r>
              <a:rPr dirty="0" sz="1800" spc="16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Funds.</a:t>
            </a:r>
            <a:r>
              <a:rPr dirty="0" sz="1800" spc="65">
                <a:solidFill>
                  <a:srgbClr val="A21E21"/>
                </a:solidFill>
                <a:latin typeface="Calibri"/>
                <a:cs typeface="Calibri"/>
              </a:rPr>
              <a:t> 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Worldsource</a:t>
            </a:r>
            <a:r>
              <a:rPr dirty="0" sz="1800" spc="155">
                <a:solidFill>
                  <a:srgbClr val="A21E21"/>
                </a:solidFill>
                <a:latin typeface="Calibri"/>
                <a:cs typeface="Calibri"/>
              </a:rPr>
              <a:t> </a:t>
            </a:r>
            <a:r>
              <a:rPr dirty="0" sz="1800" spc="45">
                <a:solidFill>
                  <a:srgbClr val="A21E21"/>
                </a:solidFill>
                <a:latin typeface="Calibri"/>
                <a:cs typeface="Calibri"/>
              </a:rPr>
              <a:t>Financial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</a:rPr>
              <a:t>Mana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gement</a:t>
            </a:r>
            <a:r>
              <a:rPr dirty="0" sz="1800" spc="18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Inc.</a:t>
            </a:r>
            <a:r>
              <a:rPr dirty="0" sz="1800" spc="2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 spc="6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is</a:t>
            </a:r>
            <a:r>
              <a:rPr dirty="0" sz="1800" spc="21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the</a:t>
            </a:r>
            <a:r>
              <a:rPr dirty="0" sz="1800" spc="204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sponsoring</a:t>
            </a:r>
            <a:r>
              <a:rPr dirty="0" sz="1800" spc="22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mutual</a:t>
            </a:r>
            <a:r>
              <a:rPr dirty="0" sz="1800" spc="204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fund</a:t>
            </a:r>
            <a:r>
              <a:rPr dirty="0" sz="1800" spc="19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1800" spc="-10">
                <a:solidFill>
                  <a:srgbClr val="A21E21"/>
                </a:solidFill>
                <a:latin typeface="Calibri"/>
                <a:cs typeface="Calibri"/>
                <a:hlinkClick r:id="rId3"/>
              </a:rPr>
              <a:t>dealer.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Allppt.com;Googleslidesppt.com</dc:creator>
  <dc:title>PowerPoint Presentation</dc:title>
  <dcterms:created xsi:type="dcterms:W3CDTF">2024-05-21T19:48:01Z</dcterms:created>
  <dcterms:modified xsi:type="dcterms:W3CDTF">2024-05-21T19:48:01Z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2024-05-21T00:00:00Z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2024-05-21T00:00:00Z</vt:filetime>
  </property>
  <property fmtid="{D5CDD505-2E9C-101B-9397-08002B2CF9AE}" pid="5" name="Producer">
    <vt:lpwstr>Microsoft® PowerPoint® for Microsoft 365</vt:lpwstr>
  </property>
</Properties>
</file>